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Lato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" name="Google Shape;48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4f8ebdfa8c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4f8ebdfa8c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14f8ebdfa8c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f8ebdfa8c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f8ebdfa8c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4f8ebdfa8c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2"/>
          <p:cNvCxnSpPr/>
          <p:nvPr/>
        </p:nvCxnSpPr>
        <p:spPr>
          <a:xfrm flipH="1" rot="10800000">
            <a:off x="6936475" y="5075050"/>
            <a:ext cx="4653000" cy="9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2"/>
          <p:cNvSpPr txBox="1"/>
          <p:nvPr>
            <p:ph type="ctrTitle"/>
          </p:nvPr>
        </p:nvSpPr>
        <p:spPr>
          <a:xfrm>
            <a:off x="4060877" y="2699459"/>
            <a:ext cx="77112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oboto"/>
              <a:buNone/>
              <a:defRPr b="1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oboto"/>
              <a:buNone/>
              <a:defRPr b="1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oboto"/>
              <a:buNone/>
              <a:defRPr b="1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oboto"/>
              <a:buNone/>
              <a:defRPr b="1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oboto"/>
              <a:buNone/>
              <a:defRPr b="1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oboto"/>
              <a:buNone/>
              <a:defRPr b="1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oboto"/>
              <a:buNone/>
              <a:defRPr b="1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oboto"/>
              <a:buNone/>
              <a:defRPr b="1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oboto"/>
              <a:buNone/>
              <a:defRPr b="1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844875" y="5227225"/>
            <a:ext cx="79272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 sz="35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 sz="35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 sz="35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 sz="35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 sz="35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 sz="35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 sz="35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 sz="35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 sz="3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653667" y="600200"/>
            <a:ext cx="78384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6"/>
          <p:cNvSpPr txBox="1"/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Stack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2448175" y="610700"/>
            <a:ext cx="92265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6341600" y="1986433"/>
            <a:ext cx="53331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448175" y="610700"/>
            <a:ext cx="92265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Roboto"/>
              <a:buNone/>
              <a:defRPr b="1" i="0" sz="3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  <a:defRPr b="1" i="0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  <a:defRPr b="1" i="0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  <a:defRPr b="1" i="0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  <a:defRPr b="1" i="0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  <a:defRPr b="1" i="0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  <a:defRPr b="1" i="0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  <a:defRPr b="1" i="0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  <a:defRPr b="1" i="0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oboto"/>
              <a:buChar char="●"/>
              <a:defRPr b="0" i="0" sz="25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19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"/>
              <a:buChar char="○"/>
              <a:defRPr b="0" i="0" sz="21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19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"/>
              <a:buChar char="■"/>
              <a:defRPr b="0" i="0" sz="21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19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"/>
              <a:buChar char="●"/>
              <a:defRPr b="0" i="0" sz="21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"/>
              <a:buChar char="○"/>
              <a:defRPr b="0" i="0" sz="21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619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"/>
              <a:buChar char="■"/>
              <a:defRPr b="0" i="0" sz="21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619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"/>
              <a:buChar char="●"/>
              <a:defRPr b="0" i="0" sz="21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619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"/>
              <a:buChar char="○"/>
              <a:defRPr b="0" i="0" sz="21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619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"/>
              <a:buChar char="■"/>
              <a:defRPr b="0" i="0" sz="21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s.wikipedia.org/wiki/HTML" TargetMode="External"/><Relationship Id="rId4" Type="http://schemas.openxmlformats.org/officeDocument/2006/relationships/hyperlink" Target="https://es.wikipedia.org/wiki/XHTML" TargetMode="External"/><Relationship Id="rId5" Type="http://schemas.openxmlformats.org/officeDocument/2006/relationships/hyperlink" Target="https://es.wikipedia.org/wiki/XML" TargetMode="External"/><Relationship Id="rId6" Type="http://schemas.openxmlformats.org/officeDocument/2006/relationships/hyperlink" Target="https://es.wikipedia.org/wiki/SVG" TargetMode="External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s.wikipedia.org/wiki/Document_Object_Model" TargetMode="External"/><Relationship Id="rId4" Type="http://schemas.openxmlformats.org/officeDocument/2006/relationships/hyperlink" Target="https://www.w3schools.com/js/js_htmldom.asp" TargetMode="External"/><Relationship Id="rId5" Type="http://schemas.openxmlformats.org/officeDocument/2006/relationships/hyperlink" Target="https://developer.mozilla.org/es/docs/Glossary/DOM" TargetMode="External"/><Relationship Id="rId6" Type="http://schemas.openxmlformats.org/officeDocument/2006/relationships/hyperlink" Target="https://www.w3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ctrTitle"/>
          </p:nvPr>
        </p:nvSpPr>
        <p:spPr>
          <a:xfrm>
            <a:off x="5839350" y="2621750"/>
            <a:ext cx="5932800" cy="23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HTML DOM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3844875" y="5227225"/>
            <a:ext cx="79272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rPr b="1" lang="en-US" sz="3600">
                <a:latin typeface="Lato"/>
                <a:ea typeface="Lato"/>
                <a:cs typeface="Lato"/>
                <a:sym typeface="Lato"/>
              </a:rPr>
              <a:t>FRONTEND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1353436" y="391275"/>
            <a:ext cx="96135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Document Object Model (DOM)</a:t>
            </a:r>
            <a:endParaRPr/>
          </a:p>
        </p:txBody>
      </p:sp>
      <p:sp>
        <p:nvSpPr>
          <p:cNvPr id="58" name="Google Shape;58;p10"/>
          <p:cNvSpPr txBox="1"/>
          <p:nvPr/>
        </p:nvSpPr>
        <p:spPr>
          <a:xfrm>
            <a:off x="375100" y="1840498"/>
            <a:ext cx="10438500" cy="45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¿Que es el DOM?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 DOM es un estándar W3C (World Wide Web Consortium).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 DOM define un estándar para acceder a los documentos: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i="1"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"El Modelo de Objetos de Documento (DOM) del W3C es una plataforma y una interfaz de lenguaje neutral que permite que los programas y scripts accedan y actualicen dinámicamente el contenido, la estructura y el estilo de un documento".</a:t>
            </a:r>
            <a:endParaRPr i="1"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 estándar W3C DOM se divide en 3 partes diferentes: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Core DOM: modelo estándar para todos los tipos de documentos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XML DOM - modelo estándar para documentos XML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HTML DOM - modelo estándar para documentos HTML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415650" y="-3"/>
            <a:ext cx="11360700" cy="11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DOM HTML</a:t>
            </a:r>
            <a:endParaRPr/>
          </a:p>
        </p:txBody>
      </p:sp>
      <p:sp>
        <p:nvSpPr>
          <p:cNvPr id="65" name="Google Shape;65;p11"/>
          <p:cNvSpPr txBox="1"/>
          <p:nvPr/>
        </p:nvSpPr>
        <p:spPr>
          <a:xfrm>
            <a:off x="319425" y="1477400"/>
            <a:ext cx="57399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400"/>
              <a:t>¿Que es el DOM HTML?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 HTML DOM es un modelo de objeto estándar y una interfaz de programación para HTML.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150"/>
              <a:t>Es una </a:t>
            </a:r>
            <a:r>
              <a:rPr b="1" lang="en-US" sz="1150"/>
              <a:t>representación de la página HTML</a:t>
            </a:r>
            <a:r>
              <a:rPr lang="en-US" sz="1150"/>
              <a:t> q</a:t>
            </a:r>
            <a:r>
              <a:rPr lang="en-US" sz="1150">
                <a:solidFill>
                  <a:srgbClr val="202122"/>
                </a:solidFill>
                <a:highlight>
                  <a:srgbClr val="FFFFFF"/>
                </a:highlight>
              </a:rPr>
              <a:t>ue proporciona un conjunto estándar de objetos para representar documentos </a:t>
            </a:r>
            <a:r>
              <a:rPr lang="en-US" sz="11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HTML</a:t>
            </a:r>
            <a:r>
              <a:rPr lang="en-US" sz="1150">
                <a:solidFill>
                  <a:srgbClr val="202122"/>
                </a:solidFill>
                <a:highlight>
                  <a:srgbClr val="FFFFFF"/>
                </a:highlight>
              </a:rPr>
              <a:t>, </a:t>
            </a:r>
            <a:r>
              <a:rPr lang="en-US" sz="11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XHTML</a:t>
            </a:r>
            <a:r>
              <a:rPr lang="en-US" sz="1150">
                <a:solidFill>
                  <a:srgbClr val="202122"/>
                </a:solidFill>
                <a:highlight>
                  <a:srgbClr val="FFFFFF"/>
                </a:highlight>
              </a:rPr>
              <a:t>, </a:t>
            </a:r>
            <a:r>
              <a:rPr lang="en-US" sz="11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XML</a:t>
            </a:r>
            <a:r>
              <a:rPr lang="en-US" sz="1150">
                <a:solidFill>
                  <a:srgbClr val="202122"/>
                </a:solidFill>
                <a:highlight>
                  <a:srgbClr val="FFFFFF"/>
                </a:highlight>
              </a:rPr>
              <a:t> y </a:t>
            </a:r>
            <a:r>
              <a:rPr lang="en-US" sz="11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SVG</a:t>
            </a:r>
            <a:r>
              <a:rPr lang="en-US" sz="1150">
                <a:solidFill>
                  <a:srgbClr val="202122"/>
                </a:solidFill>
                <a:highlight>
                  <a:srgbClr val="FFFFFF"/>
                </a:highlight>
              </a:rPr>
              <a:t>, un </a:t>
            </a:r>
            <a:r>
              <a:rPr b="1" lang="en-US" sz="1150">
                <a:solidFill>
                  <a:srgbClr val="202122"/>
                </a:solidFill>
                <a:highlight>
                  <a:srgbClr val="FFFFFF"/>
                </a:highlight>
              </a:rPr>
              <a:t>modelo estándar</a:t>
            </a:r>
            <a:r>
              <a:rPr lang="en-US" sz="1150">
                <a:solidFill>
                  <a:srgbClr val="202122"/>
                </a:solidFill>
                <a:highlight>
                  <a:srgbClr val="FFFFFF"/>
                </a:highlight>
              </a:rPr>
              <a:t> sobre </a:t>
            </a:r>
            <a:r>
              <a:rPr b="1" lang="en-US" sz="1150">
                <a:solidFill>
                  <a:srgbClr val="202122"/>
                </a:solidFill>
                <a:highlight>
                  <a:srgbClr val="FFFFFF"/>
                </a:highlight>
              </a:rPr>
              <a:t>cómo pueden combinarse dichos objetos</a:t>
            </a:r>
            <a:r>
              <a:rPr lang="en-US" sz="1150">
                <a:solidFill>
                  <a:srgbClr val="202122"/>
                </a:solidFill>
                <a:highlight>
                  <a:srgbClr val="FFFFFF"/>
                </a:highlight>
              </a:rPr>
              <a:t>, y una </a:t>
            </a:r>
            <a:r>
              <a:rPr b="1" lang="en-US" sz="1150">
                <a:solidFill>
                  <a:srgbClr val="202122"/>
                </a:solidFill>
                <a:highlight>
                  <a:srgbClr val="FFFFFF"/>
                </a:highlight>
              </a:rPr>
              <a:t>interfaz estándar</a:t>
            </a:r>
            <a:r>
              <a:rPr lang="en-US" sz="1150">
                <a:solidFill>
                  <a:srgbClr val="202122"/>
                </a:solidFill>
                <a:highlight>
                  <a:srgbClr val="FFFFFF"/>
                </a:highlight>
              </a:rPr>
              <a:t> para </a:t>
            </a:r>
            <a:r>
              <a:rPr b="1" lang="en-US" sz="1150">
                <a:solidFill>
                  <a:srgbClr val="202122"/>
                </a:solidFill>
                <a:highlight>
                  <a:srgbClr val="FFFFFF"/>
                </a:highlight>
              </a:rPr>
              <a:t>acceder </a:t>
            </a:r>
            <a:r>
              <a:rPr lang="en-US" sz="1150">
                <a:solidFill>
                  <a:srgbClr val="202122"/>
                </a:solidFill>
                <a:highlight>
                  <a:srgbClr val="FFFFFF"/>
                </a:highlight>
              </a:rPr>
              <a:t>a ellos y </a:t>
            </a:r>
            <a:r>
              <a:rPr b="1" lang="en-US" sz="1150">
                <a:solidFill>
                  <a:srgbClr val="202122"/>
                </a:solidFill>
                <a:highlight>
                  <a:srgbClr val="FFFFFF"/>
                </a:highlight>
              </a:rPr>
              <a:t>manipularlos.</a:t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150"/>
              <a:t>Cada vez que se agregan etiquetas HTML a la página estamos agregando nodos al DOM.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1"/>
          <p:cNvSpPr txBox="1"/>
          <p:nvPr/>
        </p:nvSpPr>
        <p:spPr>
          <a:xfrm>
            <a:off x="239575" y="5590250"/>
            <a:ext cx="60693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POR ESTE MOTIVO ES IMPORTANTE ESTRUCTURAS HTML CORRECTAS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1"/>
          <p:cNvSpPr txBox="1"/>
          <p:nvPr/>
        </p:nvSpPr>
        <p:spPr>
          <a:xfrm>
            <a:off x="6259100" y="1477400"/>
            <a:ext cx="5739900" cy="23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400">
                <a:highlight>
                  <a:srgbClr val="FFFFFF"/>
                </a:highlight>
              </a:rPr>
              <a:t>Nodos DOM</a:t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 acuerdo con el estándar W3C HTML DOM, todo en un documento HTML es un nodo: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Todo el documento es un nodo de documento.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Cada elemento HTML es un nodo de elemento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 texto dentro de los elementos HTML son nodos de texto.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Cada atributo HTML es un nodo de atributo (obsoleto)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Todos los comentarios son nodos de comentarios.</a:t>
            </a:r>
            <a:endParaRPr b="1" sz="1800">
              <a:highlight>
                <a:srgbClr val="FFFFFF"/>
              </a:highlight>
            </a:endParaRPr>
          </a:p>
        </p:txBody>
      </p:sp>
      <p:pic>
        <p:nvPicPr>
          <p:cNvPr id="68" name="Google Shape;68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76806" y="3784500"/>
            <a:ext cx="4324670" cy="23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1"/>
          <p:cNvSpPr txBox="1"/>
          <p:nvPr/>
        </p:nvSpPr>
        <p:spPr>
          <a:xfrm>
            <a:off x="169700" y="4003000"/>
            <a:ext cx="6069300" cy="1152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 el HTML DOM, JavaScript puede acceder a todos los nodos del árbol de nodos y modificarlos.</a:t>
            </a:r>
            <a:endParaRPr b="1"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 pueden crear nuevos nodos y todos los nodos se pueden modificar o eliminar.</a:t>
            </a:r>
            <a:endParaRPr b="1"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/>
        </p:nvSpPr>
        <p:spPr>
          <a:xfrm>
            <a:off x="1876725" y="1836775"/>
            <a:ext cx="81159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Roboto"/>
                <a:ea typeface="Roboto"/>
                <a:cs typeface="Roboto"/>
                <a:sym typeface="Roboto"/>
              </a:rPr>
              <a:t>RESUMIENDO: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El DOM es un documento que crea el navegador donde se detalla el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árbol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de elementos HTML del sitio web.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El DOM permite la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comunicación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entre JS y los elementos HTML. De esta forma JS puede manipular los elementos HTML a su necesidad. Por ejemplo: Ocultar un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botón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, montar un texto en un input, obtener la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información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que contiene ese input.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Se utiliza para el renderizado del sitio web.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Se aplica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a todos los navegadores.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2"/>
          <p:cNvSpPr txBox="1"/>
          <p:nvPr/>
        </p:nvSpPr>
        <p:spPr>
          <a:xfrm>
            <a:off x="1277775" y="4801600"/>
            <a:ext cx="5749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Links de contenido: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DOM wikipedia </a:t>
            </a:r>
            <a:r>
              <a:rPr lang="en-U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HTML DOM </a:t>
            </a:r>
            <a:r>
              <a:rPr lang="en-U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DOM Firefox </a:t>
            </a:r>
            <a:r>
              <a:rPr lang="en-U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W3C </a:t>
            </a:r>
            <a:r>
              <a:rPr lang="en-U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s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