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f86569f5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f86569f5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14f86569f5d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f86569f5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f86569f5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14f86569f5d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f86569f5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f86569f5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4f86569f5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f86569f5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f86569f5d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14f86569f5d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f86569f5d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f86569f5d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4f86569f5d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f86569f5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f86569f5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4f86569f5d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cxnSp>
        <p:nvCxnSpPr>
          <p:cNvPr id="14" name="Google Shape;14;p2"/>
          <p:cNvCxnSpPr/>
          <p:nvPr/>
        </p:nvCxnSpPr>
        <p:spPr>
          <a:xfrm flipH="1" rot="10800000">
            <a:off x="6936475" y="5075050"/>
            <a:ext cx="4653000" cy="9600"/>
          </a:xfrm>
          <a:prstGeom prst="straightConnector1">
            <a:avLst/>
          </a:prstGeom>
          <a:noFill/>
          <a:ln cap="flat" cmpd="sng" w="38100">
            <a:solidFill>
              <a:srgbClr val="FFFFFF"/>
            </a:solidFill>
            <a:prstDash val="solid"/>
            <a:round/>
            <a:headEnd len="sm" w="sm" type="none"/>
            <a:tailEnd len="sm" w="sm" type="none"/>
          </a:ln>
        </p:spPr>
      </p:cxnSp>
      <p:sp>
        <p:nvSpPr>
          <p:cNvPr id="15" name="Google Shape;15;p2"/>
          <p:cNvSpPr txBox="1"/>
          <p:nvPr>
            <p:ph type="ctrTitle"/>
          </p:nvPr>
        </p:nvSpPr>
        <p:spPr>
          <a:xfrm>
            <a:off x="4060877" y="2699459"/>
            <a:ext cx="7711200" cy="1943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1pPr>
            <a:lvl2pPr lvl="1"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2pPr>
            <a:lvl3pPr lvl="2"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3pPr>
            <a:lvl4pPr lvl="3"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4pPr>
            <a:lvl5pPr lvl="4"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5pPr>
            <a:lvl6pPr lvl="5"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6pPr>
            <a:lvl7pPr lvl="6"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7pPr>
            <a:lvl8pPr lvl="7"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8pPr>
            <a:lvl9pPr lvl="8"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9pPr>
          </a:lstStyle>
          <a:p/>
        </p:txBody>
      </p:sp>
      <p:sp>
        <p:nvSpPr>
          <p:cNvPr id="16" name="Google Shape;16;p2"/>
          <p:cNvSpPr txBox="1"/>
          <p:nvPr>
            <p:ph idx="1" type="subTitle"/>
          </p:nvPr>
        </p:nvSpPr>
        <p:spPr>
          <a:xfrm>
            <a:off x="3844875" y="5227225"/>
            <a:ext cx="7927200" cy="1212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FFFFFF"/>
              </a:buClr>
              <a:buSzPts val="3500"/>
              <a:buNone/>
              <a:defRPr sz="3500">
                <a:solidFill>
                  <a:srgbClr val="FFFFFF"/>
                </a:solidFill>
              </a:defRPr>
            </a:lvl1pPr>
            <a:lvl2pPr lvl="1" algn="r">
              <a:lnSpc>
                <a:spcPct val="100000"/>
              </a:lnSpc>
              <a:spcBef>
                <a:spcPts val="0"/>
              </a:spcBef>
              <a:spcAft>
                <a:spcPts val="0"/>
              </a:spcAft>
              <a:buClr>
                <a:srgbClr val="FFFFFF"/>
              </a:buClr>
              <a:buSzPts val="3500"/>
              <a:buNone/>
              <a:defRPr sz="3500">
                <a:solidFill>
                  <a:srgbClr val="FFFFFF"/>
                </a:solidFill>
              </a:defRPr>
            </a:lvl2pPr>
            <a:lvl3pPr lvl="2" algn="r">
              <a:lnSpc>
                <a:spcPct val="100000"/>
              </a:lnSpc>
              <a:spcBef>
                <a:spcPts val="0"/>
              </a:spcBef>
              <a:spcAft>
                <a:spcPts val="0"/>
              </a:spcAft>
              <a:buClr>
                <a:srgbClr val="FFFFFF"/>
              </a:buClr>
              <a:buSzPts val="3500"/>
              <a:buNone/>
              <a:defRPr sz="3500">
                <a:solidFill>
                  <a:srgbClr val="FFFFFF"/>
                </a:solidFill>
              </a:defRPr>
            </a:lvl3pPr>
            <a:lvl4pPr lvl="3" algn="r">
              <a:lnSpc>
                <a:spcPct val="100000"/>
              </a:lnSpc>
              <a:spcBef>
                <a:spcPts val="0"/>
              </a:spcBef>
              <a:spcAft>
                <a:spcPts val="0"/>
              </a:spcAft>
              <a:buClr>
                <a:srgbClr val="FFFFFF"/>
              </a:buClr>
              <a:buSzPts val="3500"/>
              <a:buNone/>
              <a:defRPr sz="3500">
                <a:solidFill>
                  <a:srgbClr val="FFFFFF"/>
                </a:solidFill>
              </a:defRPr>
            </a:lvl4pPr>
            <a:lvl5pPr lvl="4" algn="r">
              <a:lnSpc>
                <a:spcPct val="100000"/>
              </a:lnSpc>
              <a:spcBef>
                <a:spcPts val="0"/>
              </a:spcBef>
              <a:spcAft>
                <a:spcPts val="0"/>
              </a:spcAft>
              <a:buClr>
                <a:srgbClr val="FFFFFF"/>
              </a:buClr>
              <a:buSzPts val="3500"/>
              <a:buNone/>
              <a:defRPr sz="3500">
                <a:solidFill>
                  <a:srgbClr val="FFFFFF"/>
                </a:solidFill>
              </a:defRPr>
            </a:lvl5pPr>
            <a:lvl6pPr lvl="5" algn="r">
              <a:lnSpc>
                <a:spcPct val="100000"/>
              </a:lnSpc>
              <a:spcBef>
                <a:spcPts val="0"/>
              </a:spcBef>
              <a:spcAft>
                <a:spcPts val="0"/>
              </a:spcAft>
              <a:buClr>
                <a:srgbClr val="FFFFFF"/>
              </a:buClr>
              <a:buSzPts val="3500"/>
              <a:buNone/>
              <a:defRPr sz="3500">
                <a:solidFill>
                  <a:srgbClr val="FFFFFF"/>
                </a:solidFill>
              </a:defRPr>
            </a:lvl6pPr>
            <a:lvl7pPr lvl="6" algn="r">
              <a:lnSpc>
                <a:spcPct val="100000"/>
              </a:lnSpc>
              <a:spcBef>
                <a:spcPts val="0"/>
              </a:spcBef>
              <a:spcAft>
                <a:spcPts val="0"/>
              </a:spcAft>
              <a:buClr>
                <a:srgbClr val="FFFFFF"/>
              </a:buClr>
              <a:buSzPts val="3500"/>
              <a:buNone/>
              <a:defRPr sz="3500">
                <a:solidFill>
                  <a:srgbClr val="FFFFFF"/>
                </a:solidFill>
              </a:defRPr>
            </a:lvl7pPr>
            <a:lvl8pPr lvl="7" algn="r">
              <a:lnSpc>
                <a:spcPct val="100000"/>
              </a:lnSpc>
              <a:spcBef>
                <a:spcPts val="0"/>
              </a:spcBef>
              <a:spcAft>
                <a:spcPts val="0"/>
              </a:spcAft>
              <a:buClr>
                <a:srgbClr val="FFFFFF"/>
              </a:buClr>
              <a:buSzPts val="3500"/>
              <a:buNone/>
              <a:defRPr sz="3500">
                <a:solidFill>
                  <a:srgbClr val="FFFFFF"/>
                </a:solidFill>
              </a:defRPr>
            </a:lvl8pPr>
            <a:lvl9pPr lvl="8" algn="r">
              <a:lnSpc>
                <a:spcPct val="100000"/>
              </a:lnSpc>
              <a:spcBef>
                <a:spcPts val="0"/>
              </a:spcBef>
              <a:spcAft>
                <a:spcPts val="0"/>
              </a:spcAft>
              <a:buClr>
                <a:srgbClr val="FFFFFF"/>
              </a:buClr>
              <a:buSzPts val="3500"/>
              <a:buNone/>
              <a:defRPr sz="3500">
                <a:solidFill>
                  <a:srgbClr val="FFFFFF"/>
                </a:solidFill>
              </a:defRPr>
            </a:lvl9pPr>
          </a:lstStyle>
          <a:p/>
        </p:txBody>
      </p:sp>
      <p:sp>
        <p:nvSpPr>
          <p:cNvPr id="17" name="Google Shape;17;p2"/>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3"/>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 name="Shape 21"/>
        <p:cNvGrpSpPr/>
        <p:nvPr/>
      </p:nvGrpSpPr>
      <p:grpSpPr>
        <a:xfrm>
          <a:off x="0" y="0"/>
          <a:ext cx="0" cy="0"/>
          <a:chOff x="0" y="0"/>
          <a:chExt cx="0" cy="0"/>
        </a:xfrm>
      </p:grpSpPr>
      <p:sp>
        <p:nvSpPr>
          <p:cNvPr id="22" name="Google Shape;22;p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3" name="Google Shape;23;p4"/>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24" name="Google Shape;24;p4"/>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25" name="Google Shape;25;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5"/>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ph type="title"/>
          </p:nvPr>
        </p:nvSpPr>
        <p:spPr>
          <a:xfrm>
            <a:off x="653667" y="600200"/>
            <a:ext cx="78384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29" name="Google Shape;29;p5"/>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0" name="Shape 30"/>
        <p:cNvGrpSpPr/>
        <p:nvPr/>
      </p:nvGrpSpPr>
      <p:grpSpPr>
        <a:xfrm>
          <a:off x="0" y="0"/>
          <a:ext cx="0" cy="0"/>
          <a:chOff x="0" y="0"/>
          <a:chExt cx="0" cy="0"/>
        </a:xfrm>
      </p:grpSpPr>
      <p:cxnSp>
        <p:nvCxnSpPr>
          <p:cNvPr id="31" name="Google Shape;31;p6"/>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6"/>
          <p:cNvSpPr txBox="1"/>
          <p:nvPr>
            <p:ph type="title"/>
          </p:nvPr>
        </p:nvSpPr>
        <p:spPr>
          <a:xfrm>
            <a:off x="641000" y="2353267"/>
            <a:ext cx="10962900" cy="1209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6"/>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tack" type="twoColTx">
  <p:cSld name="TITLE_AND_TWO_COLUMNS">
    <p:bg>
      <p:bgPr>
        <a:blipFill>
          <a:blip r:embed="rId2">
            <a:alphaModFix/>
          </a:blip>
          <a:stretch>
            <a:fillRect/>
          </a:stretch>
        </a:blipFill>
      </p:bgPr>
    </p:bg>
    <p:spTree>
      <p:nvGrpSpPr>
        <p:cNvPr id="34" name="Shape 34"/>
        <p:cNvGrpSpPr/>
        <p:nvPr/>
      </p:nvGrpSpPr>
      <p:grpSpPr>
        <a:xfrm>
          <a:off x="0" y="0"/>
          <a:ext cx="0" cy="0"/>
          <a:chOff x="0" y="0"/>
          <a:chExt cx="0" cy="0"/>
        </a:xfrm>
      </p:grpSpPr>
      <p:cxnSp>
        <p:nvCxnSpPr>
          <p:cNvPr id="35" name="Google Shape;35;p7"/>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2448175" y="610700"/>
            <a:ext cx="9226500" cy="91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7"/>
          <p:cNvSpPr txBox="1"/>
          <p:nvPr>
            <p:ph idx="1" type="body"/>
          </p:nvPr>
        </p:nvSpPr>
        <p:spPr>
          <a:xfrm>
            <a:off x="6341600" y="1986433"/>
            <a:ext cx="5333100" cy="410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7"/>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42" name="Google Shape;42;p8"/>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 name="Google Shape;43;p8"/>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8"/>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448175" y="610700"/>
            <a:ext cx="9226500" cy="914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rgbClr val="000000"/>
              </a:buClr>
              <a:buSzPts val="3400"/>
              <a:buFont typeface="Roboto"/>
              <a:buNone/>
              <a:defRPr b="1" i="0" sz="3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9pPr>
          </a:lstStyle>
          <a:p/>
        </p:txBody>
      </p:sp>
      <p:sp>
        <p:nvSpPr>
          <p:cNvPr id="11" name="Google Shape;11;p1"/>
          <p:cNvSpPr txBox="1"/>
          <p:nvPr>
            <p:ph idx="1" type="body"/>
          </p:nvPr>
        </p:nvSpPr>
        <p:spPr>
          <a:xfrm>
            <a:off x="517200" y="1986432"/>
            <a:ext cx="11157600" cy="4105200"/>
          </a:xfrm>
          <a:prstGeom prst="rect">
            <a:avLst/>
          </a:prstGeom>
          <a:noFill/>
          <a:ln>
            <a:noFill/>
          </a:ln>
        </p:spPr>
        <p:txBody>
          <a:bodyPr anchorCtr="0" anchor="t" bIns="91425" lIns="91425" spcFirstLastPara="1" rIns="91425" wrap="square" tIns="91425">
            <a:normAutofit/>
          </a:bodyPr>
          <a:lstStyle>
            <a:lvl1pPr indent="-387350" lvl="0" marL="457200" marR="0" rtl="0" algn="l">
              <a:lnSpc>
                <a:spcPct val="115000"/>
              </a:lnSpc>
              <a:spcBef>
                <a:spcPts val="0"/>
              </a:spcBef>
              <a:spcAft>
                <a:spcPts val="0"/>
              </a:spcAft>
              <a:buClr>
                <a:srgbClr val="434343"/>
              </a:buClr>
              <a:buSzPts val="2500"/>
              <a:buFont typeface="Roboto"/>
              <a:buChar char="●"/>
              <a:defRPr b="0" i="0" sz="2500" u="none" cap="none" strike="noStrike">
                <a:solidFill>
                  <a:srgbClr val="434343"/>
                </a:solidFill>
                <a:latin typeface="Roboto"/>
                <a:ea typeface="Roboto"/>
                <a:cs typeface="Roboto"/>
                <a:sym typeface="Roboto"/>
              </a:defRPr>
            </a:lvl1pPr>
            <a:lvl2pPr indent="-361950" lvl="1" marL="9144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2pPr>
            <a:lvl3pPr indent="-361950" lvl="2" marL="13716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3pPr>
            <a:lvl4pPr indent="-361950" lvl="3" marL="18288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4pPr>
            <a:lvl5pPr indent="-361950" lvl="4" marL="22860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5pPr>
            <a:lvl6pPr indent="-361950" lvl="5" marL="27432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6pPr>
            <a:lvl7pPr indent="-361950" lvl="6" marL="32004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7pPr>
            <a:lvl8pPr indent="-361950" lvl="7" marL="36576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8pPr>
            <a:lvl9pPr indent="-361950" lvl="8" marL="41148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ctrTitle"/>
          </p:nvPr>
        </p:nvSpPr>
        <p:spPr>
          <a:xfrm>
            <a:off x="5839350" y="2621750"/>
            <a:ext cx="5932800" cy="2384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5300"/>
              <a:buNone/>
            </a:pPr>
            <a:r>
              <a:rPr lang="en-US">
                <a:latin typeface="Lato"/>
                <a:ea typeface="Lato"/>
                <a:cs typeface="Lato"/>
                <a:sym typeface="Lato"/>
              </a:rPr>
              <a:t>MODELO </a:t>
            </a:r>
            <a:endParaRPr/>
          </a:p>
          <a:p>
            <a:pPr indent="0" lvl="0" marL="0" rtl="0" algn="l">
              <a:lnSpc>
                <a:spcPct val="100000"/>
              </a:lnSpc>
              <a:spcBef>
                <a:spcPts val="0"/>
              </a:spcBef>
              <a:spcAft>
                <a:spcPts val="0"/>
              </a:spcAft>
              <a:buSzPts val="5000"/>
              <a:buNone/>
            </a:pPr>
            <a:r>
              <a:rPr lang="en-US">
                <a:latin typeface="Lato"/>
                <a:ea typeface="Lato"/>
                <a:cs typeface="Lato"/>
                <a:sym typeface="Lato"/>
              </a:rPr>
              <a:t>VISTA</a:t>
            </a:r>
            <a:endParaRPr/>
          </a:p>
          <a:p>
            <a:pPr indent="0" lvl="0" marL="0" rtl="0" algn="l">
              <a:lnSpc>
                <a:spcPct val="100000"/>
              </a:lnSpc>
              <a:spcBef>
                <a:spcPts val="0"/>
              </a:spcBef>
              <a:spcAft>
                <a:spcPts val="0"/>
              </a:spcAft>
              <a:buSzPts val="5000"/>
              <a:buNone/>
            </a:pPr>
            <a:r>
              <a:rPr lang="en-US">
                <a:latin typeface="Lato"/>
                <a:ea typeface="Lato"/>
                <a:cs typeface="Lato"/>
                <a:sym typeface="Lato"/>
              </a:rPr>
              <a:t>CONTROLADOR</a:t>
            </a:r>
            <a:endParaRPr/>
          </a:p>
        </p:txBody>
      </p:sp>
      <p:sp>
        <p:nvSpPr>
          <p:cNvPr id="51" name="Google Shape;51;p9"/>
          <p:cNvSpPr txBox="1"/>
          <p:nvPr>
            <p:ph idx="1" type="subTitle"/>
          </p:nvPr>
        </p:nvSpPr>
        <p:spPr>
          <a:xfrm>
            <a:off x="3844875" y="5227225"/>
            <a:ext cx="7927200" cy="12120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Clr>
                <a:srgbClr val="000000"/>
              </a:buClr>
              <a:buSzPts val="5300"/>
              <a:buFont typeface="Arial"/>
              <a:buNone/>
            </a:pPr>
            <a:r>
              <a:rPr b="1" lang="en-US" sz="3600">
                <a:latin typeface="Lato"/>
                <a:ea typeface="Lato"/>
                <a:cs typeface="Lato"/>
                <a:sym typeface="Lato"/>
              </a:rPr>
              <a:t>ARQUITECTURA</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2371661" y="421225"/>
            <a:ext cx="9613583" cy="1108472"/>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4117"/>
              <a:buNone/>
            </a:pPr>
            <a:r>
              <a:rPr lang="en-US" sz="4800"/>
              <a:t>Modelo Vista Controlador (MVC)</a:t>
            </a:r>
            <a:endParaRPr>
              <a:solidFill>
                <a:srgbClr val="000000"/>
              </a:solidFill>
            </a:endParaRPr>
          </a:p>
        </p:txBody>
      </p:sp>
      <p:pic>
        <p:nvPicPr>
          <p:cNvPr id="58" name="Google Shape;58;p10"/>
          <p:cNvPicPr preferRelativeResize="0"/>
          <p:nvPr/>
        </p:nvPicPr>
        <p:blipFill rotWithShape="1">
          <a:blip r:embed="rId3">
            <a:alphaModFix/>
          </a:blip>
          <a:srcRect b="12732" l="0" r="0" t="0"/>
          <a:stretch/>
        </p:blipFill>
        <p:spPr>
          <a:xfrm>
            <a:off x="6386425" y="2783050"/>
            <a:ext cx="5805576" cy="3744724"/>
          </a:xfrm>
          <a:prstGeom prst="rect">
            <a:avLst/>
          </a:prstGeom>
          <a:noFill/>
          <a:ln>
            <a:noFill/>
          </a:ln>
        </p:spPr>
      </p:pic>
      <p:sp>
        <p:nvSpPr>
          <p:cNvPr id="59" name="Google Shape;59;p10"/>
          <p:cNvSpPr txBox="1"/>
          <p:nvPr/>
        </p:nvSpPr>
        <p:spPr>
          <a:xfrm>
            <a:off x="463200" y="1913931"/>
            <a:ext cx="10438500" cy="144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Se trata de un modelo muy maduro y que ha demostrado su validez a lo largo de los años en todo tipo de aplicaciones, y sobre multitud de lenguajes y plataformas de desarrollo.</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60" name="Google Shape;60;p10"/>
          <p:cNvSpPr txBox="1"/>
          <p:nvPr/>
        </p:nvSpPr>
        <p:spPr>
          <a:xfrm>
            <a:off x="380625" y="3238300"/>
            <a:ext cx="712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Modelo Vista Controlador </a:t>
            </a:r>
            <a:r>
              <a:rPr lang="en-US" sz="2400"/>
              <a:t>(MVC) es un estilo de arquitectura de software que separa:</a:t>
            </a:r>
            <a:endParaRPr sz="2400"/>
          </a:p>
          <a:p>
            <a:pPr indent="0" lvl="0" marL="0" rtl="0" algn="l">
              <a:spcBef>
                <a:spcPts val="0"/>
              </a:spcBef>
              <a:spcAft>
                <a:spcPts val="0"/>
              </a:spcAft>
              <a:buClr>
                <a:srgbClr val="000000"/>
              </a:buClr>
              <a:buFont typeface="Arial"/>
              <a:buNone/>
            </a:pPr>
            <a:r>
              <a:t/>
            </a:r>
            <a:endParaRPr sz="2400"/>
          </a:p>
          <a:p>
            <a:pPr indent="0" lvl="0" marL="0" rtl="0" algn="l">
              <a:spcBef>
                <a:spcPts val="0"/>
              </a:spcBef>
              <a:spcAft>
                <a:spcPts val="0"/>
              </a:spcAft>
              <a:buClr>
                <a:srgbClr val="000000"/>
              </a:buClr>
              <a:buFont typeface="Arial"/>
              <a:buNone/>
            </a:pPr>
            <a:r>
              <a:rPr lang="en-US" sz="2400"/>
              <a:t>- Datos de una aplicación (Base de Datos)</a:t>
            </a:r>
            <a:endParaRPr/>
          </a:p>
          <a:p>
            <a:pPr indent="0" lvl="0" marL="0" rtl="0" algn="l">
              <a:spcBef>
                <a:spcPts val="0"/>
              </a:spcBef>
              <a:spcAft>
                <a:spcPts val="0"/>
              </a:spcAft>
              <a:buClr>
                <a:srgbClr val="000000"/>
              </a:buClr>
              <a:buFont typeface="Arial"/>
              <a:buNone/>
            </a:pPr>
            <a:r>
              <a:rPr lang="en-US" sz="2400"/>
              <a:t>- Interfaz de usuario (Frontend) </a:t>
            </a:r>
            <a:endParaRPr/>
          </a:p>
          <a:p>
            <a:pPr indent="0" lvl="0" marL="0" rtl="0" algn="l">
              <a:spcBef>
                <a:spcPts val="0"/>
              </a:spcBef>
              <a:spcAft>
                <a:spcPts val="0"/>
              </a:spcAft>
              <a:buClr>
                <a:srgbClr val="000000"/>
              </a:buClr>
              <a:buFont typeface="Arial"/>
              <a:buNone/>
            </a:pPr>
            <a:r>
              <a:rPr lang="en-US" sz="2400"/>
              <a:t>- Lógica de control (Backend)</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2996800" y="389600"/>
            <a:ext cx="8798100" cy="677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2880"/>
              <a:buFont typeface="Corbel"/>
              <a:buNone/>
            </a:pPr>
            <a:r>
              <a:rPr lang="en-US" sz="4960"/>
              <a:t>LA </a:t>
            </a:r>
            <a:r>
              <a:rPr lang="en-US" sz="4960"/>
              <a:t>ARQUITECTURA</a:t>
            </a:r>
            <a:endParaRPr sz="4960">
              <a:solidFill>
                <a:srgbClr val="000000"/>
              </a:solidFill>
            </a:endParaRPr>
          </a:p>
        </p:txBody>
      </p:sp>
      <p:sp>
        <p:nvSpPr>
          <p:cNvPr id="67" name="Google Shape;67;p11"/>
          <p:cNvSpPr txBox="1"/>
          <p:nvPr/>
        </p:nvSpPr>
        <p:spPr>
          <a:xfrm>
            <a:off x="703750" y="1410625"/>
            <a:ext cx="10990500" cy="38814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highlight>
                  <a:srgbClr val="FFFFFF"/>
                </a:highlight>
              </a:rPr>
              <a:t>El </a:t>
            </a:r>
            <a:r>
              <a:rPr b="1" lang="en-US" sz="2400">
                <a:highlight>
                  <a:srgbClr val="FFFFFF"/>
                </a:highlight>
              </a:rPr>
              <a:t>Modelo</a:t>
            </a:r>
            <a:r>
              <a:rPr lang="en-US" sz="2400">
                <a:highlight>
                  <a:srgbClr val="FFFFFF"/>
                </a:highlight>
              </a:rPr>
              <a:t> </a:t>
            </a:r>
            <a:r>
              <a:rPr lang="en-US" sz="1800">
                <a:solidFill>
                  <a:srgbClr val="333333"/>
                </a:solidFill>
                <a:highlight>
                  <a:srgbClr val="FFFFFF"/>
                </a:highlight>
              </a:rPr>
              <a:t>se encarga de manipular, gestionar y actualizar los datos. Si se utiliza una base de datos aquí es donde se realizan las consultas, búsquedas, filtros y actualizaciones.</a:t>
            </a:r>
            <a:endParaRPr sz="1800">
              <a:solidFill>
                <a:srgbClr val="333333"/>
              </a:solidFill>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La </a:t>
            </a:r>
            <a:r>
              <a:rPr b="1" lang="en-US" sz="2400">
                <a:highlight>
                  <a:srgbClr val="FFFFFF"/>
                </a:highlight>
              </a:rPr>
              <a:t>Vista</a:t>
            </a:r>
            <a:r>
              <a:rPr lang="en-US" sz="2400">
                <a:highlight>
                  <a:srgbClr val="FFFFFF"/>
                </a:highlight>
              </a:rPr>
              <a:t>, </a:t>
            </a:r>
            <a:r>
              <a:rPr lang="en-US" sz="1800">
                <a:solidFill>
                  <a:srgbClr val="333333"/>
                </a:solidFill>
                <a:highlight>
                  <a:srgbClr val="FFFFFF"/>
                </a:highlight>
              </a:rPr>
              <a:t>se encarga de mostrarle al usuario final las pantallas, ventanas, páginas y formularios; el resultado de una solicitud. Desde la perspectiva del programador este componente es el que se encarga del </a:t>
            </a:r>
            <a:r>
              <a:rPr i="1" lang="en-US" sz="1800">
                <a:solidFill>
                  <a:srgbClr val="333333"/>
                </a:solidFill>
                <a:highlight>
                  <a:srgbClr val="FFFFFF"/>
                </a:highlight>
              </a:rPr>
              <a:t>frontend</a:t>
            </a:r>
            <a:r>
              <a:rPr lang="en-US" sz="1800">
                <a:solidFill>
                  <a:srgbClr val="333333"/>
                </a:solidFill>
                <a:highlight>
                  <a:srgbClr val="FFFFFF"/>
                </a:highlight>
              </a:rPr>
              <a:t>; la programación de la interfaz de usuario si se trata de un aplicación de escritorio, o bien, la visualización de las páginas web (CSS, HTML, HTML5 y Javascript).</a:t>
            </a:r>
            <a:endParaRPr sz="18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El </a:t>
            </a:r>
            <a:r>
              <a:rPr b="1" lang="en-US" sz="2400">
                <a:highlight>
                  <a:srgbClr val="FFFFFF"/>
                </a:highlight>
              </a:rPr>
              <a:t>Controlador</a:t>
            </a:r>
            <a:r>
              <a:rPr lang="en-US" sz="2400">
                <a:highlight>
                  <a:srgbClr val="FFFFFF"/>
                </a:highlight>
              </a:rPr>
              <a:t>,</a:t>
            </a:r>
            <a:r>
              <a:rPr lang="en-US" sz="1800">
                <a:highlight>
                  <a:srgbClr val="FFFFFF"/>
                </a:highlight>
              </a:rPr>
              <a:t> </a:t>
            </a:r>
            <a:r>
              <a:rPr lang="en-US" sz="1800">
                <a:solidFill>
                  <a:srgbClr val="333333"/>
                </a:solidFill>
                <a:highlight>
                  <a:srgbClr val="FFFFFF"/>
                </a:highlight>
              </a:rPr>
              <a:t>se encarga de gestionar las instrucciones que se reciben, atenderlas y procesarlas. Por medio de él se comunican el modelo y la vista: solicitando los datos necesarios; manipulándolos para obtener los resultados; y entregándolos a la vista para que pueda mostrarlos.</a:t>
            </a:r>
            <a:endParaRPr sz="1800">
              <a:highlight>
                <a:srgbClr val="FFFFFF"/>
              </a:highlight>
            </a:endParaRPr>
          </a:p>
          <a:p>
            <a:pPr indent="0" lvl="0" marL="0" rtl="0" algn="l">
              <a:spcBef>
                <a:spcPts val="1100"/>
              </a:spcBef>
              <a:spcAft>
                <a:spcPts val="0"/>
              </a:spcAft>
              <a:buNone/>
            </a:pPr>
            <a:r>
              <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2"/>
          <p:cNvPicPr preferRelativeResize="0"/>
          <p:nvPr/>
        </p:nvPicPr>
        <p:blipFill>
          <a:blip r:embed="rId3">
            <a:alphaModFix/>
          </a:blip>
          <a:stretch>
            <a:fillRect/>
          </a:stretch>
        </p:blipFill>
        <p:spPr>
          <a:xfrm>
            <a:off x="2146400" y="0"/>
            <a:ext cx="8287898" cy="655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415650" y="248358"/>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MODELO</a:t>
            </a:r>
            <a:endParaRPr/>
          </a:p>
        </p:txBody>
      </p:sp>
      <p:sp>
        <p:nvSpPr>
          <p:cNvPr id="80" name="Google Shape;80;p13"/>
          <p:cNvSpPr txBox="1"/>
          <p:nvPr/>
        </p:nvSpPr>
        <p:spPr>
          <a:xfrm>
            <a:off x="34350" y="1577825"/>
            <a:ext cx="11965800" cy="46470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highlight>
                  <a:srgbClr val="FFFFFF"/>
                </a:highlight>
              </a:rPr>
              <a:t>Acceder a la capa de almacenamiento de datos. Lo ideal es que el modelo sea independiente del sistema de almacenamiento.</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Define las reglas de negocio (la funcionalidad del sistema). </a:t>
            </a:r>
            <a:endParaRPr sz="2400">
              <a:highlight>
                <a:srgbClr val="FFFFFF"/>
              </a:highlight>
            </a:endParaRPr>
          </a:p>
          <a:p>
            <a:pPr indent="0" lvl="0" marL="457200" rtl="0" algn="l">
              <a:lnSpc>
                <a:spcPct val="115000"/>
              </a:lnSpc>
              <a:spcBef>
                <a:spcPts val="1100"/>
              </a:spcBef>
              <a:spcAft>
                <a:spcPts val="0"/>
              </a:spcAft>
              <a:buNone/>
            </a:pPr>
            <a:r>
              <a:rPr lang="en-US" sz="2400">
                <a:highlight>
                  <a:srgbClr val="FFFFFF"/>
                </a:highlight>
              </a:rPr>
              <a:t>Un ejemplo de regla puede ser: "</a:t>
            </a:r>
            <a:r>
              <a:rPr b="1" lang="en-US" sz="2400">
                <a:highlight>
                  <a:srgbClr val="FFFFFF"/>
                </a:highlight>
              </a:rPr>
              <a:t>Si la mercancía pedida no está en el almacén, consultar el tiempo de entrega estándar del proveedor</a:t>
            </a:r>
            <a:r>
              <a:rPr lang="en-US" sz="2400">
                <a:highlight>
                  <a:srgbClr val="FFFFFF"/>
                </a:highlight>
              </a:rPr>
              <a:t>".</a:t>
            </a:r>
            <a:endParaRPr sz="2400">
              <a:highlight>
                <a:srgbClr val="FFFFFF"/>
              </a:highlight>
            </a:endParaRPr>
          </a:p>
          <a:p>
            <a:pPr indent="-381000" lvl="0" marL="457200" rtl="0" algn="l">
              <a:lnSpc>
                <a:spcPct val="115000"/>
              </a:lnSpc>
              <a:spcBef>
                <a:spcPts val="1100"/>
              </a:spcBef>
              <a:spcAft>
                <a:spcPts val="0"/>
              </a:spcAft>
              <a:buSzPts val="2400"/>
              <a:buChar char="●"/>
            </a:pPr>
            <a:r>
              <a:rPr b="1" lang="en-US" sz="2400">
                <a:highlight>
                  <a:srgbClr val="FFFFFF"/>
                </a:highlight>
              </a:rPr>
              <a:t>Lleva un registro de las vistas y controladores del sistema</a:t>
            </a:r>
            <a:r>
              <a:rPr lang="en-US" sz="2400">
                <a:highlight>
                  <a:srgbClr val="FFFFFF"/>
                </a:highlight>
              </a:rPr>
              <a:t>.</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Si estamos ante un modelo activo, notificará a las vistas los cambios que en los datos pueda producir un agente externo (por ejemplo, un fichero por lotes  que actualiza los datos, un temporizador que desencadena una inserción, etc.).</a:t>
            </a:r>
            <a:endParaRPr sz="2400">
              <a:highlight>
                <a:srgbClr val="FFFFFF"/>
              </a:highlight>
            </a:endParaRPr>
          </a:p>
          <a:p>
            <a:pPr indent="0" lvl="0" marL="0" rtl="0" algn="l">
              <a:spcBef>
                <a:spcPts val="110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415650" y="167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VISTA</a:t>
            </a:r>
            <a:endParaRPr/>
          </a:p>
        </p:txBody>
      </p:sp>
      <p:sp>
        <p:nvSpPr>
          <p:cNvPr id="87" name="Google Shape;87;p14"/>
          <p:cNvSpPr txBox="1"/>
          <p:nvPr/>
        </p:nvSpPr>
        <p:spPr>
          <a:xfrm>
            <a:off x="688450" y="1647825"/>
            <a:ext cx="105810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highlight>
                  <a:srgbClr val="FFFFFF"/>
                </a:highlight>
              </a:rPr>
              <a:t>Recibe</a:t>
            </a:r>
            <a:r>
              <a:rPr lang="en-US" sz="2400">
                <a:highlight>
                  <a:srgbClr val="FFFFFF"/>
                </a:highlight>
              </a:rPr>
              <a:t> datos del modelo y los muestra al usuario.</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Tienen un registro de su controlador asociado (normalmente porque además lo instancia).</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Pueden dar el servicio de "Actualización()", para que sea invocado por el controlador o por el modelo (cuando es un modelo activo que informa de los cambios en los datos producidos por otros agentes).</a:t>
            </a:r>
            <a:endParaRPr sz="24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415650" y="23588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CONTROLADOR</a:t>
            </a:r>
            <a:endParaRPr/>
          </a:p>
        </p:txBody>
      </p:sp>
      <p:sp>
        <p:nvSpPr>
          <p:cNvPr id="94" name="Google Shape;94;p15"/>
          <p:cNvSpPr txBox="1"/>
          <p:nvPr/>
        </p:nvSpPr>
        <p:spPr>
          <a:xfrm>
            <a:off x="170850" y="1857675"/>
            <a:ext cx="11605500" cy="3244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highlight>
                  <a:srgbClr val="FFFFFF"/>
                </a:highlight>
              </a:rPr>
              <a:t> Recibe los eventos de entrada (un clic, un cambio en un campo de texto, etc.).</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Contiene reglas de gestión de eventos, del tipo "SI Evento Z, entonces Acción W". </a:t>
            </a:r>
            <a:endParaRPr sz="2400">
              <a:highlight>
                <a:srgbClr val="FFFFFF"/>
              </a:highlight>
            </a:endParaRPr>
          </a:p>
          <a:p>
            <a:pPr indent="0" lvl="0" marL="457200" rtl="0" algn="l">
              <a:lnSpc>
                <a:spcPct val="115000"/>
              </a:lnSpc>
              <a:spcBef>
                <a:spcPts val="1100"/>
              </a:spcBef>
              <a:spcAft>
                <a:spcPts val="1100"/>
              </a:spcAft>
              <a:buNone/>
            </a:pPr>
            <a:r>
              <a:rPr lang="en-US" sz="2400">
                <a:highlight>
                  <a:srgbClr val="FFFFFF"/>
                </a:highlight>
              </a:rPr>
              <a:t>Estas acciones pueden suponer </a:t>
            </a:r>
            <a:r>
              <a:rPr b="1" lang="en-US" sz="2400">
                <a:highlight>
                  <a:srgbClr val="FFFFFF"/>
                </a:highlight>
              </a:rPr>
              <a:t>peticiones al modelo o a las vistas</a:t>
            </a:r>
            <a:r>
              <a:rPr lang="en-US" sz="2400">
                <a:highlight>
                  <a:srgbClr val="FFFFFF"/>
                </a:highlight>
              </a:rPr>
              <a:t>. Una de estas peticiones a las vistas puede ser una llamada al método "Actualizar()". Una petición al modelo puede ser "Obtener_tiempo_de_entrega ( nueva_orden_de_venta )". </a:t>
            </a:r>
            <a:endParaRPr sz="2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15650" y="103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FLUJO DE TRABAJO</a:t>
            </a:r>
            <a:endParaRPr/>
          </a:p>
        </p:txBody>
      </p:sp>
      <p:sp>
        <p:nvSpPr>
          <p:cNvPr id="101" name="Google Shape;101;p16"/>
          <p:cNvSpPr txBox="1"/>
          <p:nvPr/>
        </p:nvSpPr>
        <p:spPr>
          <a:xfrm>
            <a:off x="124425" y="1211725"/>
            <a:ext cx="11917200" cy="5562000"/>
          </a:xfrm>
          <a:prstGeom prst="rect">
            <a:avLst/>
          </a:prstGeom>
          <a:noFill/>
          <a:ln>
            <a:noFill/>
          </a:ln>
        </p:spPr>
        <p:txBody>
          <a:bodyPr anchorCtr="0" anchor="t" bIns="91425" lIns="91425" spcFirstLastPara="1" rIns="91425" wrap="square" tIns="91425">
            <a:spAutoFit/>
          </a:bodyPr>
          <a:lstStyle/>
          <a:p>
            <a:pPr indent="-336550" lvl="0" marL="571500" rtl="0" algn="l">
              <a:lnSpc>
                <a:spcPct val="115000"/>
              </a:lnSpc>
              <a:spcBef>
                <a:spcPts val="1500"/>
              </a:spcBef>
              <a:spcAft>
                <a:spcPts val="0"/>
              </a:spcAft>
              <a:buSzPts val="1700"/>
              <a:buAutoNum type="arabicPeriod"/>
            </a:pPr>
            <a:r>
              <a:rPr lang="en-US" sz="1700">
                <a:highlight>
                  <a:srgbClr val="FFFFFF"/>
                </a:highlight>
              </a:rPr>
              <a:t>El usuario interactúa con la interfaz de usuario de alguna forma (por ejemplo, el usuario pulsa un botón, enlace, etc.)</a:t>
            </a:r>
            <a:endParaRPr sz="1700">
              <a:highlight>
                <a:srgbClr val="FFFFFF"/>
              </a:highlight>
            </a:endParaRPr>
          </a:p>
          <a:p>
            <a:pPr indent="-336550" lvl="0" marL="571500" rtl="0" algn="l">
              <a:lnSpc>
                <a:spcPct val="115000"/>
              </a:lnSpc>
              <a:spcBef>
                <a:spcPts val="0"/>
              </a:spcBef>
              <a:spcAft>
                <a:spcPts val="0"/>
              </a:spcAft>
              <a:buSzPts val="1700"/>
              <a:buAutoNum type="arabicPeriod"/>
            </a:pPr>
            <a:r>
              <a:rPr lang="en-US" sz="1700">
                <a:highlight>
                  <a:srgbClr val="FFFFFF"/>
                </a:highlight>
              </a:rPr>
              <a:t>El controlador recibe (por parte de los objetos de la interfaz-vista) la notificación de la acción solicitada por el usuario. El controlador gestiona el evento que llega, frecuentemente a través de un gestor de eventos (handler) o callback.</a:t>
            </a:r>
            <a:endParaRPr sz="1700">
              <a:highlight>
                <a:srgbClr val="FFFFFF"/>
              </a:highlight>
            </a:endParaRPr>
          </a:p>
          <a:p>
            <a:pPr indent="-336550" lvl="0" marL="571500" rtl="0" algn="l">
              <a:lnSpc>
                <a:spcPct val="115000"/>
              </a:lnSpc>
              <a:spcBef>
                <a:spcPts val="0"/>
              </a:spcBef>
              <a:spcAft>
                <a:spcPts val="0"/>
              </a:spcAft>
              <a:buSzPts val="1700"/>
              <a:buAutoNum type="arabicPeriod"/>
            </a:pPr>
            <a:r>
              <a:rPr lang="en-US" sz="1700">
                <a:highlight>
                  <a:srgbClr val="FFFFFF"/>
                </a:highlight>
              </a:rPr>
              <a:t>El controlador accede al modelo, actualizándolo, posiblemente modificándolo de forma adecuada a la acción solicitada por el usuario (por ejemplo, el controlador actualiza el carro de la compra del usuario). Los controladores complejos están a menudo estructurados usando un patrón de comando que encapsula las acciones y simplifica su extensión.</a:t>
            </a:r>
            <a:endParaRPr sz="1700">
              <a:highlight>
                <a:srgbClr val="FFFFFF"/>
              </a:highlight>
            </a:endParaRPr>
          </a:p>
          <a:p>
            <a:pPr indent="-336550" lvl="0" marL="571500" rtl="0" algn="l">
              <a:lnSpc>
                <a:spcPct val="115000"/>
              </a:lnSpc>
              <a:spcBef>
                <a:spcPts val="0"/>
              </a:spcBef>
              <a:spcAft>
                <a:spcPts val="0"/>
              </a:spcAft>
              <a:buSzPts val="1700"/>
              <a:buAutoNum type="arabicPeriod"/>
            </a:pPr>
            <a:r>
              <a:rPr lang="en-US" sz="1700">
                <a:highlight>
                  <a:srgbClr val="FFFFFF"/>
                </a:highlight>
              </a:rPr>
              <a:t>El controlador delega a los objetos de la vista la tarea de desplegar la interfaz de usuario. La vista obtiene sus datos del modelo para generar la interfaz apropiada para el usuario donde se refleja los cambios en el modelo (por ejemplo, produce un listado del contenido del carro de la compra). </a:t>
            </a:r>
            <a:r>
              <a:rPr b="1" lang="en-US" sz="1700">
                <a:highlight>
                  <a:srgbClr val="FFFFFF"/>
                </a:highlight>
              </a:rPr>
              <a:t>El modelo no debe tener conocimiento directo sobre la vista</a:t>
            </a:r>
            <a:r>
              <a:rPr lang="en-US" sz="1700">
                <a:highlight>
                  <a:srgbClr val="FFFFFF"/>
                </a:highlight>
              </a:rPr>
              <a:t>. Sin embargo, se podría utilizar el patrón Observador para proveer cierta indirección entre el modelo y la vista, permitiendo al modelo notificar a los interesados de cualquier cambio. </a:t>
            </a:r>
            <a:r>
              <a:rPr b="1" lang="en-US" sz="1700">
                <a:highlight>
                  <a:srgbClr val="FFFFFF"/>
                </a:highlight>
              </a:rPr>
              <a:t>Un objeto vista puede registrarse con el modelo y esperar a los cambios, pero aun así el modelo en sí mismo sigue sin saber nada de la vista</a:t>
            </a:r>
            <a:r>
              <a:rPr lang="en-US" sz="1700">
                <a:highlight>
                  <a:srgbClr val="FFFFFF"/>
                </a:highlight>
              </a:rPr>
              <a:t>. El controlador no pasa objetos de dominio (el modelo) a la vista aunque puede dar la orden a la vista para que se actualice. Nota: En algunas implementaciones la vista no tiene acceso directo al modelo, dejando que el controlador envíe los datos del modelo a la vista.</a:t>
            </a:r>
            <a:endParaRPr sz="1700">
              <a:highlight>
                <a:srgbClr val="FFFFFF"/>
              </a:highlight>
            </a:endParaRPr>
          </a:p>
          <a:p>
            <a:pPr indent="-336550" lvl="0" marL="571500" rtl="0" algn="l">
              <a:lnSpc>
                <a:spcPct val="115000"/>
              </a:lnSpc>
              <a:spcBef>
                <a:spcPts val="0"/>
              </a:spcBef>
              <a:spcAft>
                <a:spcPts val="0"/>
              </a:spcAft>
              <a:buSzPts val="1700"/>
              <a:buAutoNum type="arabicPeriod"/>
            </a:pPr>
            <a:r>
              <a:rPr lang="en-US" sz="1700">
                <a:highlight>
                  <a:srgbClr val="FFFFFF"/>
                </a:highlight>
              </a:rPr>
              <a:t>La interfaz de usuario espera nuevas interacciones del usuario, comenzando el ciclo nuevamente.</a:t>
            </a:r>
            <a:endParaRPr sz="17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2526750" y="220775"/>
            <a:ext cx="7138502" cy="624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