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CB745-68D6-4D5C-9E71-112D2443837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8053A47-1B9C-4CAD-AF1C-A0F0213FB0D7}">
      <dgm:prSet/>
      <dgm:spPr/>
      <dgm:t>
        <a:bodyPr/>
        <a:lstStyle/>
        <a:p>
          <a:pPr>
            <a:lnSpc>
              <a:spcPct val="100000"/>
            </a:lnSpc>
          </a:pPr>
          <a:r>
            <a:rPr lang="es-MX" b="0" i="0"/>
            <a:t>Año 1: Desarrollo y prototipos básicos </a:t>
          </a:r>
          <a:r>
            <a:rPr lang="en-US" b="0" i="0"/>
            <a:t>​</a:t>
          </a:r>
          <a:endParaRPr lang="en-US"/>
        </a:p>
      </dgm:t>
    </dgm:pt>
    <dgm:pt modelId="{594B29B5-5D59-46C6-AEAA-2ED704A56743}" type="parTrans" cxnId="{02BD3A5B-35E8-42D7-BC62-FF4329E2B4FF}">
      <dgm:prSet/>
      <dgm:spPr/>
      <dgm:t>
        <a:bodyPr/>
        <a:lstStyle/>
        <a:p>
          <a:endParaRPr lang="en-US"/>
        </a:p>
      </dgm:t>
    </dgm:pt>
    <dgm:pt modelId="{0221905C-BE5B-43E4-ABB6-BAD903CF29EE}" type="sibTrans" cxnId="{02BD3A5B-35E8-42D7-BC62-FF4329E2B4FF}">
      <dgm:prSet/>
      <dgm:spPr/>
      <dgm:t>
        <a:bodyPr/>
        <a:lstStyle/>
        <a:p>
          <a:endParaRPr lang="en-US"/>
        </a:p>
      </dgm:t>
    </dgm:pt>
    <dgm:pt modelId="{9D7C6D97-A1B7-4F3F-B009-75B1AD8AA30B}">
      <dgm:prSet/>
      <dgm:spPr/>
      <dgm:t>
        <a:bodyPr/>
        <a:lstStyle/>
        <a:p>
          <a:pPr>
            <a:lnSpc>
              <a:spcPct val="100000"/>
            </a:lnSpc>
          </a:pPr>
          <a:r>
            <a:rPr lang="es-MX" b="0" i="0"/>
            <a:t>Año 2: Contemplación del juego y monetización </a:t>
          </a:r>
          <a:r>
            <a:rPr lang="en-US" b="0" i="0"/>
            <a:t>​</a:t>
          </a:r>
          <a:endParaRPr lang="en-US"/>
        </a:p>
      </dgm:t>
    </dgm:pt>
    <dgm:pt modelId="{BCF34531-9E95-449B-B490-7E14A84D20E5}" type="parTrans" cxnId="{BB496AF0-8BB6-47DC-A86B-763B417059AB}">
      <dgm:prSet/>
      <dgm:spPr/>
      <dgm:t>
        <a:bodyPr/>
        <a:lstStyle/>
        <a:p>
          <a:endParaRPr lang="en-US"/>
        </a:p>
      </dgm:t>
    </dgm:pt>
    <dgm:pt modelId="{67F4FCB0-E87E-4394-82E8-256697C6E81E}" type="sibTrans" cxnId="{BB496AF0-8BB6-47DC-A86B-763B417059AB}">
      <dgm:prSet/>
      <dgm:spPr/>
      <dgm:t>
        <a:bodyPr/>
        <a:lstStyle/>
        <a:p>
          <a:endParaRPr lang="en-US"/>
        </a:p>
      </dgm:t>
    </dgm:pt>
    <dgm:pt modelId="{8F25A95B-1D2F-4DA5-BCDF-DB179C1687FE}">
      <dgm:prSet/>
      <dgm:spPr/>
      <dgm:t>
        <a:bodyPr/>
        <a:lstStyle/>
        <a:p>
          <a:pPr>
            <a:lnSpc>
              <a:spcPct val="100000"/>
            </a:lnSpc>
          </a:pPr>
          <a:r>
            <a:rPr lang="es-MX" b="0" i="0"/>
            <a:t>Año 3: Lanzamiento en steam y marketing </a:t>
          </a:r>
          <a:r>
            <a:rPr lang="en-US" b="0" i="0"/>
            <a:t>​</a:t>
          </a:r>
          <a:endParaRPr lang="en-US"/>
        </a:p>
      </dgm:t>
    </dgm:pt>
    <dgm:pt modelId="{0821360F-0454-4B2E-94F9-A9678E251FBA}" type="parTrans" cxnId="{FB5E8C1B-E7CF-43FC-BD6E-FEB1DF535DBD}">
      <dgm:prSet/>
      <dgm:spPr/>
      <dgm:t>
        <a:bodyPr/>
        <a:lstStyle/>
        <a:p>
          <a:endParaRPr lang="en-US"/>
        </a:p>
      </dgm:t>
    </dgm:pt>
    <dgm:pt modelId="{CC05D241-8A08-4A0F-B97A-60BDECB63758}" type="sibTrans" cxnId="{FB5E8C1B-E7CF-43FC-BD6E-FEB1DF535DBD}">
      <dgm:prSet/>
      <dgm:spPr/>
      <dgm:t>
        <a:bodyPr/>
        <a:lstStyle/>
        <a:p>
          <a:endParaRPr lang="en-US"/>
        </a:p>
      </dgm:t>
    </dgm:pt>
    <dgm:pt modelId="{8017B65D-305A-4B6C-BD1F-2D7C7B9024DE}">
      <dgm:prSet/>
      <dgm:spPr/>
      <dgm:t>
        <a:bodyPr/>
        <a:lstStyle/>
        <a:p>
          <a:pPr>
            <a:lnSpc>
              <a:spcPct val="100000"/>
            </a:lnSpc>
          </a:pPr>
          <a:r>
            <a:rPr lang="es-MX" b="0" i="0"/>
            <a:t>Año 4: Expansión con los DLC´S, eventos y merchandising​</a:t>
          </a:r>
          <a:endParaRPr lang="en-US"/>
        </a:p>
      </dgm:t>
    </dgm:pt>
    <dgm:pt modelId="{A53AE9BC-04A6-4606-B84E-FDE5EF5D8CC5}" type="parTrans" cxnId="{EDFE08B6-9DD4-482A-B20D-F9D2CFE2421D}">
      <dgm:prSet/>
      <dgm:spPr/>
      <dgm:t>
        <a:bodyPr/>
        <a:lstStyle/>
        <a:p>
          <a:endParaRPr lang="en-US"/>
        </a:p>
      </dgm:t>
    </dgm:pt>
    <dgm:pt modelId="{A15AD901-461E-4A2C-84AC-B37E8DB2F687}" type="sibTrans" cxnId="{EDFE08B6-9DD4-482A-B20D-F9D2CFE2421D}">
      <dgm:prSet/>
      <dgm:spPr/>
      <dgm:t>
        <a:bodyPr/>
        <a:lstStyle/>
        <a:p>
          <a:endParaRPr lang="en-US"/>
        </a:p>
      </dgm:t>
    </dgm:pt>
    <dgm:pt modelId="{384BA804-2131-4405-804E-D3FB139D2321}">
      <dgm:prSet/>
      <dgm:spPr/>
      <dgm:t>
        <a:bodyPr/>
        <a:lstStyle/>
        <a:p>
          <a:pPr>
            <a:lnSpc>
              <a:spcPct val="100000"/>
            </a:lnSpc>
          </a:pPr>
          <a:r>
            <a:rPr lang="es-MX" b="0" i="0"/>
            <a:t>Año 5: Planificación de secuelas, spin-offs y adaptaciones</a:t>
          </a:r>
          <a:r>
            <a:rPr lang="en-US" b="0" i="0"/>
            <a:t>​</a:t>
          </a:r>
          <a:endParaRPr lang="en-US"/>
        </a:p>
      </dgm:t>
    </dgm:pt>
    <dgm:pt modelId="{E14D7947-E549-45FF-8E32-91560746944A}" type="parTrans" cxnId="{DFBEDB85-0A1B-4C9F-86D9-A979FCB82BB9}">
      <dgm:prSet/>
      <dgm:spPr/>
      <dgm:t>
        <a:bodyPr/>
        <a:lstStyle/>
        <a:p>
          <a:endParaRPr lang="en-US"/>
        </a:p>
      </dgm:t>
    </dgm:pt>
    <dgm:pt modelId="{66B29A27-9893-43FF-9753-5346E81CB9A8}" type="sibTrans" cxnId="{DFBEDB85-0A1B-4C9F-86D9-A979FCB82BB9}">
      <dgm:prSet/>
      <dgm:spPr/>
      <dgm:t>
        <a:bodyPr/>
        <a:lstStyle/>
        <a:p>
          <a:endParaRPr lang="en-US"/>
        </a:p>
      </dgm:t>
    </dgm:pt>
    <dgm:pt modelId="{2CDA8307-1C0A-4FE9-AAED-3F5473A7D1E7}" type="pres">
      <dgm:prSet presAssocID="{F16CB745-68D6-4D5C-9E71-112D24438371}" presName="root" presStyleCnt="0">
        <dgm:presLayoutVars>
          <dgm:dir/>
          <dgm:resizeHandles val="exact"/>
        </dgm:presLayoutVars>
      </dgm:prSet>
      <dgm:spPr/>
    </dgm:pt>
    <dgm:pt modelId="{A7BFF356-5B03-4EEE-B888-46D7650CDF2F}" type="pres">
      <dgm:prSet presAssocID="{C8053A47-1B9C-4CAD-AF1C-A0F0213FB0D7}" presName="compNode" presStyleCnt="0"/>
      <dgm:spPr/>
    </dgm:pt>
    <dgm:pt modelId="{97C98134-611F-4851-860E-15103CDFA6CC}" type="pres">
      <dgm:prSet presAssocID="{C8053A47-1B9C-4CAD-AF1C-A0F0213FB0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3ADACA5F-A560-44E5-AAE8-41FBA8552206}" type="pres">
      <dgm:prSet presAssocID="{C8053A47-1B9C-4CAD-AF1C-A0F0213FB0D7}" presName="spaceRect" presStyleCnt="0"/>
      <dgm:spPr/>
    </dgm:pt>
    <dgm:pt modelId="{786FE6E7-9AF2-48ED-BC67-0A92420382B4}" type="pres">
      <dgm:prSet presAssocID="{C8053A47-1B9C-4CAD-AF1C-A0F0213FB0D7}" presName="textRect" presStyleLbl="revTx" presStyleIdx="0" presStyleCnt="5">
        <dgm:presLayoutVars>
          <dgm:chMax val="1"/>
          <dgm:chPref val="1"/>
        </dgm:presLayoutVars>
      </dgm:prSet>
      <dgm:spPr/>
    </dgm:pt>
    <dgm:pt modelId="{DC347DCD-937C-48FA-9D2B-DA328074F099}" type="pres">
      <dgm:prSet presAssocID="{0221905C-BE5B-43E4-ABB6-BAD903CF29EE}" presName="sibTrans" presStyleCnt="0"/>
      <dgm:spPr/>
    </dgm:pt>
    <dgm:pt modelId="{7D901286-9C86-415F-8F0A-FF46D39DEC95}" type="pres">
      <dgm:prSet presAssocID="{9D7C6D97-A1B7-4F3F-B009-75B1AD8AA30B}" presName="compNode" presStyleCnt="0"/>
      <dgm:spPr/>
    </dgm:pt>
    <dgm:pt modelId="{AFE1A596-0508-426C-9033-9691A8216FDF}" type="pres">
      <dgm:prSet presAssocID="{9D7C6D97-A1B7-4F3F-B009-75B1AD8AA3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43BF4E87-521B-4C08-9194-D09875DFCC31}" type="pres">
      <dgm:prSet presAssocID="{9D7C6D97-A1B7-4F3F-B009-75B1AD8AA30B}" presName="spaceRect" presStyleCnt="0"/>
      <dgm:spPr/>
    </dgm:pt>
    <dgm:pt modelId="{E8BC2CE9-066F-4501-BF14-8561C8E2AB59}" type="pres">
      <dgm:prSet presAssocID="{9D7C6D97-A1B7-4F3F-B009-75B1AD8AA30B}" presName="textRect" presStyleLbl="revTx" presStyleIdx="1" presStyleCnt="5">
        <dgm:presLayoutVars>
          <dgm:chMax val="1"/>
          <dgm:chPref val="1"/>
        </dgm:presLayoutVars>
      </dgm:prSet>
      <dgm:spPr/>
    </dgm:pt>
    <dgm:pt modelId="{B5A32474-3945-4C23-AF08-45009DFD2DF4}" type="pres">
      <dgm:prSet presAssocID="{67F4FCB0-E87E-4394-82E8-256697C6E81E}" presName="sibTrans" presStyleCnt="0"/>
      <dgm:spPr/>
    </dgm:pt>
    <dgm:pt modelId="{1A38BBEA-C53B-4602-A9A0-0F7EB58B9E29}" type="pres">
      <dgm:prSet presAssocID="{8F25A95B-1D2F-4DA5-BCDF-DB179C1687FE}" presName="compNode" presStyleCnt="0"/>
      <dgm:spPr/>
    </dgm:pt>
    <dgm:pt modelId="{E66D4AFC-D93F-4ECA-A51C-FF68EF52216D}" type="pres">
      <dgm:prSet presAssocID="{8F25A95B-1D2F-4DA5-BCDF-DB179C1687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hete"/>
        </a:ext>
      </dgm:extLst>
    </dgm:pt>
    <dgm:pt modelId="{EA1F6470-1A83-45C4-B95C-0C863D09DA77}" type="pres">
      <dgm:prSet presAssocID="{8F25A95B-1D2F-4DA5-BCDF-DB179C1687FE}" presName="spaceRect" presStyleCnt="0"/>
      <dgm:spPr/>
    </dgm:pt>
    <dgm:pt modelId="{46FA59ED-1BFC-470C-9CED-7DE2B213089E}" type="pres">
      <dgm:prSet presAssocID="{8F25A95B-1D2F-4DA5-BCDF-DB179C1687FE}" presName="textRect" presStyleLbl="revTx" presStyleIdx="2" presStyleCnt="5">
        <dgm:presLayoutVars>
          <dgm:chMax val="1"/>
          <dgm:chPref val="1"/>
        </dgm:presLayoutVars>
      </dgm:prSet>
      <dgm:spPr/>
    </dgm:pt>
    <dgm:pt modelId="{80E36617-E795-40BE-BBB7-F67A37C7C4F3}" type="pres">
      <dgm:prSet presAssocID="{CC05D241-8A08-4A0F-B97A-60BDECB63758}" presName="sibTrans" presStyleCnt="0"/>
      <dgm:spPr/>
    </dgm:pt>
    <dgm:pt modelId="{F7765486-8A26-4348-A026-E3497C8FB006}" type="pres">
      <dgm:prSet presAssocID="{8017B65D-305A-4B6C-BD1F-2D7C7B9024DE}" presName="compNode" presStyleCnt="0"/>
      <dgm:spPr/>
    </dgm:pt>
    <dgm:pt modelId="{21D3873D-FAB9-483B-9FDF-D1B9E5133C04}" type="pres">
      <dgm:prSet presAssocID="{8017B65D-305A-4B6C-BD1F-2D7C7B9024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E3BD329A-62E7-467E-9D01-A9E4B082ECAD}" type="pres">
      <dgm:prSet presAssocID="{8017B65D-305A-4B6C-BD1F-2D7C7B9024DE}" presName="spaceRect" presStyleCnt="0"/>
      <dgm:spPr/>
    </dgm:pt>
    <dgm:pt modelId="{FC963986-C427-4443-83CF-A5CAFDE9A466}" type="pres">
      <dgm:prSet presAssocID="{8017B65D-305A-4B6C-BD1F-2D7C7B9024DE}" presName="textRect" presStyleLbl="revTx" presStyleIdx="3" presStyleCnt="5">
        <dgm:presLayoutVars>
          <dgm:chMax val="1"/>
          <dgm:chPref val="1"/>
        </dgm:presLayoutVars>
      </dgm:prSet>
      <dgm:spPr/>
    </dgm:pt>
    <dgm:pt modelId="{446E8573-961F-4E80-A8BD-5E69DB9C0251}" type="pres">
      <dgm:prSet presAssocID="{A15AD901-461E-4A2C-84AC-B37E8DB2F687}" presName="sibTrans" presStyleCnt="0"/>
      <dgm:spPr/>
    </dgm:pt>
    <dgm:pt modelId="{7830C3F0-F282-46A0-B5F6-DBA2A59E6AEA}" type="pres">
      <dgm:prSet presAssocID="{384BA804-2131-4405-804E-D3FB139D2321}" presName="compNode" presStyleCnt="0"/>
      <dgm:spPr/>
    </dgm:pt>
    <dgm:pt modelId="{12B07258-541E-409A-96F4-BDBB665775FA}" type="pres">
      <dgm:prSet presAssocID="{384BA804-2131-4405-804E-D3FB139D232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altamontes"/>
        </a:ext>
      </dgm:extLst>
    </dgm:pt>
    <dgm:pt modelId="{831D3542-5083-4AA3-8F2D-C7C4484F19B8}" type="pres">
      <dgm:prSet presAssocID="{384BA804-2131-4405-804E-D3FB139D2321}" presName="spaceRect" presStyleCnt="0"/>
      <dgm:spPr/>
    </dgm:pt>
    <dgm:pt modelId="{C8B929BA-1468-41DB-B398-67DF9AB36096}" type="pres">
      <dgm:prSet presAssocID="{384BA804-2131-4405-804E-D3FB139D2321}" presName="textRect" presStyleLbl="revTx" presStyleIdx="4" presStyleCnt="5">
        <dgm:presLayoutVars>
          <dgm:chMax val="1"/>
          <dgm:chPref val="1"/>
        </dgm:presLayoutVars>
      </dgm:prSet>
      <dgm:spPr/>
    </dgm:pt>
  </dgm:ptLst>
  <dgm:cxnLst>
    <dgm:cxn modelId="{CE94B711-C5E4-40A9-AB17-6134023C82A5}" type="presOf" srcId="{8F25A95B-1D2F-4DA5-BCDF-DB179C1687FE}" destId="{46FA59ED-1BFC-470C-9CED-7DE2B213089E}" srcOrd="0" destOrd="0" presId="urn:microsoft.com/office/officeart/2018/2/layout/IconLabelList"/>
    <dgm:cxn modelId="{FB5E8C1B-E7CF-43FC-BD6E-FEB1DF535DBD}" srcId="{F16CB745-68D6-4D5C-9E71-112D24438371}" destId="{8F25A95B-1D2F-4DA5-BCDF-DB179C1687FE}" srcOrd="2" destOrd="0" parTransId="{0821360F-0454-4B2E-94F9-A9678E251FBA}" sibTransId="{CC05D241-8A08-4A0F-B97A-60BDECB63758}"/>
    <dgm:cxn modelId="{02BD3A5B-35E8-42D7-BC62-FF4329E2B4FF}" srcId="{F16CB745-68D6-4D5C-9E71-112D24438371}" destId="{C8053A47-1B9C-4CAD-AF1C-A0F0213FB0D7}" srcOrd="0" destOrd="0" parTransId="{594B29B5-5D59-46C6-AEAA-2ED704A56743}" sibTransId="{0221905C-BE5B-43E4-ABB6-BAD903CF29EE}"/>
    <dgm:cxn modelId="{4A66DC62-474D-4726-A40E-3B1F614958FC}" type="presOf" srcId="{8017B65D-305A-4B6C-BD1F-2D7C7B9024DE}" destId="{FC963986-C427-4443-83CF-A5CAFDE9A466}" srcOrd="0" destOrd="0" presId="urn:microsoft.com/office/officeart/2018/2/layout/IconLabelList"/>
    <dgm:cxn modelId="{8F117375-1B70-4719-8187-FF2EAA46E3BC}" type="presOf" srcId="{9D7C6D97-A1B7-4F3F-B009-75B1AD8AA30B}" destId="{E8BC2CE9-066F-4501-BF14-8561C8E2AB59}" srcOrd="0" destOrd="0" presId="urn:microsoft.com/office/officeart/2018/2/layout/IconLabelList"/>
    <dgm:cxn modelId="{D1F95284-1C80-48EC-9FF4-9FE73121F319}" type="presOf" srcId="{384BA804-2131-4405-804E-D3FB139D2321}" destId="{C8B929BA-1468-41DB-B398-67DF9AB36096}" srcOrd="0" destOrd="0" presId="urn:microsoft.com/office/officeart/2018/2/layout/IconLabelList"/>
    <dgm:cxn modelId="{DFBEDB85-0A1B-4C9F-86D9-A979FCB82BB9}" srcId="{F16CB745-68D6-4D5C-9E71-112D24438371}" destId="{384BA804-2131-4405-804E-D3FB139D2321}" srcOrd="4" destOrd="0" parTransId="{E14D7947-E549-45FF-8E32-91560746944A}" sibTransId="{66B29A27-9893-43FF-9753-5346E81CB9A8}"/>
    <dgm:cxn modelId="{E4C160AE-FD28-4962-A7CB-168188B37BA8}" type="presOf" srcId="{C8053A47-1B9C-4CAD-AF1C-A0F0213FB0D7}" destId="{786FE6E7-9AF2-48ED-BC67-0A92420382B4}" srcOrd="0" destOrd="0" presId="urn:microsoft.com/office/officeart/2018/2/layout/IconLabelList"/>
    <dgm:cxn modelId="{EDFE08B6-9DD4-482A-B20D-F9D2CFE2421D}" srcId="{F16CB745-68D6-4D5C-9E71-112D24438371}" destId="{8017B65D-305A-4B6C-BD1F-2D7C7B9024DE}" srcOrd="3" destOrd="0" parTransId="{A53AE9BC-04A6-4606-B84E-FDE5EF5D8CC5}" sibTransId="{A15AD901-461E-4A2C-84AC-B37E8DB2F687}"/>
    <dgm:cxn modelId="{BB496AF0-8BB6-47DC-A86B-763B417059AB}" srcId="{F16CB745-68D6-4D5C-9E71-112D24438371}" destId="{9D7C6D97-A1B7-4F3F-B009-75B1AD8AA30B}" srcOrd="1" destOrd="0" parTransId="{BCF34531-9E95-449B-B490-7E14A84D20E5}" sibTransId="{67F4FCB0-E87E-4394-82E8-256697C6E81E}"/>
    <dgm:cxn modelId="{28DC19F1-FD6A-4894-8670-DDFEC1D972EB}" type="presOf" srcId="{F16CB745-68D6-4D5C-9E71-112D24438371}" destId="{2CDA8307-1C0A-4FE9-AAED-3F5473A7D1E7}" srcOrd="0" destOrd="0" presId="urn:microsoft.com/office/officeart/2018/2/layout/IconLabelList"/>
    <dgm:cxn modelId="{1123FB2D-7A84-481C-AB68-E71963767681}" type="presParOf" srcId="{2CDA8307-1C0A-4FE9-AAED-3F5473A7D1E7}" destId="{A7BFF356-5B03-4EEE-B888-46D7650CDF2F}" srcOrd="0" destOrd="0" presId="urn:microsoft.com/office/officeart/2018/2/layout/IconLabelList"/>
    <dgm:cxn modelId="{D30289A8-BAB6-435E-9BBB-B72C4E046144}" type="presParOf" srcId="{A7BFF356-5B03-4EEE-B888-46D7650CDF2F}" destId="{97C98134-611F-4851-860E-15103CDFA6CC}" srcOrd="0" destOrd="0" presId="urn:microsoft.com/office/officeart/2018/2/layout/IconLabelList"/>
    <dgm:cxn modelId="{C94CCC22-46CC-4BC6-A9B8-EAE5B09F5613}" type="presParOf" srcId="{A7BFF356-5B03-4EEE-B888-46D7650CDF2F}" destId="{3ADACA5F-A560-44E5-AAE8-41FBA8552206}" srcOrd="1" destOrd="0" presId="urn:microsoft.com/office/officeart/2018/2/layout/IconLabelList"/>
    <dgm:cxn modelId="{4F712B75-5739-4F53-AAB4-417081F0DFB8}" type="presParOf" srcId="{A7BFF356-5B03-4EEE-B888-46D7650CDF2F}" destId="{786FE6E7-9AF2-48ED-BC67-0A92420382B4}" srcOrd="2" destOrd="0" presId="urn:microsoft.com/office/officeart/2018/2/layout/IconLabelList"/>
    <dgm:cxn modelId="{1243A1BC-1D28-454F-9657-4186F67D08DE}" type="presParOf" srcId="{2CDA8307-1C0A-4FE9-AAED-3F5473A7D1E7}" destId="{DC347DCD-937C-48FA-9D2B-DA328074F099}" srcOrd="1" destOrd="0" presId="urn:microsoft.com/office/officeart/2018/2/layout/IconLabelList"/>
    <dgm:cxn modelId="{D84EB3E2-1523-4B9F-9791-5B06CA5D8991}" type="presParOf" srcId="{2CDA8307-1C0A-4FE9-AAED-3F5473A7D1E7}" destId="{7D901286-9C86-415F-8F0A-FF46D39DEC95}" srcOrd="2" destOrd="0" presId="urn:microsoft.com/office/officeart/2018/2/layout/IconLabelList"/>
    <dgm:cxn modelId="{9845D585-E958-49FE-A988-97D11B681730}" type="presParOf" srcId="{7D901286-9C86-415F-8F0A-FF46D39DEC95}" destId="{AFE1A596-0508-426C-9033-9691A8216FDF}" srcOrd="0" destOrd="0" presId="urn:microsoft.com/office/officeart/2018/2/layout/IconLabelList"/>
    <dgm:cxn modelId="{2C5D117B-AFA9-4FAD-B867-A3DB4CA1FB66}" type="presParOf" srcId="{7D901286-9C86-415F-8F0A-FF46D39DEC95}" destId="{43BF4E87-521B-4C08-9194-D09875DFCC31}" srcOrd="1" destOrd="0" presId="urn:microsoft.com/office/officeart/2018/2/layout/IconLabelList"/>
    <dgm:cxn modelId="{215811A0-E6B0-40E0-ABE9-22376E6171D9}" type="presParOf" srcId="{7D901286-9C86-415F-8F0A-FF46D39DEC95}" destId="{E8BC2CE9-066F-4501-BF14-8561C8E2AB59}" srcOrd="2" destOrd="0" presId="urn:microsoft.com/office/officeart/2018/2/layout/IconLabelList"/>
    <dgm:cxn modelId="{7F14ADD2-FD69-471A-A670-5308801FD910}" type="presParOf" srcId="{2CDA8307-1C0A-4FE9-AAED-3F5473A7D1E7}" destId="{B5A32474-3945-4C23-AF08-45009DFD2DF4}" srcOrd="3" destOrd="0" presId="urn:microsoft.com/office/officeart/2018/2/layout/IconLabelList"/>
    <dgm:cxn modelId="{FED93DB8-E6CB-40F3-A95C-BAD1C3B2BF44}" type="presParOf" srcId="{2CDA8307-1C0A-4FE9-AAED-3F5473A7D1E7}" destId="{1A38BBEA-C53B-4602-A9A0-0F7EB58B9E29}" srcOrd="4" destOrd="0" presId="urn:microsoft.com/office/officeart/2018/2/layout/IconLabelList"/>
    <dgm:cxn modelId="{9EA4DDC1-5A9A-4AF6-8D1B-5FE464AC7084}" type="presParOf" srcId="{1A38BBEA-C53B-4602-A9A0-0F7EB58B9E29}" destId="{E66D4AFC-D93F-4ECA-A51C-FF68EF52216D}" srcOrd="0" destOrd="0" presId="urn:microsoft.com/office/officeart/2018/2/layout/IconLabelList"/>
    <dgm:cxn modelId="{C9098B9F-E3E3-47E5-9BB7-F758DEF6468F}" type="presParOf" srcId="{1A38BBEA-C53B-4602-A9A0-0F7EB58B9E29}" destId="{EA1F6470-1A83-45C4-B95C-0C863D09DA77}" srcOrd="1" destOrd="0" presId="urn:microsoft.com/office/officeart/2018/2/layout/IconLabelList"/>
    <dgm:cxn modelId="{FA21C07D-2296-4E28-BDC9-DDEFA6C035E4}" type="presParOf" srcId="{1A38BBEA-C53B-4602-A9A0-0F7EB58B9E29}" destId="{46FA59ED-1BFC-470C-9CED-7DE2B213089E}" srcOrd="2" destOrd="0" presId="urn:microsoft.com/office/officeart/2018/2/layout/IconLabelList"/>
    <dgm:cxn modelId="{7E8C41F8-FCFB-47FE-AD42-1727CB5D2039}" type="presParOf" srcId="{2CDA8307-1C0A-4FE9-AAED-3F5473A7D1E7}" destId="{80E36617-E795-40BE-BBB7-F67A37C7C4F3}" srcOrd="5" destOrd="0" presId="urn:microsoft.com/office/officeart/2018/2/layout/IconLabelList"/>
    <dgm:cxn modelId="{8CC18717-979C-4A4F-A3AD-043446625EB0}" type="presParOf" srcId="{2CDA8307-1C0A-4FE9-AAED-3F5473A7D1E7}" destId="{F7765486-8A26-4348-A026-E3497C8FB006}" srcOrd="6" destOrd="0" presId="urn:microsoft.com/office/officeart/2018/2/layout/IconLabelList"/>
    <dgm:cxn modelId="{FCCCF1BC-65DA-408B-A894-920EE321552F}" type="presParOf" srcId="{F7765486-8A26-4348-A026-E3497C8FB006}" destId="{21D3873D-FAB9-483B-9FDF-D1B9E5133C04}" srcOrd="0" destOrd="0" presId="urn:microsoft.com/office/officeart/2018/2/layout/IconLabelList"/>
    <dgm:cxn modelId="{153EF6AF-B137-4C06-BC9C-E038DEA4B04B}" type="presParOf" srcId="{F7765486-8A26-4348-A026-E3497C8FB006}" destId="{E3BD329A-62E7-467E-9D01-A9E4B082ECAD}" srcOrd="1" destOrd="0" presId="urn:microsoft.com/office/officeart/2018/2/layout/IconLabelList"/>
    <dgm:cxn modelId="{24A3B3D2-E49A-497B-B10C-1EAC81B73268}" type="presParOf" srcId="{F7765486-8A26-4348-A026-E3497C8FB006}" destId="{FC963986-C427-4443-83CF-A5CAFDE9A466}" srcOrd="2" destOrd="0" presId="urn:microsoft.com/office/officeart/2018/2/layout/IconLabelList"/>
    <dgm:cxn modelId="{E7EF8DA3-64B1-4FE0-A991-9FE2B3250442}" type="presParOf" srcId="{2CDA8307-1C0A-4FE9-AAED-3F5473A7D1E7}" destId="{446E8573-961F-4E80-A8BD-5E69DB9C0251}" srcOrd="7" destOrd="0" presId="urn:microsoft.com/office/officeart/2018/2/layout/IconLabelList"/>
    <dgm:cxn modelId="{FB10BA10-1118-465E-AC2A-0664F7C9CB1D}" type="presParOf" srcId="{2CDA8307-1C0A-4FE9-AAED-3F5473A7D1E7}" destId="{7830C3F0-F282-46A0-B5F6-DBA2A59E6AEA}" srcOrd="8" destOrd="0" presId="urn:microsoft.com/office/officeart/2018/2/layout/IconLabelList"/>
    <dgm:cxn modelId="{41D6FDE3-F401-4F11-ABC9-3A0DA67923F4}" type="presParOf" srcId="{7830C3F0-F282-46A0-B5F6-DBA2A59E6AEA}" destId="{12B07258-541E-409A-96F4-BDBB665775FA}" srcOrd="0" destOrd="0" presId="urn:microsoft.com/office/officeart/2018/2/layout/IconLabelList"/>
    <dgm:cxn modelId="{F9B8E9AA-30DC-4B99-99C2-AEC9FFA6B57A}" type="presParOf" srcId="{7830C3F0-F282-46A0-B5F6-DBA2A59E6AEA}" destId="{831D3542-5083-4AA3-8F2D-C7C4484F19B8}" srcOrd="1" destOrd="0" presId="urn:microsoft.com/office/officeart/2018/2/layout/IconLabelList"/>
    <dgm:cxn modelId="{1206407C-A919-452A-9745-A6C0ED59EF88}" type="presParOf" srcId="{7830C3F0-F282-46A0-B5F6-DBA2A59E6AEA}" destId="{C8B929BA-1468-41DB-B398-67DF9AB360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98134-611F-4851-860E-15103CDFA6CC}">
      <dsp:nvSpPr>
        <dsp:cNvPr id="0" name=""/>
        <dsp:cNvSpPr/>
      </dsp:nvSpPr>
      <dsp:spPr>
        <a:xfrm>
          <a:off x="2044686" y="258879"/>
          <a:ext cx="585351" cy="585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FE6E7-9AF2-48ED-BC67-0A92420382B4}">
      <dsp:nvSpPr>
        <dsp:cNvPr id="0" name=""/>
        <dsp:cNvSpPr/>
      </dsp:nvSpPr>
      <dsp:spPr>
        <a:xfrm>
          <a:off x="1686971" y="1039450"/>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0" i="0" kern="1200"/>
            <a:t>Año 1: Desarrollo y prototipos básicos </a:t>
          </a:r>
          <a:r>
            <a:rPr lang="en-US" sz="1100" b="0" i="0" kern="1200"/>
            <a:t>​</a:t>
          </a:r>
          <a:endParaRPr lang="en-US" sz="1100" kern="1200"/>
        </a:p>
      </dsp:txBody>
      <dsp:txXfrm>
        <a:off x="1686971" y="1039450"/>
        <a:ext cx="1300781" cy="520312"/>
      </dsp:txXfrm>
    </dsp:sp>
    <dsp:sp modelId="{AFE1A596-0508-426C-9033-9691A8216FDF}">
      <dsp:nvSpPr>
        <dsp:cNvPr id="0" name=""/>
        <dsp:cNvSpPr/>
      </dsp:nvSpPr>
      <dsp:spPr>
        <a:xfrm>
          <a:off x="3573104" y="258879"/>
          <a:ext cx="585351" cy="585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C2CE9-066F-4501-BF14-8561C8E2AB59}">
      <dsp:nvSpPr>
        <dsp:cNvPr id="0" name=""/>
        <dsp:cNvSpPr/>
      </dsp:nvSpPr>
      <dsp:spPr>
        <a:xfrm>
          <a:off x="3215389" y="1039450"/>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0" i="0" kern="1200"/>
            <a:t>Año 2: Contemplación del juego y monetización </a:t>
          </a:r>
          <a:r>
            <a:rPr lang="en-US" sz="1100" b="0" i="0" kern="1200"/>
            <a:t>​</a:t>
          </a:r>
          <a:endParaRPr lang="en-US" sz="1100" kern="1200"/>
        </a:p>
      </dsp:txBody>
      <dsp:txXfrm>
        <a:off x="3215389" y="1039450"/>
        <a:ext cx="1300781" cy="520312"/>
      </dsp:txXfrm>
    </dsp:sp>
    <dsp:sp modelId="{E66D4AFC-D93F-4ECA-A51C-FF68EF52216D}">
      <dsp:nvSpPr>
        <dsp:cNvPr id="0" name=""/>
        <dsp:cNvSpPr/>
      </dsp:nvSpPr>
      <dsp:spPr>
        <a:xfrm>
          <a:off x="5101522" y="258879"/>
          <a:ext cx="585351" cy="585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A59ED-1BFC-470C-9CED-7DE2B213089E}">
      <dsp:nvSpPr>
        <dsp:cNvPr id="0" name=""/>
        <dsp:cNvSpPr/>
      </dsp:nvSpPr>
      <dsp:spPr>
        <a:xfrm>
          <a:off x="4743807" y="1039450"/>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0" i="0" kern="1200"/>
            <a:t>Año 3: Lanzamiento en steam y marketing </a:t>
          </a:r>
          <a:r>
            <a:rPr lang="en-US" sz="1100" b="0" i="0" kern="1200"/>
            <a:t>​</a:t>
          </a:r>
          <a:endParaRPr lang="en-US" sz="1100" kern="1200"/>
        </a:p>
      </dsp:txBody>
      <dsp:txXfrm>
        <a:off x="4743807" y="1039450"/>
        <a:ext cx="1300781" cy="520312"/>
      </dsp:txXfrm>
    </dsp:sp>
    <dsp:sp modelId="{21D3873D-FAB9-483B-9FDF-D1B9E5133C04}">
      <dsp:nvSpPr>
        <dsp:cNvPr id="0" name=""/>
        <dsp:cNvSpPr/>
      </dsp:nvSpPr>
      <dsp:spPr>
        <a:xfrm>
          <a:off x="6629940" y="258879"/>
          <a:ext cx="585351" cy="585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63986-C427-4443-83CF-A5CAFDE9A466}">
      <dsp:nvSpPr>
        <dsp:cNvPr id="0" name=""/>
        <dsp:cNvSpPr/>
      </dsp:nvSpPr>
      <dsp:spPr>
        <a:xfrm>
          <a:off x="6272225" y="1039450"/>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0" i="0" kern="1200"/>
            <a:t>Año 4: Expansión con los DLC´S, eventos y merchandising​</a:t>
          </a:r>
          <a:endParaRPr lang="en-US" sz="1100" kern="1200"/>
        </a:p>
      </dsp:txBody>
      <dsp:txXfrm>
        <a:off x="6272225" y="1039450"/>
        <a:ext cx="1300781" cy="520312"/>
      </dsp:txXfrm>
    </dsp:sp>
    <dsp:sp modelId="{12B07258-541E-409A-96F4-BDBB665775FA}">
      <dsp:nvSpPr>
        <dsp:cNvPr id="0" name=""/>
        <dsp:cNvSpPr/>
      </dsp:nvSpPr>
      <dsp:spPr>
        <a:xfrm>
          <a:off x="8158358" y="258879"/>
          <a:ext cx="585351" cy="585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929BA-1468-41DB-B398-67DF9AB36096}">
      <dsp:nvSpPr>
        <dsp:cNvPr id="0" name=""/>
        <dsp:cNvSpPr/>
      </dsp:nvSpPr>
      <dsp:spPr>
        <a:xfrm>
          <a:off x="7800643" y="1039450"/>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0" i="0" kern="1200"/>
            <a:t>Año 5: Planificación de secuelas, spin-offs y adaptaciones</a:t>
          </a:r>
          <a:r>
            <a:rPr lang="en-US" sz="1100" b="0" i="0" kern="1200"/>
            <a:t>​</a:t>
          </a:r>
          <a:endParaRPr lang="en-US" sz="1100" kern="1200"/>
        </a:p>
      </dsp:txBody>
      <dsp:txXfrm>
        <a:off x="7800643" y="1039450"/>
        <a:ext cx="1300781" cy="5203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BF72D6-21BD-4294-8A9A-A0ADA2AD6E06}" type="datetimeFigureOut">
              <a:rPr lang="es-AR" smtClean="0"/>
              <a:t>17/12/2024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365336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BF72D6-21BD-4294-8A9A-A0ADA2AD6E06}" type="datetimeFigureOut">
              <a:rPr lang="es-AR" smtClean="0"/>
              <a:t>17/12/2024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32212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BF72D6-21BD-4294-8A9A-A0ADA2AD6E06}" type="datetimeFigureOut">
              <a:rPr lang="es-AR" smtClean="0"/>
              <a:t>17/12/2024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237816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BF72D6-21BD-4294-8A9A-A0ADA2AD6E06}" type="datetimeFigureOut">
              <a:rPr lang="es-AR" smtClean="0"/>
              <a:t>17/12/2024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134759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BF72D6-21BD-4294-8A9A-A0ADA2AD6E06}" type="datetimeFigureOut">
              <a:rPr lang="es-AR" smtClean="0"/>
              <a:t>17/12/2024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231744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BF72D6-21BD-4294-8A9A-A0ADA2AD6E06}" type="datetimeFigureOut">
              <a:rPr lang="es-AR" smtClean="0"/>
              <a:t>17/12/2024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203438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BF72D6-21BD-4294-8A9A-A0ADA2AD6E06}" type="datetimeFigureOut">
              <a:rPr lang="es-AR" smtClean="0"/>
              <a:t>17/12/2024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171728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BF72D6-21BD-4294-8A9A-A0ADA2AD6E06}" type="datetimeFigureOut">
              <a:rPr lang="es-AR" smtClean="0"/>
              <a:t>17/12/2024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369997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F72D6-21BD-4294-8A9A-A0ADA2AD6E06}" type="datetimeFigureOut">
              <a:rPr lang="es-AR" smtClean="0"/>
              <a:t>17/12/2024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249890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BF72D6-21BD-4294-8A9A-A0ADA2AD6E06}" type="datetimeFigureOut">
              <a:rPr lang="es-AR" smtClean="0"/>
              <a:t>17/12/2024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417822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BF72D6-21BD-4294-8A9A-A0ADA2AD6E06}" type="datetimeFigureOut">
              <a:rPr lang="es-AR" smtClean="0"/>
              <a:t>17/12/2024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CDBA5E6-26CF-4E43-AC41-45127D9EF527}" type="slidenum">
              <a:rPr lang="es-AR" smtClean="0"/>
              <a:t>‹Nº›</a:t>
            </a:fld>
            <a:endParaRPr lang="es-AR"/>
          </a:p>
        </p:txBody>
      </p:sp>
    </p:spTree>
    <p:extLst>
      <p:ext uri="{BB962C8B-B14F-4D97-AF65-F5344CB8AC3E}">
        <p14:creationId xmlns:p14="http://schemas.microsoft.com/office/powerpoint/2010/main" val="106032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7FBF72D6-21BD-4294-8A9A-A0ADA2AD6E06}" type="datetimeFigureOut">
              <a:rPr lang="es-AR" smtClean="0"/>
              <a:t>17/12/2024</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s-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7CDBA5E6-26CF-4E43-AC41-45127D9EF527}" type="slidenum">
              <a:rPr lang="es-AR" smtClean="0"/>
              <a:t>‹Nº›</a:t>
            </a:fld>
            <a:endParaRPr lang="es-AR"/>
          </a:p>
        </p:txBody>
      </p:sp>
    </p:spTree>
    <p:extLst>
      <p:ext uri="{BB962C8B-B14F-4D97-AF65-F5344CB8AC3E}">
        <p14:creationId xmlns:p14="http://schemas.microsoft.com/office/powerpoint/2010/main" val="4631572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3" name="Rectangle 20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198" descr="Hombre invisible de traje">
            <a:extLst>
              <a:ext uri="{FF2B5EF4-FFF2-40B4-BE49-F238E27FC236}">
                <a16:creationId xmlns:a16="http://schemas.microsoft.com/office/drawing/2014/main" id="{AE7D66FD-FB56-F7F7-26F8-F583A3C87A01}"/>
              </a:ext>
            </a:extLst>
          </p:cNvPr>
          <p:cNvPicPr>
            <a:picLocks noChangeAspect="1"/>
          </p:cNvPicPr>
          <p:nvPr/>
        </p:nvPicPr>
        <p:blipFill>
          <a:blip r:embed="rId2">
            <a:alphaModFix amt="50000"/>
          </a:blip>
          <a:srcRect t="15730"/>
          <a:stretch/>
        </p:blipFill>
        <p:spPr>
          <a:xfrm>
            <a:off x="20" y="1"/>
            <a:ext cx="12191980" cy="6857999"/>
          </a:xfrm>
          <a:prstGeom prst="rect">
            <a:avLst/>
          </a:prstGeom>
        </p:spPr>
      </p:pic>
      <p:sp>
        <p:nvSpPr>
          <p:cNvPr id="2" name="Título 1">
            <a:extLst>
              <a:ext uri="{FF2B5EF4-FFF2-40B4-BE49-F238E27FC236}">
                <a16:creationId xmlns:a16="http://schemas.microsoft.com/office/drawing/2014/main" id="{846ED6C3-6BC8-F6BE-5648-E1B61F05257F}"/>
              </a:ext>
            </a:extLst>
          </p:cNvPr>
          <p:cNvSpPr>
            <a:spLocks noGrp="1"/>
          </p:cNvSpPr>
          <p:nvPr>
            <p:ph type="ctrTitle"/>
          </p:nvPr>
        </p:nvSpPr>
        <p:spPr>
          <a:xfrm>
            <a:off x="1524000" y="1122362"/>
            <a:ext cx="9144000" cy="2900518"/>
          </a:xfrm>
        </p:spPr>
        <p:txBody>
          <a:bodyPr>
            <a:normAutofit/>
          </a:bodyPr>
          <a:lstStyle/>
          <a:p>
            <a:r>
              <a:rPr lang="es-ES">
                <a:solidFill>
                  <a:srgbClr val="FFFFFF"/>
                </a:solidFill>
              </a:rPr>
              <a:t>MODELO DE NEGOCIOS</a:t>
            </a:r>
            <a:endParaRPr lang="es-AR">
              <a:solidFill>
                <a:srgbClr val="FFFFFF"/>
              </a:solidFill>
            </a:endParaRPr>
          </a:p>
        </p:txBody>
      </p:sp>
      <p:sp>
        <p:nvSpPr>
          <p:cNvPr id="3" name="Subtítulo 2">
            <a:extLst>
              <a:ext uri="{FF2B5EF4-FFF2-40B4-BE49-F238E27FC236}">
                <a16:creationId xmlns:a16="http://schemas.microsoft.com/office/drawing/2014/main" id="{C3F6CB5F-ACC9-B6A4-3DE2-3A4708B2F657}"/>
              </a:ext>
            </a:extLst>
          </p:cNvPr>
          <p:cNvSpPr>
            <a:spLocks noGrp="1"/>
          </p:cNvSpPr>
          <p:nvPr>
            <p:ph type="subTitle" idx="1"/>
          </p:nvPr>
        </p:nvSpPr>
        <p:spPr>
          <a:xfrm>
            <a:off x="1524000" y="4159404"/>
            <a:ext cx="9144000" cy="1098395"/>
          </a:xfrm>
        </p:spPr>
        <p:txBody>
          <a:bodyPr>
            <a:normAutofit/>
          </a:bodyPr>
          <a:lstStyle/>
          <a:p>
            <a:r>
              <a:rPr lang="es-ES">
                <a:solidFill>
                  <a:srgbClr val="FFFFFF"/>
                </a:solidFill>
              </a:rPr>
              <a:t>“Un Slime y su Búsqueda por la Satisfacción”</a:t>
            </a:r>
            <a:endParaRPr lang="es-AR">
              <a:solidFill>
                <a:srgbClr val="FFFFFF"/>
              </a:solidFill>
            </a:endParaRPr>
          </a:p>
        </p:txBody>
      </p:sp>
    </p:spTree>
    <p:extLst>
      <p:ext uri="{BB962C8B-B14F-4D97-AF65-F5344CB8AC3E}">
        <p14:creationId xmlns:p14="http://schemas.microsoft.com/office/powerpoint/2010/main" val="400769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36B291-61C0-6199-8DEA-8F734568A8E9}"/>
              </a:ext>
            </a:extLst>
          </p:cNvPr>
          <p:cNvSpPr>
            <a:spLocks noGrp="1"/>
          </p:cNvSpPr>
          <p:nvPr>
            <p:ph idx="1"/>
          </p:nvPr>
        </p:nvSpPr>
        <p:spPr>
          <a:xfrm>
            <a:off x="838200" y="390017"/>
            <a:ext cx="10515600" cy="1530223"/>
          </a:xfrm>
        </p:spPr>
        <p:txBody>
          <a:bodyPr/>
          <a:lstStyle/>
          <a:p>
            <a:r>
              <a:rPr lang="es-ES" dirty="0"/>
              <a:t>Fase 3: Lanzamiento (Año 3) </a:t>
            </a:r>
          </a:p>
          <a:p>
            <a:r>
              <a:rPr lang="es-ES" dirty="0"/>
              <a:t>Duración: 12 meses </a:t>
            </a:r>
          </a:p>
          <a:p>
            <a:r>
              <a:rPr lang="es-ES" dirty="0"/>
              <a:t>Objetivo: Publicar el juego completo en plataformas.</a:t>
            </a:r>
            <a:endParaRPr lang="es-AR" dirty="0"/>
          </a:p>
        </p:txBody>
      </p:sp>
      <p:pic>
        <p:nvPicPr>
          <p:cNvPr id="5" name="Imagen 4">
            <a:extLst>
              <a:ext uri="{FF2B5EF4-FFF2-40B4-BE49-F238E27FC236}">
                <a16:creationId xmlns:a16="http://schemas.microsoft.com/office/drawing/2014/main" id="{7AF4DDED-23D4-33D3-BD32-EF60450E0149}"/>
              </a:ext>
            </a:extLst>
          </p:cNvPr>
          <p:cNvPicPr>
            <a:picLocks noChangeAspect="1"/>
          </p:cNvPicPr>
          <p:nvPr/>
        </p:nvPicPr>
        <p:blipFill>
          <a:blip r:embed="rId2"/>
          <a:stretch>
            <a:fillRect/>
          </a:stretch>
        </p:blipFill>
        <p:spPr>
          <a:xfrm>
            <a:off x="1524000" y="2053963"/>
            <a:ext cx="7886700" cy="2137144"/>
          </a:xfrm>
          <a:prstGeom prst="rect">
            <a:avLst/>
          </a:prstGeom>
        </p:spPr>
      </p:pic>
      <p:sp>
        <p:nvSpPr>
          <p:cNvPr id="6" name="Marcador de contenido 2">
            <a:extLst>
              <a:ext uri="{FF2B5EF4-FFF2-40B4-BE49-F238E27FC236}">
                <a16:creationId xmlns:a16="http://schemas.microsoft.com/office/drawing/2014/main" id="{A9DE278B-F0E1-C58E-B86A-A006B1FD56D2}"/>
              </a:ext>
            </a:extLst>
          </p:cNvPr>
          <p:cNvSpPr txBox="1">
            <a:spLocks/>
          </p:cNvSpPr>
          <p:nvPr/>
        </p:nvSpPr>
        <p:spPr>
          <a:xfrm>
            <a:off x="838200" y="4668865"/>
            <a:ext cx="10515600" cy="1064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Entregable final del tercer año: Juego publicado con mas de 100.000 unidades vendidas en 6 meses.</a:t>
            </a:r>
            <a:endParaRPr lang="es-AR" dirty="0"/>
          </a:p>
        </p:txBody>
      </p:sp>
    </p:spTree>
    <p:extLst>
      <p:ext uri="{BB962C8B-B14F-4D97-AF65-F5344CB8AC3E}">
        <p14:creationId xmlns:p14="http://schemas.microsoft.com/office/powerpoint/2010/main" val="400268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F14BEA-B89B-C6D8-4680-DF8F1C70F4CD}"/>
              </a:ext>
            </a:extLst>
          </p:cNvPr>
          <p:cNvSpPr>
            <a:spLocks noGrp="1"/>
          </p:cNvSpPr>
          <p:nvPr>
            <p:ph idx="1"/>
          </p:nvPr>
        </p:nvSpPr>
        <p:spPr>
          <a:xfrm>
            <a:off x="838200" y="280289"/>
            <a:ext cx="10515600" cy="1886839"/>
          </a:xfrm>
        </p:spPr>
        <p:txBody>
          <a:bodyPr/>
          <a:lstStyle/>
          <a:p>
            <a:r>
              <a:rPr lang="es-ES" dirty="0"/>
              <a:t>Fase 4: Expansión (Año 4) </a:t>
            </a:r>
          </a:p>
          <a:p>
            <a:r>
              <a:rPr lang="es-ES" dirty="0"/>
              <a:t>Duración: 6 meses. </a:t>
            </a:r>
          </a:p>
          <a:p>
            <a:r>
              <a:rPr lang="es-ES" dirty="0"/>
              <a:t>Objetivo: Mantener el interés del público con contendido adicional. </a:t>
            </a:r>
            <a:endParaRPr lang="es-AR" dirty="0"/>
          </a:p>
        </p:txBody>
      </p:sp>
      <p:pic>
        <p:nvPicPr>
          <p:cNvPr id="5" name="Imagen 4">
            <a:extLst>
              <a:ext uri="{FF2B5EF4-FFF2-40B4-BE49-F238E27FC236}">
                <a16:creationId xmlns:a16="http://schemas.microsoft.com/office/drawing/2014/main" id="{8FA4B1EF-E018-DBDC-2BAE-0911FB6DA765}"/>
              </a:ext>
            </a:extLst>
          </p:cNvPr>
          <p:cNvPicPr>
            <a:picLocks noChangeAspect="1"/>
          </p:cNvPicPr>
          <p:nvPr/>
        </p:nvPicPr>
        <p:blipFill>
          <a:blip r:embed="rId2"/>
          <a:stretch>
            <a:fillRect/>
          </a:stretch>
        </p:blipFill>
        <p:spPr>
          <a:xfrm>
            <a:off x="1069848" y="2244730"/>
            <a:ext cx="9454896" cy="2227778"/>
          </a:xfrm>
          <a:prstGeom prst="rect">
            <a:avLst/>
          </a:prstGeom>
        </p:spPr>
      </p:pic>
      <p:sp>
        <p:nvSpPr>
          <p:cNvPr id="6" name="Marcador de contenido 2">
            <a:extLst>
              <a:ext uri="{FF2B5EF4-FFF2-40B4-BE49-F238E27FC236}">
                <a16:creationId xmlns:a16="http://schemas.microsoft.com/office/drawing/2014/main" id="{DFCC6D93-555F-AF6F-7DF8-8B1EFD5C8C73}"/>
              </a:ext>
            </a:extLst>
          </p:cNvPr>
          <p:cNvSpPr txBox="1">
            <a:spLocks/>
          </p:cNvSpPr>
          <p:nvPr/>
        </p:nvSpPr>
        <p:spPr>
          <a:xfrm>
            <a:off x="935736" y="4669537"/>
            <a:ext cx="10515600" cy="880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Entregable final del cuarto año: Expansión lanzada con un 30% de conversión en jugadores.</a:t>
            </a:r>
            <a:endParaRPr lang="es-AR" dirty="0"/>
          </a:p>
        </p:txBody>
      </p:sp>
    </p:spTree>
    <p:extLst>
      <p:ext uri="{BB962C8B-B14F-4D97-AF65-F5344CB8AC3E}">
        <p14:creationId xmlns:p14="http://schemas.microsoft.com/office/powerpoint/2010/main" val="314408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9655C8-F166-1759-2A38-63615D6E270E}"/>
              </a:ext>
            </a:extLst>
          </p:cNvPr>
          <p:cNvSpPr>
            <a:spLocks noGrp="1"/>
          </p:cNvSpPr>
          <p:nvPr>
            <p:ph idx="1"/>
          </p:nvPr>
        </p:nvSpPr>
        <p:spPr>
          <a:xfrm>
            <a:off x="838200" y="115697"/>
            <a:ext cx="10515600" cy="1548511"/>
          </a:xfrm>
        </p:spPr>
        <p:txBody>
          <a:bodyPr/>
          <a:lstStyle/>
          <a:p>
            <a:r>
              <a:rPr lang="es-ES" dirty="0"/>
              <a:t>Fase 5: Secuela Spin-off (Año 5) </a:t>
            </a:r>
          </a:p>
          <a:p>
            <a:r>
              <a:rPr lang="es-ES" dirty="0"/>
              <a:t>Duración: 12 meses. </a:t>
            </a:r>
          </a:p>
          <a:p>
            <a:r>
              <a:rPr lang="es-ES" dirty="0"/>
              <a:t>Objetivo: Planificar y anunciar la próxima entrega.</a:t>
            </a:r>
            <a:endParaRPr lang="es-AR" dirty="0"/>
          </a:p>
        </p:txBody>
      </p:sp>
      <p:pic>
        <p:nvPicPr>
          <p:cNvPr id="5" name="Imagen 4">
            <a:extLst>
              <a:ext uri="{FF2B5EF4-FFF2-40B4-BE49-F238E27FC236}">
                <a16:creationId xmlns:a16="http://schemas.microsoft.com/office/drawing/2014/main" id="{57EC8B0F-77D4-462B-C3AB-9C2BDAA71025}"/>
              </a:ext>
            </a:extLst>
          </p:cNvPr>
          <p:cNvPicPr>
            <a:picLocks noChangeAspect="1"/>
          </p:cNvPicPr>
          <p:nvPr/>
        </p:nvPicPr>
        <p:blipFill>
          <a:blip r:embed="rId2"/>
          <a:stretch>
            <a:fillRect/>
          </a:stretch>
        </p:blipFill>
        <p:spPr>
          <a:xfrm>
            <a:off x="1016544" y="2066544"/>
            <a:ext cx="9453335" cy="2129598"/>
          </a:xfrm>
          <a:prstGeom prst="rect">
            <a:avLst/>
          </a:prstGeom>
        </p:spPr>
      </p:pic>
      <p:sp>
        <p:nvSpPr>
          <p:cNvPr id="6" name="Marcador de contenido 2">
            <a:extLst>
              <a:ext uri="{FF2B5EF4-FFF2-40B4-BE49-F238E27FC236}">
                <a16:creationId xmlns:a16="http://schemas.microsoft.com/office/drawing/2014/main" id="{A259ACC9-B59F-3091-203C-F112FE130D87}"/>
              </a:ext>
            </a:extLst>
          </p:cNvPr>
          <p:cNvSpPr txBox="1">
            <a:spLocks/>
          </p:cNvSpPr>
          <p:nvPr/>
        </p:nvSpPr>
        <p:spPr>
          <a:xfrm>
            <a:off x="1016544" y="4598478"/>
            <a:ext cx="10515600" cy="8566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Entregable final del quinto año: Spin-off o secuela anunciada con 20% de incremento en seguidores.</a:t>
            </a:r>
            <a:endParaRPr lang="es-AR" dirty="0"/>
          </a:p>
        </p:txBody>
      </p:sp>
    </p:spTree>
    <p:extLst>
      <p:ext uri="{BB962C8B-B14F-4D97-AF65-F5344CB8AC3E}">
        <p14:creationId xmlns:p14="http://schemas.microsoft.com/office/powerpoint/2010/main" val="352385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B3493-5213-43EC-34A0-6FFC3F053B51}"/>
              </a:ext>
            </a:extLst>
          </p:cNvPr>
          <p:cNvSpPr>
            <a:spLocks noGrp="1"/>
          </p:cNvSpPr>
          <p:nvPr>
            <p:ph type="title"/>
          </p:nvPr>
        </p:nvSpPr>
        <p:spPr>
          <a:xfrm>
            <a:off x="838200" y="365125"/>
            <a:ext cx="3697224" cy="796163"/>
          </a:xfrm>
        </p:spPr>
        <p:txBody>
          <a:bodyPr/>
          <a:lstStyle/>
          <a:p>
            <a:r>
              <a:rPr lang="es-ES" dirty="0"/>
              <a:t>CAPITULO N°5</a:t>
            </a:r>
            <a:endParaRPr lang="es-AR" dirty="0"/>
          </a:p>
        </p:txBody>
      </p:sp>
      <p:sp>
        <p:nvSpPr>
          <p:cNvPr id="4" name="Título 1">
            <a:extLst>
              <a:ext uri="{FF2B5EF4-FFF2-40B4-BE49-F238E27FC236}">
                <a16:creationId xmlns:a16="http://schemas.microsoft.com/office/drawing/2014/main" id="{E9CE5597-3688-5A1E-32B2-C129329125F9}"/>
              </a:ext>
            </a:extLst>
          </p:cNvPr>
          <p:cNvSpPr txBox="1">
            <a:spLocks/>
          </p:cNvSpPr>
          <p:nvPr/>
        </p:nvSpPr>
        <p:spPr>
          <a:xfrm>
            <a:off x="2686812" y="980059"/>
            <a:ext cx="6007608" cy="7961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Implementación de Monetización</a:t>
            </a:r>
            <a:endParaRPr lang="es-AR" dirty="0"/>
          </a:p>
        </p:txBody>
      </p:sp>
      <p:sp>
        <p:nvSpPr>
          <p:cNvPr id="5" name="Título 1">
            <a:extLst>
              <a:ext uri="{FF2B5EF4-FFF2-40B4-BE49-F238E27FC236}">
                <a16:creationId xmlns:a16="http://schemas.microsoft.com/office/drawing/2014/main" id="{2AAA7E0F-2841-185F-9946-11DE1E68FF36}"/>
              </a:ext>
            </a:extLst>
          </p:cNvPr>
          <p:cNvSpPr txBox="1">
            <a:spLocks/>
          </p:cNvSpPr>
          <p:nvPr/>
        </p:nvSpPr>
        <p:spPr>
          <a:xfrm>
            <a:off x="838200" y="1751265"/>
            <a:ext cx="3409188" cy="5518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Publico Objetivo:</a:t>
            </a:r>
            <a:endParaRPr lang="es-AR" dirty="0"/>
          </a:p>
        </p:txBody>
      </p:sp>
      <p:sp>
        <p:nvSpPr>
          <p:cNvPr id="6" name="Rectangle 1">
            <a:extLst>
              <a:ext uri="{FF2B5EF4-FFF2-40B4-BE49-F238E27FC236}">
                <a16:creationId xmlns:a16="http://schemas.microsoft.com/office/drawing/2014/main" id="{A2B01F01-8A5C-D60A-CFFA-DD55AA530777}"/>
              </a:ext>
            </a:extLst>
          </p:cNvPr>
          <p:cNvSpPr>
            <a:spLocks noGrp="1" noChangeArrowheads="1"/>
          </p:cNvSpPr>
          <p:nvPr>
            <p:ph idx="1"/>
          </p:nvPr>
        </p:nvSpPr>
        <p:spPr bwMode="auto">
          <a:xfrm>
            <a:off x="838200" y="2303144"/>
            <a:ext cx="1093012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b="1" i="0" u="none" strike="noStrike" cap="none" normalizeH="0" baseline="0" dirty="0">
                <a:ln>
                  <a:noFill/>
                </a:ln>
                <a:solidFill>
                  <a:schemeClr val="tx1"/>
                </a:solidFill>
                <a:effectLst/>
                <a:latin typeface="Arial" panose="020B0604020202020204" pitchFamily="34" charset="0"/>
              </a:rPr>
              <a:t>Edad:</a:t>
            </a:r>
            <a:r>
              <a:rPr kumimoji="0" lang="es-AR" altLang="es-AR" b="0" i="0" u="none" strike="noStrike" cap="none" normalizeH="0" baseline="0" dirty="0">
                <a:ln>
                  <a:noFill/>
                </a:ln>
                <a:solidFill>
                  <a:schemeClr val="tx1"/>
                </a:solidFill>
                <a:effectLst/>
                <a:latin typeface="Arial" panose="020B0604020202020204" pitchFamily="34" charset="0"/>
              </a:rPr>
              <a:t> 18-35 años.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b="1" i="0" u="none" strike="noStrike" cap="none" normalizeH="0" baseline="0" dirty="0">
                <a:ln>
                  <a:noFill/>
                </a:ln>
                <a:solidFill>
                  <a:schemeClr val="tx1"/>
                </a:solidFill>
                <a:effectLst/>
                <a:latin typeface="Arial" panose="020B0604020202020204" pitchFamily="34" charset="0"/>
              </a:rPr>
              <a:t>Intereses:</a:t>
            </a:r>
            <a:r>
              <a:rPr kumimoji="0" lang="es-AR" altLang="es-AR" b="0" i="0" u="none" strike="noStrike" cap="none" normalizeH="0" baseline="0" dirty="0">
                <a:ln>
                  <a:noFill/>
                </a:ln>
                <a:solidFill>
                  <a:schemeClr val="tx1"/>
                </a:solidFill>
                <a:effectLst/>
                <a:latin typeface="Arial" panose="020B0604020202020204" pitchFamily="34" charset="0"/>
              </a:rPr>
              <a:t> RPG, pixel art, mecánicas estratégicas.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b="1" i="0" u="none" strike="noStrike" cap="none" normalizeH="0" baseline="0" dirty="0">
                <a:ln>
                  <a:noFill/>
                </a:ln>
                <a:solidFill>
                  <a:schemeClr val="tx1"/>
                </a:solidFill>
                <a:effectLst/>
                <a:latin typeface="Arial" panose="020B0604020202020204" pitchFamily="34" charset="0"/>
              </a:rPr>
              <a:t>Inspiración:</a:t>
            </a:r>
            <a:r>
              <a:rPr kumimoji="0" lang="es-AR" altLang="es-AR" b="0" i="0" u="none" strike="noStrike" cap="none" normalizeH="0" baseline="0" dirty="0">
                <a:ln>
                  <a:noFill/>
                </a:ln>
                <a:solidFill>
                  <a:schemeClr val="tx1"/>
                </a:solidFill>
                <a:effectLst/>
                <a:latin typeface="Arial" panose="020B0604020202020204" pitchFamily="34" charset="0"/>
              </a:rPr>
              <a:t> Fans de </a:t>
            </a:r>
            <a:r>
              <a:rPr kumimoji="0" lang="es-AR" altLang="es-AR" b="0" i="1" u="none" strike="noStrike" cap="none" normalizeH="0" baseline="0" dirty="0" err="1">
                <a:ln>
                  <a:noFill/>
                </a:ln>
                <a:solidFill>
                  <a:schemeClr val="tx1"/>
                </a:solidFill>
                <a:effectLst/>
                <a:latin typeface="Arial" panose="020B0604020202020204" pitchFamily="34" charset="0"/>
              </a:rPr>
              <a:t>Undertale</a:t>
            </a:r>
            <a:r>
              <a:rPr kumimoji="0" lang="es-AR" altLang="es-AR" b="0" i="0" u="none" strike="noStrike" cap="none" normalizeH="0" baseline="0" dirty="0">
                <a:ln>
                  <a:noFill/>
                </a:ln>
                <a:solidFill>
                  <a:schemeClr val="tx1"/>
                </a:solidFill>
                <a:effectLst/>
                <a:latin typeface="Arial" panose="020B0604020202020204" pitchFamily="34" charset="0"/>
              </a:rPr>
              <a:t>, </a:t>
            </a:r>
            <a:r>
              <a:rPr kumimoji="0" lang="es-AR" altLang="es-AR" b="0" i="1" u="none" strike="noStrike" cap="none" normalizeH="0" baseline="0" dirty="0" err="1">
                <a:ln>
                  <a:noFill/>
                </a:ln>
                <a:solidFill>
                  <a:schemeClr val="tx1"/>
                </a:solidFill>
                <a:effectLst/>
                <a:latin typeface="Arial" panose="020B0604020202020204" pitchFamily="34" charset="0"/>
              </a:rPr>
              <a:t>Stardew</a:t>
            </a:r>
            <a:r>
              <a:rPr kumimoji="0" lang="es-AR" altLang="es-AR" b="0" i="1" u="none" strike="noStrike" cap="none" normalizeH="0" baseline="0" dirty="0">
                <a:ln>
                  <a:noFill/>
                </a:ln>
                <a:solidFill>
                  <a:schemeClr val="tx1"/>
                </a:solidFill>
                <a:effectLst/>
                <a:latin typeface="Arial" panose="020B0604020202020204" pitchFamily="34" charset="0"/>
              </a:rPr>
              <a:t> Valley</a:t>
            </a:r>
            <a:r>
              <a:rPr kumimoji="0" lang="es-AR" altLang="es-AR" b="0" i="0" u="none" strike="noStrike" cap="none" normalizeH="0" baseline="0" dirty="0">
                <a:ln>
                  <a:noFill/>
                </a:ln>
                <a:solidFill>
                  <a:schemeClr val="tx1"/>
                </a:solidFill>
                <a:effectLst/>
                <a:latin typeface="Arial" panose="020B0604020202020204" pitchFamily="34" charset="0"/>
              </a:rPr>
              <a:t> y Pokémon clásico.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b="1" i="0" u="none" strike="noStrike" cap="none" normalizeH="0" baseline="0" dirty="0">
                <a:ln>
                  <a:noFill/>
                </a:ln>
                <a:solidFill>
                  <a:schemeClr val="tx1"/>
                </a:solidFill>
                <a:effectLst/>
                <a:latin typeface="Arial" panose="020B0604020202020204" pitchFamily="34" charset="0"/>
              </a:rPr>
              <a:t>Regiones clave:</a:t>
            </a:r>
            <a:r>
              <a:rPr kumimoji="0" lang="es-AR" altLang="es-AR" b="0" i="0" u="none" strike="noStrike" cap="none" normalizeH="0" baseline="0" dirty="0">
                <a:ln>
                  <a:noFill/>
                </a:ln>
                <a:solidFill>
                  <a:schemeClr val="tx1"/>
                </a:solidFill>
                <a:effectLst/>
                <a:latin typeface="Arial" panose="020B0604020202020204" pitchFamily="34" charset="0"/>
              </a:rPr>
              <a:t> EE.UU., Japón, Corea del Sur, Europa Occidental.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b="1" i="0" u="none" strike="noStrike" cap="none" normalizeH="0" baseline="0" dirty="0">
                <a:ln>
                  <a:noFill/>
                </a:ln>
                <a:solidFill>
                  <a:schemeClr val="tx1"/>
                </a:solidFill>
                <a:effectLst/>
                <a:latin typeface="Arial" panose="020B0604020202020204" pitchFamily="34" charset="0"/>
              </a:rPr>
              <a:t>Socioeconómico:</a:t>
            </a:r>
            <a:r>
              <a:rPr kumimoji="0" lang="es-AR" altLang="es-AR" b="0" i="0" u="none" strike="noStrike" cap="none" normalizeH="0" baseline="0" dirty="0">
                <a:ln>
                  <a:noFill/>
                </a:ln>
                <a:solidFill>
                  <a:schemeClr val="tx1"/>
                </a:solidFill>
                <a:effectLst/>
                <a:latin typeface="Arial" panose="020B0604020202020204" pitchFamily="34" charset="0"/>
              </a:rPr>
              <a:t> Nivel medio-alto </a:t>
            </a:r>
          </a:p>
        </p:txBody>
      </p:sp>
    </p:spTree>
    <p:extLst>
      <p:ext uri="{BB962C8B-B14F-4D97-AF65-F5344CB8AC3E}">
        <p14:creationId xmlns:p14="http://schemas.microsoft.com/office/powerpoint/2010/main" val="262012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7455A-6F78-35ED-C9DB-BA1F2A68A088}"/>
              </a:ext>
            </a:extLst>
          </p:cNvPr>
          <p:cNvSpPr>
            <a:spLocks noGrp="1"/>
          </p:cNvSpPr>
          <p:nvPr>
            <p:ph type="title"/>
          </p:nvPr>
        </p:nvSpPr>
        <p:spPr>
          <a:xfrm>
            <a:off x="838200" y="749173"/>
            <a:ext cx="3066288" cy="366395"/>
          </a:xfrm>
        </p:spPr>
        <p:txBody>
          <a:bodyPr>
            <a:normAutofit fontScale="90000"/>
          </a:bodyPr>
          <a:lstStyle/>
          <a:p>
            <a:r>
              <a:rPr lang="es-ES" sz="4100" dirty="0"/>
              <a:t>Segmentación</a:t>
            </a:r>
            <a:r>
              <a:rPr lang="es-ES" dirty="0"/>
              <a:t>:</a:t>
            </a:r>
            <a:endParaRPr lang="es-AR" dirty="0"/>
          </a:p>
        </p:txBody>
      </p:sp>
      <p:sp>
        <p:nvSpPr>
          <p:cNvPr id="4" name="Rectangle 1">
            <a:extLst>
              <a:ext uri="{FF2B5EF4-FFF2-40B4-BE49-F238E27FC236}">
                <a16:creationId xmlns:a16="http://schemas.microsoft.com/office/drawing/2014/main" id="{6B3EF95A-0773-987A-95D7-5E0BCB19BA23}"/>
              </a:ext>
            </a:extLst>
          </p:cNvPr>
          <p:cNvSpPr>
            <a:spLocks noGrp="1" noChangeArrowheads="1"/>
          </p:cNvSpPr>
          <p:nvPr>
            <p:ph idx="1"/>
          </p:nvPr>
        </p:nvSpPr>
        <p:spPr bwMode="auto">
          <a:xfrm>
            <a:off x="987552" y="2243768"/>
            <a:ext cx="99029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Prueban y comparten el juego.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Estrategia: Retención con actualizaciones, eventos y contenido gratuito.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6" name="Título 1">
            <a:extLst>
              <a:ext uri="{FF2B5EF4-FFF2-40B4-BE49-F238E27FC236}">
                <a16:creationId xmlns:a16="http://schemas.microsoft.com/office/drawing/2014/main" id="{7FF9DBDA-ED14-DA82-1E0F-0B7CD1D42E54}"/>
              </a:ext>
            </a:extLst>
          </p:cNvPr>
          <p:cNvSpPr txBox="1">
            <a:spLocks/>
          </p:cNvSpPr>
          <p:nvPr/>
        </p:nvSpPr>
        <p:spPr>
          <a:xfrm>
            <a:off x="4767072" y="1287399"/>
            <a:ext cx="1706880" cy="36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000" dirty="0"/>
              <a:t>Usuarios:</a:t>
            </a:r>
            <a:endParaRPr lang="es-AR" sz="3000" dirty="0"/>
          </a:p>
        </p:txBody>
      </p:sp>
      <p:sp>
        <p:nvSpPr>
          <p:cNvPr id="7" name="Título 1">
            <a:extLst>
              <a:ext uri="{FF2B5EF4-FFF2-40B4-BE49-F238E27FC236}">
                <a16:creationId xmlns:a16="http://schemas.microsoft.com/office/drawing/2014/main" id="{1758A482-0C75-93AB-44D2-13C21E999ADB}"/>
              </a:ext>
            </a:extLst>
          </p:cNvPr>
          <p:cNvSpPr txBox="1">
            <a:spLocks/>
          </p:cNvSpPr>
          <p:nvPr/>
        </p:nvSpPr>
        <p:spPr>
          <a:xfrm>
            <a:off x="4767072" y="3573874"/>
            <a:ext cx="2438400" cy="36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000" dirty="0"/>
              <a:t>Compradores:</a:t>
            </a:r>
            <a:endParaRPr lang="es-AR" sz="3000" dirty="0"/>
          </a:p>
        </p:txBody>
      </p:sp>
      <p:sp>
        <p:nvSpPr>
          <p:cNvPr id="8" name="Rectangle 1">
            <a:extLst>
              <a:ext uri="{FF2B5EF4-FFF2-40B4-BE49-F238E27FC236}">
                <a16:creationId xmlns:a16="http://schemas.microsoft.com/office/drawing/2014/main" id="{73505FE8-EA1D-7145-39D9-5048BC0A3589}"/>
              </a:ext>
            </a:extLst>
          </p:cNvPr>
          <p:cNvSpPr txBox="1">
            <a:spLocks noChangeArrowheads="1"/>
          </p:cNvSpPr>
          <p:nvPr/>
        </p:nvSpPr>
        <p:spPr bwMode="auto">
          <a:xfrm>
            <a:off x="1034796" y="4251008"/>
            <a:ext cx="99029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Char char="•"/>
            </a:pPr>
            <a:r>
              <a:rPr lang="es-AR" altLang="es-AR" sz="1800" dirty="0">
                <a:latin typeface="Arial" panose="020B0604020202020204" pitchFamily="34" charset="0"/>
              </a:rPr>
              <a:t>Realizar compras dentro del juego y contenido extra.</a:t>
            </a:r>
          </a:p>
          <a:p>
            <a:pPr marL="0" indent="0" eaLnBrk="0" fontAlgn="base" hangingPunct="0">
              <a:lnSpc>
                <a:spcPct val="100000"/>
              </a:lnSpc>
              <a:spcBef>
                <a:spcPct val="0"/>
              </a:spcBef>
              <a:spcAft>
                <a:spcPct val="0"/>
              </a:spcAft>
              <a:buFontTx/>
              <a:buChar char="•"/>
            </a:pPr>
            <a:r>
              <a:rPr lang="es-AR" altLang="es-AR" sz="1800" dirty="0">
                <a:latin typeface="Arial" panose="020B0604020202020204" pitchFamily="34" charset="0"/>
              </a:rPr>
              <a:t>Estrategia: Incentivar gasto mediante técnicas de </a:t>
            </a:r>
            <a:r>
              <a:rPr lang="es-AR" altLang="es-AR" sz="1800" dirty="0" err="1">
                <a:latin typeface="Arial" panose="020B0604020202020204" pitchFamily="34" charset="0"/>
              </a:rPr>
              <a:t>monetizacion</a:t>
            </a:r>
            <a:r>
              <a:rPr lang="es-AR" altLang="es-AR" sz="1800" dirty="0">
                <a:latin typeface="Arial" panose="020B0604020202020204" pitchFamily="34" charset="0"/>
              </a:rPr>
              <a:t>.</a:t>
            </a:r>
          </a:p>
          <a:p>
            <a:pPr marL="0" indent="0" eaLnBrk="0" fontAlgn="base" hangingPunct="0">
              <a:lnSpc>
                <a:spcPct val="100000"/>
              </a:lnSpc>
              <a:spcBef>
                <a:spcPct val="0"/>
              </a:spcBef>
              <a:spcAft>
                <a:spcPct val="0"/>
              </a:spcAft>
              <a:buFontTx/>
              <a:buNone/>
            </a:pPr>
            <a:endParaRPr lang="es-AR" altLang="es-AR" sz="1800" dirty="0">
              <a:latin typeface="Arial" panose="020B0604020202020204" pitchFamily="34" charset="0"/>
            </a:endParaRPr>
          </a:p>
        </p:txBody>
      </p:sp>
    </p:spTree>
    <p:extLst>
      <p:ext uri="{BB962C8B-B14F-4D97-AF65-F5344CB8AC3E}">
        <p14:creationId xmlns:p14="http://schemas.microsoft.com/office/powerpoint/2010/main" val="55606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513150-832D-E18C-EA0A-E5F439088876}"/>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Técnicas de Monetización:</a:t>
            </a:r>
            <a:endParaRPr lang="es-AR" sz="4000">
              <a:solidFill>
                <a:srgbClr val="FFFFFF"/>
              </a:solidFill>
            </a:endParaRPr>
          </a:p>
        </p:txBody>
      </p:sp>
      <p:sp>
        <p:nvSpPr>
          <p:cNvPr id="4" name="Rectangle 1">
            <a:extLst>
              <a:ext uri="{FF2B5EF4-FFF2-40B4-BE49-F238E27FC236}">
                <a16:creationId xmlns:a16="http://schemas.microsoft.com/office/drawing/2014/main" id="{A0E0A999-61EB-A608-BE46-C6C5C0E715D6}"/>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s-AR" altLang="es-AR" sz="2000" b="1" i="0" u="none" strike="noStrike" cap="none" normalizeH="0" baseline="0" dirty="0">
                <a:ln>
                  <a:noFill/>
                </a:ln>
                <a:effectLst/>
                <a:latin typeface="Arial" panose="020B0604020202020204" pitchFamily="34" charset="0"/>
              </a:rPr>
              <a:t>Juego Base:</a:t>
            </a:r>
            <a:r>
              <a:rPr kumimoji="0" lang="es-AR" altLang="es-AR" sz="2000" b="0" i="0" u="none" strike="noStrike" cap="none" normalizeH="0" baseline="0" dirty="0">
                <a:ln>
                  <a:noFill/>
                </a:ln>
                <a:effectLst/>
                <a:latin typeface="Arial" panose="020B0604020202020204" pitchFamily="34" charset="0"/>
              </a:rPr>
              <a:t> Compra única por </a:t>
            </a:r>
            <a:r>
              <a:rPr kumimoji="0" lang="es-AR" altLang="es-AR" sz="2000" b="1" i="0" u="none" strike="noStrike" cap="none" normalizeH="0" baseline="0" dirty="0">
                <a:ln>
                  <a:noFill/>
                </a:ln>
                <a:effectLst/>
                <a:latin typeface="Arial" panose="020B0604020202020204" pitchFamily="34" charset="0"/>
              </a:rPr>
              <a:t>$16.11 USD</a:t>
            </a:r>
            <a:r>
              <a:rPr kumimoji="0" lang="es-AR" altLang="es-AR" sz="2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s-AR" altLang="es-AR" sz="2000" b="1" i="0" u="none" strike="noStrike" cap="none" normalizeH="0" baseline="0" dirty="0">
                <a:ln>
                  <a:noFill/>
                </a:ln>
                <a:effectLst/>
                <a:latin typeface="Arial" panose="020B0604020202020204" pitchFamily="34" charset="0"/>
              </a:rPr>
              <a:t>DLC:</a:t>
            </a:r>
            <a:r>
              <a:rPr kumimoji="0" lang="es-AR" altLang="es-AR" sz="2000" b="0" i="0" u="none" strike="noStrike" cap="none" normalizeH="0" baseline="0" dirty="0">
                <a:ln>
                  <a:noFill/>
                </a:ln>
                <a:effectLst/>
                <a:latin typeface="Arial" panose="020B0604020202020204" pitchFamily="34" charset="0"/>
              </a:rPr>
              <a:t> Expansiones por </a:t>
            </a:r>
            <a:r>
              <a:rPr kumimoji="0" lang="es-AR" altLang="es-AR" sz="2000" b="1" i="0" u="none" strike="noStrike" cap="none" normalizeH="0" baseline="0" dirty="0">
                <a:ln>
                  <a:noFill/>
                </a:ln>
                <a:effectLst/>
                <a:latin typeface="Arial" panose="020B0604020202020204" pitchFamily="34" charset="0"/>
              </a:rPr>
              <a:t>$3.99 - $7.99 USD</a:t>
            </a:r>
            <a:r>
              <a:rPr kumimoji="0" lang="es-AR" altLang="es-AR" sz="2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s-AR" altLang="es-AR" sz="2000" b="1" i="0" u="none" strike="noStrike" cap="none" normalizeH="0" baseline="0" dirty="0">
                <a:ln>
                  <a:noFill/>
                </a:ln>
                <a:effectLst/>
                <a:latin typeface="Arial" panose="020B0604020202020204" pitchFamily="34" charset="0"/>
              </a:rPr>
              <a:t>Micro transacciones:</a:t>
            </a:r>
            <a:r>
              <a:rPr kumimoji="0" lang="es-AR" altLang="es-AR" sz="2000" b="0" i="0" u="none" strike="noStrike" cap="none" normalizeH="0" baseline="0" dirty="0">
                <a:ln>
                  <a:noFill/>
                </a:ln>
                <a:effectLst/>
                <a:latin typeface="Arial" panose="020B0604020202020204" pitchFamily="34" charset="0"/>
              </a:rPr>
              <a:t> Bandas sonoras adicionales por </a:t>
            </a:r>
            <a:r>
              <a:rPr kumimoji="0" lang="es-AR" altLang="es-AR" sz="2000" b="1" i="0" u="none" strike="noStrike" cap="none" normalizeH="0" baseline="0" dirty="0">
                <a:ln>
                  <a:noFill/>
                </a:ln>
                <a:effectLst/>
                <a:latin typeface="Arial" panose="020B0604020202020204" pitchFamily="34" charset="0"/>
              </a:rPr>
              <a:t>$0.99 USD</a:t>
            </a:r>
            <a:r>
              <a:rPr kumimoji="0" lang="es-AR" altLang="es-AR" sz="2000" b="0" i="0" u="none" strike="noStrike" cap="none" normalizeH="0" baseline="0" dirty="0">
                <a:ln>
                  <a:noFill/>
                </a:ln>
                <a:effectLst/>
                <a:latin typeface="Arial" panose="020B0604020202020204" pitchFamily="34" charset="0"/>
              </a:rPr>
              <a:t> cada una.</a:t>
            </a:r>
          </a:p>
          <a:p>
            <a:pPr marL="0" marR="0" lvl="0" indent="0" defTabSz="914400" rtl="0" eaLnBrk="0" fontAlgn="base" latinLnBrk="0" hangingPunct="0">
              <a:spcBef>
                <a:spcPct val="0"/>
              </a:spcBef>
              <a:spcAft>
                <a:spcPts val="600"/>
              </a:spcAft>
              <a:buClrTx/>
              <a:buSzTx/>
              <a:buFontTx/>
              <a:buChar char="•"/>
              <a:tabLst/>
            </a:pPr>
            <a:r>
              <a:rPr kumimoji="0" lang="es-AR" altLang="es-AR" sz="2000" b="1" i="0" u="none" strike="noStrike" cap="none" normalizeH="0" baseline="0" dirty="0">
                <a:ln>
                  <a:noFill/>
                </a:ln>
                <a:effectLst/>
                <a:latin typeface="Arial" panose="020B0604020202020204" pitchFamily="34" charset="0"/>
              </a:rPr>
              <a:t>Edición Especial:</a:t>
            </a:r>
            <a:r>
              <a:rPr kumimoji="0" lang="es-AR" altLang="es-AR" sz="2000" b="0" i="0" u="none" strike="noStrike" cap="none" normalizeH="0" baseline="0" dirty="0">
                <a:ln>
                  <a:noFill/>
                </a:ln>
                <a:effectLst/>
                <a:latin typeface="Arial" panose="020B0604020202020204" pitchFamily="34" charset="0"/>
              </a:rPr>
              <a:t> Juego base + DLC + libro de arte digital + todas las bandas sonoras por </a:t>
            </a:r>
            <a:r>
              <a:rPr kumimoji="0" lang="es-AR" altLang="es-AR" sz="2000" b="1" i="0" u="none" strike="noStrike" cap="none" normalizeH="0" baseline="0" dirty="0">
                <a:ln>
                  <a:noFill/>
                </a:ln>
                <a:effectLst/>
                <a:latin typeface="Arial" panose="020B0604020202020204" pitchFamily="34" charset="0"/>
              </a:rPr>
              <a:t>$25.99 USD</a:t>
            </a:r>
            <a:r>
              <a:rPr kumimoji="0" lang="es-AR" altLang="es-AR" sz="20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s-AR" altLang="es-AR" sz="2000" b="0" i="0" u="none" strike="noStrike" cap="none" normalizeH="0" baseline="0" dirty="0">
                <a:ln>
                  <a:noFill/>
                </a:ln>
                <a:effectLst/>
                <a:latin typeface="Arial" panose="020B0604020202020204" pitchFamily="34" charset="0"/>
              </a:rPr>
              <a:t>Marketing: Venta de </a:t>
            </a:r>
            <a:r>
              <a:rPr lang="es-AR" altLang="es-AR" sz="2000" dirty="0" err="1">
                <a:latin typeface="Arial" panose="020B0604020202020204" pitchFamily="34" charset="0"/>
              </a:rPr>
              <a:t>merchandaising</a:t>
            </a:r>
            <a:r>
              <a:rPr lang="es-AR" altLang="es-AR" sz="2000" dirty="0">
                <a:latin typeface="Arial" panose="020B0604020202020204" pitchFamily="34" charset="0"/>
              </a:rPr>
              <a:t> como camisas, posters y figuras de los personajes</a:t>
            </a:r>
            <a:endParaRPr kumimoji="0" lang="es-AR" altLang="es-AR"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7228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39E8382-08D8-95BC-6C61-4B75C9B0C83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Final de la Presentación</a:t>
            </a:r>
          </a:p>
        </p:txBody>
      </p:sp>
    </p:spTree>
    <p:extLst>
      <p:ext uri="{BB962C8B-B14F-4D97-AF65-F5344CB8AC3E}">
        <p14:creationId xmlns:p14="http://schemas.microsoft.com/office/powerpoint/2010/main" val="373625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076838F-4616-E47F-3425-DDBBF5DA1F72}"/>
              </a:ext>
            </a:extLst>
          </p:cNvPr>
          <p:cNvSpPr>
            <a:spLocks noGrp="1"/>
          </p:cNvSpPr>
          <p:nvPr>
            <p:ph type="title"/>
          </p:nvPr>
        </p:nvSpPr>
        <p:spPr>
          <a:xfrm>
            <a:off x="237744" y="1234440"/>
            <a:ext cx="3499645" cy="4541892"/>
          </a:xfrm>
        </p:spPr>
        <p:txBody>
          <a:bodyPr vert="horz" lIns="91440" tIns="45720" rIns="91440" bIns="45720" rtlCol="0" anchor="t">
            <a:normAutofit/>
          </a:bodyPr>
          <a:lstStyle/>
          <a:p>
            <a:pPr>
              <a:spcAft>
                <a:spcPts val="600"/>
              </a:spcAft>
            </a:pPr>
            <a:r>
              <a:rPr lang="en-US" sz="4000" dirty="0">
                <a:latin typeface="+mn-lt"/>
                <a:ea typeface="+mn-ea"/>
                <a:cs typeface="+mn-cs"/>
              </a:rPr>
              <a:t>CAPITULO N°1</a:t>
            </a:r>
          </a:p>
        </p:txBody>
      </p:sp>
      <p:sp>
        <p:nvSpPr>
          <p:cNvPr id="3" name="Marcador de contenido 2">
            <a:extLst>
              <a:ext uri="{FF2B5EF4-FFF2-40B4-BE49-F238E27FC236}">
                <a16:creationId xmlns:a16="http://schemas.microsoft.com/office/drawing/2014/main" id="{C20A4F58-89B2-E5BC-401E-ED432ABFE128}"/>
              </a:ext>
            </a:extLst>
          </p:cNvPr>
          <p:cNvSpPr>
            <a:spLocks noGrp="1"/>
          </p:cNvSpPr>
          <p:nvPr>
            <p:ph idx="1"/>
          </p:nvPr>
        </p:nvSpPr>
        <p:spPr>
          <a:xfrm>
            <a:off x="4380855" y="1412489"/>
            <a:ext cx="3427283" cy="4363844"/>
          </a:xfrm>
        </p:spPr>
        <p:txBody>
          <a:bodyPr vert="horz" lIns="91440" tIns="45720" rIns="91440" bIns="45720" rtlCol="0">
            <a:normAutofit/>
          </a:bodyPr>
          <a:lstStyle/>
          <a:p>
            <a:pPr fontAlgn="base"/>
            <a:r>
              <a:rPr lang="en-US" sz="1100" b="1" i="0" u="none" strike="noStrike">
                <a:effectLst/>
              </a:rPr>
              <a:t>Fortalezas:</a:t>
            </a:r>
            <a:r>
              <a:rPr lang="en-US" sz="1100" b="0" i="0" u="none" strike="noStrike">
                <a:effectLst/>
              </a:rPr>
              <a:t> Este parte con un estilo de grafico 2D al estilo pixel art, escenarios detallado y personajes simplistas, pero estéticamente atractivo. Mecánica de RPG de acción por turnos fáciles de entender pero con profundidad estratégica. Por último la historia con secretos del mundo de fantasía que atrae al público, siendo que el protagonista no pareciera ser alguien normal de este mundo.</a:t>
            </a:r>
            <a:r>
              <a:rPr lang="en-US" sz="1100" b="0" i="0">
                <a:effectLst/>
              </a:rPr>
              <a:t>​</a:t>
            </a:r>
          </a:p>
          <a:p>
            <a:pPr fontAlgn="base"/>
            <a:r>
              <a:rPr lang="en-US" sz="1100" b="1" i="0" u="none" strike="noStrike">
                <a:effectLst/>
              </a:rPr>
              <a:t>Debilidades:</a:t>
            </a:r>
            <a:r>
              <a:rPr lang="en-US" sz="1100" b="0" i="0" u="none" strike="noStrike">
                <a:effectLst/>
              </a:rPr>
              <a:t> Este parece tener una semejanza con otro juego usando las mismas mecánica y UI provocando que el público piense que es una copia del original. Otra es el mundo repetitivo, siendo visto otras veces provocando que no sea atractivo para el público.</a:t>
            </a:r>
            <a:r>
              <a:rPr lang="en-US" sz="1100" b="0" i="0">
                <a:effectLst/>
              </a:rPr>
              <a:t>​</a:t>
            </a:r>
          </a:p>
          <a:p>
            <a:pPr fontAlgn="base"/>
            <a:r>
              <a:rPr lang="en-US" sz="1100" b="1" i="0" u="none" strike="noStrike">
                <a:effectLst/>
              </a:rPr>
              <a:t>Oportunidades:</a:t>
            </a:r>
            <a:r>
              <a:rPr lang="en-US" sz="1100" b="0" i="0" u="none" strike="noStrike">
                <a:effectLst/>
              </a:rPr>
              <a:t> Este tendrá la atracción del público interesado en mecanismos de RPG e historia atractiva que ayudara a crear público para difundir el juego y darle buena reputación.</a:t>
            </a:r>
            <a:r>
              <a:rPr lang="en-US" sz="1100" b="0" i="0">
                <a:effectLst/>
              </a:rPr>
              <a:t>​</a:t>
            </a:r>
          </a:p>
          <a:p>
            <a:pPr fontAlgn="base"/>
            <a:r>
              <a:rPr lang="en-US" sz="1100" b="1" i="0" u="none" strike="noStrike">
                <a:effectLst/>
              </a:rPr>
              <a:t>Amenazas:</a:t>
            </a:r>
            <a:r>
              <a:rPr lang="en-US" sz="1100" b="0" i="0" u="none" strike="noStrike">
                <a:effectLst/>
              </a:rPr>
              <a:t> Actualmente este género esta dominado por el mercado japonés. Las tendencias actuales son de juegos como Battle Royales, Heroe Shooter y Souls Like que pueden eclipsar el juego.</a:t>
            </a:r>
            <a:r>
              <a:rPr lang="en-US" sz="1100" b="0" i="0">
                <a:effectLst/>
              </a:rPr>
              <a:t>​</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ítulo 1">
            <a:extLst>
              <a:ext uri="{FF2B5EF4-FFF2-40B4-BE49-F238E27FC236}">
                <a16:creationId xmlns:a16="http://schemas.microsoft.com/office/drawing/2014/main" id="{F4B7A056-AEAF-F846-FA6E-067320A3B5FB}"/>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FODA</a:t>
            </a:r>
          </a:p>
        </p:txBody>
      </p:sp>
    </p:spTree>
    <p:extLst>
      <p:ext uri="{BB962C8B-B14F-4D97-AF65-F5344CB8AC3E}">
        <p14:creationId xmlns:p14="http://schemas.microsoft.com/office/powerpoint/2010/main" val="16377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2274F-2D09-243F-9957-DEFB5A54C7B3}"/>
              </a:ext>
            </a:extLst>
          </p:cNvPr>
          <p:cNvSpPr>
            <a:spLocks noGrp="1"/>
          </p:cNvSpPr>
          <p:nvPr>
            <p:ph type="title"/>
          </p:nvPr>
        </p:nvSpPr>
        <p:spPr>
          <a:xfrm>
            <a:off x="4852416" y="369823"/>
            <a:ext cx="1950720" cy="622427"/>
          </a:xfrm>
        </p:spPr>
        <p:txBody>
          <a:bodyPr>
            <a:normAutofit fontScale="90000"/>
          </a:bodyPr>
          <a:lstStyle/>
          <a:p>
            <a:pPr algn="ctr"/>
            <a:r>
              <a:rPr lang="es-ES" dirty="0"/>
              <a:t>MISIÓN:</a:t>
            </a:r>
            <a:endParaRPr lang="es-AR" dirty="0"/>
          </a:p>
        </p:txBody>
      </p:sp>
      <p:sp>
        <p:nvSpPr>
          <p:cNvPr id="3" name="Marcador de contenido 2">
            <a:extLst>
              <a:ext uri="{FF2B5EF4-FFF2-40B4-BE49-F238E27FC236}">
                <a16:creationId xmlns:a16="http://schemas.microsoft.com/office/drawing/2014/main" id="{751E9B3C-6586-D922-DB47-335DD0B00E05}"/>
              </a:ext>
            </a:extLst>
          </p:cNvPr>
          <p:cNvSpPr>
            <a:spLocks noGrp="1"/>
          </p:cNvSpPr>
          <p:nvPr>
            <p:ph idx="1"/>
          </p:nvPr>
        </p:nvSpPr>
        <p:spPr>
          <a:xfrm>
            <a:off x="649224" y="1275714"/>
            <a:ext cx="10788396" cy="1366902"/>
          </a:xfrm>
        </p:spPr>
        <p:txBody>
          <a:bodyPr>
            <a:normAutofit/>
          </a:bodyPr>
          <a:lstStyle/>
          <a:p>
            <a:r>
              <a:rPr lang="es-MX" sz="1600" b="0" i="0" u="none" strike="noStrike" dirty="0">
                <a:solidFill>
                  <a:srgbClr val="FFFFFF"/>
                </a:solidFill>
                <a:effectLst/>
                <a:latin typeface="Trade Gothic Next Light" panose="020B0403040303020004" pitchFamily="34" charset="0"/>
              </a:rPr>
              <a:t>El proyecto creado para dar un gran impacto en el género en esta parte del mundo para así cimentar las bases no solo del estudio, sino que también de una saga con el objetivo de ser mundialmente conocida así atrayendo al público y a futuros colaboradores para poder expandir esta saga hasta resolver todas las incógnitas de su historia o también abrir espacio a derivados de esta para atraer más público, expandir más su lore y experimentar con diferentes mecánicas que hagan más diverso al juego hasta el punto en que tenga una mecánica característica que no tenga otro juego del género.</a:t>
            </a:r>
            <a:r>
              <a:rPr lang="es-MX" sz="1600" b="0" i="0" dirty="0">
                <a:solidFill>
                  <a:srgbClr val="FFFFFF"/>
                </a:solidFill>
                <a:effectLst/>
                <a:latin typeface="Trade Gothic Next Light" panose="020B0403040303020004" pitchFamily="34" charset="0"/>
              </a:rPr>
              <a:t>​</a:t>
            </a:r>
            <a:endParaRPr lang="es-MX" sz="1600" b="0" i="0" dirty="0">
              <a:solidFill>
                <a:srgbClr val="FFFFFF"/>
              </a:solidFill>
              <a:effectLst/>
              <a:latin typeface="Arial" panose="020B0604020202020204" pitchFamily="34" charset="0"/>
            </a:endParaRPr>
          </a:p>
          <a:p>
            <a:endParaRPr lang="es-AR" dirty="0"/>
          </a:p>
        </p:txBody>
      </p:sp>
      <p:sp>
        <p:nvSpPr>
          <p:cNvPr id="4" name="Título 1">
            <a:extLst>
              <a:ext uri="{FF2B5EF4-FFF2-40B4-BE49-F238E27FC236}">
                <a16:creationId xmlns:a16="http://schemas.microsoft.com/office/drawing/2014/main" id="{8DAC4A2C-F298-391E-9ED5-D856513676C8}"/>
              </a:ext>
            </a:extLst>
          </p:cNvPr>
          <p:cNvSpPr txBox="1">
            <a:spLocks/>
          </p:cNvSpPr>
          <p:nvPr/>
        </p:nvSpPr>
        <p:spPr>
          <a:xfrm>
            <a:off x="4693920" y="2835020"/>
            <a:ext cx="1950720" cy="62242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Visión:</a:t>
            </a:r>
            <a:endParaRPr lang="es-AR" dirty="0"/>
          </a:p>
        </p:txBody>
      </p:sp>
      <p:graphicFrame>
        <p:nvGraphicFramePr>
          <p:cNvPr id="7" name="Marcador de contenido 2">
            <a:extLst>
              <a:ext uri="{FF2B5EF4-FFF2-40B4-BE49-F238E27FC236}">
                <a16:creationId xmlns:a16="http://schemas.microsoft.com/office/drawing/2014/main" id="{399193A5-5CF8-FDE0-8836-C3A6C77D6096}"/>
              </a:ext>
            </a:extLst>
          </p:cNvPr>
          <p:cNvGraphicFramePr/>
          <p:nvPr/>
        </p:nvGraphicFramePr>
        <p:xfrm>
          <a:off x="701802" y="3900042"/>
          <a:ext cx="10788396" cy="1818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54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A3A6C2-7B69-811C-B12C-C358BFFB1345}"/>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SMART</a:t>
            </a:r>
            <a:endParaRPr lang="es-AR" sz="4000">
              <a:solidFill>
                <a:srgbClr val="FFFFFF"/>
              </a:solidFill>
            </a:endParaRPr>
          </a:p>
        </p:txBody>
      </p:sp>
      <p:sp>
        <p:nvSpPr>
          <p:cNvPr id="3" name="Marcador de contenido 2">
            <a:extLst>
              <a:ext uri="{FF2B5EF4-FFF2-40B4-BE49-F238E27FC236}">
                <a16:creationId xmlns:a16="http://schemas.microsoft.com/office/drawing/2014/main" id="{37EAFDD2-9103-4511-9C9E-83602091D041}"/>
              </a:ext>
            </a:extLst>
          </p:cNvPr>
          <p:cNvSpPr>
            <a:spLocks noGrp="1"/>
          </p:cNvSpPr>
          <p:nvPr>
            <p:ph idx="1"/>
          </p:nvPr>
        </p:nvSpPr>
        <p:spPr>
          <a:xfrm>
            <a:off x="4810259" y="649480"/>
            <a:ext cx="6555347" cy="5546047"/>
          </a:xfrm>
        </p:spPr>
        <p:txBody>
          <a:bodyPr anchor="ctr">
            <a:normAutofit/>
          </a:bodyPr>
          <a:lstStyle/>
          <a:p>
            <a:pPr marL="0" indent="0">
              <a:buNone/>
            </a:pPr>
            <a:r>
              <a:rPr lang="es-ES" sz="2000"/>
              <a:t>El objetivo es la creación de una beta en un tiempo estimado de 9 meses para conseguir feedback rápido para ampliar la comunidad unos 5.000 seguidores y un aproximado de 1.000 teasters en la beta abierta antes de fin de año. </a:t>
            </a:r>
          </a:p>
          <a:p>
            <a:pPr marL="0" indent="0">
              <a:buNone/>
            </a:pPr>
            <a:r>
              <a:rPr lang="es-ES" sz="2000"/>
              <a:t>Tras su publicación en plataformas la prioridad es vender 10.000 unidades en los primeros 6 meses, luego de ese tiempo lanzar una expansión con nuevas zonas y desafíos para lograr que el 30% de los jugadores le den Re jugabilidad. </a:t>
            </a:r>
          </a:p>
          <a:p>
            <a:pPr marL="0" indent="0">
              <a:buNone/>
            </a:pPr>
            <a:r>
              <a:rPr lang="es-ES" sz="2000"/>
              <a:t>Para finalizar con el anuncio de una secuela y posibles spin-off antes de fin de año incrementado la base de seguidores en un 20% gracias al  anuncio.</a:t>
            </a:r>
            <a:endParaRPr lang="es-AR" sz="2000"/>
          </a:p>
        </p:txBody>
      </p:sp>
    </p:spTree>
    <p:extLst>
      <p:ext uri="{BB962C8B-B14F-4D97-AF65-F5344CB8AC3E}">
        <p14:creationId xmlns:p14="http://schemas.microsoft.com/office/powerpoint/2010/main" val="330848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38D95-2E22-B28E-E4D7-3F2A601E5EB2}"/>
              </a:ext>
            </a:extLst>
          </p:cNvPr>
          <p:cNvSpPr>
            <a:spLocks noGrp="1"/>
          </p:cNvSpPr>
          <p:nvPr>
            <p:ph type="title"/>
          </p:nvPr>
        </p:nvSpPr>
        <p:spPr>
          <a:xfrm>
            <a:off x="838200" y="365125"/>
            <a:ext cx="6120384" cy="576707"/>
          </a:xfrm>
        </p:spPr>
        <p:txBody>
          <a:bodyPr>
            <a:normAutofit fontScale="90000"/>
          </a:bodyPr>
          <a:lstStyle/>
          <a:p>
            <a:r>
              <a:rPr lang="es-ES" dirty="0"/>
              <a:t>CAPITULO N°2</a:t>
            </a:r>
            <a:endParaRPr lang="es-AR" dirty="0"/>
          </a:p>
        </p:txBody>
      </p:sp>
      <p:sp>
        <p:nvSpPr>
          <p:cNvPr id="3" name="Marcador de contenido 2">
            <a:extLst>
              <a:ext uri="{FF2B5EF4-FFF2-40B4-BE49-F238E27FC236}">
                <a16:creationId xmlns:a16="http://schemas.microsoft.com/office/drawing/2014/main" id="{748C13CA-573A-B7F2-CBEF-C43677B590E3}"/>
              </a:ext>
            </a:extLst>
          </p:cNvPr>
          <p:cNvSpPr>
            <a:spLocks noGrp="1"/>
          </p:cNvSpPr>
          <p:nvPr>
            <p:ph idx="1"/>
          </p:nvPr>
        </p:nvSpPr>
        <p:spPr>
          <a:xfrm>
            <a:off x="938784" y="2979039"/>
            <a:ext cx="10515600" cy="1243584"/>
          </a:xfrm>
        </p:spPr>
        <p:txBody>
          <a:bodyPr>
            <a:normAutofit lnSpcReduction="10000"/>
          </a:bodyPr>
          <a:lstStyle/>
          <a:p>
            <a:pPr marL="0" indent="0">
              <a:buNone/>
            </a:pPr>
            <a:r>
              <a:rPr lang="es-ES" dirty="0"/>
              <a:t>Su Tasa Interna de Retorno (TIR) es de aproximadamente 10,18% lo cual indica que bajo estas condiciones tiene una rentabilidad razonable considerando la inversión inicial y los ingresos esperados</a:t>
            </a:r>
            <a:endParaRPr lang="es-AR" dirty="0"/>
          </a:p>
        </p:txBody>
      </p:sp>
      <p:sp>
        <p:nvSpPr>
          <p:cNvPr id="4" name="Título 1">
            <a:extLst>
              <a:ext uri="{FF2B5EF4-FFF2-40B4-BE49-F238E27FC236}">
                <a16:creationId xmlns:a16="http://schemas.microsoft.com/office/drawing/2014/main" id="{FBCB671E-D458-824A-3BFD-9482CDBF1473}"/>
              </a:ext>
            </a:extLst>
          </p:cNvPr>
          <p:cNvSpPr txBox="1">
            <a:spLocks/>
          </p:cNvSpPr>
          <p:nvPr/>
        </p:nvSpPr>
        <p:spPr>
          <a:xfrm>
            <a:off x="4873752" y="941832"/>
            <a:ext cx="1322832" cy="57670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TIR</a:t>
            </a:r>
            <a:endParaRPr lang="es-AR" dirty="0"/>
          </a:p>
        </p:txBody>
      </p:sp>
      <p:pic>
        <p:nvPicPr>
          <p:cNvPr id="8" name="Imagen 7">
            <a:extLst>
              <a:ext uri="{FF2B5EF4-FFF2-40B4-BE49-F238E27FC236}">
                <a16:creationId xmlns:a16="http://schemas.microsoft.com/office/drawing/2014/main" id="{4572307E-4D73-F9A4-4543-34C08EAC10E8}"/>
              </a:ext>
            </a:extLst>
          </p:cNvPr>
          <p:cNvPicPr>
            <a:picLocks noChangeAspect="1"/>
          </p:cNvPicPr>
          <p:nvPr/>
        </p:nvPicPr>
        <p:blipFill>
          <a:blip r:embed="rId2"/>
          <a:stretch>
            <a:fillRect/>
          </a:stretch>
        </p:blipFill>
        <p:spPr>
          <a:xfrm>
            <a:off x="1514856" y="1577850"/>
            <a:ext cx="8031480" cy="1341878"/>
          </a:xfrm>
          <a:prstGeom prst="rect">
            <a:avLst/>
          </a:prstGeom>
        </p:spPr>
      </p:pic>
      <p:sp>
        <p:nvSpPr>
          <p:cNvPr id="9" name="Título 1">
            <a:extLst>
              <a:ext uri="{FF2B5EF4-FFF2-40B4-BE49-F238E27FC236}">
                <a16:creationId xmlns:a16="http://schemas.microsoft.com/office/drawing/2014/main" id="{6E7B492D-7A52-C542-5CD8-159D08D8131B}"/>
              </a:ext>
            </a:extLst>
          </p:cNvPr>
          <p:cNvSpPr txBox="1">
            <a:spLocks/>
          </p:cNvSpPr>
          <p:nvPr/>
        </p:nvSpPr>
        <p:spPr>
          <a:xfrm>
            <a:off x="4873752" y="4222623"/>
            <a:ext cx="1322832" cy="57670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VAN</a:t>
            </a:r>
            <a:endParaRPr lang="es-AR" dirty="0"/>
          </a:p>
        </p:txBody>
      </p:sp>
      <p:sp>
        <p:nvSpPr>
          <p:cNvPr id="12" name="Marcador de contenido 2">
            <a:extLst>
              <a:ext uri="{FF2B5EF4-FFF2-40B4-BE49-F238E27FC236}">
                <a16:creationId xmlns:a16="http://schemas.microsoft.com/office/drawing/2014/main" id="{525EDDD1-F028-1DB7-0AEC-28820551EC9E}"/>
              </a:ext>
            </a:extLst>
          </p:cNvPr>
          <p:cNvSpPr txBox="1">
            <a:spLocks/>
          </p:cNvSpPr>
          <p:nvPr/>
        </p:nvSpPr>
        <p:spPr>
          <a:xfrm>
            <a:off x="838200" y="4737864"/>
            <a:ext cx="10515600" cy="1653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Usando una tasa de descuento base del 10% podemos calcular que el Valor Actual Neto (VAN) del proyecto es aproximadamente de $563,49. Sugiriendo que el proyecto es financieramente viable, aunque el margen de rentabilidad es ajustado.</a:t>
            </a:r>
            <a:endParaRPr lang="es-AR" dirty="0"/>
          </a:p>
        </p:txBody>
      </p:sp>
    </p:spTree>
    <p:extLst>
      <p:ext uri="{BB962C8B-B14F-4D97-AF65-F5344CB8AC3E}">
        <p14:creationId xmlns:p14="http://schemas.microsoft.com/office/powerpoint/2010/main" val="182336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98349-68F4-3F67-AD52-4EC45CAFF115}"/>
              </a:ext>
            </a:extLst>
          </p:cNvPr>
          <p:cNvSpPr>
            <a:spLocks noGrp="1"/>
          </p:cNvSpPr>
          <p:nvPr>
            <p:ph type="title"/>
          </p:nvPr>
        </p:nvSpPr>
        <p:spPr>
          <a:xfrm>
            <a:off x="838200" y="365125"/>
            <a:ext cx="3633216" cy="677291"/>
          </a:xfrm>
        </p:spPr>
        <p:txBody>
          <a:bodyPr>
            <a:normAutofit fontScale="90000"/>
          </a:bodyPr>
          <a:lstStyle/>
          <a:p>
            <a:r>
              <a:rPr lang="es-ES" dirty="0"/>
              <a:t>CAPITULO N°3 </a:t>
            </a:r>
            <a:endParaRPr lang="es-AR" dirty="0"/>
          </a:p>
        </p:txBody>
      </p:sp>
      <p:sp>
        <p:nvSpPr>
          <p:cNvPr id="3" name="Marcador de contenido 2">
            <a:extLst>
              <a:ext uri="{FF2B5EF4-FFF2-40B4-BE49-F238E27FC236}">
                <a16:creationId xmlns:a16="http://schemas.microsoft.com/office/drawing/2014/main" id="{93896EA0-D533-ED27-DFED-39ADC0851D80}"/>
              </a:ext>
            </a:extLst>
          </p:cNvPr>
          <p:cNvSpPr>
            <a:spLocks noGrp="1"/>
          </p:cNvSpPr>
          <p:nvPr>
            <p:ph idx="1"/>
          </p:nvPr>
        </p:nvSpPr>
        <p:spPr>
          <a:xfrm>
            <a:off x="838200" y="1825626"/>
            <a:ext cx="10515600" cy="1457070"/>
          </a:xfrm>
        </p:spPr>
        <p:txBody>
          <a:bodyPr>
            <a:normAutofit/>
          </a:bodyPr>
          <a:lstStyle/>
          <a:p>
            <a:pPr marL="0" indent="0">
              <a:buNone/>
            </a:pPr>
            <a:r>
              <a:rPr lang="es-ES" sz="2400" dirty="0"/>
              <a:t>El costo unitario seria </a:t>
            </a:r>
            <a:r>
              <a:rPr lang="es-ES" sz="2400" b="1" dirty="0"/>
              <a:t>$16,11 </a:t>
            </a:r>
            <a:r>
              <a:rPr lang="es-ES" sz="2400" dirty="0"/>
              <a:t>por cada unidad vendida, desglosando en:</a:t>
            </a:r>
          </a:p>
          <a:p>
            <a:r>
              <a:rPr lang="es-ES" sz="2400" b="1" dirty="0"/>
              <a:t>Costo Total: </a:t>
            </a:r>
            <a:r>
              <a:rPr lang="es-ES" sz="2400" dirty="0"/>
              <a:t>$290,000.</a:t>
            </a:r>
          </a:p>
          <a:p>
            <a:r>
              <a:rPr lang="es-ES" sz="2400" b="1" dirty="0"/>
              <a:t>Total, de Unidades: </a:t>
            </a:r>
            <a:r>
              <a:rPr lang="es-ES" sz="2400" dirty="0"/>
              <a:t>18,000 unidades.</a:t>
            </a:r>
            <a:endParaRPr lang="es-AR" sz="2400" dirty="0"/>
          </a:p>
        </p:txBody>
      </p:sp>
      <p:sp>
        <p:nvSpPr>
          <p:cNvPr id="4" name="Título 1">
            <a:extLst>
              <a:ext uri="{FF2B5EF4-FFF2-40B4-BE49-F238E27FC236}">
                <a16:creationId xmlns:a16="http://schemas.microsoft.com/office/drawing/2014/main" id="{A564BE90-7D28-5DD7-AB02-50F31DC4AB3D}"/>
              </a:ext>
            </a:extLst>
          </p:cNvPr>
          <p:cNvSpPr txBox="1">
            <a:spLocks/>
          </p:cNvSpPr>
          <p:nvPr/>
        </p:nvSpPr>
        <p:spPr>
          <a:xfrm>
            <a:off x="3779520" y="1042416"/>
            <a:ext cx="3633216" cy="67729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Costos Unitarios </a:t>
            </a:r>
            <a:endParaRPr lang="es-AR" dirty="0"/>
          </a:p>
        </p:txBody>
      </p:sp>
      <p:sp>
        <p:nvSpPr>
          <p:cNvPr id="6" name="Título 1">
            <a:extLst>
              <a:ext uri="{FF2B5EF4-FFF2-40B4-BE49-F238E27FC236}">
                <a16:creationId xmlns:a16="http://schemas.microsoft.com/office/drawing/2014/main" id="{89F68D3D-5C35-A7B4-66A5-BFFF50F324F3}"/>
              </a:ext>
            </a:extLst>
          </p:cNvPr>
          <p:cNvSpPr txBox="1">
            <a:spLocks/>
          </p:cNvSpPr>
          <p:nvPr/>
        </p:nvSpPr>
        <p:spPr>
          <a:xfrm>
            <a:off x="3951732" y="3575305"/>
            <a:ext cx="3288792" cy="60655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Costos Totales </a:t>
            </a:r>
            <a:endParaRPr lang="es-AR" dirty="0"/>
          </a:p>
        </p:txBody>
      </p:sp>
      <p:sp>
        <p:nvSpPr>
          <p:cNvPr id="7" name="Marcador de contenido 2">
            <a:extLst>
              <a:ext uri="{FF2B5EF4-FFF2-40B4-BE49-F238E27FC236}">
                <a16:creationId xmlns:a16="http://schemas.microsoft.com/office/drawing/2014/main" id="{87B0055D-7EC4-6819-8879-462F5B20D01D}"/>
              </a:ext>
            </a:extLst>
          </p:cNvPr>
          <p:cNvSpPr txBox="1">
            <a:spLocks/>
          </p:cNvSpPr>
          <p:nvPr/>
        </p:nvSpPr>
        <p:spPr>
          <a:xfrm>
            <a:off x="734568" y="4175763"/>
            <a:ext cx="10515600" cy="2203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400" dirty="0"/>
              <a:t>El costo total estimado del proyecto es de </a:t>
            </a:r>
            <a:r>
              <a:rPr lang="es-ES" sz="2400" b="1" dirty="0"/>
              <a:t>$350,000 </a:t>
            </a:r>
            <a:r>
              <a:rPr lang="es-ES" sz="2400" dirty="0"/>
              <a:t>, desglosado en:</a:t>
            </a:r>
          </a:p>
          <a:p>
            <a:pPr>
              <a:buFont typeface="Arial" panose="020B0604020202020204" pitchFamily="34" charset="0"/>
              <a:buChar char="•"/>
            </a:pPr>
            <a:r>
              <a:rPr lang="es-ES" sz="2400" b="1" dirty="0"/>
              <a:t>Desarrollo:</a:t>
            </a:r>
            <a:r>
              <a:rPr lang="es-ES" sz="2400" dirty="0"/>
              <a:t> $290,000.</a:t>
            </a:r>
          </a:p>
          <a:p>
            <a:pPr>
              <a:buFont typeface="Arial" panose="020B0604020202020204" pitchFamily="34" charset="0"/>
              <a:buChar char="•"/>
            </a:pPr>
            <a:r>
              <a:rPr lang="es-ES" sz="2400" b="1" dirty="0"/>
              <a:t>Marketing:</a:t>
            </a:r>
            <a:r>
              <a:rPr lang="es-ES" sz="2400" dirty="0"/>
              <a:t> $45,000 (campañas en redes sociales, materiales promocionales y ferias).</a:t>
            </a:r>
          </a:p>
          <a:p>
            <a:pPr>
              <a:buFont typeface="Arial" panose="020B0604020202020204" pitchFamily="34" charset="0"/>
              <a:buChar char="•"/>
            </a:pPr>
            <a:r>
              <a:rPr lang="es-ES" sz="2400" b="1" dirty="0"/>
              <a:t>Distribución:</a:t>
            </a:r>
            <a:r>
              <a:rPr lang="es-ES" sz="2400" dirty="0"/>
              <a:t> $15,000 (tarifas de publicación en plataformas).</a:t>
            </a:r>
          </a:p>
          <a:p>
            <a:pPr marL="0" indent="0">
              <a:buFont typeface="Arial" panose="020B0604020202020204" pitchFamily="34" charset="0"/>
              <a:buNone/>
            </a:pPr>
            <a:endParaRPr lang="es-AR" dirty="0"/>
          </a:p>
        </p:txBody>
      </p:sp>
    </p:spTree>
    <p:extLst>
      <p:ext uri="{BB962C8B-B14F-4D97-AF65-F5344CB8AC3E}">
        <p14:creationId xmlns:p14="http://schemas.microsoft.com/office/powerpoint/2010/main" val="42226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D8AFA42-682E-0799-D5B6-5752FCF10E4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CAPITULO N°4</a:t>
            </a:r>
          </a:p>
        </p:txBody>
      </p:sp>
      <p:sp>
        <p:nvSpPr>
          <p:cNvPr id="3" name="Marcador de contenido 2">
            <a:extLst>
              <a:ext uri="{FF2B5EF4-FFF2-40B4-BE49-F238E27FC236}">
                <a16:creationId xmlns:a16="http://schemas.microsoft.com/office/drawing/2014/main" id="{0D46CD68-8301-9A98-2B09-460CB5325B70}"/>
              </a:ext>
            </a:extLst>
          </p:cNvPr>
          <p:cNvSpPr>
            <a:spLocks noGrp="1"/>
          </p:cNvSpPr>
          <p:nvPr>
            <p:ph idx="1"/>
          </p:nvPr>
        </p:nvSpPr>
        <p:spPr>
          <a:xfrm>
            <a:off x="4380855" y="1412489"/>
            <a:ext cx="3427283" cy="4363844"/>
          </a:xfrm>
        </p:spPr>
        <p:txBody>
          <a:bodyPr vert="horz" lIns="91440" tIns="45720" rIns="91440" bIns="45720" rtlCol="0">
            <a:normAutofit/>
          </a:bodyPr>
          <a:lstStyle/>
          <a:p>
            <a:endParaRPr lang="en-US" sz="2000"/>
          </a:p>
          <a:p>
            <a:pPr marL="0"/>
            <a:r>
              <a:rPr lang="en-US" sz="2000"/>
              <a:t>El videojuego utilizará el modelo </a:t>
            </a:r>
            <a:r>
              <a:rPr lang="en-US" sz="2000" b="1"/>
              <a:t>Lean Start-Up</a:t>
            </a:r>
            <a:r>
              <a:rPr lang="en-US" sz="2000"/>
              <a:t> para minimizar riesgos y optimizar recursos, priorizando feedback rápido y validación continua de ideas. Esto permitirá identificar problemas, ajustar estrategias y consolidar el público objetivo eficientemente</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ítulo 1">
            <a:extLst>
              <a:ext uri="{FF2B5EF4-FFF2-40B4-BE49-F238E27FC236}">
                <a16:creationId xmlns:a16="http://schemas.microsoft.com/office/drawing/2014/main" id="{F6D60428-CFC1-555F-8734-7807C1F382E9}"/>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latin typeface="+mn-lt"/>
                <a:ea typeface="+mn-ea"/>
                <a:cs typeface="+mn-cs"/>
              </a:rPr>
              <a:t>Enfoque Ágil</a:t>
            </a:r>
          </a:p>
        </p:txBody>
      </p:sp>
    </p:spTree>
    <p:extLst>
      <p:ext uri="{BB962C8B-B14F-4D97-AF65-F5344CB8AC3E}">
        <p14:creationId xmlns:p14="http://schemas.microsoft.com/office/powerpoint/2010/main" val="385379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55E8D-8135-690A-C63E-34FABAFCE447}"/>
              </a:ext>
            </a:extLst>
          </p:cNvPr>
          <p:cNvSpPr>
            <a:spLocks noGrp="1"/>
          </p:cNvSpPr>
          <p:nvPr>
            <p:ph type="title"/>
          </p:nvPr>
        </p:nvSpPr>
        <p:spPr/>
        <p:txBody>
          <a:bodyPr/>
          <a:lstStyle/>
          <a:p>
            <a:pPr algn="ctr"/>
            <a:r>
              <a:rPr lang="es-ES" dirty="0"/>
              <a:t>Cronograma de trabajo y registro de </a:t>
            </a:r>
            <a:r>
              <a:rPr lang="es-ES" dirty="0" err="1"/>
              <a:t>sprints</a:t>
            </a:r>
            <a:endParaRPr lang="es-AR" dirty="0"/>
          </a:p>
        </p:txBody>
      </p:sp>
      <p:sp>
        <p:nvSpPr>
          <p:cNvPr id="3" name="Marcador de contenido 2">
            <a:extLst>
              <a:ext uri="{FF2B5EF4-FFF2-40B4-BE49-F238E27FC236}">
                <a16:creationId xmlns:a16="http://schemas.microsoft.com/office/drawing/2014/main" id="{956795AF-8FB2-DBEB-AC01-C2F3F5828DF5}"/>
              </a:ext>
            </a:extLst>
          </p:cNvPr>
          <p:cNvSpPr>
            <a:spLocks noGrp="1"/>
          </p:cNvSpPr>
          <p:nvPr>
            <p:ph idx="1"/>
          </p:nvPr>
        </p:nvSpPr>
        <p:spPr>
          <a:xfrm>
            <a:off x="838200" y="1825625"/>
            <a:ext cx="10515600" cy="1959991"/>
          </a:xfrm>
        </p:spPr>
        <p:txBody>
          <a:bodyPr>
            <a:normAutofit/>
          </a:bodyPr>
          <a:lstStyle/>
          <a:p>
            <a:r>
              <a:rPr lang="es-ES" dirty="0"/>
              <a:t>Fase 1: Prototipo y Validación (Año1)</a:t>
            </a:r>
          </a:p>
          <a:p>
            <a:r>
              <a:rPr lang="es-ES" dirty="0"/>
              <a:t>Duración: 12 meses.</a:t>
            </a:r>
          </a:p>
          <a:p>
            <a:r>
              <a:rPr lang="es-ES" dirty="0"/>
              <a:t>Objetivo: : Validar la idea con un prototipo funcional y obtener </a:t>
            </a:r>
            <a:r>
              <a:rPr lang="es-ES" dirty="0" err="1"/>
              <a:t>feedback</a:t>
            </a:r>
            <a:r>
              <a:rPr lang="es-ES" dirty="0"/>
              <a:t> inicial. </a:t>
            </a:r>
            <a:endParaRPr lang="es-AR" dirty="0"/>
          </a:p>
        </p:txBody>
      </p:sp>
      <p:pic>
        <p:nvPicPr>
          <p:cNvPr id="5" name="Imagen 4">
            <a:extLst>
              <a:ext uri="{FF2B5EF4-FFF2-40B4-BE49-F238E27FC236}">
                <a16:creationId xmlns:a16="http://schemas.microsoft.com/office/drawing/2014/main" id="{06FE3681-D207-2677-1514-E93BC0CAD666}"/>
              </a:ext>
            </a:extLst>
          </p:cNvPr>
          <p:cNvPicPr>
            <a:picLocks noChangeAspect="1"/>
          </p:cNvPicPr>
          <p:nvPr/>
        </p:nvPicPr>
        <p:blipFill>
          <a:blip r:embed="rId2"/>
          <a:stretch>
            <a:fillRect/>
          </a:stretch>
        </p:blipFill>
        <p:spPr>
          <a:xfrm>
            <a:off x="2984012" y="3785616"/>
            <a:ext cx="5163271" cy="1876687"/>
          </a:xfrm>
          <a:prstGeom prst="rect">
            <a:avLst/>
          </a:prstGeom>
        </p:spPr>
      </p:pic>
      <p:sp>
        <p:nvSpPr>
          <p:cNvPr id="6" name="Marcador de contenido 2">
            <a:extLst>
              <a:ext uri="{FF2B5EF4-FFF2-40B4-BE49-F238E27FC236}">
                <a16:creationId xmlns:a16="http://schemas.microsoft.com/office/drawing/2014/main" id="{BFFD50F7-234A-C870-D799-49BA90FF8E72}"/>
              </a:ext>
            </a:extLst>
          </p:cNvPr>
          <p:cNvSpPr txBox="1">
            <a:spLocks/>
          </p:cNvSpPr>
          <p:nvPr/>
        </p:nvSpPr>
        <p:spPr>
          <a:xfrm>
            <a:off x="838200" y="5843016"/>
            <a:ext cx="10594848" cy="51206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Entregable final del primer año: </a:t>
            </a:r>
            <a:r>
              <a:rPr lang="es-AR" dirty="0"/>
              <a:t>Prototipo funcional validado con </a:t>
            </a:r>
            <a:r>
              <a:rPr lang="es-AR" dirty="0" err="1"/>
              <a:t>feedback</a:t>
            </a:r>
            <a:r>
              <a:rPr lang="es-AR" dirty="0"/>
              <a:t>.</a:t>
            </a:r>
          </a:p>
        </p:txBody>
      </p:sp>
    </p:spTree>
    <p:extLst>
      <p:ext uri="{BB962C8B-B14F-4D97-AF65-F5344CB8AC3E}">
        <p14:creationId xmlns:p14="http://schemas.microsoft.com/office/powerpoint/2010/main" val="180691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775179-837A-0798-B956-48F02A8C556A}"/>
              </a:ext>
            </a:extLst>
          </p:cNvPr>
          <p:cNvSpPr>
            <a:spLocks noGrp="1"/>
          </p:cNvSpPr>
          <p:nvPr>
            <p:ph idx="1"/>
          </p:nvPr>
        </p:nvSpPr>
        <p:spPr>
          <a:xfrm>
            <a:off x="630936" y="365761"/>
            <a:ext cx="10722864" cy="1627632"/>
          </a:xfrm>
        </p:spPr>
        <p:txBody>
          <a:bodyPr/>
          <a:lstStyle/>
          <a:p>
            <a:r>
              <a:rPr lang="es-ES" dirty="0"/>
              <a:t>Fase 2: Producción y Expansión de Comunidad (Año 2) </a:t>
            </a:r>
          </a:p>
          <a:p>
            <a:r>
              <a:rPr lang="es-ES" dirty="0"/>
              <a:t>Duración: 12 meses. </a:t>
            </a:r>
          </a:p>
          <a:p>
            <a:r>
              <a:rPr lang="es-ES" dirty="0"/>
              <a:t>Objetivo: Terminar el juego y generar una base de seguidores. </a:t>
            </a:r>
            <a:endParaRPr lang="es-AR" dirty="0"/>
          </a:p>
        </p:txBody>
      </p:sp>
      <p:pic>
        <p:nvPicPr>
          <p:cNvPr id="5" name="Imagen 4">
            <a:extLst>
              <a:ext uri="{FF2B5EF4-FFF2-40B4-BE49-F238E27FC236}">
                <a16:creationId xmlns:a16="http://schemas.microsoft.com/office/drawing/2014/main" id="{C1A2596A-8A7C-24CE-DF46-BA848DCFF81C}"/>
              </a:ext>
            </a:extLst>
          </p:cNvPr>
          <p:cNvPicPr>
            <a:picLocks noChangeAspect="1"/>
          </p:cNvPicPr>
          <p:nvPr/>
        </p:nvPicPr>
        <p:blipFill>
          <a:blip r:embed="rId2"/>
          <a:stretch>
            <a:fillRect/>
          </a:stretch>
        </p:blipFill>
        <p:spPr>
          <a:xfrm>
            <a:off x="2386584" y="2454080"/>
            <a:ext cx="6254103" cy="2215932"/>
          </a:xfrm>
          <a:prstGeom prst="rect">
            <a:avLst/>
          </a:prstGeom>
        </p:spPr>
      </p:pic>
      <p:sp>
        <p:nvSpPr>
          <p:cNvPr id="6" name="Marcador de contenido 2">
            <a:extLst>
              <a:ext uri="{FF2B5EF4-FFF2-40B4-BE49-F238E27FC236}">
                <a16:creationId xmlns:a16="http://schemas.microsoft.com/office/drawing/2014/main" id="{964B6DA7-0B27-00E4-1A28-3D9E8AFA6498}"/>
              </a:ext>
            </a:extLst>
          </p:cNvPr>
          <p:cNvSpPr txBox="1">
            <a:spLocks/>
          </p:cNvSpPr>
          <p:nvPr/>
        </p:nvSpPr>
        <p:spPr>
          <a:xfrm>
            <a:off x="1062227" y="5090161"/>
            <a:ext cx="9860280" cy="917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Entregable final del segundo año: Beta completa, comunidad inicial de 5.000 seguidores.</a:t>
            </a:r>
            <a:endParaRPr lang="es-AR" dirty="0"/>
          </a:p>
        </p:txBody>
      </p:sp>
    </p:spTree>
    <p:extLst>
      <p:ext uri="{BB962C8B-B14F-4D97-AF65-F5344CB8AC3E}">
        <p14:creationId xmlns:p14="http://schemas.microsoft.com/office/powerpoint/2010/main" val="128228894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1069</Words>
  <Application>Microsoft Office PowerPoint</Application>
  <PresentationFormat>Panorámica</PresentationFormat>
  <Paragraphs>82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Aptos</vt:lpstr>
      <vt:lpstr>Aptos Display</vt:lpstr>
      <vt:lpstr>Arial</vt:lpstr>
      <vt:lpstr>Calibri</vt:lpstr>
      <vt:lpstr>Trade Gothic Next Light</vt:lpstr>
      <vt:lpstr>Office Theme</vt:lpstr>
      <vt:lpstr>MODELO DE NEGOCIOS</vt:lpstr>
      <vt:lpstr>CAPITULO N°1</vt:lpstr>
      <vt:lpstr>MISIÓN:</vt:lpstr>
      <vt:lpstr>SMART</vt:lpstr>
      <vt:lpstr>CAPITULO N°2</vt:lpstr>
      <vt:lpstr>CAPITULO N°3 </vt:lpstr>
      <vt:lpstr>CAPITULO N°4</vt:lpstr>
      <vt:lpstr>Cronograma de trabajo y registro de sprints</vt:lpstr>
      <vt:lpstr>Presentación de PowerPoint</vt:lpstr>
      <vt:lpstr>Presentación de PowerPoint</vt:lpstr>
      <vt:lpstr>Presentación de PowerPoint</vt:lpstr>
      <vt:lpstr>Presentación de PowerPoint</vt:lpstr>
      <vt:lpstr>CAPITULO N°5</vt:lpstr>
      <vt:lpstr>Segmentación:</vt:lpstr>
      <vt:lpstr>Técnicas de Monetización:</vt:lpstr>
      <vt:lpstr>Final de la Presentación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mate mon</dc:creator>
  <cp:lastModifiedBy>mate mon</cp:lastModifiedBy>
  <cp:revision>22</cp:revision>
  <dcterms:created xsi:type="dcterms:W3CDTF">2024-12-18T02:07:01Z</dcterms:created>
  <dcterms:modified xsi:type="dcterms:W3CDTF">2024-12-18T04:09:13Z</dcterms:modified>
</cp:coreProperties>
</file>