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2" r:id="rId6"/>
    <p:sldId id="260" r:id="rId7"/>
    <p:sldId id="275" r:id="rId8"/>
    <p:sldId id="261" r:id="rId9"/>
    <p:sldId id="263" r:id="rId10"/>
    <p:sldId id="264" r:id="rId11"/>
    <p:sldId id="265" r:id="rId12"/>
    <p:sldId id="266" r:id="rId13"/>
    <p:sldId id="267" r:id="rId14"/>
    <p:sldId id="269" r:id="rId15"/>
    <p:sldId id="270" r:id="rId16"/>
    <p:sldId id="271" r:id="rId17"/>
    <p:sldId id="268" r:id="rId18"/>
    <p:sldId id="272" r:id="rId19"/>
    <p:sldId id="273"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CC3F5-BC74-4DC4-B8A1-F6CDF0F75181}" v="2125" dt="2025-06-23T03:18:26.309"/>
    <p1510:client id="{F3686174-5CEC-4DE0-B4AF-B3701FB11C6A}" v="2208" dt="2025-06-23T01:49:56.9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9133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6499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1604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3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230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356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148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3930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3364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6/22/2025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435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6/22/2025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1306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17869" y="462838"/>
            <a:ext cx="8393218" cy="3727025"/>
          </a:xfrm>
        </p:spPr>
        <p:txBody>
          <a:bodyPr vert="horz" lIns="91440" tIns="45720" rIns="91440" bIns="45720" rtlCol="0" anchor="t">
            <a:normAutofit/>
          </a:bodyPr>
          <a:lstStyle/>
          <a:p>
            <a:pPr>
              <a:lnSpc>
                <a:spcPct val="90000"/>
              </a:lnSpc>
            </a:pPr>
            <a:endParaRPr lang="en-US" sz="3200" b="1">
              <a:latin typeface="PT Sans Narrow"/>
            </a:endParaRPr>
          </a:p>
          <a:p>
            <a:pPr>
              <a:lnSpc>
                <a:spcPct val="90000"/>
              </a:lnSpc>
            </a:pPr>
            <a:br>
              <a:rPr lang="en-US" sz="3200"/>
            </a:br>
            <a:r>
              <a:rPr lang="en-US" sz="3200" b="1">
                <a:latin typeface="PT Sans Narrow"/>
              </a:rPr>
              <a:t>Trabajo Práctico Integrador</a:t>
            </a:r>
          </a:p>
          <a:p>
            <a:pPr>
              <a:lnSpc>
                <a:spcPct val="90000"/>
              </a:lnSpc>
            </a:pPr>
            <a:r>
              <a:rPr lang="en-US" sz="3200" b="1">
                <a:latin typeface="Roboto"/>
                <a:ea typeface="Roboto"/>
                <a:cs typeface="Roboto"/>
              </a:rPr>
              <a:t>Modelos, Simulación y Teoría de la Decisión</a:t>
            </a:r>
            <a:endParaRPr lang="en-US" sz="3200"/>
          </a:p>
          <a:p>
            <a:pPr>
              <a:lnSpc>
                <a:spcPct val="90000"/>
              </a:lnSpc>
            </a:pPr>
            <a:br>
              <a:rPr lang="en-US" sz="3200"/>
            </a:br>
            <a:endParaRPr lang="en-US" sz="3200"/>
          </a:p>
          <a:p>
            <a:pPr>
              <a:lnSpc>
                <a:spcPct val="90000"/>
              </a:lnSpc>
            </a:pPr>
            <a:br>
              <a:rPr lang="en-US" sz="3200"/>
            </a:br>
            <a:endParaRPr lang="en-US" sz="3200"/>
          </a:p>
        </p:txBody>
      </p:sp>
      <p:sp>
        <p:nvSpPr>
          <p:cNvPr id="3" name="Subtítulo 2"/>
          <p:cNvSpPr>
            <a:spLocks noGrp="1"/>
          </p:cNvSpPr>
          <p:nvPr>
            <p:ph type="subTitle" idx="1"/>
          </p:nvPr>
        </p:nvSpPr>
        <p:spPr>
          <a:xfrm>
            <a:off x="517869" y="4614959"/>
            <a:ext cx="8555963" cy="1231658"/>
          </a:xfrm>
        </p:spPr>
        <p:txBody>
          <a:bodyPr vert="horz" lIns="91440" tIns="45720" rIns="91440" bIns="45720" rtlCol="0" anchor="b">
            <a:normAutofit/>
          </a:bodyPr>
          <a:lstStyle/>
          <a:p>
            <a:pPr>
              <a:lnSpc>
                <a:spcPct val="100000"/>
              </a:lnSpc>
              <a:spcBef>
                <a:spcPct val="0"/>
              </a:spcBef>
            </a:pPr>
            <a:endParaRPr lang="en-US" sz="1500" dirty="0">
              <a:latin typeface="Arial"/>
              <a:ea typeface="Open Sans"/>
              <a:cs typeface="Open Sans"/>
            </a:endParaRPr>
          </a:p>
          <a:p>
            <a:pPr>
              <a:lnSpc>
                <a:spcPct val="100000"/>
              </a:lnSpc>
              <a:spcBef>
                <a:spcPct val="0"/>
              </a:spcBef>
            </a:pPr>
            <a:r>
              <a:rPr lang="en-US" sz="1500" cap="all" err="1">
                <a:latin typeface="Arial"/>
                <a:ea typeface="Open Sans"/>
                <a:cs typeface="Open Sans"/>
              </a:rPr>
              <a:t>ALUmno</a:t>
            </a:r>
            <a:r>
              <a:rPr lang="en-US" sz="1500" cap="all" dirty="0">
                <a:latin typeface="Arial"/>
                <a:ea typeface="Open Sans"/>
                <a:cs typeface="Open Sans"/>
              </a:rPr>
              <a:t> : Ponti Mateo</a:t>
            </a:r>
            <a:endParaRPr lang="en-US" dirty="0">
              <a:latin typeface="Arial"/>
            </a:endParaRPr>
          </a:p>
          <a:p>
            <a:pPr>
              <a:lnSpc>
                <a:spcPct val="100000"/>
              </a:lnSpc>
            </a:pPr>
            <a:br>
              <a:rPr lang="en-US" sz="1500" dirty="0"/>
            </a:br>
            <a:endParaRPr lang="en-US" sz="1500"/>
          </a:p>
        </p:txBody>
      </p:sp>
      <p:sp>
        <p:nvSpPr>
          <p:cNvPr id="37" name="Freeform: Shape 36">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CF3A75-CC9F-169A-8B26-093C618BB6DB}"/>
              </a:ext>
            </a:extLst>
          </p:cNvPr>
          <p:cNvSpPr>
            <a:spLocks noGrp="1"/>
          </p:cNvSpPr>
          <p:nvPr>
            <p:ph type="title"/>
          </p:nvPr>
        </p:nvSpPr>
        <p:spPr>
          <a:xfrm>
            <a:off x="385509" y="759203"/>
            <a:ext cx="8956875" cy="2128584"/>
          </a:xfrm>
        </p:spPr>
        <p:txBody>
          <a:bodyPr vert="horz" lIns="91440" tIns="45720" rIns="91440" bIns="45720" rtlCol="0" anchor="t">
            <a:noAutofit/>
          </a:bodyPr>
          <a:lstStyle/>
          <a:p>
            <a:pPr marL="571500" indent="-571500">
              <a:buFont typeface="Wingdings"/>
              <a:buChar char="§"/>
            </a:pPr>
            <a:r>
              <a:rPr lang="es-ES" sz="2000" b="0" dirty="0">
                <a:solidFill>
                  <a:schemeClr val="tx2"/>
                </a:solidFill>
              </a:rPr>
              <a:t>Los Semáforos tienen demora según si se encuentran en verde, rojo o amarillo:</a:t>
            </a:r>
            <a:br>
              <a:rPr lang="es-ES" sz="2000" b="0" dirty="0"/>
            </a:br>
            <a:r>
              <a:rPr lang="es-ES" sz="2000" b="0" dirty="0">
                <a:solidFill>
                  <a:schemeClr val="tx2"/>
                </a:solidFill>
              </a:rPr>
              <a:t>  * Verde :  No Hay Demora</a:t>
            </a:r>
            <a:br>
              <a:rPr lang="es-ES" sz="2000" b="0" dirty="0"/>
            </a:br>
            <a:r>
              <a:rPr lang="es-ES" sz="2000" b="0" dirty="0">
                <a:solidFill>
                  <a:schemeClr val="tx2"/>
                </a:solidFill>
              </a:rPr>
              <a:t>     * Rojo: Demora 1 minuto</a:t>
            </a:r>
            <a:br>
              <a:rPr lang="es-ES" sz="2000" b="0" dirty="0"/>
            </a:br>
            <a:r>
              <a:rPr lang="es-ES" sz="2000" b="0" dirty="0">
                <a:solidFill>
                  <a:schemeClr val="tx2"/>
                </a:solidFill>
              </a:rPr>
              <a:t>     * Amarillo : 50 % de Demora de 2 minutos y que no haya demora</a:t>
            </a:r>
            <a:br>
              <a:rPr lang="es-ES" sz="2000" b="0" dirty="0"/>
            </a:br>
            <a:endParaRPr lang="es-ES" b="0" dirty="0">
              <a:solidFill>
                <a:schemeClr val="tx2"/>
              </a:solidFill>
            </a:endParaRP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3B9D0B5-AC7C-71C6-9129-44E36ACB4132}"/>
              </a:ext>
            </a:extLst>
          </p:cNvPr>
          <p:cNvGraphicFramePr>
            <a:graphicFrameLocks noGrp="1"/>
          </p:cNvGraphicFramePr>
          <p:nvPr>
            <p:ph idx="1"/>
            <p:extLst>
              <p:ext uri="{D42A27DB-BD31-4B8C-83A1-F6EECF244321}">
                <p14:modId xmlns:p14="http://schemas.microsoft.com/office/powerpoint/2010/main" val="2533380687"/>
              </p:ext>
            </p:extLst>
          </p:nvPr>
        </p:nvGraphicFramePr>
        <p:xfrm>
          <a:off x="935620" y="2613949"/>
          <a:ext cx="10637628" cy="3898768"/>
        </p:xfrm>
        <a:graphic>
          <a:graphicData uri="http://schemas.openxmlformats.org/drawingml/2006/table">
            <a:tbl>
              <a:tblPr firstRow="1" bandRow="1">
                <a:tableStyleId>{5C22544A-7EE6-4342-B048-85BDC9FD1C3A}</a:tableStyleId>
              </a:tblPr>
              <a:tblGrid>
                <a:gridCol w="2659407">
                  <a:extLst>
                    <a:ext uri="{9D8B030D-6E8A-4147-A177-3AD203B41FA5}">
                      <a16:colId xmlns:a16="http://schemas.microsoft.com/office/drawing/2014/main" val="3220849342"/>
                    </a:ext>
                  </a:extLst>
                </a:gridCol>
                <a:gridCol w="2659407">
                  <a:extLst>
                    <a:ext uri="{9D8B030D-6E8A-4147-A177-3AD203B41FA5}">
                      <a16:colId xmlns:a16="http://schemas.microsoft.com/office/drawing/2014/main" val="3394752820"/>
                    </a:ext>
                  </a:extLst>
                </a:gridCol>
                <a:gridCol w="2659407">
                  <a:extLst>
                    <a:ext uri="{9D8B030D-6E8A-4147-A177-3AD203B41FA5}">
                      <a16:colId xmlns:a16="http://schemas.microsoft.com/office/drawing/2014/main" val="3476666907"/>
                    </a:ext>
                  </a:extLst>
                </a:gridCol>
                <a:gridCol w="2659407">
                  <a:extLst>
                    <a:ext uri="{9D8B030D-6E8A-4147-A177-3AD203B41FA5}">
                      <a16:colId xmlns:a16="http://schemas.microsoft.com/office/drawing/2014/main" val="3600188637"/>
                    </a:ext>
                  </a:extLst>
                </a:gridCol>
              </a:tblGrid>
              <a:tr h="1105912">
                <a:tc>
                  <a:txBody>
                    <a:bodyPr/>
                    <a:lstStyle/>
                    <a:p>
                      <a:endParaRPr lang="es-ES" sz="3300"/>
                    </a:p>
                  </a:txBody>
                  <a:tcPr marL="167640" marR="167640" marT="83820" marB="83820"/>
                </a:tc>
                <a:tc>
                  <a:txBody>
                    <a:bodyPr/>
                    <a:lstStyle/>
                    <a:p>
                      <a:r>
                        <a:rPr lang="es-ES" sz="3300" dirty="0"/>
                        <a:t>% Tiempo</a:t>
                      </a:r>
                      <a:endParaRPr lang="es-ES" dirty="0"/>
                    </a:p>
                    <a:p>
                      <a:pPr lvl="0">
                        <a:buNone/>
                      </a:pPr>
                      <a:r>
                        <a:rPr lang="es-ES" sz="3300" dirty="0"/>
                        <a:t>Verde</a:t>
                      </a:r>
                      <a:endParaRPr lang="es-ES" sz="3300" dirty="0" err="1"/>
                    </a:p>
                  </a:txBody>
                  <a:tcPr marL="167640" marR="167640" marT="83820" marB="83820"/>
                </a:tc>
                <a:tc>
                  <a:txBody>
                    <a:bodyPr/>
                    <a:lstStyle/>
                    <a:p>
                      <a:r>
                        <a:rPr lang="es-ES" sz="3300" dirty="0"/>
                        <a:t>% Tiempo</a:t>
                      </a:r>
                    </a:p>
                    <a:p>
                      <a:pPr lvl="0">
                        <a:buNone/>
                      </a:pPr>
                      <a:r>
                        <a:rPr lang="es-ES" sz="3300" dirty="0"/>
                        <a:t>Rojo</a:t>
                      </a:r>
                    </a:p>
                  </a:txBody>
                  <a:tcPr marL="167640" marR="167640" marT="83820" marB="83820"/>
                </a:tc>
                <a:tc>
                  <a:txBody>
                    <a:bodyPr/>
                    <a:lstStyle/>
                    <a:p>
                      <a:r>
                        <a:rPr lang="es-ES" sz="3300" dirty="0"/>
                        <a:t>% Tiempo</a:t>
                      </a:r>
                    </a:p>
                    <a:p>
                      <a:pPr lvl="0">
                        <a:buNone/>
                      </a:pPr>
                      <a:r>
                        <a:rPr lang="es-ES" sz="3300" dirty="0"/>
                        <a:t>Amarillo</a:t>
                      </a:r>
                    </a:p>
                  </a:txBody>
                  <a:tcPr marL="167640" marR="167640" marT="83820" marB="83820"/>
                </a:tc>
                <a:extLst>
                  <a:ext uri="{0D108BD9-81ED-4DB2-BD59-A6C34878D82A}">
                    <a16:rowId xmlns:a16="http://schemas.microsoft.com/office/drawing/2014/main" val="3714428168"/>
                  </a:ext>
                </a:extLst>
              </a:tr>
              <a:tr h="1184910">
                <a:tc>
                  <a:txBody>
                    <a:bodyPr/>
                    <a:lstStyle/>
                    <a:p>
                      <a:r>
                        <a:rPr lang="es-ES" sz="2800" dirty="0"/>
                        <a:t>A(1,2,3)</a:t>
                      </a:r>
                    </a:p>
                  </a:txBody>
                  <a:tcPr marL="167640" marR="167640" marT="83820" marB="83820"/>
                </a:tc>
                <a:tc>
                  <a:txBody>
                    <a:bodyPr/>
                    <a:lstStyle/>
                    <a:p>
                      <a:r>
                        <a:rPr lang="es-ES" sz="2800" dirty="0"/>
                        <a:t>40</a:t>
                      </a:r>
                    </a:p>
                  </a:txBody>
                  <a:tcPr marL="167640" marR="167640" marT="83820" marB="83820"/>
                </a:tc>
                <a:tc>
                  <a:txBody>
                    <a:bodyPr/>
                    <a:lstStyle/>
                    <a:p>
                      <a:r>
                        <a:rPr lang="es-ES" sz="2800" dirty="0"/>
                        <a:t>50</a:t>
                      </a:r>
                    </a:p>
                  </a:txBody>
                  <a:tcPr marL="167640" marR="167640" marT="83820" marB="83820"/>
                </a:tc>
                <a:tc>
                  <a:txBody>
                    <a:bodyPr/>
                    <a:lstStyle/>
                    <a:p>
                      <a:r>
                        <a:rPr lang="es-ES" sz="2800" dirty="0"/>
                        <a:t>10</a:t>
                      </a:r>
                    </a:p>
                  </a:txBody>
                  <a:tcPr marL="167640" marR="167640" marT="83820" marB="83820"/>
                </a:tc>
                <a:extLst>
                  <a:ext uri="{0D108BD9-81ED-4DB2-BD59-A6C34878D82A}">
                    <a16:rowId xmlns:a16="http://schemas.microsoft.com/office/drawing/2014/main" val="4149225116"/>
                  </a:ext>
                </a:extLst>
              </a:tr>
              <a:tr h="770189">
                <a:tc>
                  <a:txBody>
                    <a:bodyPr/>
                    <a:lstStyle/>
                    <a:p>
                      <a:pPr lvl="0">
                        <a:buNone/>
                      </a:pPr>
                      <a:r>
                        <a:rPr lang="es-ES" sz="2800" dirty="0"/>
                        <a:t>B(4,6,8)</a:t>
                      </a:r>
                    </a:p>
                  </a:txBody>
                  <a:tcPr marL="167640" marR="167640" marT="83820" marB="83820"/>
                </a:tc>
                <a:tc>
                  <a:txBody>
                    <a:bodyPr/>
                    <a:lstStyle/>
                    <a:p>
                      <a:r>
                        <a:rPr lang="es-ES" sz="2800" dirty="0"/>
                        <a:t>30</a:t>
                      </a:r>
                    </a:p>
                  </a:txBody>
                  <a:tcPr marL="167640" marR="167640" marT="83820" marB="83820"/>
                </a:tc>
                <a:tc>
                  <a:txBody>
                    <a:bodyPr/>
                    <a:lstStyle/>
                    <a:p>
                      <a:r>
                        <a:rPr lang="es-ES" sz="2800" dirty="0"/>
                        <a:t>60</a:t>
                      </a:r>
                    </a:p>
                  </a:txBody>
                  <a:tcPr marL="167640" marR="167640" marT="83820" marB="83820"/>
                </a:tc>
                <a:tc>
                  <a:txBody>
                    <a:bodyPr/>
                    <a:lstStyle/>
                    <a:p>
                      <a:r>
                        <a:rPr lang="es-ES" sz="2800" dirty="0"/>
                        <a:t>10</a:t>
                      </a:r>
                    </a:p>
                  </a:txBody>
                  <a:tcPr marL="167640" marR="167640" marT="83820" marB="83820"/>
                </a:tc>
                <a:extLst>
                  <a:ext uri="{0D108BD9-81ED-4DB2-BD59-A6C34878D82A}">
                    <a16:rowId xmlns:a16="http://schemas.microsoft.com/office/drawing/2014/main" val="983493777"/>
                  </a:ext>
                </a:extLst>
              </a:tr>
              <a:tr h="770189">
                <a:tc>
                  <a:txBody>
                    <a:bodyPr/>
                    <a:lstStyle/>
                    <a:p>
                      <a:pPr lvl="0">
                        <a:buNone/>
                      </a:pPr>
                      <a:r>
                        <a:rPr lang="es-ES" sz="2800" dirty="0"/>
                        <a:t>C(5,7)</a:t>
                      </a:r>
                    </a:p>
                  </a:txBody>
                  <a:tcPr marL="167640" marR="167640" marT="83820" marB="83820"/>
                </a:tc>
                <a:tc>
                  <a:txBody>
                    <a:bodyPr/>
                    <a:lstStyle/>
                    <a:p>
                      <a:pPr lvl="0">
                        <a:buNone/>
                      </a:pPr>
                      <a:r>
                        <a:rPr lang="es-ES" sz="2800" dirty="0"/>
                        <a:t>60</a:t>
                      </a:r>
                    </a:p>
                  </a:txBody>
                  <a:tcPr marL="167640" marR="167640" marT="83820" marB="83820"/>
                </a:tc>
                <a:tc>
                  <a:txBody>
                    <a:bodyPr/>
                    <a:lstStyle/>
                    <a:p>
                      <a:pPr lvl="0">
                        <a:buNone/>
                      </a:pPr>
                      <a:r>
                        <a:rPr lang="es-ES" sz="2800" dirty="0"/>
                        <a:t>30</a:t>
                      </a:r>
                    </a:p>
                  </a:txBody>
                  <a:tcPr marL="167640" marR="167640" marT="83820" marB="83820"/>
                </a:tc>
                <a:tc>
                  <a:txBody>
                    <a:bodyPr/>
                    <a:lstStyle/>
                    <a:p>
                      <a:pPr lvl="0">
                        <a:buNone/>
                      </a:pPr>
                      <a:r>
                        <a:rPr lang="es-ES" sz="2800" dirty="0"/>
                        <a:t>10</a:t>
                      </a:r>
                    </a:p>
                  </a:txBody>
                  <a:tcPr marL="167640" marR="167640" marT="83820" marB="83820"/>
                </a:tc>
                <a:extLst>
                  <a:ext uri="{0D108BD9-81ED-4DB2-BD59-A6C34878D82A}">
                    <a16:rowId xmlns:a16="http://schemas.microsoft.com/office/drawing/2014/main" val="2690717959"/>
                  </a:ext>
                </a:extLst>
              </a:tr>
            </a:tbl>
          </a:graphicData>
        </a:graphic>
      </p:graphicFrame>
    </p:spTree>
    <p:extLst>
      <p:ext uri="{BB962C8B-B14F-4D97-AF65-F5344CB8AC3E}">
        <p14:creationId xmlns:p14="http://schemas.microsoft.com/office/powerpoint/2010/main" val="159592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0CB6-4F9A-E284-FBE4-CB5C5E3965D3}"/>
              </a:ext>
            </a:extLst>
          </p:cNvPr>
          <p:cNvSpPr>
            <a:spLocks noGrp="1"/>
          </p:cNvSpPr>
          <p:nvPr>
            <p:ph type="title"/>
          </p:nvPr>
        </p:nvSpPr>
        <p:spPr/>
        <p:txBody>
          <a:bodyPr/>
          <a:lstStyle/>
          <a:p>
            <a:endParaRPr lang="es-ES"/>
          </a:p>
        </p:txBody>
      </p:sp>
      <p:pic>
        <p:nvPicPr>
          <p:cNvPr id="7" name="Content Placeholder 6" descr="Texto&#10;&#10;El contenido generado por IA puede ser incorrecto.">
            <a:extLst>
              <a:ext uri="{FF2B5EF4-FFF2-40B4-BE49-F238E27FC236}">
                <a16:creationId xmlns:a16="http://schemas.microsoft.com/office/drawing/2014/main" id="{795EBA6F-EE6D-1789-EC5E-899D9B1A91E0}"/>
              </a:ext>
            </a:extLst>
          </p:cNvPr>
          <p:cNvPicPr>
            <a:picLocks noGrp="1" noChangeAspect="1"/>
          </p:cNvPicPr>
          <p:nvPr>
            <p:ph idx="1"/>
          </p:nvPr>
        </p:nvPicPr>
        <p:blipFill>
          <a:blip r:embed="rId2"/>
          <a:stretch>
            <a:fillRect/>
          </a:stretch>
        </p:blipFill>
        <p:spPr>
          <a:xfrm>
            <a:off x="756817" y="972547"/>
            <a:ext cx="10696184" cy="554923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2176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D9378C-32F5-C47D-819F-52AF9AEEDF9F}"/>
              </a:ext>
            </a:extLst>
          </p:cNvPr>
          <p:cNvSpPr>
            <a:spLocks noGrp="1"/>
          </p:cNvSpPr>
          <p:nvPr>
            <p:ph type="title"/>
          </p:nvPr>
        </p:nvSpPr>
        <p:spPr>
          <a:xfrm>
            <a:off x="521208" y="978408"/>
            <a:ext cx="4754880" cy="1463040"/>
          </a:xfrm>
        </p:spPr>
        <p:txBody>
          <a:bodyPr>
            <a:normAutofit/>
          </a:bodyPr>
          <a:lstStyle/>
          <a:p>
            <a:endParaRPr lang="es-ES" b="0"/>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B6A6EDE7-CE5A-A027-6000-851C5A27AFDD}"/>
              </a:ext>
            </a:extLst>
          </p:cNvPr>
          <p:cNvSpPr>
            <a:spLocks noGrp="1"/>
          </p:cNvSpPr>
          <p:nvPr>
            <p:ph idx="1"/>
          </p:nvPr>
        </p:nvSpPr>
        <p:spPr>
          <a:xfrm>
            <a:off x="521208" y="876014"/>
            <a:ext cx="4672584" cy="3767328"/>
          </a:xfrm>
        </p:spPr>
        <p:txBody>
          <a:bodyPr vert="horz" lIns="91440" tIns="45720" rIns="91440" bIns="45720" rtlCol="0" anchor="t">
            <a:noAutofit/>
          </a:bodyPr>
          <a:lstStyle/>
          <a:p>
            <a:r>
              <a:rPr lang="es-ES" sz="2800" dirty="0"/>
              <a:t>En el cruce de ferrocarril el conductor tiene una probabilidad del 20% de encontrar la barrera baja, y en ese caso los tiempos de espera son de 3 minutos el 60% de las veces, de 1,5 minutos el 30% de las veces y de 5 minutos el 10% de las veces</a:t>
            </a:r>
          </a:p>
          <a:p>
            <a:endParaRPr lang="es-ES" dirty="0"/>
          </a:p>
          <a:p>
            <a:pPr marL="0" indent="0">
              <a:buNone/>
            </a:pPr>
            <a:endParaRPr lang="es-ES" dirty="0"/>
          </a:p>
        </p:txBody>
      </p:sp>
      <p:pic>
        <p:nvPicPr>
          <p:cNvPr id="4" name="Imagen 3">
            <a:extLst>
              <a:ext uri="{FF2B5EF4-FFF2-40B4-BE49-F238E27FC236}">
                <a16:creationId xmlns:a16="http://schemas.microsoft.com/office/drawing/2014/main" id="{E3C2BC4E-B86C-C0BB-2E33-6B08F67DAECA}"/>
              </a:ext>
            </a:extLst>
          </p:cNvPr>
          <p:cNvPicPr>
            <a:picLocks noChangeAspect="1"/>
          </p:cNvPicPr>
          <p:nvPr/>
        </p:nvPicPr>
        <p:blipFill>
          <a:blip r:embed="rId2"/>
          <a:srcRect l="240" r="60699" b="1"/>
          <a:stretch>
            <a:fillRect/>
          </a:stretch>
        </p:blipFill>
        <p:spPr>
          <a:xfrm>
            <a:off x="5791330" y="543809"/>
            <a:ext cx="5995475" cy="5775552"/>
          </a:xfrm>
          <a:prstGeom prst="rect">
            <a:avLst/>
          </a:prstGeom>
        </p:spPr>
      </p:pic>
    </p:spTree>
    <p:extLst>
      <p:ext uri="{BB962C8B-B14F-4D97-AF65-F5344CB8AC3E}">
        <p14:creationId xmlns:p14="http://schemas.microsoft.com/office/powerpoint/2010/main" val="42507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92DA-0CEE-0789-E2E1-E431E1F7D1CF}"/>
              </a:ext>
            </a:extLst>
          </p:cNvPr>
          <p:cNvSpPr>
            <a:spLocks noGrp="1"/>
          </p:cNvSpPr>
          <p:nvPr>
            <p:ph type="title"/>
          </p:nvPr>
        </p:nvSpPr>
        <p:spPr/>
        <p:txBody>
          <a:bodyPr>
            <a:normAutofit fontScale="90000"/>
          </a:bodyPr>
          <a:lstStyle/>
          <a:p>
            <a:r>
              <a:rPr lang="es-ES" sz="3200" b="0" dirty="0">
                <a:ea typeface="+mj-lt"/>
                <a:cs typeface="+mj-lt"/>
              </a:rPr>
              <a:t>Las paradas tienen las siguientes demoras, en función de la probabilidad de personas que estén esperando y/o que necesiten bajar en ese lugar: </a:t>
            </a:r>
            <a:endParaRPr lang="es-ES" dirty="0"/>
          </a:p>
        </p:txBody>
      </p:sp>
      <p:graphicFrame>
        <p:nvGraphicFramePr>
          <p:cNvPr id="4" name="Content Placeholder 3">
            <a:extLst>
              <a:ext uri="{FF2B5EF4-FFF2-40B4-BE49-F238E27FC236}">
                <a16:creationId xmlns:a16="http://schemas.microsoft.com/office/drawing/2014/main" id="{1ACD4F51-A91E-4DC8-C8A6-0FB28A810C0A}"/>
              </a:ext>
            </a:extLst>
          </p:cNvPr>
          <p:cNvGraphicFramePr>
            <a:graphicFrameLocks noGrp="1"/>
          </p:cNvGraphicFramePr>
          <p:nvPr>
            <p:ph idx="1"/>
            <p:extLst>
              <p:ext uri="{D42A27DB-BD31-4B8C-83A1-F6EECF244321}">
                <p14:modId xmlns:p14="http://schemas.microsoft.com/office/powerpoint/2010/main" val="3773713644"/>
              </p:ext>
            </p:extLst>
          </p:nvPr>
        </p:nvGraphicFramePr>
        <p:xfrm>
          <a:off x="1120416" y="2831720"/>
          <a:ext cx="9758185" cy="3360205"/>
        </p:xfrm>
        <a:graphic>
          <a:graphicData uri="http://schemas.openxmlformats.org/drawingml/2006/table">
            <a:tbl>
              <a:tblPr firstRow="1" bandRow="1">
                <a:tableStyleId>{5C22544A-7EE6-4342-B048-85BDC9FD1C3A}</a:tableStyleId>
              </a:tblPr>
              <a:tblGrid>
                <a:gridCol w="1951637">
                  <a:extLst>
                    <a:ext uri="{9D8B030D-6E8A-4147-A177-3AD203B41FA5}">
                      <a16:colId xmlns:a16="http://schemas.microsoft.com/office/drawing/2014/main" val="2482674210"/>
                    </a:ext>
                  </a:extLst>
                </a:gridCol>
                <a:gridCol w="1951637">
                  <a:extLst>
                    <a:ext uri="{9D8B030D-6E8A-4147-A177-3AD203B41FA5}">
                      <a16:colId xmlns:a16="http://schemas.microsoft.com/office/drawing/2014/main" val="3351035069"/>
                    </a:ext>
                  </a:extLst>
                </a:gridCol>
                <a:gridCol w="1951637">
                  <a:extLst>
                    <a:ext uri="{9D8B030D-6E8A-4147-A177-3AD203B41FA5}">
                      <a16:colId xmlns:a16="http://schemas.microsoft.com/office/drawing/2014/main" val="2304837499"/>
                    </a:ext>
                  </a:extLst>
                </a:gridCol>
                <a:gridCol w="1951637">
                  <a:extLst>
                    <a:ext uri="{9D8B030D-6E8A-4147-A177-3AD203B41FA5}">
                      <a16:colId xmlns:a16="http://schemas.microsoft.com/office/drawing/2014/main" val="2403411425"/>
                    </a:ext>
                  </a:extLst>
                </a:gridCol>
                <a:gridCol w="1951637">
                  <a:extLst>
                    <a:ext uri="{9D8B030D-6E8A-4147-A177-3AD203B41FA5}">
                      <a16:colId xmlns:a16="http://schemas.microsoft.com/office/drawing/2014/main" val="410763914"/>
                    </a:ext>
                  </a:extLst>
                </a:gridCol>
              </a:tblGrid>
              <a:tr h="672041">
                <a:tc>
                  <a:txBody>
                    <a:bodyPr/>
                    <a:lstStyle/>
                    <a:p>
                      <a:r>
                        <a:rPr lang="es-ES" dirty="0"/>
                        <a:t>Parada</a:t>
                      </a:r>
                    </a:p>
                  </a:txBody>
                  <a:tcPr/>
                </a:tc>
                <a:tc>
                  <a:txBody>
                    <a:bodyPr/>
                    <a:lstStyle/>
                    <a:p>
                      <a:r>
                        <a:rPr lang="es-ES" dirty="0"/>
                        <a:t>P = 0,4</a:t>
                      </a:r>
                    </a:p>
                  </a:txBody>
                  <a:tcPr/>
                </a:tc>
                <a:tc>
                  <a:txBody>
                    <a:bodyPr/>
                    <a:lstStyle/>
                    <a:p>
                      <a:r>
                        <a:rPr lang="es-ES" dirty="0"/>
                        <a:t>P = 0,3</a:t>
                      </a:r>
                    </a:p>
                  </a:txBody>
                  <a:tcPr/>
                </a:tc>
                <a:tc>
                  <a:txBody>
                    <a:bodyPr/>
                    <a:lstStyle/>
                    <a:p>
                      <a:r>
                        <a:rPr lang="es-ES" dirty="0"/>
                        <a:t>P = 0,2</a:t>
                      </a:r>
                    </a:p>
                  </a:txBody>
                  <a:tcPr/>
                </a:tc>
                <a:tc>
                  <a:txBody>
                    <a:bodyPr/>
                    <a:lstStyle/>
                    <a:p>
                      <a:pPr lvl="0">
                        <a:buNone/>
                      </a:pPr>
                      <a:r>
                        <a:rPr lang="es-ES" dirty="0"/>
                        <a:t>P = 0,2</a:t>
                      </a:r>
                    </a:p>
                  </a:txBody>
                  <a:tcPr/>
                </a:tc>
                <a:extLst>
                  <a:ext uri="{0D108BD9-81ED-4DB2-BD59-A6C34878D82A}">
                    <a16:rowId xmlns:a16="http://schemas.microsoft.com/office/drawing/2014/main" val="751790182"/>
                  </a:ext>
                </a:extLst>
              </a:tr>
              <a:tr h="672041">
                <a:tc>
                  <a:txBody>
                    <a:bodyPr/>
                    <a:lstStyle/>
                    <a:p>
                      <a:r>
                        <a:rPr lang="es-ES" dirty="0"/>
                        <a:t>1</a:t>
                      </a:r>
                    </a:p>
                  </a:txBody>
                  <a:tcPr/>
                </a:tc>
                <a:tc>
                  <a:txBody>
                    <a:bodyPr/>
                    <a:lstStyle/>
                    <a:p>
                      <a:r>
                        <a:rPr lang="es-ES" dirty="0"/>
                        <a:t>1 min </a:t>
                      </a:r>
                    </a:p>
                  </a:txBody>
                  <a:tcPr/>
                </a:tc>
                <a:tc>
                  <a:txBody>
                    <a:bodyPr/>
                    <a:lstStyle/>
                    <a:p>
                      <a:r>
                        <a:rPr lang="es-ES" dirty="0"/>
                        <a:t>2 min</a:t>
                      </a:r>
                    </a:p>
                  </a:txBody>
                  <a:tcPr/>
                </a:tc>
                <a:tc>
                  <a:txBody>
                    <a:bodyPr/>
                    <a:lstStyle/>
                    <a:p>
                      <a:r>
                        <a:rPr lang="es-ES" dirty="0"/>
                        <a:t>3 min</a:t>
                      </a:r>
                    </a:p>
                  </a:txBody>
                  <a:tcPr/>
                </a:tc>
                <a:tc>
                  <a:txBody>
                    <a:bodyPr/>
                    <a:lstStyle/>
                    <a:p>
                      <a:pPr lvl="0">
                        <a:buNone/>
                      </a:pPr>
                      <a:r>
                        <a:rPr lang="es-ES" dirty="0"/>
                        <a:t>4 min</a:t>
                      </a:r>
                    </a:p>
                  </a:txBody>
                  <a:tcPr/>
                </a:tc>
                <a:extLst>
                  <a:ext uri="{0D108BD9-81ED-4DB2-BD59-A6C34878D82A}">
                    <a16:rowId xmlns:a16="http://schemas.microsoft.com/office/drawing/2014/main" val="3063692868"/>
                  </a:ext>
                </a:extLst>
              </a:tr>
              <a:tr h="672041">
                <a:tc>
                  <a:txBody>
                    <a:bodyPr/>
                    <a:lstStyle/>
                    <a:p>
                      <a:pPr lvl="0">
                        <a:buNone/>
                      </a:pPr>
                      <a:r>
                        <a:rPr lang="es-ES" dirty="0"/>
                        <a:t>2</a:t>
                      </a:r>
                    </a:p>
                  </a:txBody>
                  <a:tcPr/>
                </a:tc>
                <a:tc>
                  <a:txBody>
                    <a:bodyPr/>
                    <a:lstStyle/>
                    <a:p>
                      <a:r>
                        <a:rPr lang="es-ES"/>
                        <a:t>0,5 min</a:t>
                      </a:r>
                    </a:p>
                  </a:txBody>
                  <a:tcPr/>
                </a:tc>
                <a:tc>
                  <a:txBody>
                    <a:bodyPr/>
                    <a:lstStyle/>
                    <a:p>
                      <a:r>
                        <a:rPr lang="es-ES" dirty="0"/>
                        <a:t>2 min</a:t>
                      </a:r>
                    </a:p>
                  </a:txBody>
                  <a:tcPr/>
                </a:tc>
                <a:tc>
                  <a:txBody>
                    <a:bodyPr/>
                    <a:lstStyle/>
                    <a:p>
                      <a:r>
                        <a:rPr lang="es-ES" dirty="0"/>
                        <a:t>3 min</a:t>
                      </a:r>
                    </a:p>
                  </a:txBody>
                  <a:tcPr/>
                </a:tc>
                <a:tc>
                  <a:txBody>
                    <a:bodyPr/>
                    <a:lstStyle/>
                    <a:p>
                      <a:pPr lvl="0">
                        <a:buNone/>
                      </a:pPr>
                      <a:r>
                        <a:rPr lang="es-ES" dirty="0"/>
                        <a:t>4 min</a:t>
                      </a:r>
                    </a:p>
                  </a:txBody>
                  <a:tcPr/>
                </a:tc>
                <a:extLst>
                  <a:ext uri="{0D108BD9-81ED-4DB2-BD59-A6C34878D82A}">
                    <a16:rowId xmlns:a16="http://schemas.microsoft.com/office/drawing/2014/main" val="568106116"/>
                  </a:ext>
                </a:extLst>
              </a:tr>
              <a:tr h="672041">
                <a:tc>
                  <a:txBody>
                    <a:bodyPr/>
                    <a:lstStyle/>
                    <a:p>
                      <a:r>
                        <a:rPr lang="es-ES" dirty="0"/>
                        <a:t>3</a:t>
                      </a:r>
                    </a:p>
                  </a:txBody>
                  <a:tcPr/>
                </a:tc>
                <a:tc>
                  <a:txBody>
                    <a:bodyPr/>
                    <a:lstStyle/>
                    <a:p>
                      <a:r>
                        <a:rPr lang="es-ES" dirty="0"/>
                        <a:t>0 min</a:t>
                      </a:r>
                    </a:p>
                  </a:txBody>
                  <a:tcPr/>
                </a:tc>
                <a:tc>
                  <a:txBody>
                    <a:bodyPr/>
                    <a:lstStyle/>
                    <a:p>
                      <a:r>
                        <a:rPr lang="es-ES" dirty="0"/>
                        <a:t>1 min</a:t>
                      </a:r>
                    </a:p>
                  </a:txBody>
                  <a:tcPr/>
                </a:tc>
                <a:tc>
                  <a:txBody>
                    <a:bodyPr/>
                    <a:lstStyle/>
                    <a:p>
                      <a:r>
                        <a:rPr lang="es-ES" dirty="0"/>
                        <a:t>2 min</a:t>
                      </a:r>
                    </a:p>
                  </a:txBody>
                  <a:tcPr/>
                </a:tc>
                <a:tc>
                  <a:txBody>
                    <a:bodyPr/>
                    <a:lstStyle/>
                    <a:p>
                      <a:pPr lvl="0">
                        <a:buNone/>
                      </a:pPr>
                      <a:r>
                        <a:rPr lang="es-ES" dirty="0"/>
                        <a:t>3 min</a:t>
                      </a:r>
                    </a:p>
                  </a:txBody>
                  <a:tcPr/>
                </a:tc>
                <a:extLst>
                  <a:ext uri="{0D108BD9-81ED-4DB2-BD59-A6C34878D82A}">
                    <a16:rowId xmlns:a16="http://schemas.microsoft.com/office/drawing/2014/main" val="1823243010"/>
                  </a:ext>
                </a:extLst>
              </a:tr>
              <a:tr h="672041">
                <a:tc>
                  <a:txBody>
                    <a:bodyPr/>
                    <a:lstStyle/>
                    <a:p>
                      <a:pPr lvl="0">
                        <a:buNone/>
                      </a:pPr>
                      <a:r>
                        <a:rPr lang="es-ES" dirty="0"/>
                        <a:t>4</a:t>
                      </a:r>
                      <a:endParaRPr lang="es-ES" u="sng" dirty="0"/>
                    </a:p>
                  </a:txBody>
                  <a:tcPr/>
                </a:tc>
                <a:tc>
                  <a:txBody>
                    <a:bodyPr/>
                    <a:lstStyle/>
                    <a:p>
                      <a:pPr lvl="0">
                        <a:buNone/>
                      </a:pPr>
                      <a:r>
                        <a:rPr lang="es-ES" dirty="0"/>
                        <a:t>3 min</a:t>
                      </a:r>
                    </a:p>
                  </a:txBody>
                  <a:tcPr/>
                </a:tc>
                <a:tc>
                  <a:txBody>
                    <a:bodyPr/>
                    <a:lstStyle/>
                    <a:p>
                      <a:pPr lvl="0">
                        <a:buNone/>
                      </a:pPr>
                      <a:r>
                        <a:rPr lang="es-ES" dirty="0"/>
                        <a:t>4 min</a:t>
                      </a:r>
                    </a:p>
                  </a:txBody>
                  <a:tcPr/>
                </a:tc>
                <a:tc>
                  <a:txBody>
                    <a:bodyPr/>
                    <a:lstStyle/>
                    <a:p>
                      <a:pPr lvl="0">
                        <a:buNone/>
                      </a:pPr>
                      <a:r>
                        <a:rPr lang="es-ES" dirty="0"/>
                        <a:t>5 min</a:t>
                      </a:r>
                    </a:p>
                  </a:txBody>
                  <a:tcPr/>
                </a:tc>
                <a:tc>
                  <a:txBody>
                    <a:bodyPr/>
                    <a:lstStyle/>
                    <a:p>
                      <a:pPr lvl="0">
                        <a:buNone/>
                      </a:pPr>
                      <a:r>
                        <a:rPr lang="es-ES" dirty="0"/>
                        <a:t>6 min</a:t>
                      </a:r>
                    </a:p>
                  </a:txBody>
                  <a:tcPr/>
                </a:tc>
                <a:extLst>
                  <a:ext uri="{0D108BD9-81ED-4DB2-BD59-A6C34878D82A}">
                    <a16:rowId xmlns:a16="http://schemas.microsoft.com/office/drawing/2014/main" val="2347861861"/>
                  </a:ext>
                </a:extLst>
              </a:tr>
            </a:tbl>
          </a:graphicData>
        </a:graphic>
      </p:graphicFrame>
    </p:spTree>
    <p:extLst>
      <p:ext uri="{BB962C8B-B14F-4D97-AF65-F5344CB8AC3E}">
        <p14:creationId xmlns:p14="http://schemas.microsoft.com/office/powerpoint/2010/main" val="1054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2DA1-687C-4557-AC3A-4DD2EF3B3C06}"/>
              </a:ext>
            </a:extLst>
          </p:cNvPr>
          <p:cNvSpPr>
            <a:spLocks noGrp="1"/>
          </p:cNvSpPr>
          <p:nvPr>
            <p:ph type="title"/>
          </p:nvPr>
        </p:nvSpPr>
        <p:spPr/>
        <p:txBody>
          <a:bodyPr>
            <a:normAutofit/>
          </a:bodyPr>
          <a:lstStyle/>
          <a:p>
            <a:r>
              <a:rPr lang="es-ES" dirty="0"/>
              <a:t> </a:t>
            </a:r>
          </a:p>
        </p:txBody>
      </p:sp>
      <p:sp>
        <p:nvSpPr>
          <p:cNvPr id="3" name="Content Placeholder 2">
            <a:extLst>
              <a:ext uri="{FF2B5EF4-FFF2-40B4-BE49-F238E27FC236}">
                <a16:creationId xmlns:a16="http://schemas.microsoft.com/office/drawing/2014/main" id="{55DF04AA-B499-3266-B9E2-46E24231C9FF}"/>
              </a:ext>
            </a:extLst>
          </p:cNvPr>
          <p:cNvSpPr>
            <a:spLocks noGrp="1"/>
          </p:cNvSpPr>
          <p:nvPr>
            <p:ph idx="1"/>
          </p:nvPr>
        </p:nvSpPr>
        <p:spPr>
          <a:xfrm>
            <a:off x="521208" y="877156"/>
            <a:ext cx="11155680" cy="3767328"/>
          </a:xfrm>
        </p:spPr>
        <p:txBody>
          <a:bodyPr vert="horz" lIns="91440" tIns="45720" rIns="91440" bIns="45720" rtlCol="0" anchor="t">
            <a:noAutofit/>
          </a:bodyPr>
          <a:lstStyle/>
          <a:p>
            <a:pPr marL="0" indent="0">
              <a:buNone/>
            </a:pPr>
            <a:r>
              <a:rPr lang="es-ES" sz="2800" dirty="0"/>
              <a:t>Dado que:</a:t>
            </a:r>
          </a:p>
          <a:p>
            <a:pPr marL="971550" lvl="1" indent="-514350">
              <a:buAutoNum type="alphaLcPeriod"/>
            </a:pPr>
            <a:r>
              <a:rPr lang="es-ES" sz="2600" dirty="0">
                <a:solidFill>
                  <a:srgbClr val="FF0000"/>
                </a:solidFill>
              </a:rPr>
              <a:t> No hay un evento asociado a cada probabilidad.</a:t>
            </a:r>
            <a:endParaRPr lang="es-ES">
              <a:solidFill>
                <a:srgbClr val="FF0000"/>
              </a:solidFill>
            </a:endParaRPr>
          </a:p>
          <a:p>
            <a:pPr marL="800100" lvl="1" indent="-342900">
              <a:buAutoNum type="alphaLcPeriod"/>
            </a:pPr>
            <a:r>
              <a:rPr lang="es-ES" sz="2600" dirty="0">
                <a:solidFill>
                  <a:srgbClr val="FF0000"/>
                </a:solidFill>
              </a:rPr>
              <a:t>  La Suma de las probabilidades no da 1 .</a:t>
            </a:r>
          </a:p>
          <a:p>
            <a:pPr marL="800100" lvl="1" indent="-342900">
              <a:buAutoNum type="alphaLcPeriod"/>
            </a:pPr>
            <a:r>
              <a:rPr lang="es-ES" sz="2600" dirty="0">
                <a:solidFill>
                  <a:srgbClr val="FF0000"/>
                </a:solidFill>
              </a:rPr>
              <a:t>  Intentamos  asignar un significado a los eventos.</a:t>
            </a:r>
          </a:p>
          <a:p>
            <a:pPr marL="0" indent="0">
              <a:buNone/>
            </a:pPr>
            <a:r>
              <a:rPr lang="es-ES" sz="2800" dirty="0"/>
              <a:t>Los tiempos van incrementando de izquierda a derecha. </a:t>
            </a:r>
          </a:p>
          <a:p>
            <a:pPr marL="0" indent="0">
              <a:buNone/>
            </a:pPr>
            <a:r>
              <a:rPr lang="es-ES" sz="2800" dirty="0"/>
              <a:t>Suponiendo que el tiempo que una Persona tarda en bajar es menor al tiempo que tarda en subir ( comprobar boleto , asignar espacio , </a:t>
            </a:r>
            <a:r>
              <a:rPr lang="es-ES" sz="2800" dirty="0" err="1"/>
              <a:t>etc</a:t>
            </a:r>
            <a:r>
              <a:rPr lang="es-ES" sz="2800" dirty="0"/>
              <a:t>) .</a:t>
            </a:r>
          </a:p>
          <a:p>
            <a:pPr marL="0" indent="0">
              <a:buNone/>
            </a:pPr>
            <a:endParaRPr lang="es-ES" sz="2800" dirty="0"/>
          </a:p>
          <a:p>
            <a:pPr marL="0" indent="0">
              <a:buNone/>
            </a:pPr>
            <a:r>
              <a:rPr lang="es-ES" sz="2800" dirty="0"/>
              <a:t>Teniendo en cuenta que queremos los horarios  finales mínimos y máximos se estableció la </a:t>
            </a:r>
            <a:r>
              <a:rPr lang="es-ES" sz="2800" b="1" dirty="0"/>
              <a:t>siguiente conclusión</a:t>
            </a:r>
            <a:r>
              <a:rPr lang="es-ES" sz="2800" dirty="0"/>
              <a:t> </a:t>
            </a:r>
            <a:endParaRPr lang="es-ES"/>
          </a:p>
        </p:txBody>
      </p:sp>
    </p:spTree>
    <p:extLst>
      <p:ext uri="{BB962C8B-B14F-4D97-AF65-F5344CB8AC3E}">
        <p14:creationId xmlns:p14="http://schemas.microsoft.com/office/powerpoint/2010/main" val="241610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8D0-EC4F-EFEC-242D-171199E29BCE}"/>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B6C4B4EC-0638-94DD-5526-15C2E9629180}"/>
              </a:ext>
            </a:extLst>
          </p:cNvPr>
          <p:cNvSpPr>
            <a:spLocks noGrp="1"/>
          </p:cNvSpPr>
          <p:nvPr>
            <p:ph idx="1"/>
          </p:nvPr>
        </p:nvSpPr>
        <p:spPr>
          <a:xfrm>
            <a:off x="521208" y="981540"/>
            <a:ext cx="9934393" cy="5072122"/>
          </a:xfrm>
        </p:spPr>
        <p:txBody>
          <a:bodyPr vert="horz" lIns="91440" tIns="45720" rIns="91440" bIns="45720" rtlCol="0" anchor="t">
            <a:noAutofit/>
          </a:bodyPr>
          <a:lstStyle/>
          <a:p>
            <a:pPr marL="0" indent="0">
              <a:buNone/>
            </a:pPr>
            <a:r>
              <a:rPr lang="es-ES" sz="2400" dirty="0"/>
              <a:t>La tabla hace referencia a </a:t>
            </a:r>
            <a:r>
              <a:rPr lang="es-ES" sz="2400" b="1" dirty="0"/>
              <a:t>Cuatros eventos</a:t>
            </a:r>
            <a:r>
              <a:rPr lang="es-ES" sz="2400" dirty="0"/>
              <a:t> , </a:t>
            </a:r>
            <a:r>
              <a:rPr lang="es-ES" sz="2400" b="1" dirty="0"/>
              <a:t>Dos Pares</a:t>
            </a:r>
            <a:r>
              <a:rPr lang="es-ES" sz="2400" dirty="0"/>
              <a:t> son eventos </a:t>
            </a:r>
            <a:r>
              <a:rPr lang="es-ES" sz="2400" b="1" dirty="0"/>
              <a:t>mutuamente excluyentes</a:t>
            </a:r>
            <a:r>
              <a:rPr lang="es-ES" sz="2400" dirty="0"/>
              <a:t>.</a:t>
            </a:r>
          </a:p>
          <a:p>
            <a:pPr marL="0" indent="0">
              <a:buNone/>
            </a:pPr>
            <a:r>
              <a:rPr lang="es-ES" sz="2400" dirty="0"/>
              <a:t>Los eventos son :</a:t>
            </a:r>
          </a:p>
          <a:p>
            <a:pPr marL="457200" indent="-457200">
              <a:buAutoNum type="romanUcPeriod"/>
            </a:pPr>
            <a:r>
              <a:rPr lang="es-ES" sz="2400" dirty="0"/>
              <a:t> La Probabilidad de que haya un flujo Bajo de gente que suba (Pocas personas bajan)</a:t>
            </a:r>
          </a:p>
          <a:p>
            <a:pPr marL="342900" indent="-342900">
              <a:buAutoNum type="romanUcPeriod"/>
            </a:pPr>
            <a:r>
              <a:rPr lang="es-ES" sz="2400" dirty="0"/>
              <a:t>La Probabilidad de que haya un flujo Bajo de gente que suba (Pocas personas suben)</a:t>
            </a:r>
          </a:p>
          <a:p>
            <a:pPr marL="342900" indent="-342900">
              <a:buAutoNum type="romanUcPeriod"/>
            </a:pPr>
            <a:r>
              <a:rPr lang="es-ES" sz="2400" dirty="0"/>
              <a:t>La Probabilidad de que haya un flujo Alto de gente que suba (Muchas personas bajan)</a:t>
            </a:r>
            <a:endParaRPr lang="en-US" sz="2400"/>
          </a:p>
          <a:p>
            <a:pPr marL="342900" indent="-342900">
              <a:buAutoNum type="romanUcPeriod"/>
            </a:pPr>
            <a:r>
              <a:rPr lang="es-ES" sz="2400" dirty="0"/>
              <a:t>La Probabilidad de que haya un flujo Alto de gente que suba (Muchas personas suben)</a:t>
            </a:r>
          </a:p>
          <a:p>
            <a:pPr marL="0" indent="0">
              <a:buNone/>
            </a:pPr>
            <a:endParaRPr lang="es-ES" sz="2400" dirty="0"/>
          </a:p>
          <a:p>
            <a:pPr marL="342900" indent="-342900">
              <a:buAutoNum type="romanUcPeriod"/>
            </a:pPr>
            <a:endParaRPr lang="es-ES" sz="2400" dirty="0"/>
          </a:p>
          <a:p>
            <a:pPr marL="0" indent="0">
              <a:buNone/>
            </a:pPr>
            <a:endParaRPr lang="es-ES" dirty="0"/>
          </a:p>
        </p:txBody>
      </p:sp>
    </p:spTree>
    <p:extLst>
      <p:ext uri="{BB962C8B-B14F-4D97-AF65-F5344CB8AC3E}">
        <p14:creationId xmlns:p14="http://schemas.microsoft.com/office/powerpoint/2010/main" val="51983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0FB122-35F7-30B8-ABAD-DC5631CDF45B}"/>
              </a:ext>
            </a:extLst>
          </p:cNvPr>
          <p:cNvSpPr>
            <a:spLocks noGrp="1"/>
          </p:cNvSpPr>
          <p:nvPr>
            <p:ph type="title"/>
          </p:nvPr>
        </p:nvSpPr>
        <p:spPr>
          <a:xfrm>
            <a:off x="5138928" y="978408"/>
            <a:ext cx="6537960" cy="1463040"/>
          </a:xfrm>
        </p:spPr>
        <p:txBody>
          <a:bodyPr>
            <a:normAutofit/>
          </a:bodyPr>
          <a:lstStyle/>
          <a:p>
            <a:endParaRPr lang="es-ES"/>
          </a:p>
        </p:txBody>
      </p:sp>
      <p:sp>
        <p:nvSpPr>
          <p:cNvPr id="14" name="Freeform: Shape 10">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descr="Vectores de Persona Pensando Png - Descarga vectores gratis de gran calidad  de Freepik | Freepik">
            <a:extLst>
              <a:ext uri="{FF2B5EF4-FFF2-40B4-BE49-F238E27FC236}">
                <a16:creationId xmlns:a16="http://schemas.microsoft.com/office/drawing/2014/main" id="{C660C68A-2D79-DAC9-B606-73D38C777D9E}"/>
              </a:ext>
            </a:extLst>
          </p:cNvPr>
          <p:cNvPicPr>
            <a:picLocks noChangeAspect="1"/>
          </p:cNvPicPr>
          <p:nvPr/>
        </p:nvPicPr>
        <p:blipFill>
          <a:blip r:embed="rId2"/>
          <a:srcRect t="1459" r="3" b="3"/>
          <a:stretch>
            <a:fillRect/>
          </a:stretch>
        </p:blipFill>
        <p:spPr>
          <a:xfrm>
            <a:off x="517870" y="970928"/>
            <a:ext cx="3996980" cy="5377029"/>
          </a:xfrm>
          <a:prstGeom prst="rect">
            <a:avLst/>
          </a:prstGeom>
        </p:spPr>
      </p:pic>
      <p:sp>
        <p:nvSpPr>
          <p:cNvPr id="3" name="Content Placeholder 2">
            <a:extLst>
              <a:ext uri="{FF2B5EF4-FFF2-40B4-BE49-F238E27FC236}">
                <a16:creationId xmlns:a16="http://schemas.microsoft.com/office/drawing/2014/main" id="{D4BC67C1-A439-A66F-381E-538FABAF7BA5}"/>
              </a:ext>
            </a:extLst>
          </p:cNvPr>
          <p:cNvSpPr>
            <a:spLocks noGrp="1"/>
          </p:cNvSpPr>
          <p:nvPr>
            <p:ph idx="1"/>
          </p:nvPr>
        </p:nvSpPr>
        <p:spPr>
          <a:xfrm>
            <a:off x="5138928" y="1378197"/>
            <a:ext cx="6537960" cy="3767328"/>
          </a:xfrm>
        </p:spPr>
        <p:txBody>
          <a:bodyPr vert="horz" lIns="91440" tIns="45720" rIns="91440" bIns="45720" rtlCol="0" anchor="t">
            <a:normAutofit fontScale="92500" lnSpcReduction="20000"/>
          </a:bodyPr>
          <a:lstStyle/>
          <a:p>
            <a:endParaRPr lang="es-ES" sz="2400" dirty="0"/>
          </a:p>
          <a:p>
            <a:pPr marL="0" indent="0">
              <a:buNone/>
            </a:pPr>
            <a:r>
              <a:rPr lang="es-ES" sz="2400" dirty="0"/>
              <a:t>¿ Pero si Dos son mutuamente excluyentes </a:t>
            </a:r>
          </a:p>
          <a:p>
            <a:pPr marL="0" indent="0">
              <a:buNone/>
            </a:pPr>
            <a:r>
              <a:rPr lang="es-ES" sz="2400" dirty="0"/>
              <a:t>    no deberían sumar Uno?</a:t>
            </a:r>
          </a:p>
          <a:p>
            <a:endParaRPr lang="es-ES" dirty="0"/>
          </a:p>
          <a:p>
            <a:endParaRPr lang="es-ES" dirty="0"/>
          </a:p>
          <a:p>
            <a:endParaRPr lang="es-ES" dirty="0"/>
          </a:p>
          <a:p>
            <a:r>
              <a:rPr lang="es-ES" sz="2000" dirty="0"/>
              <a:t>La Razón por la que la suma no da uno , es que nosotros solo tomamos en cuenta el mejor y el peor de los casos (los flujos Altos y Bajos) , y no  se toma en cuenta los del Medios.</a:t>
            </a:r>
          </a:p>
        </p:txBody>
      </p:sp>
    </p:spTree>
    <p:extLst>
      <p:ext uri="{BB962C8B-B14F-4D97-AF65-F5344CB8AC3E}">
        <p14:creationId xmlns:p14="http://schemas.microsoft.com/office/powerpoint/2010/main" val="146245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C350-4B84-E4C9-85F6-F75FFC62C768}"/>
              </a:ext>
            </a:extLst>
          </p:cNvPr>
          <p:cNvSpPr>
            <a:spLocks noGrp="1"/>
          </p:cNvSpPr>
          <p:nvPr>
            <p:ph type="title"/>
          </p:nvPr>
        </p:nvSpPr>
        <p:spPr/>
        <p:txBody>
          <a:bodyPr/>
          <a:lstStyle/>
          <a:p>
            <a:endParaRPr lang="es-ES"/>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AE46D1D2-92E0-B4BE-77C5-F563E81FD035}"/>
              </a:ext>
            </a:extLst>
          </p:cNvPr>
          <p:cNvPicPr>
            <a:picLocks noGrp="1" noChangeAspect="1"/>
          </p:cNvPicPr>
          <p:nvPr>
            <p:ph idx="1"/>
          </p:nvPr>
        </p:nvPicPr>
        <p:blipFill>
          <a:blip r:embed="rId2"/>
          <a:stretch>
            <a:fillRect/>
          </a:stretch>
        </p:blipFill>
        <p:spPr>
          <a:xfrm>
            <a:off x="740162" y="975342"/>
            <a:ext cx="10735385" cy="54342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31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D6F7-491D-EE08-38C0-88F45FA6FF47}"/>
              </a:ext>
            </a:extLst>
          </p:cNvPr>
          <p:cNvSpPr>
            <a:spLocks noGrp="1"/>
          </p:cNvSpPr>
          <p:nvPr>
            <p:ph type="title"/>
          </p:nvPr>
        </p:nvSpPr>
        <p:spPr/>
        <p:txBody>
          <a:bodyPr>
            <a:normAutofit/>
          </a:bodyPr>
          <a:lstStyle/>
          <a:p>
            <a:r>
              <a:rPr lang="es-ES" sz="3600" dirty="0">
                <a:solidFill>
                  <a:schemeClr val="accent1"/>
                </a:solidFill>
              </a:rPr>
              <a:t>3. Iterar N veces</a:t>
            </a:r>
          </a:p>
        </p:txBody>
      </p:sp>
      <p:pic>
        <p:nvPicPr>
          <p:cNvPr id="4" name="Content Placeholder 3" descr="Interfaz de usuario gráfica, Texto, Aplicación&#10;&#10;El contenido generado por IA puede ser incorrecto.">
            <a:extLst>
              <a:ext uri="{FF2B5EF4-FFF2-40B4-BE49-F238E27FC236}">
                <a16:creationId xmlns:a16="http://schemas.microsoft.com/office/drawing/2014/main" id="{CF843C4E-440A-DA3D-C63D-303FB590508C}"/>
              </a:ext>
            </a:extLst>
          </p:cNvPr>
          <p:cNvPicPr>
            <a:picLocks noGrp="1" noChangeAspect="1"/>
          </p:cNvPicPr>
          <p:nvPr>
            <p:ph idx="1"/>
          </p:nvPr>
        </p:nvPicPr>
        <p:blipFill>
          <a:blip r:embed="rId2"/>
          <a:stretch>
            <a:fillRect/>
          </a:stretch>
        </p:blipFill>
        <p:spPr>
          <a:xfrm>
            <a:off x="728971" y="2231204"/>
            <a:ext cx="10725151" cy="33670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758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330D-A45F-9528-7581-1056A611EB08}"/>
              </a:ext>
            </a:extLst>
          </p:cNvPr>
          <p:cNvSpPr>
            <a:spLocks noGrp="1"/>
          </p:cNvSpPr>
          <p:nvPr>
            <p:ph type="title"/>
          </p:nvPr>
        </p:nvSpPr>
        <p:spPr>
          <a:xfrm>
            <a:off x="521208" y="823627"/>
            <a:ext cx="11155680" cy="1463040"/>
          </a:xfrm>
        </p:spPr>
        <p:txBody>
          <a:bodyPr/>
          <a:lstStyle/>
          <a:p>
            <a:r>
              <a:rPr lang="es-ES" sz="3600" dirty="0">
                <a:solidFill>
                  <a:schemeClr val="accent1"/>
                </a:solidFill>
              </a:rPr>
              <a:t>4. Obtener Resultados </a:t>
            </a:r>
          </a:p>
          <a:p>
            <a:endParaRPr lang="es-ES" dirty="0"/>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DDA7AD62-3223-F90E-B9E9-92380A22B789}"/>
              </a:ext>
            </a:extLst>
          </p:cNvPr>
          <p:cNvPicPr>
            <a:picLocks noGrp="1" noChangeAspect="1"/>
          </p:cNvPicPr>
          <p:nvPr>
            <p:ph idx="1"/>
          </p:nvPr>
        </p:nvPicPr>
        <p:blipFill>
          <a:blip r:embed="rId2"/>
          <a:stretch>
            <a:fillRect/>
          </a:stretch>
        </p:blipFill>
        <p:spPr>
          <a:xfrm>
            <a:off x="682536" y="1712224"/>
            <a:ext cx="11156121" cy="46364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54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B21414-F639-6AEB-D39B-27A1ADB2EC9C}"/>
              </a:ext>
            </a:extLst>
          </p:cNvPr>
          <p:cNvSpPr>
            <a:spLocks noGrp="1"/>
          </p:cNvSpPr>
          <p:nvPr>
            <p:ph type="title"/>
          </p:nvPr>
        </p:nvSpPr>
        <p:spPr>
          <a:xfrm>
            <a:off x="521208" y="978408"/>
            <a:ext cx="4800600" cy="1691640"/>
          </a:xfrm>
        </p:spPr>
        <p:txBody>
          <a:bodyPr>
            <a:normAutofit/>
          </a:bodyPr>
          <a:lstStyle/>
          <a:p>
            <a:pPr>
              <a:lnSpc>
                <a:spcPct val="90000"/>
              </a:lnSpc>
            </a:pPr>
            <a:r>
              <a:rPr lang="es-ES" sz="3700">
                <a:solidFill>
                  <a:schemeClr val="accent1"/>
                </a:solidFill>
                <a:latin typeface="PT Sans Narrow"/>
              </a:rPr>
              <a:t>Consigna “ Los ómnibus “</a:t>
            </a:r>
            <a:endParaRPr lang="es-ES" sz="3700">
              <a:solidFill>
                <a:schemeClr val="accent1"/>
              </a:solidFill>
            </a:endParaRPr>
          </a:p>
          <a:p>
            <a:pPr>
              <a:lnSpc>
                <a:spcPct val="90000"/>
              </a:lnSpc>
            </a:pPr>
            <a:br>
              <a:rPr lang="en-US" sz="3700"/>
            </a:br>
            <a:endParaRPr lang="en-US" sz="3700"/>
          </a:p>
        </p:txBody>
      </p:sp>
      <p:sp>
        <p:nvSpPr>
          <p:cNvPr id="16" name="Freeform: Shape 15">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0772BE51-284E-BB2F-E19D-554CBD471406}"/>
              </a:ext>
            </a:extLst>
          </p:cNvPr>
          <p:cNvSpPr>
            <a:spLocks noGrp="1"/>
          </p:cNvSpPr>
          <p:nvPr>
            <p:ph idx="1"/>
          </p:nvPr>
        </p:nvSpPr>
        <p:spPr>
          <a:xfrm>
            <a:off x="422206" y="1629793"/>
            <a:ext cx="5824728" cy="1627632"/>
          </a:xfrm>
        </p:spPr>
        <p:txBody>
          <a:bodyPr vert="horz" lIns="91440" tIns="45720" rIns="91440" bIns="45720" rtlCol="0" anchor="t">
            <a:normAutofit/>
          </a:bodyPr>
          <a:lstStyle/>
          <a:p>
            <a:r>
              <a:rPr lang="en-US">
                <a:ea typeface="+mn-lt"/>
                <a:cs typeface="+mn-lt"/>
              </a:rPr>
              <a:t>Una </a:t>
            </a:r>
            <a:r>
              <a:rPr lang="en-US" err="1">
                <a:ea typeface="+mn-lt"/>
                <a:cs typeface="+mn-lt"/>
              </a:rPr>
              <a:t>empresa</a:t>
            </a:r>
            <a:r>
              <a:rPr lang="en-US">
                <a:ea typeface="+mn-lt"/>
                <a:cs typeface="+mn-lt"/>
              </a:rPr>
              <a:t> de </a:t>
            </a:r>
            <a:r>
              <a:rPr lang="en-US" err="1">
                <a:ea typeface="+mn-lt"/>
                <a:cs typeface="+mn-lt"/>
              </a:rPr>
              <a:t>viajes</a:t>
            </a:r>
            <a:r>
              <a:rPr lang="en-US">
                <a:ea typeface="+mn-lt"/>
                <a:cs typeface="+mn-lt"/>
              </a:rPr>
              <a:t> </a:t>
            </a:r>
            <a:r>
              <a:rPr lang="en-US" err="1">
                <a:ea typeface="+mn-lt"/>
                <a:cs typeface="+mn-lt"/>
              </a:rPr>
              <a:t>interurbanos</a:t>
            </a:r>
            <a:r>
              <a:rPr lang="en-US">
                <a:ea typeface="+mn-lt"/>
                <a:cs typeface="+mn-lt"/>
              </a:rPr>
              <a:t> </a:t>
            </a:r>
            <a:r>
              <a:rPr lang="en-US" err="1">
                <a:ea typeface="+mn-lt"/>
                <a:cs typeface="+mn-lt"/>
              </a:rPr>
              <a:t>tiene</a:t>
            </a:r>
            <a:r>
              <a:rPr lang="en-US">
                <a:ea typeface="+mn-lt"/>
                <a:cs typeface="+mn-lt"/>
              </a:rPr>
              <a:t> un </a:t>
            </a:r>
            <a:r>
              <a:rPr lang="en-US" err="1">
                <a:ea typeface="+mn-lt"/>
                <a:cs typeface="+mn-lt"/>
              </a:rPr>
              <a:t>recorrido</a:t>
            </a:r>
            <a:r>
              <a:rPr lang="en-US">
                <a:ea typeface="+mn-lt"/>
                <a:cs typeface="+mn-lt"/>
              </a:rPr>
              <a:t> </a:t>
            </a:r>
            <a:r>
              <a:rPr lang="en-US" err="1">
                <a:ea typeface="+mn-lt"/>
                <a:cs typeface="+mn-lt"/>
              </a:rPr>
              <a:t>como</a:t>
            </a:r>
            <a:r>
              <a:rPr lang="en-US">
                <a:ea typeface="+mn-lt"/>
                <a:cs typeface="+mn-lt"/>
              </a:rPr>
              <a:t> </a:t>
            </a:r>
            <a:r>
              <a:rPr lang="en-US" err="1">
                <a:ea typeface="+mn-lt"/>
                <a:cs typeface="+mn-lt"/>
              </a:rPr>
              <a:t>el</a:t>
            </a:r>
            <a:r>
              <a:rPr lang="en-US">
                <a:ea typeface="+mn-lt"/>
                <a:cs typeface="+mn-lt"/>
              </a:rPr>
              <a:t> </a:t>
            </a:r>
            <a:r>
              <a:rPr lang="en-US" err="1">
                <a:ea typeface="+mn-lt"/>
                <a:cs typeface="+mn-lt"/>
              </a:rPr>
              <a:t>siguiente</a:t>
            </a:r>
            <a:r>
              <a:rPr lang="en-US">
                <a:ea typeface="+mn-lt"/>
                <a:cs typeface="+mn-lt"/>
              </a:rPr>
              <a:t>: </a:t>
            </a:r>
            <a:endParaRPr lang="en-US"/>
          </a:p>
        </p:txBody>
      </p:sp>
      <p:pic>
        <p:nvPicPr>
          <p:cNvPr id="7" name="Content Placeholder 6" descr="Escala de tiempo&#10;&#10;El contenido generado por IA puede ser incorrecto.">
            <a:extLst>
              <a:ext uri="{FF2B5EF4-FFF2-40B4-BE49-F238E27FC236}">
                <a16:creationId xmlns:a16="http://schemas.microsoft.com/office/drawing/2014/main" id="{A45CE6D6-C34B-4F9C-FC2A-83C6D21A9657}"/>
              </a:ext>
            </a:extLst>
          </p:cNvPr>
          <p:cNvPicPr>
            <a:picLocks noChangeAspect="1"/>
          </p:cNvPicPr>
          <p:nvPr/>
        </p:nvPicPr>
        <p:blipFill>
          <a:blip r:embed="rId2"/>
          <a:srcRect r="1" b="3250"/>
          <a:stretch>
            <a:fillRect/>
          </a:stretch>
        </p:blipFill>
        <p:spPr>
          <a:xfrm>
            <a:off x="517872" y="2804725"/>
            <a:ext cx="11139887" cy="3772176"/>
          </a:xfrm>
          <a:prstGeom prst="rect">
            <a:avLst/>
          </a:prstGeom>
        </p:spPr>
      </p:pic>
    </p:spTree>
    <p:extLst>
      <p:ext uri="{BB962C8B-B14F-4D97-AF65-F5344CB8AC3E}">
        <p14:creationId xmlns:p14="http://schemas.microsoft.com/office/powerpoint/2010/main" val="25093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B301-25EA-1811-98DB-13F05F2A1C90}"/>
              </a:ext>
            </a:extLst>
          </p:cNvPr>
          <p:cNvSpPr>
            <a:spLocks noGrp="1"/>
          </p:cNvSpPr>
          <p:nvPr>
            <p:ph type="title"/>
          </p:nvPr>
        </p:nvSpPr>
        <p:spPr>
          <a:xfrm>
            <a:off x="521208" y="835533"/>
            <a:ext cx="11155680" cy="1463040"/>
          </a:xfrm>
        </p:spPr>
        <p:txBody>
          <a:bodyPr/>
          <a:lstStyle/>
          <a:p>
            <a:r>
              <a:rPr lang="es-ES" dirty="0">
                <a:solidFill>
                  <a:schemeClr val="accent1"/>
                </a:solidFill>
              </a:rPr>
              <a:t>Conclusión </a:t>
            </a:r>
          </a:p>
        </p:txBody>
      </p:sp>
      <p:sp>
        <p:nvSpPr>
          <p:cNvPr id="3" name="Content Placeholder 2">
            <a:extLst>
              <a:ext uri="{FF2B5EF4-FFF2-40B4-BE49-F238E27FC236}">
                <a16:creationId xmlns:a16="http://schemas.microsoft.com/office/drawing/2014/main" id="{8963EE4A-07EC-1F65-7B2D-C0F8A2E9ABA0}"/>
              </a:ext>
            </a:extLst>
          </p:cNvPr>
          <p:cNvSpPr>
            <a:spLocks noGrp="1"/>
          </p:cNvSpPr>
          <p:nvPr>
            <p:ph idx="1"/>
          </p:nvPr>
        </p:nvSpPr>
        <p:spPr>
          <a:xfrm>
            <a:off x="428568" y="1951980"/>
            <a:ext cx="11155680" cy="3767328"/>
          </a:xfrm>
        </p:spPr>
        <p:txBody>
          <a:bodyPr vert="horz" lIns="91440" tIns="45720" rIns="91440" bIns="45720" rtlCol="0" anchor="t">
            <a:normAutofit/>
          </a:bodyPr>
          <a:lstStyle/>
          <a:p>
            <a:r>
              <a:rPr lang="es-ES" sz="2400" dirty="0"/>
              <a:t>A modo de conclusión queremos aclarar  como ya se ha dicho que los tiempos máximos y mínimos se han calculado en base a un Alfa = 5% , el cual representa el porcentaje de error que aceptamos . Ya que a la hora de simular no solo obtuvimos datos aleatorios los cuales no son determinísticos, sino que también al calcular los tiempo de parada se asumieron solo los tiempos de los flujos altos y bajos (el peor y mejor de los casos respectivamente).</a:t>
            </a:r>
          </a:p>
          <a:p>
            <a:endParaRPr lang="es-ES" sz="1400" dirty="0"/>
          </a:p>
        </p:txBody>
      </p:sp>
    </p:spTree>
    <p:extLst>
      <p:ext uri="{BB962C8B-B14F-4D97-AF65-F5344CB8AC3E}">
        <p14:creationId xmlns:p14="http://schemas.microsoft.com/office/powerpoint/2010/main" val="261155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814-1CBE-6F47-7191-3179E4AFF9A4}"/>
              </a:ext>
            </a:extLst>
          </p:cNvPr>
          <p:cNvSpPr>
            <a:spLocks noGrp="1"/>
          </p:cNvSpPr>
          <p:nvPr>
            <p:ph type="title"/>
          </p:nvPr>
        </p:nvSpPr>
        <p:spPr/>
        <p:txBody>
          <a:bodyPr>
            <a:normAutofit/>
          </a:bodyPr>
          <a:lstStyle/>
          <a:p>
            <a:endParaRPr lang="es-ES" sz="3600" b="0">
              <a:solidFill>
                <a:srgbClr val="695D46"/>
              </a:solidFill>
              <a:latin typeface="Open Sans"/>
              <a:ea typeface="Open Sans"/>
              <a:cs typeface="Open Sans"/>
            </a:endParaRPr>
          </a:p>
        </p:txBody>
      </p:sp>
      <p:sp>
        <p:nvSpPr>
          <p:cNvPr id="3" name="Content Placeholder 2">
            <a:extLst>
              <a:ext uri="{FF2B5EF4-FFF2-40B4-BE49-F238E27FC236}">
                <a16:creationId xmlns:a16="http://schemas.microsoft.com/office/drawing/2014/main" id="{D6D3C74F-6E8C-2B6F-7EA1-AB3D68B16480}"/>
              </a:ext>
            </a:extLst>
          </p:cNvPr>
          <p:cNvSpPr>
            <a:spLocks noGrp="1"/>
          </p:cNvSpPr>
          <p:nvPr>
            <p:ph idx="1"/>
          </p:nvPr>
        </p:nvSpPr>
        <p:spPr>
          <a:xfrm>
            <a:off x="521207" y="1160709"/>
            <a:ext cx="11059225" cy="4567910"/>
          </a:xfrm>
        </p:spPr>
        <p:txBody>
          <a:bodyPr vert="horz" lIns="91440" tIns="45720" rIns="91440" bIns="45720" rtlCol="0" anchor="t">
            <a:normAutofit/>
          </a:bodyPr>
          <a:lstStyle/>
          <a:p>
            <a:r>
              <a:rPr lang="es-ES" sz="2800" dirty="0">
                <a:solidFill>
                  <a:srgbClr val="695D46"/>
                </a:solidFill>
                <a:latin typeface="Open Sans"/>
                <a:ea typeface="Open Sans"/>
                <a:cs typeface="Open Sans"/>
              </a:rPr>
              <a:t>Un Viaje está definido por una serie de eventos , los cuales pueden o no suceder.</a:t>
            </a:r>
          </a:p>
          <a:p>
            <a:endParaRPr lang="es-ES" sz="2800">
              <a:solidFill>
                <a:srgbClr val="695D46"/>
              </a:solidFill>
              <a:latin typeface="Open Sans"/>
              <a:ea typeface="Open Sans"/>
              <a:cs typeface="Open Sans"/>
            </a:endParaRPr>
          </a:p>
          <a:p>
            <a:r>
              <a:rPr lang="es-ES" sz="2800" dirty="0">
                <a:solidFill>
                  <a:srgbClr val="695D46"/>
                </a:solidFill>
                <a:latin typeface="Open Sans"/>
                <a:ea typeface="Open Sans"/>
                <a:cs typeface="Open Sans"/>
              </a:rPr>
              <a:t>Simulando 1000 viajes estableciendo un horario inicial para el servicio determinar con un alfa de 0,05  los tiempos más cortos y más largos del trayecto.</a:t>
            </a:r>
            <a:r>
              <a:rPr lang="es-ES" sz="3600" dirty="0">
                <a:solidFill>
                  <a:srgbClr val="695D46"/>
                </a:solidFill>
                <a:latin typeface="Open Sans"/>
                <a:ea typeface="Open Sans"/>
                <a:cs typeface="Open Sans"/>
              </a:rPr>
              <a:t> </a:t>
            </a:r>
            <a:br>
              <a:rPr lang="en-US" sz="3600" dirty="0"/>
            </a:br>
            <a:endParaRPr lang="en-US"/>
          </a:p>
        </p:txBody>
      </p:sp>
    </p:spTree>
    <p:extLst>
      <p:ext uri="{BB962C8B-B14F-4D97-AF65-F5344CB8AC3E}">
        <p14:creationId xmlns:p14="http://schemas.microsoft.com/office/powerpoint/2010/main" val="334317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7F5F-3B1C-5445-C57C-BE2241CE01CC}"/>
              </a:ext>
            </a:extLst>
          </p:cNvPr>
          <p:cNvSpPr>
            <a:spLocks noGrp="1"/>
          </p:cNvSpPr>
          <p:nvPr>
            <p:ph type="title"/>
          </p:nvPr>
        </p:nvSpPr>
        <p:spPr/>
        <p:txBody>
          <a:bodyPr/>
          <a:lstStyle/>
          <a:p>
            <a:r>
              <a:rPr lang="es-ES" sz="2400" dirty="0">
                <a:solidFill>
                  <a:schemeClr val="accent1"/>
                </a:solidFill>
              </a:rPr>
              <a:t>0 . Creación del Modelo</a:t>
            </a:r>
          </a:p>
        </p:txBody>
      </p:sp>
      <p:pic>
        <p:nvPicPr>
          <p:cNvPr id="8" name="Imagen 7" descr="Texto, Carta&#10;&#10;El contenido generado por IA puede ser incorrecto.">
            <a:extLst>
              <a:ext uri="{FF2B5EF4-FFF2-40B4-BE49-F238E27FC236}">
                <a16:creationId xmlns:a16="http://schemas.microsoft.com/office/drawing/2014/main" id="{82A0D49A-BA79-68CF-25DC-733F4EB77A11}"/>
              </a:ext>
            </a:extLst>
          </p:cNvPr>
          <p:cNvPicPr>
            <a:picLocks noChangeAspect="1"/>
          </p:cNvPicPr>
          <p:nvPr/>
        </p:nvPicPr>
        <p:blipFill>
          <a:blip r:embed="rId2"/>
          <a:stretch>
            <a:fillRect/>
          </a:stretch>
        </p:blipFill>
        <p:spPr>
          <a:xfrm>
            <a:off x="9645" y="1558537"/>
            <a:ext cx="12192000" cy="4994849"/>
          </a:xfrm>
          <a:prstGeom prst="rect">
            <a:avLst/>
          </a:prstGeom>
        </p:spPr>
      </p:pic>
      <p:sp>
        <p:nvSpPr>
          <p:cNvPr id="12" name="Content Placeholder 11">
            <a:extLst>
              <a:ext uri="{FF2B5EF4-FFF2-40B4-BE49-F238E27FC236}">
                <a16:creationId xmlns:a16="http://schemas.microsoft.com/office/drawing/2014/main" id="{5DCA9FDB-345E-1564-B4AC-459DB666F51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2518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FC6368-7439-814E-1B74-451E98216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E0858CC-D277-3B92-39DA-1679AC150E14}"/>
              </a:ext>
            </a:extLst>
          </p:cNvPr>
          <p:cNvPicPr>
            <a:picLocks noChangeAspect="1"/>
          </p:cNvPicPr>
          <p:nvPr/>
        </p:nvPicPr>
        <p:blipFill>
          <a:blip r:embed="rId2"/>
          <a:stretch>
            <a:fillRect/>
          </a:stretch>
        </p:blipFill>
        <p:spPr>
          <a:xfrm>
            <a:off x="638907" y="1444137"/>
            <a:ext cx="10539046" cy="4848957"/>
          </a:xfrm>
          <a:prstGeom prst="rect">
            <a:avLst/>
          </a:prstGeom>
          <a:ln w="228600" cap="sq" cmpd="thickThin">
            <a:solidFill>
              <a:srgbClr val="000000"/>
            </a:solidFill>
            <a:prstDash val="solid"/>
            <a:miter lim="800000"/>
          </a:ln>
          <a:effectLst>
            <a:innerShdw blurRad="76200">
              <a:srgbClr val="000000"/>
            </a:innerShdw>
          </a:effectLst>
        </p:spPr>
      </p:pic>
      <p:sp>
        <p:nvSpPr>
          <p:cNvPr id="12" name="CuadroTexto 11">
            <a:extLst>
              <a:ext uri="{FF2B5EF4-FFF2-40B4-BE49-F238E27FC236}">
                <a16:creationId xmlns:a16="http://schemas.microsoft.com/office/drawing/2014/main" id="{6FA00EA8-6D59-F07B-7D9E-70883A4B8477}"/>
              </a:ext>
            </a:extLst>
          </p:cNvPr>
          <p:cNvSpPr txBox="1"/>
          <p:nvPr/>
        </p:nvSpPr>
        <p:spPr>
          <a:xfrm>
            <a:off x="4537886" y="44762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i="1">
                <a:solidFill>
                  <a:schemeClr val="accent6">
                    <a:lumMod val="40000"/>
                    <a:lumOff val="60000"/>
                  </a:schemeClr>
                </a:solidFill>
              </a:rPr>
              <a:t>Minutos del Viaje</a:t>
            </a:r>
          </a:p>
        </p:txBody>
      </p:sp>
      <p:sp>
        <p:nvSpPr>
          <p:cNvPr id="15" name="CuadroTexto 14">
            <a:extLst>
              <a:ext uri="{FF2B5EF4-FFF2-40B4-BE49-F238E27FC236}">
                <a16:creationId xmlns:a16="http://schemas.microsoft.com/office/drawing/2014/main" id="{33D083A5-12D3-0D53-C394-C9E611B5EB17}"/>
              </a:ext>
            </a:extLst>
          </p:cNvPr>
          <p:cNvSpPr txBox="1"/>
          <p:nvPr/>
        </p:nvSpPr>
        <p:spPr>
          <a:xfrm>
            <a:off x="7778814" y="483558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FFC000"/>
                </a:solidFill>
              </a:rPr>
              <a:t>Hora Final</a:t>
            </a:r>
          </a:p>
        </p:txBody>
      </p:sp>
    </p:spTree>
    <p:extLst>
      <p:ext uri="{BB962C8B-B14F-4D97-AF65-F5344CB8AC3E}">
        <p14:creationId xmlns:p14="http://schemas.microsoft.com/office/powerpoint/2010/main" val="2168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008A-3718-42BC-DD42-E2AF7F36C5F6}"/>
              </a:ext>
            </a:extLst>
          </p:cNvPr>
          <p:cNvSpPr>
            <a:spLocks noGrp="1"/>
          </p:cNvSpPr>
          <p:nvPr>
            <p:ph type="title"/>
          </p:nvPr>
        </p:nvSpPr>
        <p:spPr/>
        <p:txBody>
          <a:bodyPr>
            <a:normAutofit fontScale="90000"/>
          </a:bodyPr>
          <a:lstStyle/>
          <a:p>
            <a:r>
              <a:rPr lang="es-ES" sz="3600" dirty="0">
                <a:solidFill>
                  <a:srgbClr val="EF6C00"/>
                </a:solidFill>
                <a:latin typeface="PT Sans Narrow"/>
              </a:rPr>
              <a:t> 1. Generación de los Números aleatorios y  2. Conversión en una entrada Válida para el Sistema</a:t>
            </a:r>
            <a:endParaRPr lang="es-ES" dirty="0"/>
          </a:p>
          <a:p>
            <a:br>
              <a:rPr lang="en-US" dirty="0"/>
            </a:br>
            <a:endParaRPr lang="en-US"/>
          </a:p>
        </p:txBody>
      </p:sp>
      <p:sp>
        <p:nvSpPr>
          <p:cNvPr id="3" name="Content Placeholder 2">
            <a:extLst>
              <a:ext uri="{FF2B5EF4-FFF2-40B4-BE49-F238E27FC236}">
                <a16:creationId xmlns:a16="http://schemas.microsoft.com/office/drawing/2014/main" id="{BAA89118-DB52-A21D-0BF3-53DEBBF30619}"/>
              </a:ext>
            </a:extLst>
          </p:cNvPr>
          <p:cNvSpPr>
            <a:spLocks noGrp="1"/>
          </p:cNvSpPr>
          <p:nvPr>
            <p:ph idx="1"/>
          </p:nvPr>
        </p:nvSpPr>
        <p:spPr/>
        <p:txBody>
          <a:bodyPr vert="horz" lIns="91440" tIns="45720" rIns="91440" bIns="45720" rtlCol="0" anchor="t">
            <a:normAutofit fontScale="92500" lnSpcReduction="20000"/>
          </a:bodyPr>
          <a:lstStyle/>
          <a:p>
            <a:r>
              <a:rPr lang="en-US" sz="2400" err="1">
                <a:solidFill>
                  <a:schemeClr val="accent1"/>
                </a:solidFill>
              </a:rPr>
              <a:t>Tramos</a:t>
            </a:r>
            <a:endParaRPr lang="en-US" sz="2400">
              <a:solidFill>
                <a:schemeClr val="accent1"/>
              </a:solidFill>
            </a:endParaRPr>
          </a:p>
          <a:p>
            <a:pPr marL="0" indent="0">
              <a:buNone/>
            </a:pPr>
            <a:endParaRPr lang="en-US" sz="2400">
              <a:solidFill>
                <a:schemeClr val="accent1"/>
              </a:solidFill>
            </a:endParaRPr>
          </a:p>
          <a:p>
            <a:r>
              <a:rPr lang="en-US" sz="2400" err="1">
                <a:solidFill>
                  <a:schemeClr val="accent1"/>
                </a:solidFill>
              </a:rPr>
              <a:t>Semáforos</a:t>
            </a:r>
            <a:endParaRPr lang="en-US" sz="2400">
              <a:solidFill>
                <a:schemeClr val="accent1"/>
              </a:solidFill>
            </a:endParaRPr>
          </a:p>
          <a:p>
            <a:endParaRPr lang="en-US" sz="2400">
              <a:solidFill>
                <a:schemeClr val="accent1"/>
              </a:solidFill>
            </a:endParaRPr>
          </a:p>
          <a:p>
            <a:r>
              <a:rPr lang="en-US" sz="2400" dirty="0">
                <a:solidFill>
                  <a:schemeClr val="accent1"/>
                </a:solidFill>
              </a:rPr>
              <a:t>Ferrocarriles</a:t>
            </a:r>
          </a:p>
          <a:p>
            <a:endParaRPr lang="en-US" sz="2400">
              <a:solidFill>
                <a:schemeClr val="accent1"/>
              </a:solidFill>
            </a:endParaRPr>
          </a:p>
          <a:p>
            <a:r>
              <a:rPr lang="en-US" sz="2400" dirty="0">
                <a:solidFill>
                  <a:schemeClr val="accent1"/>
                </a:solidFill>
              </a:rPr>
              <a:t>Paradas</a:t>
            </a:r>
          </a:p>
          <a:p>
            <a:pPr marL="0" indent="0">
              <a:buNone/>
            </a:pPr>
            <a:br>
              <a:rPr lang="en-US" dirty="0"/>
            </a:br>
            <a:endParaRPr lang="en-US"/>
          </a:p>
        </p:txBody>
      </p:sp>
    </p:spTree>
    <p:extLst>
      <p:ext uri="{BB962C8B-B14F-4D97-AF65-F5344CB8AC3E}">
        <p14:creationId xmlns:p14="http://schemas.microsoft.com/office/powerpoint/2010/main" val="197131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10A1-B703-4176-6ACE-F70532A4BC6C}"/>
              </a:ext>
            </a:extLst>
          </p:cNvPr>
          <p:cNvSpPr>
            <a:spLocks noGrp="1"/>
          </p:cNvSpPr>
          <p:nvPr>
            <p:ph type="title"/>
          </p:nvPr>
        </p:nvSpPr>
        <p:spPr/>
        <p:txBody>
          <a:bodyPr>
            <a:normAutofit/>
          </a:bodyPr>
          <a:lstStyle/>
          <a:p>
            <a:r>
              <a:rPr lang="es-ES" sz="2400" b="0" dirty="0">
                <a:solidFill>
                  <a:schemeClr val="accent1"/>
                </a:solidFill>
              </a:rPr>
              <a:t>Tramos</a:t>
            </a:r>
          </a:p>
        </p:txBody>
      </p:sp>
      <p:sp>
        <p:nvSpPr>
          <p:cNvPr id="3" name="Content Placeholder 2">
            <a:extLst>
              <a:ext uri="{FF2B5EF4-FFF2-40B4-BE49-F238E27FC236}">
                <a16:creationId xmlns:a16="http://schemas.microsoft.com/office/drawing/2014/main" id="{17E1DD46-10F8-B550-1BCB-20E67B99B681}"/>
              </a:ext>
            </a:extLst>
          </p:cNvPr>
          <p:cNvSpPr>
            <a:spLocks noGrp="1"/>
          </p:cNvSpPr>
          <p:nvPr>
            <p:ph idx="1"/>
          </p:nvPr>
        </p:nvSpPr>
        <p:spPr>
          <a:xfrm>
            <a:off x="521208" y="1628718"/>
            <a:ext cx="11155680" cy="4498012"/>
          </a:xfrm>
        </p:spPr>
        <p:txBody>
          <a:bodyPr vert="horz" lIns="91440" tIns="45720" rIns="91440" bIns="45720" rtlCol="0" anchor="t">
            <a:normAutofit/>
          </a:bodyPr>
          <a:lstStyle/>
          <a:p>
            <a:pPr marL="0" indent="0">
              <a:buNone/>
            </a:pPr>
            <a:r>
              <a:rPr lang="es-ES" sz="2800" dirty="0"/>
              <a:t>Cada Tramo está Definido por :</a:t>
            </a:r>
          </a:p>
          <a:p>
            <a:pPr marL="342900" indent="-342900">
              <a:buAutoNum type="arabicPeriod"/>
            </a:pPr>
            <a:r>
              <a:rPr lang="es-ES" sz="2800" dirty="0"/>
              <a:t>Distancia del Tramo.</a:t>
            </a:r>
          </a:p>
          <a:p>
            <a:pPr marL="342900" indent="-342900">
              <a:buAutoNum type="arabicPeriod"/>
            </a:pPr>
            <a:r>
              <a:rPr lang="es-ES" sz="2800" dirty="0"/>
              <a:t>La velocidad Esperada en el Tramo y su Probabilidad.</a:t>
            </a:r>
          </a:p>
          <a:p>
            <a:pPr marL="342900" indent="-342900">
              <a:buAutoNum type="arabicPeriod"/>
            </a:pPr>
            <a:r>
              <a:rPr lang="es-ES" sz="2800" dirty="0"/>
              <a:t>La velocidad Máxima Esperada y su Probabilidad.</a:t>
            </a:r>
          </a:p>
          <a:p>
            <a:pPr marL="342900" indent="-342900">
              <a:buAutoNum type="arabicPeriod"/>
            </a:pPr>
            <a:r>
              <a:rPr lang="es-ES" sz="2800" dirty="0"/>
              <a:t>La velocidad Mínima Esperada y su Probabilidad.</a:t>
            </a:r>
          </a:p>
          <a:p>
            <a:pPr marL="0" indent="0">
              <a:buNone/>
            </a:pPr>
            <a:endParaRPr lang="es-ES" sz="2800" dirty="0"/>
          </a:p>
          <a:p>
            <a:pPr marL="0" indent="0">
              <a:buNone/>
            </a:pPr>
            <a:endParaRPr lang="es-ES" sz="2800" dirty="0"/>
          </a:p>
          <a:p>
            <a:pPr marL="0" indent="0">
              <a:buNone/>
            </a:pPr>
            <a:endParaRPr lang="es-ES" sz="2800" dirty="0"/>
          </a:p>
        </p:txBody>
      </p:sp>
      <p:pic>
        <p:nvPicPr>
          <p:cNvPr id="4" name="Imagen 3" descr="Imagen que contiene Texto&#10;&#10;El contenido generado por IA puede ser incorrecto.">
            <a:extLst>
              <a:ext uri="{FF2B5EF4-FFF2-40B4-BE49-F238E27FC236}">
                <a16:creationId xmlns:a16="http://schemas.microsoft.com/office/drawing/2014/main" id="{A46FFBF0-62EB-0431-88FB-A2F4D0DC1EB2}"/>
              </a:ext>
            </a:extLst>
          </p:cNvPr>
          <p:cNvPicPr>
            <a:picLocks noChangeAspect="1"/>
          </p:cNvPicPr>
          <p:nvPr/>
        </p:nvPicPr>
        <p:blipFill>
          <a:blip r:embed="rId2"/>
          <a:stretch>
            <a:fillRect/>
          </a:stretch>
        </p:blipFill>
        <p:spPr>
          <a:xfrm>
            <a:off x="2022431" y="4816649"/>
            <a:ext cx="6236917" cy="1567058"/>
          </a:xfrm>
          <a:prstGeom prst="rect">
            <a:avLst/>
          </a:prstGeom>
        </p:spPr>
      </p:pic>
    </p:spTree>
    <p:extLst>
      <p:ext uri="{BB962C8B-B14F-4D97-AF65-F5344CB8AC3E}">
        <p14:creationId xmlns:p14="http://schemas.microsoft.com/office/powerpoint/2010/main" val="37489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0D6E-3F3F-D6AF-5869-FD3CE50C9D98}"/>
              </a:ext>
            </a:extLst>
          </p:cNvPr>
          <p:cNvSpPr>
            <a:spLocks noGrp="1"/>
          </p:cNvSpPr>
          <p:nvPr>
            <p:ph type="title"/>
          </p:nvPr>
        </p:nvSpPr>
        <p:spPr>
          <a:xfrm flipH="1">
            <a:off x="372149" y="1636025"/>
            <a:ext cx="2007087" cy="701040"/>
          </a:xfrm>
        </p:spPr>
        <p:txBody>
          <a:bodyPr>
            <a:normAutofit fontScale="90000"/>
          </a:bodyPr>
          <a:lstStyle/>
          <a:p>
            <a:endParaRPr lang="es-ES"/>
          </a:p>
        </p:txBody>
      </p:sp>
      <p:graphicFrame>
        <p:nvGraphicFramePr>
          <p:cNvPr id="4" name="Content Placeholder 3">
            <a:extLst>
              <a:ext uri="{FF2B5EF4-FFF2-40B4-BE49-F238E27FC236}">
                <a16:creationId xmlns:a16="http://schemas.microsoft.com/office/drawing/2014/main" id="{BD11D0FE-44A6-49EC-D8FA-C865978E869E}"/>
              </a:ext>
            </a:extLst>
          </p:cNvPr>
          <p:cNvGraphicFramePr>
            <a:graphicFrameLocks noGrp="1"/>
          </p:cNvGraphicFramePr>
          <p:nvPr>
            <p:ph idx="1"/>
            <p:extLst>
              <p:ext uri="{D42A27DB-BD31-4B8C-83A1-F6EECF244321}">
                <p14:modId xmlns:p14="http://schemas.microsoft.com/office/powerpoint/2010/main" val="2102562732"/>
              </p:ext>
            </p:extLst>
          </p:nvPr>
        </p:nvGraphicFramePr>
        <p:xfrm>
          <a:off x="563670" y="803753"/>
          <a:ext cx="11065545" cy="5943600"/>
        </p:xfrm>
        <a:graphic>
          <a:graphicData uri="http://schemas.openxmlformats.org/drawingml/2006/table">
            <a:tbl>
              <a:tblPr firstRow="1" bandRow="1">
                <a:tableStyleId>{5C22544A-7EE6-4342-B048-85BDC9FD1C3A}</a:tableStyleId>
              </a:tblPr>
              <a:tblGrid>
                <a:gridCol w="2219707">
                  <a:extLst>
                    <a:ext uri="{9D8B030D-6E8A-4147-A177-3AD203B41FA5}">
                      <a16:colId xmlns:a16="http://schemas.microsoft.com/office/drawing/2014/main" val="451574519"/>
                    </a:ext>
                  </a:extLst>
                </a:gridCol>
                <a:gridCol w="2270929">
                  <a:extLst>
                    <a:ext uri="{9D8B030D-6E8A-4147-A177-3AD203B41FA5}">
                      <a16:colId xmlns:a16="http://schemas.microsoft.com/office/drawing/2014/main" val="1154309808"/>
                    </a:ext>
                  </a:extLst>
                </a:gridCol>
                <a:gridCol w="2151991">
                  <a:extLst>
                    <a:ext uri="{9D8B030D-6E8A-4147-A177-3AD203B41FA5}">
                      <a16:colId xmlns:a16="http://schemas.microsoft.com/office/drawing/2014/main" val="3022359126"/>
                    </a:ext>
                  </a:extLst>
                </a:gridCol>
                <a:gridCol w="2211459">
                  <a:extLst>
                    <a:ext uri="{9D8B030D-6E8A-4147-A177-3AD203B41FA5}">
                      <a16:colId xmlns:a16="http://schemas.microsoft.com/office/drawing/2014/main" val="1444456761"/>
                    </a:ext>
                  </a:extLst>
                </a:gridCol>
                <a:gridCol w="2211459">
                  <a:extLst>
                    <a:ext uri="{9D8B030D-6E8A-4147-A177-3AD203B41FA5}">
                      <a16:colId xmlns:a16="http://schemas.microsoft.com/office/drawing/2014/main" val="2445166536"/>
                    </a:ext>
                  </a:extLst>
                </a:gridCol>
              </a:tblGrid>
              <a:tr h="1150296">
                <a:tc>
                  <a:txBody>
                    <a:bodyPr/>
                    <a:lstStyle/>
                    <a:p>
                      <a:r>
                        <a:rPr lang="es-ES"/>
                        <a:t>Tramo</a:t>
                      </a:r>
                    </a:p>
                  </a:txBody>
                  <a:tcPr/>
                </a:tc>
                <a:tc>
                  <a:txBody>
                    <a:bodyPr/>
                    <a:lstStyle/>
                    <a:p>
                      <a:r>
                        <a:rPr lang="es-ES"/>
                        <a:t>Distancia</a:t>
                      </a:r>
                    </a:p>
                    <a:p>
                      <a:pPr lvl="0">
                        <a:buNone/>
                      </a:pPr>
                      <a:r>
                        <a:rPr lang="es-ES"/>
                        <a:t>(Km)</a:t>
                      </a:r>
                    </a:p>
                  </a:txBody>
                  <a:tcPr/>
                </a:tc>
                <a:tc>
                  <a:txBody>
                    <a:bodyPr/>
                    <a:lstStyle/>
                    <a:p>
                      <a:r>
                        <a:rPr lang="es-ES"/>
                        <a:t>Velocidad</a:t>
                      </a:r>
                      <a:endParaRPr lang="es-ES" err="1"/>
                    </a:p>
                    <a:p>
                      <a:pPr lvl="0">
                        <a:buNone/>
                      </a:pPr>
                      <a:r>
                        <a:rPr lang="es-ES"/>
                        <a:t>Esperada</a:t>
                      </a:r>
                    </a:p>
                    <a:p>
                      <a:pPr lvl="0">
                        <a:buNone/>
                      </a:pPr>
                      <a:r>
                        <a:rPr lang="es-ES"/>
                        <a:t>(Km/H)</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a:t>
                      </a:r>
                    </a:p>
                    <a:p>
                      <a:pPr lvl="0">
                        <a:buNone/>
                      </a:pPr>
                      <a:r>
                        <a:rPr lang="es-ES" sz="1800" b="1" i="0" u="none" strike="noStrike" noProof="0">
                          <a:solidFill>
                            <a:srgbClr val="FFFFFF"/>
                          </a:solidFill>
                          <a:latin typeface="Bierstadt"/>
                        </a:rPr>
                        <a:t>Máxima</a:t>
                      </a:r>
                      <a:endParaRPr lang="en-US" sz="1800" b="1" i="0" u="none" strike="noStrike" noProof="0" err="1">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=0.2</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 Min</a:t>
                      </a:r>
                      <a:endParaRPr lang="en-US" sz="1800" b="1" i="0" u="none" strike="noStrike" noProof="0">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=0.1</a:t>
                      </a:r>
                    </a:p>
                  </a:txBody>
                  <a:tcPr/>
                </a:tc>
                <a:extLst>
                  <a:ext uri="{0D108BD9-81ED-4DB2-BD59-A6C34878D82A}">
                    <a16:rowId xmlns:a16="http://schemas.microsoft.com/office/drawing/2014/main" val="3984353318"/>
                  </a:ext>
                </a:extLst>
              </a:tr>
              <a:tr h="356285">
                <a:tc>
                  <a:txBody>
                    <a:bodyPr/>
                    <a:lstStyle/>
                    <a:p>
                      <a:r>
                        <a:rPr lang="es-ES"/>
                        <a:t>1</a:t>
                      </a:r>
                    </a:p>
                  </a:txBody>
                  <a:tcPr/>
                </a:tc>
                <a:tc>
                  <a:txBody>
                    <a:bodyPr/>
                    <a:lstStyle/>
                    <a:p>
                      <a:r>
                        <a:rPr lang="es-ES"/>
                        <a:t>3</a:t>
                      </a:r>
                    </a:p>
                  </a:txBody>
                  <a:tcPr/>
                </a:tc>
                <a:tc>
                  <a:txBody>
                    <a:bodyPr/>
                    <a:lstStyle/>
                    <a:p>
                      <a:r>
                        <a:rPr lang="es-ES"/>
                        <a:t>30</a:t>
                      </a:r>
                    </a:p>
                  </a:txBody>
                  <a:tcPr/>
                </a:tc>
                <a:tc>
                  <a:txBody>
                    <a:bodyPr/>
                    <a:lstStyle/>
                    <a:p>
                      <a:r>
                        <a:rPr lang="es-ES"/>
                        <a:t>40</a:t>
                      </a:r>
                    </a:p>
                  </a:txBody>
                  <a:tcPr/>
                </a:tc>
                <a:tc>
                  <a:txBody>
                    <a:bodyPr/>
                    <a:lstStyle/>
                    <a:p>
                      <a:r>
                        <a:rPr lang="es-ES"/>
                        <a:t>20</a:t>
                      </a:r>
                    </a:p>
                  </a:txBody>
                  <a:tcPr/>
                </a:tc>
                <a:extLst>
                  <a:ext uri="{0D108BD9-81ED-4DB2-BD59-A6C34878D82A}">
                    <a16:rowId xmlns:a16="http://schemas.microsoft.com/office/drawing/2014/main" val="2916458137"/>
                  </a:ext>
                </a:extLst>
              </a:tr>
              <a:tr h="356285">
                <a:tc>
                  <a:txBody>
                    <a:bodyPr/>
                    <a:lstStyle/>
                    <a:p>
                      <a:r>
                        <a:rPr lang="es-ES"/>
                        <a:t>2</a:t>
                      </a:r>
                    </a:p>
                  </a:txBody>
                  <a:tcPr/>
                </a:tc>
                <a:tc>
                  <a:txBody>
                    <a:bodyPr/>
                    <a:lstStyle/>
                    <a:p>
                      <a:r>
                        <a:rPr lang="es-ES"/>
                        <a:t>5</a:t>
                      </a:r>
                    </a:p>
                  </a:txBody>
                  <a:tcPr/>
                </a:tc>
                <a:tc>
                  <a:txBody>
                    <a:bodyPr/>
                    <a:lstStyle/>
                    <a:p>
                      <a:r>
                        <a:rPr lang="es-ES"/>
                        <a:t>40</a:t>
                      </a:r>
                    </a:p>
                  </a:txBody>
                  <a:tcPr/>
                </a:tc>
                <a:tc>
                  <a:txBody>
                    <a:bodyPr/>
                    <a:lstStyle/>
                    <a:p>
                      <a:r>
                        <a:rPr lang="es-ES"/>
                        <a:t>45</a:t>
                      </a:r>
                    </a:p>
                  </a:txBody>
                  <a:tcPr/>
                </a:tc>
                <a:tc>
                  <a:txBody>
                    <a:bodyPr/>
                    <a:lstStyle/>
                    <a:p>
                      <a:r>
                        <a:rPr lang="es-ES"/>
                        <a:t>30</a:t>
                      </a:r>
                    </a:p>
                  </a:txBody>
                  <a:tcPr/>
                </a:tc>
                <a:extLst>
                  <a:ext uri="{0D108BD9-81ED-4DB2-BD59-A6C34878D82A}">
                    <a16:rowId xmlns:a16="http://schemas.microsoft.com/office/drawing/2014/main" val="2976514622"/>
                  </a:ext>
                </a:extLst>
              </a:tr>
              <a:tr h="356285">
                <a:tc>
                  <a:txBody>
                    <a:bodyPr/>
                    <a:lstStyle/>
                    <a:p>
                      <a:r>
                        <a:rPr lang="es-ES"/>
                        <a:t>3</a:t>
                      </a:r>
                    </a:p>
                  </a:txBody>
                  <a:tcPr/>
                </a:tc>
                <a:tc>
                  <a:txBody>
                    <a:bodyPr/>
                    <a:lstStyle/>
                    <a:p>
                      <a:r>
                        <a:rPr lang="es-ES"/>
                        <a:t>5</a:t>
                      </a:r>
                    </a:p>
                  </a:txBody>
                  <a:tcPr/>
                </a:tc>
                <a:tc>
                  <a:txBody>
                    <a:bodyPr/>
                    <a:lstStyle/>
                    <a:p>
                      <a:r>
                        <a:rPr lang="es-ES"/>
                        <a:t>40</a:t>
                      </a:r>
                    </a:p>
                  </a:txBody>
                  <a:tcPr/>
                </a:tc>
                <a:tc>
                  <a:txBody>
                    <a:bodyPr/>
                    <a:lstStyle/>
                    <a:p>
                      <a:r>
                        <a:rPr lang="es-ES"/>
                        <a:t>50</a:t>
                      </a:r>
                    </a:p>
                  </a:txBody>
                  <a:tcPr/>
                </a:tc>
                <a:tc>
                  <a:txBody>
                    <a:bodyPr/>
                    <a:lstStyle/>
                    <a:p>
                      <a:r>
                        <a:rPr lang="es-ES"/>
                        <a:t>40</a:t>
                      </a:r>
                    </a:p>
                  </a:txBody>
                  <a:tcPr/>
                </a:tc>
                <a:extLst>
                  <a:ext uri="{0D108BD9-81ED-4DB2-BD59-A6C34878D82A}">
                    <a16:rowId xmlns:a16="http://schemas.microsoft.com/office/drawing/2014/main" val="3487330945"/>
                  </a:ext>
                </a:extLst>
              </a:tr>
              <a:tr h="356285">
                <a:tc>
                  <a:txBody>
                    <a:bodyPr/>
                    <a:lstStyle/>
                    <a:p>
                      <a:r>
                        <a:rPr lang="es-ES"/>
                        <a:t>4</a:t>
                      </a:r>
                    </a:p>
                  </a:txBody>
                  <a:tcPr/>
                </a:tc>
                <a:tc>
                  <a:txBody>
                    <a:bodyPr/>
                    <a:lstStyle/>
                    <a:p>
                      <a:pPr lvl="0">
                        <a:buNone/>
                      </a:pPr>
                      <a:r>
                        <a:rPr lang="es-ES"/>
                        <a:t>1</a:t>
                      </a:r>
                    </a:p>
                  </a:txBody>
                  <a:tcPr/>
                </a:tc>
                <a:tc>
                  <a:txBody>
                    <a:bodyPr/>
                    <a:lstStyle/>
                    <a:p>
                      <a:pPr lvl="0">
                        <a:buNone/>
                      </a:pPr>
                      <a:r>
                        <a:rPr lang="es-ES"/>
                        <a:t>30</a:t>
                      </a:r>
                    </a:p>
                  </a:txBody>
                  <a:tcPr/>
                </a:tc>
                <a:tc>
                  <a:txBody>
                    <a:bodyPr/>
                    <a:lstStyle/>
                    <a:p>
                      <a:r>
                        <a:rPr lang="es-ES"/>
                        <a:t>40</a:t>
                      </a:r>
                    </a:p>
                  </a:txBody>
                  <a:tcPr/>
                </a:tc>
                <a:tc>
                  <a:txBody>
                    <a:bodyPr/>
                    <a:lstStyle/>
                    <a:p>
                      <a:r>
                        <a:rPr lang="es-ES"/>
                        <a:t>10</a:t>
                      </a:r>
                    </a:p>
                  </a:txBody>
                  <a:tcPr/>
                </a:tc>
                <a:extLst>
                  <a:ext uri="{0D108BD9-81ED-4DB2-BD59-A6C34878D82A}">
                    <a16:rowId xmlns:a16="http://schemas.microsoft.com/office/drawing/2014/main" val="2472057184"/>
                  </a:ext>
                </a:extLst>
              </a:tr>
              <a:tr h="356285">
                <a:tc>
                  <a:txBody>
                    <a:bodyPr/>
                    <a:lstStyle/>
                    <a:p>
                      <a:pPr lvl="0">
                        <a:buNone/>
                      </a:pPr>
                      <a:r>
                        <a:rPr lang="es-ES"/>
                        <a:t>5</a:t>
                      </a:r>
                    </a:p>
                  </a:txBody>
                  <a:tcPr/>
                </a:tc>
                <a:tc>
                  <a:txBody>
                    <a:bodyPr/>
                    <a:lstStyle/>
                    <a:p>
                      <a:pPr lvl="0">
                        <a:buNone/>
                      </a:pPr>
                      <a:r>
                        <a:rPr lang="es-ES"/>
                        <a:t>4</a:t>
                      </a:r>
                    </a:p>
                  </a:txBody>
                  <a:tcPr/>
                </a:tc>
                <a:tc>
                  <a:txBody>
                    <a:bodyPr/>
                    <a:lstStyle/>
                    <a:p>
                      <a:pPr lvl="0">
                        <a:buNone/>
                      </a:pPr>
                      <a:r>
                        <a:rPr lang="es-ES"/>
                        <a:t>40</a:t>
                      </a:r>
                    </a:p>
                  </a:txBody>
                  <a:tcPr/>
                </a:tc>
                <a:tc>
                  <a:txBody>
                    <a:bodyPr/>
                    <a:lstStyle/>
                    <a:p>
                      <a:pPr lvl="0">
                        <a:buNone/>
                      </a:pPr>
                      <a:r>
                        <a:rPr lang="es-ES"/>
                        <a:t>40</a:t>
                      </a:r>
                    </a:p>
                  </a:txBody>
                  <a:tcPr/>
                </a:tc>
                <a:tc>
                  <a:txBody>
                    <a:bodyPr/>
                    <a:lstStyle/>
                    <a:p>
                      <a:pPr lvl="0">
                        <a:buNone/>
                      </a:pPr>
                      <a:r>
                        <a:rPr lang="es-ES"/>
                        <a:t>40</a:t>
                      </a:r>
                    </a:p>
                  </a:txBody>
                  <a:tcPr/>
                </a:tc>
                <a:extLst>
                  <a:ext uri="{0D108BD9-81ED-4DB2-BD59-A6C34878D82A}">
                    <a16:rowId xmlns:a16="http://schemas.microsoft.com/office/drawing/2014/main" val="774982555"/>
                  </a:ext>
                </a:extLst>
              </a:tr>
              <a:tr h="356285">
                <a:tc>
                  <a:txBody>
                    <a:bodyPr/>
                    <a:lstStyle/>
                    <a:p>
                      <a:pPr lvl="0">
                        <a:buNone/>
                      </a:pPr>
                      <a:r>
                        <a:rPr lang="es-ES"/>
                        <a:t>6</a:t>
                      </a:r>
                    </a:p>
                  </a:txBody>
                  <a:tcPr/>
                </a:tc>
                <a:tc>
                  <a:txBody>
                    <a:bodyPr/>
                    <a:lstStyle/>
                    <a:p>
                      <a:pPr lvl="0">
                        <a:buNone/>
                      </a:pPr>
                      <a:r>
                        <a:rPr lang="es-ES"/>
                        <a:t>2</a:t>
                      </a:r>
                    </a:p>
                  </a:txBody>
                  <a:tcPr/>
                </a:tc>
                <a:tc>
                  <a:txBody>
                    <a:bodyPr/>
                    <a:lstStyle/>
                    <a:p>
                      <a:pPr lvl="0">
                        <a:buNone/>
                      </a:pPr>
                      <a:r>
                        <a:rPr lang="es-ES"/>
                        <a:t>10</a:t>
                      </a:r>
                    </a:p>
                  </a:txBody>
                  <a:tcPr/>
                </a:tc>
                <a:tc>
                  <a:txBody>
                    <a:bodyPr/>
                    <a:lstStyle/>
                    <a:p>
                      <a:pPr lvl="0">
                        <a:buNone/>
                      </a:pPr>
                      <a:r>
                        <a:rPr lang="es-ES"/>
                        <a:t>30</a:t>
                      </a:r>
                    </a:p>
                  </a:txBody>
                  <a:tcPr/>
                </a:tc>
                <a:tc>
                  <a:txBody>
                    <a:bodyPr/>
                    <a:lstStyle/>
                    <a:p>
                      <a:pPr lvl="0">
                        <a:buNone/>
                      </a:pPr>
                      <a:r>
                        <a:rPr lang="es-ES"/>
                        <a:t>40</a:t>
                      </a:r>
                    </a:p>
                  </a:txBody>
                  <a:tcPr/>
                </a:tc>
                <a:extLst>
                  <a:ext uri="{0D108BD9-81ED-4DB2-BD59-A6C34878D82A}">
                    <a16:rowId xmlns:a16="http://schemas.microsoft.com/office/drawing/2014/main" val="1098002104"/>
                  </a:ext>
                </a:extLst>
              </a:tr>
              <a:tr h="356285">
                <a:tc>
                  <a:txBody>
                    <a:bodyPr/>
                    <a:lstStyle/>
                    <a:p>
                      <a:pPr lvl="0">
                        <a:buNone/>
                      </a:pPr>
                      <a:r>
                        <a:rPr lang="es-ES"/>
                        <a:t>7</a:t>
                      </a:r>
                    </a:p>
                  </a:txBody>
                  <a:tcPr/>
                </a:tc>
                <a:tc>
                  <a:txBody>
                    <a:bodyPr/>
                    <a:lstStyle/>
                    <a:p>
                      <a:pPr lvl="0">
                        <a:buNone/>
                      </a:pPr>
                      <a:r>
                        <a:rPr lang="es-ES"/>
                        <a:t>5</a:t>
                      </a:r>
                    </a:p>
                  </a:txBody>
                  <a:tcPr/>
                </a:tc>
                <a:tc>
                  <a:txBody>
                    <a:bodyPr/>
                    <a:lstStyle/>
                    <a:p>
                      <a:pPr lvl="0">
                        <a:buNone/>
                      </a:pPr>
                      <a:r>
                        <a:rPr lang="es-ES"/>
                        <a:t>40</a:t>
                      </a:r>
                    </a:p>
                  </a:txBody>
                  <a:tcPr/>
                </a:tc>
                <a:tc>
                  <a:txBody>
                    <a:bodyPr/>
                    <a:lstStyle/>
                    <a:p>
                      <a:pPr lvl="0">
                        <a:buNone/>
                      </a:pPr>
                      <a:r>
                        <a:rPr lang="es-ES"/>
                        <a:t>45</a:t>
                      </a:r>
                    </a:p>
                  </a:txBody>
                  <a:tcPr/>
                </a:tc>
                <a:tc>
                  <a:txBody>
                    <a:bodyPr/>
                    <a:lstStyle/>
                    <a:p>
                      <a:pPr lvl="0">
                        <a:buNone/>
                      </a:pPr>
                      <a:r>
                        <a:rPr lang="es-ES"/>
                        <a:t>30</a:t>
                      </a:r>
                    </a:p>
                  </a:txBody>
                  <a:tcPr/>
                </a:tc>
                <a:extLst>
                  <a:ext uri="{0D108BD9-81ED-4DB2-BD59-A6C34878D82A}">
                    <a16:rowId xmlns:a16="http://schemas.microsoft.com/office/drawing/2014/main" val="214297738"/>
                  </a:ext>
                </a:extLst>
              </a:tr>
              <a:tr h="356285">
                <a:tc>
                  <a:txBody>
                    <a:bodyPr/>
                    <a:lstStyle/>
                    <a:p>
                      <a:r>
                        <a:rPr lang="es-ES"/>
                        <a:t>8</a:t>
                      </a:r>
                    </a:p>
                  </a:txBody>
                  <a:tcPr/>
                </a:tc>
                <a:tc>
                  <a:txBody>
                    <a:bodyPr/>
                    <a:lstStyle/>
                    <a:p>
                      <a:r>
                        <a:rPr lang="es-ES"/>
                        <a:t>10</a:t>
                      </a:r>
                    </a:p>
                  </a:txBody>
                  <a:tcPr/>
                </a:tc>
                <a:tc>
                  <a:txBody>
                    <a:bodyPr/>
                    <a:lstStyle/>
                    <a:p>
                      <a:r>
                        <a:rPr lang="es-ES"/>
                        <a:t>30</a:t>
                      </a:r>
                    </a:p>
                  </a:txBody>
                  <a:tcPr/>
                </a:tc>
                <a:tc>
                  <a:txBody>
                    <a:bodyPr/>
                    <a:lstStyle/>
                    <a:p>
                      <a:r>
                        <a:rPr lang="es-ES"/>
                        <a:t>40</a:t>
                      </a:r>
                    </a:p>
                  </a:txBody>
                  <a:tcPr/>
                </a:tc>
                <a:tc>
                  <a:txBody>
                    <a:bodyPr/>
                    <a:lstStyle/>
                    <a:p>
                      <a:r>
                        <a:rPr lang="es-ES"/>
                        <a:t>60</a:t>
                      </a:r>
                    </a:p>
                  </a:txBody>
                  <a:tcPr/>
                </a:tc>
                <a:extLst>
                  <a:ext uri="{0D108BD9-81ED-4DB2-BD59-A6C34878D82A}">
                    <a16:rowId xmlns:a16="http://schemas.microsoft.com/office/drawing/2014/main" val="2686471944"/>
                  </a:ext>
                </a:extLst>
              </a:tr>
              <a:tr h="356285">
                <a:tc>
                  <a:txBody>
                    <a:bodyPr/>
                    <a:lstStyle/>
                    <a:p>
                      <a:r>
                        <a:rPr lang="es-ES"/>
                        <a:t>9</a:t>
                      </a:r>
                    </a:p>
                  </a:txBody>
                  <a:tcPr/>
                </a:tc>
                <a:tc>
                  <a:txBody>
                    <a:bodyPr/>
                    <a:lstStyle/>
                    <a:p>
                      <a:r>
                        <a:rPr lang="es-ES"/>
                        <a:t>20</a:t>
                      </a:r>
                    </a:p>
                  </a:txBody>
                  <a:tcPr/>
                </a:tc>
                <a:tc>
                  <a:txBody>
                    <a:bodyPr/>
                    <a:lstStyle/>
                    <a:p>
                      <a:r>
                        <a:rPr lang="es-ES"/>
                        <a:t>50</a:t>
                      </a:r>
                    </a:p>
                  </a:txBody>
                  <a:tcPr/>
                </a:tc>
                <a:tc>
                  <a:txBody>
                    <a:bodyPr/>
                    <a:lstStyle/>
                    <a:p>
                      <a:r>
                        <a:rPr lang="es-ES"/>
                        <a:t>55</a:t>
                      </a:r>
                    </a:p>
                  </a:txBody>
                  <a:tcPr/>
                </a:tc>
                <a:tc>
                  <a:txBody>
                    <a:bodyPr/>
                    <a:lstStyle/>
                    <a:p>
                      <a:r>
                        <a:rPr lang="es-ES"/>
                        <a:t>40</a:t>
                      </a:r>
                    </a:p>
                  </a:txBody>
                  <a:tcPr/>
                </a:tc>
                <a:extLst>
                  <a:ext uri="{0D108BD9-81ED-4DB2-BD59-A6C34878D82A}">
                    <a16:rowId xmlns:a16="http://schemas.microsoft.com/office/drawing/2014/main" val="1032151809"/>
                  </a:ext>
                </a:extLst>
              </a:tr>
              <a:tr h="356285">
                <a:tc>
                  <a:txBody>
                    <a:bodyPr/>
                    <a:lstStyle/>
                    <a:p>
                      <a:r>
                        <a:rPr lang="es-ES"/>
                        <a:t>10</a:t>
                      </a:r>
                    </a:p>
                  </a:txBody>
                  <a:tcPr/>
                </a:tc>
                <a:tc>
                  <a:txBody>
                    <a:bodyPr/>
                    <a:lstStyle/>
                    <a:p>
                      <a:r>
                        <a:rPr lang="es-ES"/>
                        <a:t>5</a:t>
                      </a:r>
                    </a:p>
                  </a:txBody>
                  <a:tcPr/>
                </a:tc>
                <a:tc>
                  <a:txBody>
                    <a:bodyPr/>
                    <a:lstStyle/>
                    <a:p>
                      <a:r>
                        <a:rPr lang="es-ES"/>
                        <a:t>30</a:t>
                      </a:r>
                    </a:p>
                  </a:txBody>
                  <a:tcPr/>
                </a:tc>
                <a:tc>
                  <a:txBody>
                    <a:bodyPr/>
                    <a:lstStyle/>
                    <a:p>
                      <a:r>
                        <a:rPr lang="es-ES"/>
                        <a:t>30</a:t>
                      </a:r>
                    </a:p>
                  </a:txBody>
                  <a:tcPr/>
                </a:tc>
                <a:tc>
                  <a:txBody>
                    <a:bodyPr/>
                    <a:lstStyle/>
                    <a:p>
                      <a:r>
                        <a:rPr lang="es-ES"/>
                        <a:t>30</a:t>
                      </a:r>
                    </a:p>
                  </a:txBody>
                  <a:tcPr/>
                </a:tc>
                <a:extLst>
                  <a:ext uri="{0D108BD9-81ED-4DB2-BD59-A6C34878D82A}">
                    <a16:rowId xmlns:a16="http://schemas.microsoft.com/office/drawing/2014/main" val="1000168141"/>
                  </a:ext>
                </a:extLst>
              </a:tr>
              <a:tr h="356285">
                <a:tc>
                  <a:txBody>
                    <a:bodyPr/>
                    <a:lstStyle/>
                    <a:p>
                      <a:pPr lvl="0">
                        <a:buNone/>
                      </a:pPr>
                      <a:r>
                        <a:rPr lang="es-ES"/>
                        <a:t>11</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30</a:t>
                      </a:r>
                    </a:p>
                  </a:txBody>
                  <a:tcPr/>
                </a:tc>
                <a:extLst>
                  <a:ext uri="{0D108BD9-81ED-4DB2-BD59-A6C34878D82A}">
                    <a16:rowId xmlns:a16="http://schemas.microsoft.com/office/drawing/2014/main" val="3349789117"/>
                  </a:ext>
                </a:extLst>
              </a:tr>
              <a:tr h="356285">
                <a:tc>
                  <a:txBody>
                    <a:bodyPr/>
                    <a:lstStyle/>
                    <a:p>
                      <a:pPr lvl="0">
                        <a:buNone/>
                      </a:pPr>
                      <a:r>
                        <a:rPr lang="es-ES"/>
                        <a:t>12</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20</a:t>
                      </a:r>
                    </a:p>
                  </a:txBody>
                  <a:tcPr/>
                </a:tc>
                <a:extLst>
                  <a:ext uri="{0D108BD9-81ED-4DB2-BD59-A6C34878D82A}">
                    <a16:rowId xmlns:a16="http://schemas.microsoft.com/office/drawing/2014/main" val="4096640932"/>
                  </a:ext>
                </a:extLst>
              </a:tr>
              <a:tr h="356285">
                <a:tc>
                  <a:txBody>
                    <a:bodyPr/>
                    <a:lstStyle/>
                    <a:p>
                      <a:pPr lvl="0">
                        <a:buNone/>
                      </a:pPr>
                      <a:r>
                        <a:rPr lang="es-ES"/>
                        <a:t>13</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10</a:t>
                      </a:r>
                    </a:p>
                  </a:txBody>
                  <a:tcPr/>
                </a:tc>
                <a:extLst>
                  <a:ext uri="{0D108BD9-81ED-4DB2-BD59-A6C34878D82A}">
                    <a16:rowId xmlns:a16="http://schemas.microsoft.com/office/drawing/2014/main" val="3194100504"/>
                  </a:ext>
                </a:extLst>
              </a:tr>
            </a:tbl>
          </a:graphicData>
        </a:graphic>
      </p:graphicFrame>
    </p:spTree>
    <p:extLst>
      <p:ext uri="{BB962C8B-B14F-4D97-AF65-F5344CB8AC3E}">
        <p14:creationId xmlns:p14="http://schemas.microsoft.com/office/powerpoint/2010/main" val="366916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C54E5-EA54-E8C4-E6F2-3022A5E18237}"/>
              </a:ext>
            </a:extLst>
          </p:cNvPr>
          <p:cNvSpPr>
            <a:spLocks noGrp="1"/>
          </p:cNvSpPr>
          <p:nvPr>
            <p:ph type="title"/>
          </p:nvPr>
        </p:nvSpPr>
        <p:spPr>
          <a:xfrm>
            <a:off x="521208" y="978408"/>
            <a:ext cx="6300216" cy="1325880"/>
          </a:xfrm>
        </p:spPr>
        <p:txBody>
          <a:bodyPr>
            <a:normAutofit/>
          </a:bodyPr>
          <a:lstStyle/>
          <a:p>
            <a:endParaRPr lang="es-ES"/>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Interfaz de usuario gráfica, Texto, Aplicación&#10;&#10;El contenido generado por IA puede ser incorrecto.">
            <a:extLst>
              <a:ext uri="{FF2B5EF4-FFF2-40B4-BE49-F238E27FC236}">
                <a16:creationId xmlns:a16="http://schemas.microsoft.com/office/drawing/2014/main" id="{062F8AA4-143D-FA3C-A7D5-89CCE7C79426}"/>
              </a:ext>
            </a:extLst>
          </p:cNvPr>
          <p:cNvPicPr>
            <a:picLocks noGrp="1" noChangeAspect="1"/>
          </p:cNvPicPr>
          <p:nvPr>
            <p:ph idx="1"/>
          </p:nvPr>
        </p:nvPicPr>
        <p:blipFill>
          <a:blip r:embed="rId2"/>
          <a:stretch>
            <a:fillRect/>
          </a:stretch>
        </p:blipFill>
        <p:spPr>
          <a:xfrm>
            <a:off x="745588" y="1173430"/>
            <a:ext cx="10711140" cy="45165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321238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 dockstate="right" visibility="1"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9D6736C-31D0-4B81-820E-300B473BFA3C}">
  <we:reference id="WA200007130" version="1.0.0.1" store="en-US" storeType="omex"/>
  <we:alternateReferences>
    <we:reference id="WA200007130" version="1.0.0.1" store="omex"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AB49A34-36F2-46B4-BB1F-1366B98D092B}">
  <we:reference id="WA200005566" version="3.0.0.3" store="en-US" storeType="omex"/>
  <we:alternateReferences>
    <we:reference id="WA200005566" version="3.0.0.3"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GestaltVTI</vt:lpstr>
      <vt:lpstr>  Trabajo Práctico Integrador Modelos, Simulación y Teoría de la Decisión    </vt:lpstr>
      <vt:lpstr>Consigna “ Los ómnibus “  </vt:lpstr>
      <vt:lpstr>PowerPoint Presentation</vt:lpstr>
      <vt:lpstr>0 . Creación del Modelo</vt:lpstr>
      <vt:lpstr>PowerPoint Presentation</vt:lpstr>
      <vt:lpstr> 1. Generación de los Números aleatorios y  2. Conversión en una entrada Válida para el Sistema  </vt:lpstr>
      <vt:lpstr>Tramos</vt:lpstr>
      <vt:lpstr>PowerPoint Presentation</vt:lpstr>
      <vt:lpstr>PowerPoint Presentation</vt:lpstr>
      <vt:lpstr>Los Semáforos tienen demora según si se encuentran en verde, rojo o amarillo:   * Verde :  No Hay Demora      * Rojo: Demora 1 minuto      * Amarillo : 50 % de Demora de 2 minutos y que no haya demora </vt:lpstr>
      <vt:lpstr>PowerPoint Presentation</vt:lpstr>
      <vt:lpstr>PowerPoint Presentation</vt:lpstr>
      <vt:lpstr>Las paradas tienen las siguientes demoras, en función de la probabilidad de personas que estén esperando y/o que necesiten bajar en ese lugar: </vt:lpstr>
      <vt:lpstr> </vt:lpstr>
      <vt:lpstr>PowerPoint Presentation</vt:lpstr>
      <vt:lpstr>PowerPoint Presentation</vt:lpstr>
      <vt:lpstr>PowerPoint Presentation</vt:lpstr>
      <vt:lpstr>3. Iterar N veces</vt:lpstr>
      <vt:lpstr>4. Obtener Resultados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383</cp:revision>
  <dcterms:created xsi:type="dcterms:W3CDTF">2025-06-22T23:28:42Z</dcterms:created>
  <dcterms:modified xsi:type="dcterms:W3CDTF">2025-06-23T03:19:43Z</dcterms:modified>
</cp:coreProperties>
</file>