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embeddedFontLst>
    <p:embeddedFont>
      <p:font typeface="Lato"/>
      <p:regular r:id="rId15"/>
      <p:bold r:id="rId16"/>
      <p:italic r:id="rId17"/>
      <p:boldItalic r:id="rId18"/>
    </p:embeddedFont>
    <p:embeddedFont>
      <p:font typeface="Lato Light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3" roundtripDataSignature="AMtx7mirFyYJ+UVem1nGnBKmM8buK8LwH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Light-bold.fntdata"/><Relationship Id="rId11" Type="http://schemas.openxmlformats.org/officeDocument/2006/relationships/slide" Target="slides/slide7.xml"/><Relationship Id="rId22" Type="http://schemas.openxmlformats.org/officeDocument/2006/relationships/font" Target="fonts/LatoLight-boldItalic.fntdata"/><Relationship Id="rId10" Type="http://schemas.openxmlformats.org/officeDocument/2006/relationships/slide" Target="slides/slide6.xml"/><Relationship Id="rId21" Type="http://schemas.openxmlformats.org/officeDocument/2006/relationships/font" Target="fonts/LatoLight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Lato-regular.fntdata"/><Relationship Id="rId14" Type="http://schemas.openxmlformats.org/officeDocument/2006/relationships/slide" Target="slides/slide10.xml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slide" Target="slides/slide1.xml"/><Relationship Id="rId19" Type="http://schemas.openxmlformats.org/officeDocument/2006/relationships/font" Target="fonts/LatoLight-regular.fntdata"/><Relationship Id="rId6" Type="http://schemas.openxmlformats.org/officeDocument/2006/relationships/slide" Target="slides/slide2.xml"/><Relationship Id="rId18" Type="http://schemas.openxmlformats.org/officeDocument/2006/relationships/font" Target="fonts/La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ubtitle Slide">
  <p:cSld name="Title and subtitle Slide">
    <p:bg>
      <p:bgPr>
        <a:solidFill>
          <a:schemeClr val="lt1">
            <a:alpha val="91764"/>
          </a:schemeClr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g2b602acdbf5_0_4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g2b602acdbf5_0_49"/>
          <p:cNvSpPr txBox="1"/>
          <p:nvPr>
            <p:ph type="title"/>
          </p:nvPr>
        </p:nvSpPr>
        <p:spPr>
          <a:xfrm>
            <a:off x="2905615" y="2803310"/>
            <a:ext cx="63807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spAutoFit/>
          </a:bodyPr>
          <a:lstStyle>
            <a:lvl1pPr lv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ato"/>
              <a:buNone/>
              <a:defRPr b="1" i="0" sz="36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" name="Google Shape;15;g2b602acdbf5_0_49"/>
          <p:cNvSpPr txBox="1"/>
          <p:nvPr>
            <p:ph idx="1" type="subTitle"/>
          </p:nvPr>
        </p:nvSpPr>
        <p:spPr>
          <a:xfrm>
            <a:off x="2922254" y="3756274"/>
            <a:ext cx="63474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080"/>
              <a:buNone/>
              <a:defRPr b="0" i="0" sz="1200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6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96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96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title -  Text - Light">
  <p:cSld name="Title &amp; Subtitle -  Text - Ligh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g2b602acdbf5_0_53"/>
          <p:cNvSpPr txBox="1"/>
          <p:nvPr>
            <p:ph type="title"/>
          </p:nvPr>
        </p:nvSpPr>
        <p:spPr>
          <a:xfrm>
            <a:off x="604490" y="809830"/>
            <a:ext cx="11000100" cy="3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414E"/>
              </a:buClr>
              <a:buSzPts val="1600"/>
              <a:buFont typeface="Lato"/>
              <a:buNone/>
              <a:defRPr b="1" i="0" sz="1600" u="none" cap="none" strike="noStrike">
                <a:solidFill>
                  <a:srgbClr val="32414E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" name="Google Shape;18;g2b602acdbf5_0_53"/>
          <p:cNvSpPr txBox="1"/>
          <p:nvPr>
            <p:ph idx="1" type="body"/>
          </p:nvPr>
        </p:nvSpPr>
        <p:spPr>
          <a:xfrm>
            <a:off x="607105" y="386459"/>
            <a:ext cx="10997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160"/>
              <a:buFont typeface="Lato"/>
              <a:buNone/>
              <a:defRPr b="1" i="0" sz="2400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00"/>
              <a:buFont typeface="Lato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60"/>
              <a:buFont typeface="Lato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960"/>
              <a:buFont typeface="Lato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840"/>
              <a:buFont typeface="Lato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9" name="Google Shape;19;g2b602acdbf5_0_53"/>
          <p:cNvCxnSpPr/>
          <p:nvPr/>
        </p:nvCxnSpPr>
        <p:spPr>
          <a:xfrm>
            <a:off x="11549579" y="6649095"/>
            <a:ext cx="0" cy="12000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" name="Google Shape;20;g2b602acdbf5_0_53"/>
          <p:cNvSpPr txBox="1"/>
          <p:nvPr/>
        </p:nvSpPr>
        <p:spPr>
          <a:xfrm>
            <a:off x="11510648" y="6600434"/>
            <a:ext cx="298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800" u="none" cap="none" strike="noStrik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rPr>
              <a:t>‹#›</a:t>
            </a:fld>
            <a:endParaRPr b="0" i="0" sz="800" u="none" cap="none" strike="noStrike">
              <a:solidFill>
                <a:schemeClr val="accen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1" name="Google Shape;21;g2b602acdbf5_0_53"/>
          <p:cNvSpPr txBox="1"/>
          <p:nvPr>
            <p:ph idx="2" type="body"/>
          </p:nvPr>
        </p:nvSpPr>
        <p:spPr>
          <a:xfrm>
            <a:off x="604028" y="1436965"/>
            <a:ext cx="109974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60"/>
              <a:buFont typeface="Arial"/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00"/>
              <a:buFont typeface="Lato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60"/>
              <a:buFont typeface="Lato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960"/>
              <a:buFont typeface="Lato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840"/>
              <a:buFont typeface="Lato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22" name="Google Shape;22;g2b602acdbf5_0_53"/>
          <p:cNvCxnSpPr/>
          <p:nvPr/>
        </p:nvCxnSpPr>
        <p:spPr>
          <a:xfrm>
            <a:off x="0" y="6286036"/>
            <a:ext cx="12192000" cy="0"/>
          </a:xfrm>
          <a:prstGeom prst="straightConnector1">
            <a:avLst/>
          </a:prstGeom>
          <a:noFill/>
          <a:ln cap="flat" cmpd="sng" w="19050">
            <a:solidFill>
              <a:srgbClr val="DEE8F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3" name="Google Shape;23;g2b602acdbf5_0_5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761526" y="6332176"/>
            <a:ext cx="2330900" cy="52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 slide">
  <p:cSld name="End slid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bstract background with network pattern" id="25" name="Google Shape;25;g2b602acdbf5_0_63"/>
          <p:cNvPicPr preferRelativeResize="0"/>
          <p:nvPr/>
        </p:nvPicPr>
        <p:blipFill rotWithShape="1">
          <a:blip r:embed="rId2">
            <a:alphaModFix/>
          </a:blip>
          <a:srcRect b="7738" l="0" r="0" t="7738"/>
          <a:stretch/>
        </p:blipFill>
        <p:spPr>
          <a:xfrm>
            <a:off x="-1" y="0"/>
            <a:ext cx="1219199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g2b602acdbf5_0_63"/>
          <p:cNvSpPr txBox="1"/>
          <p:nvPr/>
        </p:nvSpPr>
        <p:spPr>
          <a:xfrm>
            <a:off x="874713" y="2022961"/>
            <a:ext cx="104427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Lato"/>
              <a:buNone/>
            </a:pPr>
            <a:r>
              <a:rPr b="1" i="0" lang="en-US" sz="26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THANK YOU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2b602acdbf5_0_66"/>
          <p:cNvSpPr txBox="1"/>
          <p:nvPr>
            <p:ph type="ctrTitle"/>
          </p:nvPr>
        </p:nvSpPr>
        <p:spPr>
          <a:xfrm>
            <a:off x="1167493" y="1122363"/>
            <a:ext cx="70968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Char char="●"/>
              <a:defRPr b="1" sz="6000"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g2b602acdbf5_0_66"/>
          <p:cNvSpPr txBox="1"/>
          <p:nvPr>
            <p:ph idx="1" type="subTitle"/>
          </p:nvPr>
        </p:nvSpPr>
        <p:spPr>
          <a:xfrm>
            <a:off x="1167493" y="3602038"/>
            <a:ext cx="95004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0" name="Google Shape;30;g2b602acdbf5_0_66"/>
          <p:cNvSpPr/>
          <p:nvPr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g2b602acdbf5_0_66"/>
          <p:cNvSpPr/>
          <p:nvPr/>
        </p:nvSpPr>
        <p:spPr>
          <a:xfrm>
            <a:off x="583746" y="4960030"/>
            <a:ext cx="1551300" cy="1551300"/>
          </a:xfrm>
          <a:prstGeom prst="ellipse">
            <a:avLst/>
          </a:prstGeom>
          <a:solidFill>
            <a:schemeClr val="dk2"/>
          </a:solidFill>
          <a:ln cap="flat" cmpd="sng" w="12700">
            <a:solidFill>
              <a:srgbClr val="004BB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g2b602acdbf5_0_66"/>
          <p:cNvSpPr/>
          <p:nvPr/>
        </p:nvSpPr>
        <p:spPr>
          <a:xfrm>
            <a:off x="1" y="4571999"/>
            <a:ext cx="1117875" cy="1117875"/>
          </a:xfrm>
          <a:custGeom>
            <a:rect b="b" l="l" r="r" t="t"/>
            <a:pathLst>
              <a:path extrusionOk="0" h="1167493" w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g2b602acdbf5_0_66"/>
          <p:cNvSpPr/>
          <p:nvPr/>
        </p:nvSpPr>
        <p:spPr>
          <a:xfrm>
            <a:off x="1" y="5739492"/>
            <a:ext cx="1117875" cy="1117875"/>
          </a:xfrm>
          <a:custGeom>
            <a:rect b="b" l="l" r="r" t="t"/>
            <a:pathLst>
              <a:path extrusionOk="0" h="1167493" w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" name="Google Shape;34;g2b602acdbf5_0_66"/>
          <p:cNvGrpSpPr/>
          <p:nvPr/>
        </p:nvGrpSpPr>
        <p:grpSpPr>
          <a:xfrm>
            <a:off x="8264878" y="-3418"/>
            <a:ext cx="3927680" cy="3165108"/>
            <a:chOff x="9857014" y="13834"/>
            <a:chExt cx="2334986" cy="1881641"/>
          </a:xfrm>
        </p:grpSpPr>
        <p:sp>
          <p:nvSpPr>
            <p:cNvPr id="35" name="Google Shape;35;g2b602acdbf5_0_66"/>
            <p:cNvSpPr/>
            <p:nvPr/>
          </p:nvSpPr>
          <p:spPr>
            <a:xfrm rot="-5400000">
              <a:off x="10667433" y="370908"/>
              <a:ext cx="1881641" cy="1167493"/>
            </a:xfrm>
            <a:custGeom>
              <a:rect b="b" l="l" r="r" t="t"/>
              <a:pathLst>
                <a:path extrusionOk="0" h="1167493" w="1881641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g2b602acdbf5_0_66"/>
            <p:cNvSpPr/>
            <p:nvPr/>
          </p:nvSpPr>
          <p:spPr>
            <a:xfrm flipH="1" rot="5400000">
              <a:off x="9499940" y="370908"/>
              <a:ext cx="1881641" cy="1167493"/>
            </a:xfrm>
            <a:custGeom>
              <a:rect b="b" l="l" r="r" t="t"/>
              <a:pathLst>
                <a:path extrusionOk="0" h="1167493" w="1881641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" name="Google Shape;37;g2b602acdbf5_0_66"/>
          <p:cNvSpPr/>
          <p:nvPr/>
        </p:nvSpPr>
        <p:spPr>
          <a:xfrm>
            <a:off x="0" y="-1"/>
            <a:ext cx="1166792" cy="1166792"/>
          </a:xfrm>
          <a:custGeom>
            <a:rect b="b" l="l" r="r" t="t"/>
            <a:pathLst>
              <a:path extrusionOk="0" h="862693" w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g2b602acdbf5_0_66"/>
          <p:cNvSpPr/>
          <p:nvPr/>
        </p:nvSpPr>
        <p:spPr>
          <a:xfrm>
            <a:off x="11024507" y="4580708"/>
            <a:ext cx="1167493" cy="2277847"/>
          </a:xfrm>
          <a:custGeom>
            <a:rect b="b" l="l" r="r" t="t"/>
            <a:pathLst>
              <a:path extrusionOk="0" h="2272167" w="1167493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2b602acdbf5_0_78"/>
          <p:cNvSpPr txBox="1"/>
          <p:nvPr>
            <p:ph type="title"/>
          </p:nvPr>
        </p:nvSpPr>
        <p:spPr>
          <a:xfrm>
            <a:off x="1167492" y="381000"/>
            <a:ext cx="97791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●"/>
              <a:defRPr b="1" sz="4800"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g2b602acdbf5_0_78"/>
          <p:cNvSpPr txBox="1"/>
          <p:nvPr>
            <p:ph idx="1" type="body"/>
          </p:nvPr>
        </p:nvSpPr>
        <p:spPr>
          <a:xfrm>
            <a:off x="1167493" y="2017467"/>
            <a:ext cx="9779100" cy="3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g2b602acdbf5_0_78"/>
          <p:cNvSpPr/>
          <p:nvPr/>
        </p:nvSpPr>
        <p:spPr>
          <a:xfrm flipH="1">
            <a:off x="8581528" y="1"/>
            <a:ext cx="3610472" cy="3610472"/>
          </a:xfrm>
          <a:custGeom>
            <a:rect b="b" l="l" r="r" t="t"/>
            <a:pathLst>
              <a:path extrusionOk="0" h="1167493" w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g2b602acdbf5_0_78"/>
          <p:cNvSpPr/>
          <p:nvPr/>
        </p:nvSpPr>
        <p:spPr>
          <a:xfrm flipH="1">
            <a:off x="8581528" y="3246896"/>
            <a:ext cx="3610472" cy="3610472"/>
          </a:xfrm>
          <a:custGeom>
            <a:rect b="b" l="l" r="r" t="t"/>
            <a:pathLst>
              <a:path extrusionOk="0" h="1167493" w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g2b602acdbf5_0_78"/>
          <p:cNvSpPr/>
          <p:nvPr/>
        </p:nvSpPr>
        <p:spPr>
          <a:xfrm>
            <a:off x="1" y="0"/>
            <a:ext cx="933865" cy="933865"/>
          </a:xfrm>
          <a:custGeom>
            <a:rect b="b" l="l" r="r" t="t"/>
            <a:pathLst>
              <a:path extrusionOk="0" h="862693" w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" name="Google Shape;45;g2b602acdbf5_0_78"/>
          <p:cNvGrpSpPr/>
          <p:nvPr/>
        </p:nvGrpSpPr>
        <p:grpSpPr>
          <a:xfrm>
            <a:off x="8082091" y="5590903"/>
            <a:ext cx="1572380" cy="1267097"/>
            <a:chOff x="7413403" y="4976359"/>
            <a:chExt cx="2334986" cy="1881641"/>
          </a:xfrm>
        </p:grpSpPr>
        <p:sp>
          <p:nvSpPr>
            <p:cNvPr id="46" name="Google Shape;46;g2b602acdbf5_0_78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rect b="b" l="l" r="r" t="t"/>
              <a:pathLst>
                <a:path extrusionOk="0" h="1167493" w="1881641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g2b602acdbf5_0_78"/>
            <p:cNvSpPr/>
            <p:nvPr/>
          </p:nvSpPr>
          <p:spPr>
            <a:xfrm flipH="1" rot="5400000">
              <a:off x="7056329" y="5333433"/>
              <a:ext cx="1881641" cy="1167493"/>
            </a:xfrm>
            <a:custGeom>
              <a:rect b="b" l="l" r="r" t="t"/>
              <a:pathLst>
                <a:path extrusionOk="0" h="1167493" w="1881641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" name="Google Shape;48;g2b602acdbf5_0_78"/>
          <p:cNvSpPr txBox="1"/>
          <p:nvPr>
            <p:ph idx="10" type="dt"/>
          </p:nvPr>
        </p:nvSpPr>
        <p:spPr>
          <a:xfrm>
            <a:off x="3810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g2b602acdbf5_0_7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g2b602acdbf5_0_78"/>
          <p:cNvSpPr txBox="1"/>
          <p:nvPr>
            <p:ph idx="12" type="sldNum"/>
          </p:nvPr>
        </p:nvSpPr>
        <p:spPr>
          <a:xfrm>
            <a:off x="10153276" y="6356350"/>
            <a:ext cx="1657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2b602acdbf5_0_46"/>
          <p:cNvSpPr txBox="1"/>
          <p:nvPr>
            <p:ph idx="1" type="body"/>
          </p:nvPr>
        </p:nvSpPr>
        <p:spPr>
          <a:xfrm>
            <a:off x="874713" y="1665288"/>
            <a:ext cx="10442700" cy="19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35433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98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0861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260"/>
              <a:buFont typeface="Courier New"/>
              <a:buChar char="o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89560" lvl="3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960"/>
              <a:buFont typeface="Noto Sans Symbols"/>
              <a:buChar char="❑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81939" lvl="4" marL="2286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840"/>
              <a:buFont typeface="Noto Sans Symbols"/>
              <a:buChar char="❖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1" name="Google Shape;11;g2b602acdbf5_0_4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91">
          <p15:clr>
            <a:srgbClr val="F26B43"/>
          </p15:clr>
        </p15:guide>
        <p15:guide id="2" orient="horz" pos="3861">
          <p15:clr>
            <a:srgbClr val="F26B43"/>
          </p15:clr>
        </p15:guide>
        <p15:guide id="3" pos="7310">
          <p15:clr>
            <a:srgbClr val="F26B43"/>
          </p15:clr>
        </p15:guide>
        <p15:guide id="4" pos="3840">
          <p15:clr>
            <a:srgbClr val="F26B43"/>
          </p15:clr>
        </p15:guide>
        <p15:guide id="5" orient="horz" pos="2160">
          <p15:clr>
            <a:srgbClr val="F26B43"/>
          </p15:clr>
        </p15:guide>
        <p15:guide id="6" pos="37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"/>
          <p:cNvSpPr txBox="1"/>
          <p:nvPr>
            <p:ph type="title"/>
          </p:nvPr>
        </p:nvSpPr>
        <p:spPr>
          <a:xfrm>
            <a:off x="459829" y="1172180"/>
            <a:ext cx="8826600" cy="244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b="1" lang="en-US" sz="6000">
                <a:latin typeface="Arial"/>
                <a:ea typeface="Arial"/>
                <a:cs typeface="Arial"/>
                <a:sym typeface="Arial"/>
              </a:rPr>
              <a:t>Introducció a la Intel·ligència Artificial</a:t>
            </a:r>
            <a:endParaRPr/>
          </a:p>
        </p:txBody>
      </p:sp>
      <p:sp>
        <p:nvSpPr>
          <p:cNvPr id="56" name="Google Shape;56;p1"/>
          <p:cNvSpPr txBox="1"/>
          <p:nvPr>
            <p:ph idx="1" type="subTitle"/>
          </p:nvPr>
        </p:nvSpPr>
        <p:spPr>
          <a:xfrm>
            <a:off x="254875" y="5190925"/>
            <a:ext cx="7504500" cy="14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Sistemes d’aprenentatge automàtic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Ramon Mateo navarro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0"/>
          <p:cNvSpPr txBox="1"/>
          <p:nvPr>
            <p:ph type="title"/>
          </p:nvPr>
        </p:nvSpPr>
        <p:spPr>
          <a:xfrm>
            <a:off x="604490" y="809830"/>
            <a:ext cx="11000100" cy="3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1" lang="en-US" sz="4800">
                <a:latin typeface="Arial"/>
                <a:ea typeface="Arial"/>
                <a:cs typeface="Arial"/>
                <a:sym typeface="Arial"/>
              </a:rPr>
              <a:t>IA Dèbil: Usos i Possibilitats</a:t>
            </a:r>
            <a:endParaRPr/>
          </a:p>
        </p:txBody>
      </p:sp>
      <p:sp>
        <p:nvSpPr>
          <p:cNvPr id="110" name="Google Shape;110;p10"/>
          <p:cNvSpPr txBox="1"/>
          <p:nvPr>
            <p:ph idx="1" type="body"/>
          </p:nvPr>
        </p:nvSpPr>
        <p:spPr>
          <a:xfrm>
            <a:off x="597305" y="1508534"/>
            <a:ext cx="10997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- Automatització de processos industrials i empresarials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- Millora de l'atenció al client mitjançant chatbots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/>
          <p:nvPr>
            <p:ph type="title"/>
          </p:nvPr>
        </p:nvSpPr>
        <p:spPr>
          <a:xfrm>
            <a:off x="604490" y="809830"/>
            <a:ext cx="11000100" cy="3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1" lang="en-US" sz="4800">
                <a:latin typeface="Arial"/>
                <a:ea typeface="Arial"/>
                <a:cs typeface="Arial"/>
                <a:sym typeface="Arial"/>
              </a:rPr>
              <a:t>Què és la Intel·ligència Artificial?</a:t>
            </a:r>
            <a:endParaRPr/>
          </a:p>
        </p:txBody>
      </p:sp>
      <p:sp>
        <p:nvSpPr>
          <p:cNvPr id="62" name="Google Shape;62;p2"/>
          <p:cNvSpPr txBox="1"/>
          <p:nvPr>
            <p:ph idx="2" type="body"/>
          </p:nvPr>
        </p:nvSpPr>
        <p:spPr>
          <a:xfrm>
            <a:off x="597303" y="2130640"/>
            <a:ext cx="10997400" cy="1520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en-US" sz="2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La Intel·ligència Artificial (IA) és la simulació de processos d'intel·ligència humana per part de màquines, especialment sistemes informàtics. Aquests processos inclouen l'aprenentatge, el raonament i l'auto-correcció.</a:t>
            </a:r>
            <a:endParaRPr b="1" sz="24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"/>
          <p:cNvSpPr txBox="1"/>
          <p:nvPr>
            <p:ph type="title"/>
          </p:nvPr>
        </p:nvSpPr>
        <p:spPr>
          <a:xfrm>
            <a:off x="604490" y="809830"/>
            <a:ext cx="11000100" cy="3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1" lang="en-US" sz="4800">
                <a:latin typeface="Arial"/>
                <a:ea typeface="Arial"/>
                <a:cs typeface="Arial"/>
                <a:sym typeface="Arial"/>
              </a:rPr>
              <a:t>Exemples i casos d'ús de la IA</a:t>
            </a:r>
            <a:endParaRPr/>
          </a:p>
        </p:txBody>
      </p:sp>
      <p:sp>
        <p:nvSpPr>
          <p:cNvPr id="68" name="Google Shape;68;p3"/>
          <p:cNvSpPr txBox="1"/>
          <p:nvPr>
            <p:ph idx="1" type="body"/>
          </p:nvPr>
        </p:nvSpPr>
        <p:spPr>
          <a:xfrm>
            <a:off x="605855" y="1663459"/>
            <a:ext cx="10997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- Reconèixer patrons i imatges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- Processament del llenguatge natural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- Sistemes de recomanació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- Diagnòstics mèdics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- Vehicles autònoms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"/>
          <p:cNvSpPr txBox="1"/>
          <p:nvPr>
            <p:ph type="title"/>
          </p:nvPr>
        </p:nvSpPr>
        <p:spPr>
          <a:xfrm>
            <a:off x="604490" y="809830"/>
            <a:ext cx="11000100" cy="3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1" lang="en-US" sz="4800">
                <a:latin typeface="Arial"/>
                <a:ea typeface="Arial"/>
                <a:cs typeface="Arial"/>
                <a:sym typeface="Arial"/>
              </a:rPr>
              <a:t>IA Forta vs IA Dèbil</a:t>
            </a:r>
            <a:endParaRPr/>
          </a:p>
        </p:txBody>
      </p:sp>
      <p:sp>
        <p:nvSpPr>
          <p:cNvPr id="74" name="Google Shape;74;p4"/>
          <p:cNvSpPr txBox="1"/>
          <p:nvPr>
            <p:ph idx="1" type="body"/>
          </p:nvPr>
        </p:nvSpPr>
        <p:spPr>
          <a:xfrm>
            <a:off x="605855" y="1805359"/>
            <a:ext cx="10997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La IA Forta és dissenyada per a entendre, aprendre i aplicar el coneixement de manera similar a un ésser humà, mentre que la IA Dèbil està enfocada en realitzar tasques específiques sense la consciència de si mateixa.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/>
          <p:nvPr>
            <p:ph type="title"/>
          </p:nvPr>
        </p:nvSpPr>
        <p:spPr>
          <a:xfrm>
            <a:off x="595940" y="1424680"/>
            <a:ext cx="11000100" cy="3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1" lang="en-US" sz="4800">
                <a:latin typeface="Arial"/>
                <a:ea typeface="Arial"/>
                <a:cs typeface="Arial"/>
                <a:sym typeface="Arial"/>
              </a:rPr>
              <a:t>IA Forta: Característiques i Aplicacions</a:t>
            </a:r>
            <a:endParaRPr/>
          </a:p>
        </p:txBody>
      </p:sp>
      <p:sp>
        <p:nvSpPr>
          <p:cNvPr id="80" name="Google Shape;80;p5"/>
          <p:cNvSpPr txBox="1"/>
          <p:nvPr>
            <p:ph idx="1" type="body"/>
          </p:nvPr>
        </p:nvSpPr>
        <p:spPr>
          <a:xfrm>
            <a:off x="685930" y="2341384"/>
            <a:ext cx="10997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- Capacitat de raonament, resolució de problemes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- Aprenentatge i adaptació a noves situacions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- Aplicacions: Robots autònoms, assistents personals intel·ligents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"/>
          <p:cNvSpPr txBox="1"/>
          <p:nvPr>
            <p:ph type="title"/>
          </p:nvPr>
        </p:nvSpPr>
        <p:spPr>
          <a:xfrm>
            <a:off x="604490" y="809830"/>
            <a:ext cx="11000100" cy="3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1" lang="en-US" sz="4800">
                <a:latin typeface="Arial"/>
                <a:ea typeface="Arial"/>
                <a:cs typeface="Arial"/>
                <a:sym typeface="Arial"/>
              </a:rPr>
              <a:t>IA Forta: Avantatges i Inconvenients</a:t>
            </a:r>
            <a:endParaRPr/>
          </a:p>
        </p:txBody>
      </p:sp>
      <p:sp>
        <p:nvSpPr>
          <p:cNvPr id="86" name="Google Shape;86;p6"/>
          <p:cNvSpPr txBox="1"/>
          <p:nvPr>
            <p:ph idx="1" type="body"/>
          </p:nvPr>
        </p:nvSpPr>
        <p:spPr>
          <a:xfrm>
            <a:off x="597305" y="1789584"/>
            <a:ext cx="10997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Avantatges: Potencial per a realitzar tasques complexes i creatives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Inconvenients: Riscos ètics i de seguretat, alta complexitat i cost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"/>
          <p:cNvSpPr txBox="1"/>
          <p:nvPr>
            <p:ph type="title"/>
          </p:nvPr>
        </p:nvSpPr>
        <p:spPr>
          <a:xfrm>
            <a:off x="604490" y="809830"/>
            <a:ext cx="11000100" cy="3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1" lang="en-US" sz="4800">
                <a:latin typeface="Arial"/>
                <a:ea typeface="Arial"/>
                <a:cs typeface="Arial"/>
                <a:sym typeface="Arial"/>
              </a:rPr>
              <a:t>IA Forta: Usos i Possibilitats</a:t>
            </a:r>
            <a:endParaRPr/>
          </a:p>
        </p:txBody>
      </p:sp>
      <p:sp>
        <p:nvSpPr>
          <p:cNvPr id="92" name="Google Shape;92;p7"/>
          <p:cNvSpPr txBox="1"/>
          <p:nvPr>
            <p:ph idx="1" type="body"/>
          </p:nvPr>
        </p:nvSpPr>
        <p:spPr>
          <a:xfrm>
            <a:off x="587380" y="1852659"/>
            <a:ext cx="10997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- Desenvolupament de sistemes experts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- Innovació en sectors com la medicina, educació i robòtica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8"/>
          <p:cNvSpPr txBox="1"/>
          <p:nvPr>
            <p:ph type="title"/>
          </p:nvPr>
        </p:nvSpPr>
        <p:spPr>
          <a:xfrm>
            <a:off x="595940" y="1652380"/>
            <a:ext cx="11000100" cy="3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1" lang="en-US" sz="4800">
                <a:latin typeface="Arial"/>
                <a:ea typeface="Arial"/>
                <a:cs typeface="Arial"/>
                <a:sym typeface="Arial"/>
              </a:rPr>
              <a:t>IA Dèbil: Característiques i Aplicacions</a:t>
            </a:r>
            <a:endParaRPr/>
          </a:p>
        </p:txBody>
      </p:sp>
      <p:sp>
        <p:nvSpPr>
          <p:cNvPr id="98" name="Google Shape;98;p8"/>
          <p:cNvSpPr txBox="1"/>
          <p:nvPr>
            <p:ph idx="1" type="body"/>
          </p:nvPr>
        </p:nvSpPr>
        <p:spPr>
          <a:xfrm>
            <a:off x="597305" y="2807459"/>
            <a:ext cx="10997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- Especialitzada en tasques concretes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- Sense consciència o enteniment propi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- Aplicacions: Sistemes de recomanació, assistents virtuals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9"/>
          <p:cNvSpPr txBox="1"/>
          <p:nvPr>
            <p:ph type="title"/>
          </p:nvPr>
        </p:nvSpPr>
        <p:spPr>
          <a:xfrm>
            <a:off x="604490" y="809830"/>
            <a:ext cx="11000100" cy="3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1" lang="en-US" sz="4800">
                <a:latin typeface="Arial"/>
                <a:ea typeface="Arial"/>
                <a:cs typeface="Arial"/>
                <a:sym typeface="Arial"/>
              </a:rPr>
              <a:t>IA Dèbil: Avantatges i Inconvenients</a:t>
            </a:r>
            <a:endParaRPr/>
          </a:p>
        </p:txBody>
      </p:sp>
      <p:sp>
        <p:nvSpPr>
          <p:cNvPr id="104" name="Google Shape;104;p9"/>
          <p:cNvSpPr txBox="1"/>
          <p:nvPr>
            <p:ph idx="1" type="body"/>
          </p:nvPr>
        </p:nvSpPr>
        <p:spPr>
          <a:xfrm>
            <a:off x="605850" y="2228775"/>
            <a:ext cx="11504700" cy="24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Avantatges: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6576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60"/>
              <a:buFont typeface="Arial"/>
              <a:buChar char="●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Eficiència i precisió en tasques específiques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Inconvenients: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6576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160"/>
              <a:buFont typeface="Arial"/>
              <a:buChar char="●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Limitada a tasques per les quals ha estat programada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CP2020">
      <a:dk1>
        <a:srgbClr val="32414F"/>
      </a:dk1>
      <a:lt1>
        <a:srgbClr val="FFFFFF"/>
      </a:lt1>
      <a:dk2>
        <a:srgbClr val="154464"/>
      </a:dk2>
      <a:lt2>
        <a:srgbClr val="F8F8F8"/>
      </a:lt2>
      <a:accent1>
        <a:srgbClr val="2F6E9A"/>
      </a:accent1>
      <a:accent2>
        <a:srgbClr val="5E93BD"/>
      </a:accent2>
      <a:accent3>
        <a:srgbClr val="C3D8DB"/>
      </a:accent3>
      <a:accent4>
        <a:srgbClr val="EAEBED"/>
      </a:accent4>
      <a:accent5>
        <a:srgbClr val="00AFB1"/>
      </a:accent5>
      <a:accent6>
        <a:srgbClr val="6CCACD"/>
      </a:accent6>
      <a:hlink>
        <a:srgbClr val="00AFB1"/>
      </a:hlink>
      <a:folHlink>
        <a:srgbClr val="2F6E9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2021-09-06T16:30:14Z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