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9898F3-974B-4777-9B27-5846DB1D3622}">
  <a:tblStyle styleId="{579898F3-974B-4777-9B27-5846DB1D36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7601a0c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7601a0c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7f5138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7f5138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59420732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59420732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57f5138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57f5138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57f5138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57f5138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57f5138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57f5138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7f5138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7f5138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57f5138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57f5138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57f5138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57f5138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57f5138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57f5138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57601a0c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57601a0c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57f5138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57f5138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57601a0c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57601a0c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876850"/>
            <a:ext cx="8520600" cy="22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 CBR PROTOTYPE FOR PLANNING SANDWICH RECIPES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213525" y="3954550"/>
            <a:ext cx="65547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6807"/>
              <a:t>Anna Garriga Orte</a:t>
            </a:r>
            <a:r>
              <a:rPr lang="ca" sz="6807"/>
              <a:t>u</a:t>
            </a:r>
            <a:endParaRPr sz="680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6807"/>
              <a:t>	Eliška Svobodová</a:t>
            </a:r>
            <a:endParaRPr sz="680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6807"/>
              <a:t>	Enric Lamarca Ferrés</a:t>
            </a:r>
            <a:endParaRPr sz="680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6807"/>
              <a:t>	Gisela Albors Zumel</a:t>
            </a:r>
            <a:endParaRPr sz="6807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 sz="6807"/>
              <a:t>	Ramon Mateo Navarro</a:t>
            </a:r>
            <a:endParaRPr sz="680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615" y="0"/>
            <a:ext cx="2355385" cy="7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5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ADAPTATION TESTING</a:t>
            </a:r>
            <a:endParaRPr sz="4680"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952500" y="172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{579898F3-974B-4777-9B27-5846DB1D3622}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Spread a slice of </a:t>
                      </a:r>
                      <a:r>
                        <a:rPr b="1" lang="ca" sz="1200"/>
                        <a:t>bread</a:t>
                      </a:r>
                      <a:r>
                        <a:rPr lang="ca" sz="1200"/>
                        <a:t> with </a:t>
                      </a:r>
                      <a:r>
                        <a:rPr b="1" lang="ca" sz="1200"/>
                        <a:t>cream cheese</a:t>
                      </a:r>
                      <a:r>
                        <a:rPr lang="ca" sz="12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Spread a slice of </a:t>
                      </a:r>
                      <a:r>
                        <a:rPr b="1" lang="ca" sz="1200"/>
                        <a:t>pita bread</a:t>
                      </a:r>
                      <a:r>
                        <a:rPr lang="ca" sz="1200"/>
                        <a:t> with </a:t>
                      </a:r>
                      <a:r>
                        <a:rPr b="1" lang="ca" sz="1200"/>
                        <a:t>avocado</a:t>
                      </a:r>
                      <a:r>
                        <a:rPr lang="ca" sz="12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Peel the </a:t>
                      </a:r>
                      <a:r>
                        <a:rPr b="1" lang="ca" sz="1200"/>
                        <a:t>cucumber</a:t>
                      </a:r>
                      <a:r>
                        <a:rPr lang="ca" sz="1200"/>
                        <a:t> and cut into thin slices.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Peel the </a:t>
                      </a:r>
                      <a:r>
                        <a:rPr b="1" lang="ca" sz="1200"/>
                        <a:t>mango</a:t>
                      </a:r>
                      <a:r>
                        <a:rPr lang="ca" sz="1200"/>
                        <a:t> and cut into thin slices.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In a bowl, mix the same quantities of </a:t>
                      </a:r>
                      <a:r>
                        <a:rPr b="1" lang="ca" sz="1200"/>
                        <a:t>cream</a:t>
                      </a:r>
                      <a:r>
                        <a:rPr lang="ca" sz="1200"/>
                        <a:t> and of </a:t>
                      </a:r>
                      <a:r>
                        <a:rPr b="1" lang="ca" sz="1200"/>
                        <a:t>ketchup</a:t>
                      </a:r>
                      <a:r>
                        <a:rPr lang="ca" sz="12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In a bowl, mix the same quantities of </a:t>
                      </a:r>
                      <a:r>
                        <a:rPr b="1" lang="ca" sz="1200"/>
                        <a:t>avocado</a:t>
                      </a:r>
                      <a:r>
                        <a:rPr lang="ca" sz="1200"/>
                        <a:t> and of </a:t>
                      </a:r>
                      <a:r>
                        <a:rPr b="1" lang="ca" sz="1200"/>
                        <a:t>ketchup</a:t>
                      </a:r>
                      <a:r>
                        <a:rPr lang="ca" sz="1200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Mince some </a:t>
                      </a:r>
                      <a:r>
                        <a:rPr b="1" lang="ca" sz="1200"/>
                        <a:t>Chinese cabbage</a:t>
                      </a:r>
                      <a:r>
                        <a:rPr lang="ca" sz="1200"/>
                        <a:t> into thin strips.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/>
                        <a:t>Mince some </a:t>
                      </a:r>
                      <a:r>
                        <a:rPr lang="ca" sz="1200" u="sng"/>
                        <a:t>Chinese</a:t>
                      </a:r>
                      <a:r>
                        <a:rPr lang="ca" sz="1200"/>
                        <a:t> </a:t>
                      </a:r>
                      <a:r>
                        <a:rPr b="1" lang="ca" sz="1200"/>
                        <a:t>lettuce</a:t>
                      </a:r>
                      <a:r>
                        <a:rPr lang="ca" sz="1200"/>
                        <a:t> into thin strips.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2" name="Google Shape;132;p22"/>
          <p:cNvSpPr txBox="1"/>
          <p:nvPr/>
        </p:nvSpPr>
        <p:spPr>
          <a:xfrm>
            <a:off x="542700" y="3879950"/>
            <a:ext cx="80586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Sometimes, some incoherences are present.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Impossible to take into account all the possible cases.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/>
          <p:nvPr/>
        </p:nvSpPr>
        <p:spPr>
          <a:xfrm>
            <a:off x="2221200" y="124800"/>
            <a:ext cx="4701600" cy="639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2634900" y="124800"/>
            <a:ext cx="38742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480"/>
              <a:t>Solution EVALUATION</a:t>
            </a:r>
            <a:endParaRPr sz="3480"/>
          </a:p>
        </p:txBody>
      </p:sp>
      <p:sp>
        <p:nvSpPr>
          <p:cNvPr id="139" name="Google Shape;139;p23"/>
          <p:cNvSpPr txBox="1"/>
          <p:nvPr/>
        </p:nvSpPr>
        <p:spPr>
          <a:xfrm>
            <a:off x="1200900" y="1059663"/>
            <a:ext cx="67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ca">
                <a:latin typeface="Source Code Pro"/>
                <a:ea typeface="Source Code Pro"/>
                <a:cs typeface="Source Code Pro"/>
                <a:sym typeface="Source Code Pro"/>
              </a:rPr>
              <a:t>Correctness rating = Criterion1*0.3 + </a:t>
            </a:r>
            <a:r>
              <a:rPr i="1" lang="ca">
                <a:latin typeface="Source Code Pro"/>
                <a:ea typeface="Source Code Pro"/>
                <a:cs typeface="Source Code Pro"/>
                <a:sym typeface="Source Code Pro"/>
              </a:rPr>
              <a:t>Criterion2*0.3 + Criterion3*0.3 + Criterion4*0.05 + Criterion5*0.05</a:t>
            </a:r>
            <a:endParaRPr i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113300" y="1970525"/>
            <a:ext cx="70302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b="1" lang="ca" sz="1200">
                <a:latin typeface="Source Code Pro"/>
                <a:ea typeface="Source Code Pro"/>
                <a:cs typeface="Source Code Pro"/>
                <a:sym typeface="Source Code Pro"/>
              </a:rPr>
              <a:t>Criterion 1:</a:t>
            </a:r>
            <a:r>
              <a:rPr lang="ca" sz="1200">
                <a:latin typeface="Source Code Pro"/>
                <a:ea typeface="Source Code Pro"/>
                <a:cs typeface="Source Code Pro"/>
                <a:sym typeface="Source Code Pro"/>
              </a:rPr>
              <a:t> Evaluate whether constraints are satisfied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b="1" lang="ca" sz="1200">
                <a:latin typeface="Source Code Pro"/>
                <a:ea typeface="Source Code Pro"/>
                <a:cs typeface="Source Code Pro"/>
                <a:sym typeface="Source Code Pro"/>
              </a:rPr>
              <a:t>Criterion 2:</a:t>
            </a:r>
            <a:r>
              <a:rPr lang="ca" sz="1200">
                <a:latin typeface="Source Code Pro"/>
                <a:ea typeface="Source Code Pro"/>
                <a:cs typeface="Source Code Pro"/>
                <a:sym typeface="Source Code Pro"/>
              </a:rPr>
              <a:t> Evaluate whether all ingredients are mentioned in the steps of the recipe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b="1" lang="ca" sz="1200">
                <a:latin typeface="Source Code Pro"/>
                <a:ea typeface="Source Code Pro"/>
                <a:cs typeface="Source Code Pro"/>
                <a:sym typeface="Source Code Pro"/>
              </a:rPr>
              <a:t>Criterion 3:</a:t>
            </a:r>
            <a:r>
              <a:rPr lang="ca" sz="1200">
                <a:latin typeface="Source Code Pro"/>
                <a:ea typeface="Source Code Pro"/>
                <a:cs typeface="Source Code Pro"/>
                <a:sym typeface="Source Code Pro"/>
              </a:rPr>
              <a:t> Evaluate whether ingredients are mentioned in the steps of the recipe and are not part of the recipe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b="1" lang="ca" sz="1200">
                <a:latin typeface="Source Code Pro"/>
                <a:ea typeface="Source Code Pro"/>
                <a:cs typeface="Source Code Pro"/>
                <a:sym typeface="Source Code Pro"/>
              </a:rPr>
              <a:t>Criterion 4:</a:t>
            </a:r>
            <a:r>
              <a:rPr lang="ca" sz="1200">
                <a:latin typeface="Source Code Pro"/>
                <a:ea typeface="Source Code Pro"/>
                <a:cs typeface="Source Code Pro"/>
                <a:sym typeface="Source Code Pro"/>
              </a:rPr>
              <a:t> Evaluate whether ingredients are associate with the wrong action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b="1" lang="ca" sz="1200">
                <a:latin typeface="Source Code Pro"/>
                <a:ea typeface="Source Code Pro"/>
                <a:cs typeface="Source Code Pro"/>
                <a:sym typeface="Source Code Pro"/>
              </a:rPr>
              <a:t>Criterion 5:</a:t>
            </a:r>
            <a:r>
              <a:rPr lang="ca" sz="1200">
                <a:latin typeface="Source Code Pro"/>
                <a:ea typeface="Source Code Pro"/>
                <a:cs typeface="Source Code Pro"/>
                <a:sym typeface="Source Code Pro"/>
              </a:rPr>
              <a:t> Evaluate the coherence of the steps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257300" y="1047663"/>
            <a:ext cx="6742200" cy="639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1034350" y="124800"/>
            <a:ext cx="7184100" cy="693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2069700" y="145050"/>
            <a:ext cx="5004600" cy="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480"/>
              <a:t>Solution EVALUATION TESTING</a:t>
            </a:r>
            <a:endParaRPr sz="3480"/>
          </a:p>
        </p:txBody>
      </p:sp>
      <p:sp>
        <p:nvSpPr>
          <p:cNvPr id="148" name="Google Shape;148;p24"/>
          <p:cNvSpPr txBox="1"/>
          <p:nvPr/>
        </p:nvSpPr>
        <p:spPr>
          <a:xfrm>
            <a:off x="218275" y="930900"/>
            <a:ext cx="4231500" cy="407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latin typeface="Source Code Pro"/>
                <a:ea typeface="Source Code Pro"/>
                <a:cs typeface="Source Code Pro"/>
                <a:sym typeface="Source Code Pro"/>
              </a:rPr>
              <a:t>TEST 1: cream cheese, not smoked salmon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latin typeface="Source Code Pro"/>
                <a:ea typeface="Source Code Pro"/>
                <a:cs typeface="Source Code Pro"/>
                <a:sym typeface="Source Code Pro"/>
              </a:rPr>
              <a:t>ADAPTED RECIPE: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Pain de mie, Chicken breast, Tomato, Lettuce, Mayonnaise, Cream cheese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Cut the tomato into slices, chop salad.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Remove the pit and skin of the cream cheese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, cut it in slices.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Lightly toast four thick slices of bread on both sides.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Coat the first tranche of mayonnaise and add successively cut salad,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sliced tomatoes, another slice of bread spread with mayonnaise, lettuce, chicken breast,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a slice of bread, cream cheese slices, salad and a final slice of bread.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Flatten the sandwich then cut diagonally into triangles.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latin typeface="Source Code Pro"/>
                <a:ea typeface="Source Code Pro"/>
                <a:cs typeface="Source Code Pro"/>
                <a:sym typeface="Source Code Pro"/>
              </a:rPr>
              <a:t>EVALUATION RESULTS: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 (0/2)*0.3 + (0/6)*0.3 + (0/10)*0.3 + </a:t>
            </a:r>
            <a:r>
              <a:rPr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(1/10)*0.05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 + (0/7)*0.05 = </a:t>
            </a:r>
            <a:r>
              <a:rPr lang="ca" sz="11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0.005</a:t>
            </a:r>
            <a:endParaRPr sz="11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560500" y="930900"/>
            <a:ext cx="4325400" cy="407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latin typeface="Source Code Pro"/>
                <a:ea typeface="Source Code Pro"/>
                <a:cs typeface="Source Code Pro"/>
                <a:sym typeface="Source Code Pro"/>
              </a:rPr>
              <a:t>TEST 2: </a:t>
            </a:r>
            <a:r>
              <a:rPr b="1"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mango</a:t>
            </a:r>
            <a:r>
              <a:rPr b="1" lang="ca" sz="1100"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butter</a:t>
            </a:r>
            <a:r>
              <a:rPr b="1" lang="ca" sz="1100">
                <a:latin typeface="Source Code Pro"/>
                <a:ea typeface="Source Code Pro"/>
                <a:cs typeface="Source Code Pro"/>
                <a:sym typeface="Source Code Pro"/>
              </a:rPr>
              <a:t>, light cream, </a:t>
            </a:r>
            <a:r>
              <a:rPr b="1"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hummus</a:t>
            </a:r>
            <a:r>
              <a:rPr b="1" lang="ca" sz="1100">
                <a:latin typeface="Source Code Pro"/>
                <a:ea typeface="Source Code Pro"/>
                <a:cs typeface="Source Code Pro"/>
                <a:sym typeface="Source Code Pro"/>
              </a:rPr>
              <a:t>, not avocado</a:t>
            </a:r>
            <a:endParaRPr b="1"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latin typeface="Source Code Pro"/>
                <a:ea typeface="Source Code Pro"/>
                <a:cs typeface="Source Code Pro"/>
                <a:sym typeface="Source Code Pro"/>
              </a:rPr>
              <a:t>ADAPTED RECIPE:</a:t>
            </a:r>
            <a:endParaRPr sz="1100" u="sng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Pita bread, Chicken, Cabbage, Tomato, Light cream, Ketchup, Chili powder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In a bowl, mix the same quantities of cream and of ketchup.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Add a pinch of chili powder.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Peel and seed the </a:t>
            </a:r>
            <a:r>
              <a:rPr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tomatoes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 before cutting into small cubes.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Mince some Chinese cabbage into thin strips.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Crumble the smoked chicken.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Open the pita bread and spread with the sauce.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Top with cabbage, tomatoes and smoked chicken.</a:t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latin typeface="Source Code Pro"/>
                <a:ea typeface="Source Code Pro"/>
                <a:cs typeface="Source Code Pro"/>
                <a:sym typeface="Source Code Pro"/>
              </a:rPr>
              <a:t>EVALUATION RESULTS: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ca" sz="1100">
                <a:solidFill>
                  <a:srgbClr val="98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(3/5)*0.3</a:t>
            </a:r>
            <a:r>
              <a:rPr lang="ca" sz="1100">
                <a:latin typeface="Source Code Pro"/>
                <a:ea typeface="Source Code Pro"/>
                <a:cs typeface="Source Code Pro"/>
                <a:sym typeface="Source Code Pro"/>
              </a:rPr>
              <a:t> + (0/7)*0.3 + (0/7)*0.3 + (0/7)*0.05 + (0/7)*0.05 = </a:t>
            </a:r>
            <a:r>
              <a:rPr lang="ca" sz="1100">
                <a:highlight>
                  <a:srgbClr val="CC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0.18</a:t>
            </a:r>
            <a:endParaRPr sz="1100">
              <a:highlight>
                <a:srgbClr val="CC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LEARNING</a:t>
            </a:r>
            <a:endParaRPr sz="468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675" y="3939050"/>
            <a:ext cx="215265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1700" y="1525625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When we learn?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When the evaluation of solution give us a value less than 0.35. If value is lower than 0.35 we consider that the adapted solution is a good solution.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When we do forget?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We forget cases when the evaluation solution has a bigger value than 0.35 and the utility measure is lower than a threshold value that we fixed at 0.4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23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CONCLUSIONS</a:t>
            </a:r>
            <a:endParaRPr sz="4680"/>
          </a:p>
        </p:txBody>
      </p:sp>
      <p:sp>
        <p:nvSpPr>
          <p:cNvPr id="164" name="Google Shape;164;p26"/>
          <p:cNvSpPr txBox="1"/>
          <p:nvPr/>
        </p:nvSpPr>
        <p:spPr>
          <a:xfrm>
            <a:off x="534225" y="1515725"/>
            <a:ext cx="8100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If there is a solution that is possible to adapt, the </a:t>
            </a: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retrieval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returns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The </a:t>
            </a: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adaptation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takes into account variations of a word, but it is not possible to consider all possible cases.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The definition of the criteria used for </a:t>
            </a: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solution evaluation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seems to be robust enough to detect potential mistakes in the solutions.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Retrieval + Adaptation </a:t>
            </a:r>
            <a:r>
              <a:rPr b="1" lang="ca" sz="1050">
                <a:solidFill>
                  <a:srgbClr val="4D5156"/>
                </a:solidFill>
                <a:highlight>
                  <a:srgbClr val="FFFFFF"/>
                </a:highlight>
              </a:rPr>
              <a:t>➜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0.006s (with 21 recipes)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Required memory: 48 bytes/recipe (max 100)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123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INTRODUCTION</a:t>
            </a:r>
            <a:endParaRPr sz="4680"/>
          </a:p>
        </p:txBody>
      </p:sp>
      <p:sp>
        <p:nvSpPr>
          <p:cNvPr id="65" name="Google Shape;65;p14"/>
          <p:cNvSpPr txBox="1"/>
          <p:nvPr/>
        </p:nvSpPr>
        <p:spPr>
          <a:xfrm>
            <a:off x="501450" y="1766075"/>
            <a:ext cx="83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88592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We will present a Case Base Reasoning system.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In the following sections we will present and explain: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System requirements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Case Base (How information is stored)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Retrieval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Adaptation solution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Solution evaluation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Learning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123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380"/>
              <a:t>SYSTEM REQUIREMENTS and FUNCTIONAL ARCHITECTURE</a:t>
            </a:r>
            <a:endParaRPr sz="438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75" y="3960125"/>
            <a:ext cx="1004525" cy="8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38700"/>
            <a:ext cx="6840835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840825" y="1645113"/>
            <a:ext cx="230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User Constraints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New Ingredients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Recipe Retrieval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Recipe Adaptation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Solution Evaluation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Response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Memory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1270125" y="1049700"/>
            <a:ext cx="6560700" cy="275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19503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SOLUTION DESIGN</a:t>
            </a:r>
            <a:endParaRPr sz="468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2150" y="2751300"/>
            <a:ext cx="1737000" cy="1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CASE BASE</a:t>
            </a:r>
            <a:endParaRPr sz="4680"/>
          </a:p>
        </p:txBody>
      </p:sp>
      <p:sp>
        <p:nvSpPr>
          <p:cNvPr id="89" name="Google Shape;89;p17"/>
          <p:cNvSpPr txBox="1"/>
          <p:nvPr/>
        </p:nvSpPr>
        <p:spPr>
          <a:xfrm>
            <a:off x="663450" y="1255350"/>
            <a:ext cx="7817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Entry point of the system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Flat Case 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Easy to implement and adapt for any query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Always finds the optimal recipe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Small initial recipe 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database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Capacity of 100 recipes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Check in add_case()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Recipe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Title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List of ingredients and its categories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Preparation steps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Utility measures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4900" y="3379350"/>
            <a:ext cx="1449201" cy="14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RETRIEVAL</a:t>
            </a:r>
            <a:endParaRPr sz="4680"/>
          </a:p>
        </p:txBody>
      </p:sp>
      <p:sp>
        <p:nvSpPr>
          <p:cNvPr id="97" name="Google Shape;97;p18"/>
          <p:cNvSpPr txBox="1"/>
          <p:nvPr/>
        </p:nvSpPr>
        <p:spPr>
          <a:xfrm>
            <a:off x="642950" y="1373050"/>
            <a:ext cx="7780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Objective: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Find the easiest case to be adapted.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Before this step, we ask the user to introduce the constraints: Ingredient must be and ingredients must not be in the recipe.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Each ingredient will have a category about what can be done with it.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Two steps: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Select the possible recipes: These will be the ones that have ingredients of the same categories of the ones in the constraints.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Compute similarity of the selected recipes and select the most similar. Similarity is calculated as the amount of constraints satisfied, giving more weight to the most not constraints.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18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RETRIEVAL</a:t>
            </a:r>
            <a:endParaRPr sz="4680"/>
          </a:p>
        </p:txBody>
      </p:sp>
      <p:sp>
        <p:nvSpPr>
          <p:cNvPr id="104" name="Google Shape;104;p19"/>
          <p:cNvSpPr txBox="1"/>
          <p:nvPr/>
        </p:nvSpPr>
        <p:spPr>
          <a:xfrm>
            <a:off x="642950" y="1373050"/>
            <a:ext cx="77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Constraints: 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Baguette (</a:t>
            </a:r>
            <a:r>
              <a:rPr lang="ca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bread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), bacon (</a:t>
            </a:r>
            <a:r>
              <a:rPr lang="ca">
                <a:highlight>
                  <a:schemeClr val="accent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meat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), not 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cheese (cheese)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10000" y="1838750"/>
            <a:ext cx="1814100" cy="1726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Recipe 1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6"/>
                </a:highlight>
              </a:rPr>
              <a:t>Pain de mie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Cheese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Butter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236400" y="3196250"/>
            <a:ext cx="1814100" cy="1726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Recipe 4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6"/>
                </a:highlight>
              </a:rPr>
              <a:t>Pain de mie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4"/>
                </a:highlight>
              </a:rPr>
              <a:t>Chicken</a:t>
            </a:r>
            <a:endParaRPr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342363" y="1838750"/>
            <a:ext cx="1814100" cy="1726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Recipe 2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6"/>
                </a:highlight>
              </a:rPr>
              <a:t>Baguette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4"/>
                </a:highlight>
              </a:rPr>
              <a:t>Loin</a:t>
            </a:r>
            <a:endParaRPr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Tomato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Olive oil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249525" y="3196250"/>
            <a:ext cx="1814100" cy="17268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Recipe 5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6"/>
                </a:highlight>
              </a:rPr>
              <a:t>Pita bread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</a:t>
            </a:r>
            <a:r>
              <a:rPr lang="ca"/>
              <a:t>ashew nuts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Carotte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461050" y="1838750"/>
            <a:ext cx="1814100" cy="19380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Recipe 3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highlight>
                  <a:schemeClr val="accent6"/>
                </a:highlight>
              </a:rPr>
              <a:t>Brioche bread</a:t>
            </a:r>
            <a:endParaRPr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Tomato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Avocado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</a:t>
            </a:r>
            <a:r>
              <a:rPr lang="ca"/>
              <a:t>rugula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275150" y="1863575"/>
            <a:ext cx="2868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Possible recipes: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Recipe 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Baguette </a:t>
            </a:r>
            <a:r>
              <a:rPr b="1" lang="ca" sz="1200">
                <a:solidFill>
                  <a:srgbClr val="00FF00"/>
                </a:solidFill>
                <a:highlight>
                  <a:srgbClr val="FFFFFF"/>
                </a:highlight>
              </a:rPr>
              <a:t>✔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Bacon </a:t>
            </a:r>
            <a:r>
              <a:rPr b="1" i="1" lang="ca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i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not Cheese </a:t>
            </a:r>
            <a:r>
              <a:rPr b="1" lang="ca" sz="1200">
                <a:solidFill>
                  <a:srgbClr val="00FF00"/>
                </a:solidFill>
                <a:highlight>
                  <a:srgbClr val="FFFFFF"/>
                </a:highlight>
              </a:rPr>
              <a:t>✔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 Similarity 11/12 = </a:t>
            </a: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0.92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-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Recipe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Baguette </a:t>
            </a:r>
            <a:r>
              <a:rPr b="1" i="1" lang="ca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1" i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Bacon </a:t>
            </a:r>
            <a:r>
              <a:rPr b="1" i="1" lang="ca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not Cheese </a:t>
            </a:r>
            <a:r>
              <a:rPr b="1" lang="ca" sz="1200">
                <a:solidFill>
                  <a:srgbClr val="00FF00"/>
                </a:solidFill>
                <a:highlight>
                  <a:srgbClr val="FFFFFF"/>
                </a:highlight>
              </a:rPr>
              <a:t>✔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 Similarity 10/12 = 0.83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25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ADAPTATION</a:t>
            </a:r>
            <a:endParaRPr sz="4680"/>
          </a:p>
        </p:txBody>
      </p:sp>
      <p:sp>
        <p:nvSpPr>
          <p:cNvPr id="117" name="Google Shape;117;p20"/>
          <p:cNvSpPr txBox="1"/>
          <p:nvPr/>
        </p:nvSpPr>
        <p:spPr>
          <a:xfrm>
            <a:off x="542700" y="1389900"/>
            <a:ext cx="80586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Based on </a:t>
            </a: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Abstraction/Respecialization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mechanism.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Find substitutions between ingredients of the </a:t>
            </a:r>
            <a:r>
              <a:rPr b="1" lang="ca">
                <a:latin typeface="Source Code Pro"/>
                <a:ea typeface="Source Code Pro"/>
                <a:cs typeface="Source Code Pro"/>
                <a:sym typeface="Source Code Pro"/>
              </a:rPr>
              <a:t>same category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Substitute ingredients to delete with ingredients to add.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If some ingredient to add is remaining: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Substitute not necessary ingredients with ingredients to add.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If some ingredient to delete is remaining: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Source Code Pro"/>
              <a:buChar char="■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Substitute ingredients to delete with random selected ingredients.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2153300" y="218850"/>
            <a:ext cx="4701600" cy="871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542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680"/>
              <a:t>ADAPTATION</a:t>
            </a:r>
            <a:endParaRPr sz="4680"/>
          </a:p>
        </p:txBody>
      </p:sp>
      <p:sp>
        <p:nvSpPr>
          <p:cNvPr id="124" name="Google Shape;124;p21"/>
          <p:cNvSpPr txBox="1"/>
          <p:nvPr/>
        </p:nvSpPr>
        <p:spPr>
          <a:xfrm>
            <a:off x="542700" y="1389900"/>
            <a:ext cx="8058600" cy="3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To do the substitutions: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List of ingredients is updated.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Not necessary to update the categories.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We search for words: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In 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original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 form.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Lowercase.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If the name is compound we search for each individual word.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Source Code Pro"/>
              <a:buChar char="■"/>
            </a:pP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If possible, w</a:t>
            </a:r>
            <a:r>
              <a:rPr lang="ca">
                <a:latin typeface="Source Code Pro"/>
                <a:ea typeface="Source Code Pro"/>
                <a:cs typeface="Source Code Pro"/>
                <a:sym typeface="Source Code Pro"/>
              </a:rPr>
              <a:t>ithout 1 or 2 last characters (for all the previous searched words).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