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11" Type="http://schemas.openxmlformats.org/officeDocument/2006/relationships/slide" Target="slides/slide6.xml"/><Relationship Id="rId22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La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ba3fe4be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ba3fe4be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ba3fe4be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ba3fe4be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ba3fe4be7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ba3fe4be7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ba3fe4be7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ba3fe4be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ba3fe4be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ba3fe4be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a3fe4be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a3fe4be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a3fe4be7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a3fe4be7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a3fe4be7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a3fe4be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a3fe4be7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a3fe4be7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Title and subtitle Slide">
    <p:bg>
      <p:bgPr>
        <a:solidFill>
          <a:srgbClr val="810131">
            <a:alpha val="40784"/>
          </a:srgbClr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1" l="0" r="0" t="41443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1070043" y="2006648"/>
            <a:ext cx="70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328061" y="3987477"/>
            <a:ext cx="7217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s" sz="11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rPr>
              <a:t>Assignatura: Sistemes d’aprenentatge automàtic</a:t>
            </a:r>
            <a:endParaRPr sz="1100"/>
          </a:p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s" sz="11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rPr>
              <a:t>Professor: Ramon Mateo Navarro</a:t>
            </a:r>
            <a:br>
              <a:rPr b="0" i="0" lang="es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7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180" y="4859775"/>
            <a:ext cx="1571640" cy="35454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-  Text - Light">
  <p:cSld name="Title &amp; Subtitle -  Text - Ligh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i="0" sz="2700" cap="non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8662184" y="4986821"/>
            <a:ext cx="0" cy="90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/>
        </p:nvSpPr>
        <p:spPr>
          <a:xfrm>
            <a:off x="8632986" y="4950326"/>
            <a:ext cx="22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s" sz="600" u="none" cap="none" strike="noStrike">
                <a:solidFill>
                  <a:srgbClr val="81013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600" u="none" cap="none" strike="noStrike">
              <a:solidFill>
                <a:srgbClr val="81013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0" y="4714527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8101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93230" y="4759575"/>
            <a:ext cx="1571640" cy="35454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 1">
  <p:cSld name="1_Title and subtitle Slide">
    <p:bg>
      <p:bgPr>
        <a:solidFill>
          <a:srgbClr val="810131">
            <a:alpha val="40780"/>
          </a:srgbClr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41441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070043" y="2006648"/>
            <a:ext cx="700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ttps://lh7-us.googleusercontent.com/wHvF5NMz5_mviUXJC3mOdLh7Xqyv_jo4h1YtLBF_nDuqYwT0vjWq8EUQH9Z8kM4uo8w6qLjmnD1h8kOA4V_3W_E6Lxy3v6hO6bcVZeo4wjMmqbPkoHi6eVLHLaQfmHHvfsdmVEyekl9MAjSzUsB-OxG1Xw=s2048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108" y="3004044"/>
            <a:ext cx="2753782" cy="155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180" y="4859775"/>
            <a:ext cx="1571640" cy="35454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56035" y="1248966"/>
            <a:ext cx="78318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667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Noto Sans Symbols"/>
              <a:buChar char="❖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3">
          <p15:clr>
            <a:srgbClr val="F26B43"/>
          </p15:clr>
        </p15:guide>
        <p15:guide id="2" orient="horz" pos="2896">
          <p15:clr>
            <a:srgbClr val="F26B43"/>
          </p15:clr>
        </p15:guide>
        <p15:guide id="3" pos="5483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pos="2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070043" y="2006648"/>
            <a:ext cx="7003800" cy="4848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Algor</a:t>
            </a:r>
            <a:r>
              <a:rPr lang="es"/>
              <a:t>it</a:t>
            </a:r>
            <a:r>
              <a:rPr lang="es"/>
              <a:t>me Knn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Explicació k-NN</a:t>
            </a:r>
            <a:endParaRPr/>
          </a:p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L'algorisme de </a:t>
            </a:r>
            <a:r>
              <a:rPr b="1" lang="es"/>
              <a:t>k </a:t>
            </a:r>
            <a:r>
              <a:rPr lang="es"/>
              <a:t>veïns més propers, també conegut com a KNN o k-NN, és un classificador d'aprenentatge supervisat no paramètric, que utilitza la proximitat per fer classificacions o prediccions sobre l'agrupació d'un punt de dades individual.</a:t>
            </a:r>
            <a:endParaRPr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just">
              <a:spcBef>
                <a:spcPts val="500"/>
              </a:spcBef>
              <a:spcAft>
                <a:spcPts val="0"/>
              </a:spcAft>
              <a:buSzPts val="900"/>
              <a:buChar char="●"/>
            </a:pPr>
            <a:r>
              <a:rPr lang="es"/>
              <a:t>Per als problemes de classificació, s'assigna una etiqueta de classe sobre la base d'un vot majoritari, és a dir, es fa servir l'etiqueta que es representa amb més freqüència al voltant d'un determinat punt de dades.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k-NN algoritme</a:t>
            </a:r>
            <a:endParaRPr/>
          </a:p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 té diverses classes, per exemple, quatre categories, no necessita necessàriament el 50% dels vots per arribar a una conclusió sobre una classe; pot assignar una etiqueta de classe amb un vot superior al 25%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338" y="1767550"/>
            <a:ext cx="5030174" cy="28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k-nn algoritme</a:t>
            </a:r>
            <a:endParaRPr/>
          </a:p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L</a:t>
            </a:r>
            <a:r>
              <a:rPr lang="es"/>
              <a:t>'objectiu de l'algorisme del veí més proper és identificar els veïns més propers d'un punt de consulta donat, de manera que puguem assignar una etiqueta de classe a aquest punt, per tant, necessitem una mètrica que ens permeti detectar quins són els veïns més propers.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k-NN algoritme: càlculs de distàncies.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Distància Manhattan (p=1): </a:t>
            </a:r>
            <a:r>
              <a:rPr lang="es"/>
              <a:t>Aquesta és també una altra mètrica de distància popular, que mesura el valor absolut entre dos punts. També es coneix com a distància de taxi o distància de quadra de la ciutat, ja que comunament es visualitza amb una quadrícula, que il·lustra com es pot navegar d'una adreça a una altra a través dels carrers de la ciutat.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50" y="2571750"/>
            <a:ext cx="43338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k-NN algoritme: càlculs de distàncies.</a:t>
            </a:r>
            <a:endParaRPr/>
          </a:p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Distància euclidiana (p=2): </a:t>
            </a:r>
            <a:r>
              <a:rPr lang="es"/>
              <a:t>Aquesta és la mesura de distància més utilitzada i està limitada a vectors de valor real.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700" y="2175863"/>
            <a:ext cx="3750600" cy="11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k-NN algoritme: càlculs de distàncies.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33" y="1233113"/>
            <a:ext cx="3592525" cy="26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s"/>
              <a:t>k-NN algoritme: definint el valor de K</a:t>
            </a:r>
            <a:endParaRPr/>
          </a:p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s" sz="1300"/>
              <a:t>El valor </a:t>
            </a:r>
            <a:r>
              <a:rPr b="1" lang="es" sz="1300"/>
              <a:t>k </a:t>
            </a:r>
            <a:r>
              <a:rPr lang="es" sz="1300"/>
              <a:t>a l'algorisme k-NN defineix quants veïns es verificaran per determinar la classificació d'un punt de consulta específic. Per exemple, si k=1, la instància s'assignarà a la mateixa classe que el veí més proper.</a:t>
            </a:r>
            <a:endParaRPr sz="1300"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300"/>
              <a:t> </a:t>
            </a:r>
            <a:endParaRPr sz="1300"/>
          </a:p>
          <a:p>
            <a:pPr indent="-273050" lvl="0" marL="457200" rtl="0" algn="just">
              <a:spcBef>
                <a:spcPts val="500"/>
              </a:spcBef>
              <a:spcAft>
                <a:spcPts val="0"/>
              </a:spcAft>
              <a:buSzPts val="700"/>
              <a:buChar char="●"/>
            </a:pPr>
            <a:r>
              <a:rPr lang="es" sz="1300"/>
              <a:t>Definir </a:t>
            </a:r>
            <a:r>
              <a:rPr b="1" lang="es" sz="1300"/>
              <a:t>k </a:t>
            </a:r>
            <a:r>
              <a:rPr lang="es" sz="1300"/>
              <a:t>pot ser un acte d'equilibri, ja que diferents valors poden portar a un ajust excessiu o insuficient. L'elecció de </a:t>
            </a:r>
            <a:r>
              <a:rPr b="1" lang="es" sz="1300"/>
              <a:t>k </a:t>
            </a:r>
            <a:r>
              <a:rPr lang="es" sz="1300"/>
              <a:t>dependrà en gran manera de les dades d'entrada, ja que les dades amb més valors atípics o sorolls probablement funcionaran millor amb valors més alts de k. </a:t>
            </a:r>
            <a:endParaRPr sz="1300"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73050" lvl="0" marL="457200" rtl="0" algn="just">
              <a:spcBef>
                <a:spcPts val="500"/>
              </a:spcBef>
              <a:spcAft>
                <a:spcPts val="0"/>
              </a:spcAft>
              <a:buSzPts val="700"/>
              <a:buChar char="●"/>
            </a:pPr>
            <a:r>
              <a:rPr lang="es" sz="1300"/>
              <a:t>Es recomana tenir un nombre imparell per </a:t>
            </a:r>
            <a:r>
              <a:rPr b="1" lang="es" sz="1300"/>
              <a:t>k </a:t>
            </a:r>
            <a:r>
              <a:rPr lang="es" sz="1300"/>
              <a:t>per evitar empats a la classificació, i les tàctiques de validació creuada poden ajudar-lo a triar la </a:t>
            </a:r>
            <a:r>
              <a:rPr b="1" lang="es" sz="1300"/>
              <a:t>k </a:t>
            </a:r>
            <a:r>
              <a:rPr lang="es" sz="1300"/>
              <a:t>òptima per al seu conjunt de dades.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070043" y="2006648"/>
            <a:ext cx="7004100" cy="4848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P2020">
      <a:dk1>
        <a:srgbClr val="32414F"/>
      </a:dk1>
      <a:lt1>
        <a:srgbClr val="FFFFFF"/>
      </a:lt1>
      <a:dk2>
        <a:srgbClr val="154464"/>
      </a:dk2>
      <a:lt2>
        <a:srgbClr val="F8F8F8"/>
      </a:lt2>
      <a:accent1>
        <a:srgbClr val="2F6E9A"/>
      </a:accent1>
      <a:accent2>
        <a:srgbClr val="5E93BD"/>
      </a:accent2>
      <a:accent3>
        <a:srgbClr val="C3D8DB"/>
      </a:accent3>
      <a:accent4>
        <a:srgbClr val="EAEBED"/>
      </a:accent4>
      <a:accent5>
        <a:srgbClr val="00AFB1"/>
      </a:accent5>
      <a:accent6>
        <a:srgbClr val="6CCACD"/>
      </a:accent6>
      <a:hlink>
        <a:srgbClr val="00AFB1"/>
      </a:hlink>
      <a:folHlink>
        <a:srgbClr val="2F6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