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9144000" cy="68580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GoogleSlidesCustomDataVersion2">
      <go:slidesCustomData xmlns:go="http://customooxmlschemas.google.com/" r:id="rId25" roundtripDataSignature="AMtx7mgKxjodY8hnvQJYOT/smHg5vZAJ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8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Title and subtitle Slide">
    <p:bg>
      <p:bgPr>
        <a:solidFill>
          <a:srgbClr val="810131">
            <a:alpha val="40784"/>
          </a:srgbClr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3"/>
          <p:cNvPicPr preferRelativeResize="0"/>
          <p:nvPr/>
        </p:nvPicPr>
        <p:blipFill rotWithShape="1">
          <a:blip r:embed="rId2">
            <a:alphaModFix/>
          </a:blip>
          <a:srcRect b="-1" l="0" r="0" t="41443"/>
          <a:stretch/>
        </p:blipFill>
        <p:spPr>
          <a:xfrm>
            <a:off x="0" y="-19456"/>
            <a:ext cx="12192000" cy="716928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1426724" y="2675530"/>
            <a:ext cx="9338553" cy="9232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b="1" i="0" sz="36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3"/>
          <p:cNvSpPr txBox="1"/>
          <p:nvPr/>
        </p:nvSpPr>
        <p:spPr>
          <a:xfrm>
            <a:off x="437415" y="5316636"/>
            <a:ext cx="962297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287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</a:pPr>
            <a:r>
              <a:rPr b="0" i="0" lang="es-ES" sz="14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rPr>
              <a:t>Assignatura: Sistemes d’aprenentatge automàtic</a:t>
            </a:r>
            <a:endParaRPr/>
          </a:p>
          <a:p>
            <a:pPr indent="0" lvl="0" marL="10287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</a:pPr>
            <a:r>
              <a:rPr b="0" i="0" lang="es-ES" sz="14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rPr>
              <a:t>Professor: Ramon Mateo Navarro</a:t>
            </a:r>
            <a:br>
              <a:rPr b="0" i="0" lang="es-ES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2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" name="Google Shape;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27" y="6464875"/>
            <a:ext cx="2095524" cy="47272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-  Text - Light">
  <p:cSld name="Title &amp; Subtitle -  Text - Ligh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Lato"/>
              <a:buNone/>
              <a:defRPr b="1" i="0" sz="3600" cap="non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40"/>
              <a:buFont typeface="Lato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14"/>
          <p:cNvCxnSpPr/>
          <p:nvPr/>
        </p:nvCxnSpPr>
        <p:spPr>
          <a:xfrm>
            <a:off x="11549579" y="6649095"/>
            <a:ext cx="0" cy="120144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4"/>
          <p:cNvSpPr txBox="1"/>
          <p:nvPr/>
        </p:nvSpPr>
        <p:spPr>
          <a:xfrm>
            <a:off x="11510648" y="6600434"/>
            <a:ext cx="2981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81013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800" u="none" cap="none" strike="noStrike">
              <a:solidFill>
                <a:srgbClr val="81013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Google Shape;21;p14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None/>
              <a:defRPr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La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Font typeface="La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40"/>
              <a:buFont typeface="Lato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14"/>
          <p:cNvCxnSpPr/>
          <p:nvPr/>
        </p:nvCxnSpPr>
        <p:spPr>
          <a:xfrm>
            <a:off x="0" y="6286036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8101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" name="Google Shape;2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8227" y="6346100"/>
            <a:ext cx="2095524" cy="47272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1_Title and subtitle Slide">
    <p:bg>
      <p:bgPr>
        <a:solidFill>
          <a:srgbClr val="810131">
            <a:alpha val="40784"/>
          </a:srgbClr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5"/>
          <p:cNvPicPr preferRelativeResize="0"/>
          <p:nvPr/>
        </p:nvPicPr>
        <p:blipFill rotWithShape="1">
          <a:blip r:embed="rId2">
            <a:alphaModFix/>
          </a:blip>
          <a:srcRect b="-1" l="0" r="0" t="41443"/>
          <a:stretch/>
        </p:blipFill>
        <p:spPr>
          <a:xfrm>
            <a:off x="0" y="-19456"/>
            <a:ext cx="12192000" cy="716928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  <p:sp>
        <p:nvSpPr>
          <p:cNvPr id="26" name="Google Shape;26;p15"/>
          <p:cNvSpPr txBox="1"/>
          <p:nvPr>
            <p:ph type="title"/>
          </p:nvPr>
        </p:nvSpPr>
        <p:spPr>
          <a:xfrm>
            <a:off x="1426724" y="2675530"/>
            <a:ext cx="9338553" cy="9232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>
            <a:lvl1pPr lv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b="1" i="0" sz="3600" u="none" cap="none" strike="noStrike">
                <a:solidFill>
                  <a:srgbClr val="81013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ttps://lh7-us.googleusercontent.com/wHvF5NMz5_mviUXJC3mOdLh7Xqyv_jo4h1YtLBF_nDuqYwT0vjWq8EUQH9Z8kM4uo8w6qLjmnD1h8kOA4V_3W_E6Lxy3v6hO6bcVZeo4wjMmqbPkoHi6eVLHLaQfmHHvfsdmVEyekl9MAjSzUsB-OxG1Xw=s2048" id="27" name="Google Shape;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0144" y="4005392"/>
            <a:ext cx="3671708" cy="206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39" y="6479700"/>
            <a:ext cx="2095524" cy="472725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/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874713" y="1665288"/>
            <a:ext cx="10442576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433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861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81939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Char char="❖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91">
          <p15:clr>
            <a:srgbClr val="F26B43"/>
          </p15:clr>
        </p15:guide>
        <p15:guide id="2" orient="horz" pos="3861">
          <p15:clr>
            <a:srgbClr val="F26B43"/>
          </p15:clr>
        </p15:guide>
        <p15:guide id="3" pos="731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title"/>
          </p:nvPr>
        </p:nvSpPr>
        <p:spPr>
          <a:xfrm>
            <a:off x="1689370" y="2773222"/>
            <a:ext cx="8813260" cy="9232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</a:pPr>
            <a:r>
              <a:rPr lang="es-ES"/>
              <a:t>1. Introducció a la intel·ligència artificial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Lato"/>
              <a:buNone/>
            </a:pPr>
            <a:r>
              <a:rPr lang="es-ES"/>
              <a:t>IA Dèbil: Usos i Possibilitats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16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434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s-ES" sz="2700"/>
              <a:t>Automatització de processos industrials i empresarials</a:t>
            </a:r>
            <a:endParaRPr sz="2700"/>
          </a:p>
          <a:p>
            <a:pPr indent="-43434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s-ES" sz="2700"/>
              <a:t>Millora de l'atenció al client mitjançant chatbots</a:t>
            </a:r>
            <a:endParaRPr sz="27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26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Qué es un chatbot? Definición"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0292" y="3026664"/>
            <a:ext cx="3979780" cy="2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1426724" y="2675530"/>
            <a:ext cx="9338553" cy="9232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</a:pPr>
            <a:r>
              <a:rPr lang="es-ES"/>
              <a:t>Preguntes?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160"/>
              <a:buFont typeface="Lato"/>
              <a:buNone/>
            </a:pPr>
            <a:r>
              <a:rPr lang="es-ES"/>
              <a:t>Què és la Intel·ligència Artificial?</a:t>
            </a:r>
            <a:endParaRPr/>
          </a:p>
        </p:txBody>
      </p:sp>
      <p:sp>
        <p:nvSpPr>
          <p:cNvPr id="39" name="Google Shape;39;p2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s-ES"/>
              <a:t>La Intel·ligència Artificial (IA) és la simulació de processos d'intel·ligència humana per part de màquines, especialment sistemes informàtics. Aquests processos inclouen l'aprenentatge, el raonament i l'auto-correcció.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2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160"/>
              <a:buFont typeface="Lato"/>
              <a:buNone/>
            </a:pPr>
            <a:r>
              <a:rPr lang="es-ES"/>
              <a:t>Exemples i casos d'ús de la IA</a:t>
            </a:r>
            <a:endParaRPr/>
          </a:p>
        </p:txBody>
      </p:sp>
      <p:sp>
        <p:nvSpPr>
          <p:cNvPr id="45" name="Google Shape;45;p3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ES"/>
              <a:t>Reconèixer patrons i imatges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ES"/>
              <a:t>Processament del llenguatge natural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ES"/>
              <a:t>Sistemes de recomanació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ES"/>
              <a:t>Diagnòstics mèdics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ES"/>
              <a:t> Vehicles autònoms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2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160"/>
              <a:buFont typeface="Lato"/>
              <a:buNone/>
            </a:pPr>
            <a:r>
              <a:rPr lang="es-ES">
                <a:latin typeface="Lato"/>
                <a:ea typeface="Lato"/>
                <a:cs typeface="Lato"/>
                <a:sym typeface="Lato"/>
              </a:rPr>
              <a:t>IA Forta vs IA Dèbil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4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10131"/>
              </a:buClr>
              <a:buSzPts val="1232"/>
              <a:buNone/>
            </a:pPr>
            <a:r>
              <a:rPr lang="es-ES" sz="2800"/>
              <a:t>La IA Forta és dissenyada per a entendre, aprendre i aplicar el coneixement de manera similar a un ésser humà, mentre que la IA Dèbil està enfocada en realitzar tasques específiques sense la consciència de si mateixa.</a:t>
            </a:r>
            <a:endParaRPr/>
          </a:p>
          <a:p>
            <a:pPr indent="-493268" lvl="0" marL="57150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10131"/>
              </a:buClr>
              <a:buSzPts val="1232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160"/>
              <a:buFont typeface="Lato"/>
              <a:buNone/>
            </a:pPr>
            <a:r>
              <a:rPr lang="es-ES">
                <a:latin typeface="Lato"/>
                <a:ea typeface="Lato"/>
                <a:cs typeface="Lato"/>
                <a:sym typeface="Lato"/>
              </a:rPr>
              <a:t>IA Forta: Característiques i Aplicacions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434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s-ES" sz="2700"/>
              <a:t>Capacitat de raonament, resolució de problemes</a:t>
            </a:r>
            <a:endParaRPr sz="2700"/>
          </a:p>
          <a:p>
            <a:pPr indent="-43434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s-ES" sz="2700"/>
              <a:t>Aprenentatge i adaptació a noves situacions</a:t>
            </a:r>
            <a:endParaRPr sz="2700"/>
          </a:p>
          <a:p>
            <a:pPr indent="-43434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s-ES" sz="2700"/>
              <a:t>Aplicacions: Robots autònoms, assistents personals intel·ligents</a:t>
            </a:r>
            <a:endParaRPr sz="27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2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160"/>
              <a:buFont typeface="Lato"/>
              <a:buNone/>
            </a:pPr>
            <a:r>
              <a:rPr lang="es-ES">
                <a:latin typeface="Lato"/>
                <a:ea typeface="Lato"/>
                <a:cs typeface="Lato"/>
                <a:sym typeface="Lato"/>
              </a:rPr>
              <a:t>IA Forta: Avantatges i Inconvenients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b="1" lang="es-ES" sz="2700"/>
              <a:t>Avantatges</a:t>
            </a:r>
            <a:r>
              <a:rPr lang="es-ES" sz="2700"/>
              <a:t>: Potencial per a realitzar tasques complexes i creatives</a:t>
            </a:r>
            <a:endParaRPr sz="27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b="1" lang="es-ES" sz="2700"/>
              <a:t>Inconvenients</a:t>
            </a:r>
            <a:r>
              <a:rPr lang="es-ES" sz="2700"/>
              <a:t>: </a:t>
            </a:r>
            <a:endParaRPr sz="2700"/>
          </a:p>
          <a:p>
            <a:pPr indent="-35306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60"/>
              <a:buChar char="●"/>
            </a:pPr>
            <a:r>
              <a:rPr lang="es-ES" sz="2700"/>
              <a:t>Riscos  ètics i de seguretat</a:t>
            </a:r>
            <a:endParaRPr sz="2700"/>
          </a:p>
          <a:p>
            <a:pPr indent="-35306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es-ES" sz="2700"/>
              <a:t>Alta complexitat i cost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Lato"/>
              <a:buNone/>
            </a:pPr>
            <a:r>
              <a:rPr lang="es-ES"/>
              <a:t>IA Forta: Usos i Possibilitats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16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s-ES" sz="2700"/>
              <a:t>Desenvolupament de sistemes experts</a:t>
            </a:r>
            <a:endParaRPr sz="2700"/>
          </a:p>
          <a:p>
            <a:pPr indent="-38735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s-ES" sz="2700"/>
              <a:t>Innovació en sectors com la medicina, educació i robòtica</a:t>
            </a:r>
            <a:endParaRPr sz="27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2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160"/>
              <a:buFont typeface="Lato"/>
              <a:buNone/>
            </a:pPr>
            <a:r>
              <a:rPr lang="es-ES"/>
              <a:t>IA Dèbil: Característiques i Aplicacions</a:t>
            </a:r>
            <a:endParaRPr/>
          </a:p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s-ES" sz="2700"/>
              <a:t>Especialitzada en tasques concretes</a:t>
            </a:r>
            <a:endParaRPr sz="2700"/>
          </a:p>
          <a:p>
            <a:pPr indent="-38735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s-ES" sz="2700"/>
              <a:t>Sense consciència o enteniment propi</a:t>
            </a:r>
            <a:endParaRPr sz="2700"/>
          </a:p>
          <a:p>
            <a:pPr indent="-38735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s-ES" sz="2700"/>
              <a:t>Aplicacions: Sistemes de recomanació, assistents virtuals</a:t>
            </a:r>
            <a:endParaRPr sz="27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2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" type="body"/>
          </p:nvPr>
        </p:nvSpPr>
        <p:spPr>
          <a:xfrm>
            <a:off x="607105" y="386459"/>
            <a:ext cx="10997520" cy="674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Lato"/>
              <a:buNone/>
            </a:pPr>
            <a:r>
              <a:rPr lang="es-ES"/>
              <a:t>IA Dèbil: Avantatges i Inconvenients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16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606643" y="1375434"/>
            <a:ext cx="10997520" cy="459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b="1" lang="es-ES" sz="2600"/>
              <a:t>Avantatges: </a:t>
            </a:r>
            <a:endParaRPr b="1" sz="2600"/>
          </a:p>
          <a:p>
            <a:pPr indent="-3810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60"/>
              <a:buFont typeface="Arial"/>
              <a:buChar char="•"/>
            </a:pPr>
            <a:r>
              <a:rPr lang="es-ES" sz="2600"/>
              <a:t>Eficiència i precisió en tasques específiques</a:t>
            </a:r>
            <a:endParaRPr sz="2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b="1" lang="es-ES" sz="2600"/>
              <a:t>Inconvenients: </a:t>
            </a:r>
            <a:endParaRPr b="1" sz="2600"/>
          </a:p>
          <a:p>
            <a:pPr indent="-3810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60"/>
              <a:buFont typeface="Arial"/>
              <a:buChar char="•"/>
            </a:pPr>
            <a:r>
              <a:rPr lang="es-ES" sz="2600"/>
              <a:t>Limitada a tasques per les quals ha estat programada</a:t>
            </a:r>
            <a:endParaRPr sz="2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2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P2020">
      <a:dk1>
        <a:srgbClr val="32414F"/>
      </a:dk1>
      <a:lt1>
        <a:srgbClr val="FFFFFF"/>
      </a:lt1>
      <a:dk2>
        <a:srgbClr val="154464"/>
      </a:dk2>
      <a:lt2>
        <a:srgbClr val="F8F8F8"/>
      </a:lt2>
      <a:accent1>
        <a:srgbClr val="2F6E9A"/>
      </a:accent1>
      <a:accent2>
        <a:srgbClr val="5E93BD"/>
      </a:accent2>
      <a:accent3>
        <a:srgbClr val="C3D8DB"/>
      </a:accent3>
      <a:accent4>
        <a:srgbClr val="EAEBED"/>
      </a:accent4>
      <a:accent5>
        <a:srgbClr val="00AFB1"/>
      </a:accent5>
      <a:accent6>
        <a:srgbClr val="6CCACD"/>
      </a:accent6>
      <a:hlink>
        <a:srgbClr val="00AFB1"/>
      </a:hlink>
      <a:folHlink>
        <a:srgbClr val="2F6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Ramon Mateo</dc:creator>
</cp:coreProperties>
</file>