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9144000" cy="6858000"/>
  <p:embeddedFontLst>
    <p:embeddedFont>
      <p:font typeface="Lato"/>
      <p:regular r:id="rId28"/>
      <p:bold r:id="rId29"/>
      <p:italic r:id="rId30"/>
      <p:boldItalic r:id="rId31"/>
    </p:embeddedFont>
    <p:embeddedFont>
      <p:font typeface="La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83">
          <p15:clr>
            <a:srgbClr val="A4A3A4"/>
          </p15:clr>
        </p15:guide>
      </p15:sldGuideLst>
    </p:ext>
    <p:ext uri="{2D200454-40CA-4A62-9FC3-DE9A4176ACB9}">
      <p15:notesGuideLst>
        <p15:guide id="1" orient="horz" pos="2160">
          <p15:clr>
            <a:srgbClr val="A4A3A4"/>
          </p15:clr>
        </p15:guide>
        <p15:guide id="2" pos="2880">
          <p15:clr>
            <a:srgbClr val="A4A3A4"/>
          </p15:clr>
        </p15:guide>
      </p15:notesGuideLst>
    </p:ext>
    <p:ext uri="GoogleSlidesCustomDataVersion2">
      <go:slidesCustomData xmlns:go="http://customooxmlschemas.google.com/" r:id="rId36" roundtripDataSignature="AMtx7mg3CPvxImk4Dm3/+NoQIn32IXeZ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83" orient="horz"/>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LatoLight-bold.fntdata"/><Relationship Id="rId10" Type="http://schemas.openxmlformats.org/officeDocument/2006/relationships/slide" Target="slides/slide5.xml"/><Relationship Id="rId32" Type="http://schemas.openxmlformats.org/officeDocument/2006/relationships/font" Target="fonts/LatoLight-regular.fntdata"/><Relationship Id="rId13" Type="http://schemas.openxmlformats.org/officeDocument/2006/relationships/slide" Target="slides/slide8.xml"/><Relationship Id="rId35" Type="http://schemas.openxmlformats.org/officeDocument/2006/relationships/font" Target="fonts/LatoLight-boldItalic.fntdata"/><Relationship Id="rId12" Type="http://schemas.openxmlformats.org/officeDocument/2006/relationships/slide" Target="slides/slide7.xml"/><Relationship Id="rId34" Type="http://schemas.openxmlformats.org/officeDocument/2006/relationships/font" Target="fonts/LatoLight-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09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409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409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1: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0: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0: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1: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1: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2: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2: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3: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3: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4: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4: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5: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5: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6: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6: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7: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7: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8: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8: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9: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9: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2: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2: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0: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20: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1: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21: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67f7a51c2_0_3: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b67f7a51c2_0_3: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p3: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4: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5: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6: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6: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7: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7: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8: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9: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9: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p:cSld name="Title and subtitle Slide">
    <p:bg>
      <p:bgPr>
        <a:solidFill>
          <a:srgbClr val="810131">
            <a:alpha val="40784"/>
          </a:srgbClr>
        </a:solidFill>
      </p:bgPr>
    </p:bg>
    <p:spTree>
      <p:nvGrpSpPr>
        <p:cNvPr id="12" name="Shape 12"/>
        <p:cNvGrpSpPr/>
        <p:nvPr/>
      </p:nvGrpSpPr>
      <p:grpSpPr>
        <a:xfrm>
          <a:off x="0" y="0"/>
          <a:ext cx="0" cy="0"/>
          <a:chOff x="0" y="0"/>
          <a:chExt cx="0" cy="0"/>
        </a:xfrm>
      </p:grpSpPr>
      <p:pic>
        <p:nvPicPr>
          <p:cNvPr id="13" name="Google Shape;13;p23"/>
          <p:cNvPicPr preferRelativeResize="0"/>
          <p:nvPr/>
        </p:nvPicPr>
        <p:blipFill rotWithShape="1">
          <a:blip r:embed="rId2">
            <a:alphaModFix/>
          </a:blip>
          <a:srcRect b="-1" l="0" r="0" t="41443"/>
          <a:stretch/>
        </p:blipFill>
        <p:spPr>
          <a:xfrm>
            <a:off x="0" y="-19456"/>
            <a:ext cx="12192000" cy="7169285"/>
          </a:xfrm>
          <a:prstGeom prst="rect">
            <a:avLst/>
          </a:prstGeom>
          <a:noFill/>
          <a:ln>
            <a:noFill/>
          </a:ln>
          <a:effectLst>
            <a:outerShdw blurRad="50800" sx="1000" rotWithShape="0" algn="ctr" dir="5400000" dist="50800" sy="1000">
              <a:srgbClr val="000000"/>
            </a:outerShdw>
          </a:effectLst>
        </p:spPr>
      </p:pic>
      <p:sp>
        <p:nvSpPr>
          <p:cNvPr id="14" name="Google Shape;14;p23"/>
          <p:cNvSpPr txBox="1"/>
          <p:nvPr>
            <p:ph type="title"/>
          </p:nvPr>
        </p:nvSpPr>
        <p:spPr>
          <a:xfrm>
            <a:off x="1426724" y="2675530"/>
            <a:ext cx="9338553" cy="923289"/>
          </a:xfrm>
          <a:prstGeom prst="rect">
            <a:avLst/>
          </a:prstGeom>
          <a:noFill/>
          <a:ln>
            <a:noFill/>
          </a:ln>
        </p:spPr>
        <p:txBody>
          <a:bodyPr anchorCtr="0" anchor="b" bIns="45700" lIns="0" spcFirstLastPara="1" rIns="0" wrap="square" tIns="45700">
            <a:spAutoFit/>
          </a:bodyPr>
          <a:lstStyle>
            <a:lvl1pPr lvl="0" marR="0" rtl="0" algn="ctr">
              <a:lnSpc>
                <a:spcPct val="150000"/>
              </a:lnSpc>
              <a:spcBef>
                <a:spcPts val="0"/>
              </a:spcBef>
              <a:spcAft>
                <a:spcPts val="0"/>
              </a:spcAft>
              <a:buClr>
                <a:schemeClr val="lt1"/>
              </a:buClr>
              <a:buSzPts val="3600"/>
              <a:buFont typeface="Lato"/>
              <a:buNone/>
              <a:defRPr b="1" i="0" sz="3600" u="none" cap="none" strike="noStrike">
                <a:solidFill>
                  <a:srgbClr val="81013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23"/>
          <p:cNvSpPr txBox="1"/>
          <p:nvPr/>
        </p:nvSpPr>
        <p:spPr>
          <a:xfrm>
            <a:off x="437415" y="5316636"/>
            <a:ext cx="9622971" cy="1077218"/>
          </a:xfrm>
          <a:prstGeom prst="rect">
            <a:avLst/>
          </a:prstGeom>
          <a:noFill/>
          <a:ln>
            <a:noFill/>
          </a:ln>
        </p:spPr>
        <p:txBody>
          <a:bodyPr anchorCtr="0" anchor="t" bIns="0" lIns="0" spcFirstLastPara="1" rIns="0" wrap="square" tIns="0">
            <a:spAutoFit/>
          </a:bodyPr>
          <a:lstStyle/>
          <a:p>
            <a:pPr indent="0" lvl="0" marL="102870" marR="0" rtl="0" algn="l">
              <a:lnSpc>
                <a:spcPct val="100000"/>
              </a:lnSpc>
              <a:spcBef>
                <a:spcPts val="1200"/>
              </a:spcBef>
              <a:spcAft>
                <a:spcPts val="0"/>
              </a:spcAft>
              <a:buClr>
                <a:schemeClr val="dk2"/>
              </a:buClr>
              <a:buSzPts val="1980"/>
              <a:buFont typeface="Arial"/>
              <a:buNone/>
            </a:pPr>
            <a:r>
              <a:rPr b="0" i="0" lang="es-ES" sz="1400" u="none" cap="none" strike="noStrike">
                <a:solidFill>
                  <a:srgbClr val="810131"/>
                </a:solidFill>
                <a:latin typeface="Lato"/>
                <a:ea typeface="Lato"/>
                <a:cs typeface="Lato"/>
                <a:sym typeface="Lato"/>
              </a:rPr>
              <a:t>Assignatura: Sistemes d’aprenentatge automàtic</a:t>
            </a:r>
            <a:endParaRPr/>
          </a:p>
          <a:p>
            <a:pPr indent="0" lvl="0" marL="102870" marR="0" rtl="0" algn="l">
              <a:lnSpc>
                <a:spcPct val="100000"/>
              </a:lnSpc>
              <a:spcBef>
                <a:spcPts val="1200"/>
              </a:spcBef>
              <a:spcAft>
                <a:spcPts val="0"/>
              </a:spcAft>
              <a:buClr>
                <a:schemeClr val="dk2"/>
              </a:buClr>
              <a:buSzPts val="1980"/>
              <a:buFont typeface="Arial"/>
              <a:buNone/>
            </a:pPr>
            <a:r>
              <a:rPr b="0" i="0" lang="es-ES" sz="1400" u="none" cap="none" strike="noStrike">
                <a:solidFill>
                  <a:srgbClr val="810131"/>
                </a:solidFill>
                <a:latin typeface="Lato"/>
                <a:ea typeface="Lato"/>
                <a:cs typeface="Lato"/>
                <a:sym typeface="Lato"/>
              </a:rPr>
              <a:t>Professor: Ramon Mateo Navarro</a:t>
            </a:r>
            <a:br>
              <a:rPr b="0" i="0" lang="es-ES" sz="2200" u="none" cap="none" strike="noStrike">
                <a:solidFill>
                  <a:schemeClr val="dk1"/>
                </a:solidFill>
                <a:latin typeface="Lato"/>
                <a:ea typeface="Lato"/>
                <a:cs typeface="Lato"/>
                <a:sym typeface="Lato"/>
              </a:rPr>
            </a:br>
            <a:endParaRPr b="0" i="0" sz="2200" u="none" cap="none" strike="noStrike">
              <a:solidFill>
                <a:schemeClr val="dk1"/>
              </a:solidFill>
              <a:latin typeface="Lato"/>
              <a:ea typeface="Lato"/>
              <a:cs typeface="Lato"/>
              <a:sym typeface="Lato"/>
            </a:endParaRPr>
          </a:p>
        </p:txBody>
      </p:sp>
      <p:pic>
        <p:nvPicPr>
          <p:cNvPr id="16" name="Google Shape;16;p23"/>
          <p:cNvPicPr preferRelativeResize="0"/>
          <p:nvPr/>
        </p:nvPicPr>
        <p:blipFill>
          <a:blip r:embed="rId3">
            <a:alphaModFix/>
          </a:blip>
          <a:stretch>
            <a:fillRect/>
          </a:stretch>
        </p:blipFill>
        <p:spPr>
          <a:xfrm>
            <a:off x="5048239" y="6479700"/>
            <a:ext cx="2095524" cy="472725"/>
          </a:xfrm>
          <a:prstGeom prst="rect">
            <a:avLst/>
          </a:prstGeom>
          <a:noFill/>
          <a:ln>
            <a:noFill/>
          </a:ln>
          <a:effectLst>
            <a:outerShdw blurRad="50800" sx="1000" rotWithShape="0" algn="ctr" dir="5400000" dist="50800" sy="1000">
              <a:srgbClr val="000000"/>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  Text - Light">
  <p:cSld name="Title &amp; Subtitle -  Text - Light">
    <p:spTree>
      <p:nvGrpSpPr>
        <p:cNvPr id="17" name="Shape 17"/>
        <p:cNvGrpSpPr/>
        <p:nvPr/>
      </p:nvGrpSpPr>
      <p:grpSpPr>
        <a:xfrm>
          <a:off x="0" y="0"/>
          <a:ext cx="0" cy="0"/>
          <a:chOff x="0" y="0"/>
          <a:chExt cx="0" cy="0"/>
        </a:xfrm>
      </p:grpSpPr>
      <p:sp>
        <p:nvSpPr>
          <p:cNvPr id="18" name="Google Shape;18;p24"/>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2160"/>
              <a:buFont typeface="Lato"/>
              <a:buNone/>
              <a:defRPr b="1" i="0" sz="3600" cap="none">
                <a:solidFill>
                  <a:srgbClr val="810131"/>
                </a:solidFill>
                <a:latin typeface="Lato"/>
                <a:ea typeface="Lato"/>
                <a:cs typeface="Lato"/>
                <a:sym typeface="Lato"/>
              </a:defRPr>
            </a:lvl1pPr>
            <a:lvl2pPr indent="-228600" lvl="1" marL="914400" algn="l">
              <a:lnSpc>
                <a:spcPct val="100000"/>
              </a:lnSpc>
              <a:spcBef>
                <a:spcPts val="1200"/>
              </a:spcBef>
              <a:spcAft>
                <a:spcPts val="0"/>
              </a:spcAft>
              <a:buSzPts val="1600"/>
              <a:buFont typeface="Lato"/>
              <a:buNone/>
              <a:defRPr/>
            </a:lvl2pPr>
            <a:lvl3pPr indent="-228600" lvl="2" marL="1371600" algn="l">
              <a:lnSpc>
                <a:spcPct val="100000"/>
              </a:lnSpc>
              <a:spcBef>
                <a:spcPts val="1200"/>
              </a:spcBef>
              <a:spcAft>
                <a:spcPts val="0"/>
              </a:spcAft>
              <a:buSzPts val="1260"/>
              <a:buFont typeface="Lato"/>
              <a:buNone/>
              <a:defRPr/>
            </a:lvl3pPr>
            <a:lvl4pPr indent="-228600" lvl="3" marL="1828800" algn="l">
              <a:lnSpc>
                <a:spcPct val="100000"/>
              </a:lnSpc>
              <a:spcBef>
                <a:spcPts val="1200"/>
              </a:spcBef>
              <a:spcAft>
                <a:spcPts val="0"/>
              </a:spcAft>
              <a:buSzPts val="960"/>
              <a:buFont typeface="Lato"/>
              <a:buNone/>
              <a:defRPr/>
            </a:lvl4pPr>
            <a:lvl5pPr indent="-228600" lvl="4" marL="2286000" algn="l">
              <a:lnSpc>
                <a:spcPct val="100000"/>
              </a:lnSpc>
              <a:spcBef>
                <a:spcPts val="1200"/>
              </a:spcBef>
              <a:spcAft>
                <a:spcPts val="0"/>
              </a:spcAft>
              <a:buSzPts val="840"/>
              <a:buFont typeface="Lato"/>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9" name="Google Shape;19;p24"/>
          <p:cNvCxnSpPr/>
          <p:nvPr/>
        </p:nvCxnSpPr>
        <p:spPr>
          <a:xfrm>
            <a:off x="11549579" y="6649095"/>
            <a:ext cx="0" cy="120144"/>
          </a:xfrm>
          <a:prstGeom prst="straightConnector1">
            <a:avLst/>
          </a:prstGeom>
          <a:noFill/>
          <a:ln cap="flat" cmpd="sng" w="9525">
            <a:solidFill>
              <a:srgbClr val="D8D8D8"/>
            </a:solidFill>
            <a:prstDash val="solid"/>
            <a:miter lim="800000"/>
            <a:headEnd len="sm" w="sm" type="none"/>
            <a:tailEnd len="sm" w="sm" type="none"/>
          </a:ln>
        </p:spPr>
      </p:cxnSp>
      <p:sp>
        <p:nvSpPr>
          <p:cNvPr id="20" name="Google Shape;20;p24"/>
          <p:cNvSpPr txBox="1"/>
          <p:nvPr/>
        </p:nvSpPr>
        <p:spPr>
          <a:xfrm>
            <a:off x="11510648" y="6600434"/>
            <a:ext cx="298197" cy="365125"/>
          </a:xfrm>
          <a:prstGeom prst="rect">
            <a:avLst/>
          </a:prstGeom>
          <a:noFill/>
          <a:ln>
            <a:noFill/>
          </a:ln>
        </p:spPr>
        <p:txBody>
          <a:bodyPr anchorCtr="0" anchor="t" bIns="45700" lIns="0" spcFirstLastPara="1" rIns="0"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ES" sz="800" u="none" cap="none" strike="noStrike">
                <a:solidFill>
                  <a:srgbClr val="810131"/>
                </a:solidFill>
                <a:latin typeface="Lato Light"/>
                <a:ea typeface="Lato Light"/>
                <a:cs typeface="Lato Light"/>
                <a:sym typeface="Lato Light"/>
              </a:rPr>
              <a:t>‹#›</a:t>
            </a:fld>
            <a:endParaRPr b="0" i="0" sz="800" u="none" cap="none" strike="noStrike">
              <a:solidFill>
                <a:srgbClr val="810131"/>
              </a:solidFill>
              <a:latin typeface="Lato Light"/>
              <a:ea typeface="Lato Light"/>
              <a:cs typeface="Lato Light"/>
              <a:sym typeface="Lato Light"/>
            </a:endParaRPr>
          </a:p>
        </p:txBody>
      </p:sp>
      <p:sp>
        <p:nvSpPr>
          <p:cNvPr id="21" name="Google Shape;21;p24"/>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lvl1pPr indent="-228600" lvl="0" marL="457200" algn="just">
              <a:lnSpc>
                <a:spcPct val="150000"/>
              </a:lnSpc>
              <a:spcBef>
                <a:spcPts val="0"/>
              </a:spcBef>
              <a:spcAft>
                <a:spcPts val="0"/>
              </a:spcAft>
              <a:buSzPts val="1260"/>
              <a:buFont typeface="Arial"/>
              <a:buNone/>
              <a:defRPr sz="2000">
                <a:solidFill>
                  <a:srgbClr val="000000"/>
                </a:solidFill>
                <a:latin typeface="Lato"/>
                <a:ea typeface="Lato"/>
                <a:cs typeface="Lato"/>
                <a:sym typeface="Lato"/>
              </a:defRPr>
            </a:lvl1pPr>
            <a:lvl2pPr indent="-228600" lvl="1" marL="914400" algn="l">
              <a:lnSpc>
                <a:spcPct val="100000"/>
              </a:lnSpc>
              <a:spcBef>
                <a:spcPts val="1200"/>
              </a:spcBef>
              <a:spcAft>
                <a:spcPts val="0"/>
              </a:spcAft>
              <a:buSzPts val="1600"/>
              <a:buFont typeface="Lato"/>
              <a:buNone/>
              <a:defRPr/>
            </a:lvl2pPr>
            <a:lvl3pPr indent="-228600" lvl="2" marL="1371600" algn="l">
              <a:lnSpc>
                <a:spcPct val="100000"/>
              </a:lnSpc>
              <a:spcBef>
                <a:spcPts val="1200"/>
              </a:spcBef>
              <a:spcAft>
                <a:spcPts val="0"/>
              </a:spcAft>
              <a:buSzPts val="1260"/>
              <a:buFont typeface="Lato"/>
              <a:buNone/>
              <a:defRPr/>
            </a:lvl3pPr>
            <a:lvl4pPr indent="-228600" lvl="3" marL="1828800" algn="l">
              <a:lnSpc>
                <a:spcPct val="100000"/>
              </a:lnSpc>
              <a:spcBef>
                <a:spcPts val="1200"/>
              </a:spcBef>
              <a:spcAft>
                <a:spcPts val="0"/>
              </a:spcAft>
              <a:buSzPts val="960"/>
              <a:buFont typeface="Lato"/>
              <a:buNone/>
              <a:defRPr/>
            </a:lvl4pPr>
            <a:lvl5pPr indent="-228600" lvl="4" marL="2286000" algn="l">
              <a:lnSpc>
                <a:spcPct val="100000"/>
              </a:lnSpc>
              <a:spcBef>
                <a:spcPts val="1200"/>
              </a:spcBef>
              <a:spcAft>
                <a:spcPts val="0"/>
              </a:spcAft>
              <a:buSzPts val="840"/>
              <a:buFont typeface="Lato"/>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2" name="Google Shape;22;p24"/>
          <p:cNvCxnSpPr/>
          <p:nvPr/>
        </p:nvCxnSpPr>
        <p:spPr>
          <a:xfrm>
            <a:off x="0" y="6286036"/>
            <a:ext cx="12192000" cy="0"/>
          </a:xfrm>
          <a:prstGeom prst="straightConnector1">
            <a:avLst/>
          </a:prstGeom>
          <a:noFill/>
          <a:ln cap="flat" cmpd="sng" w="19050">
            <a:solidFill>
              <a:srgbClr val="810131"/>
            </a:solidFill>
            <a:prstDash val="solid"/>
            <a:miter lim="800000"/>
            <a:headEnd len="sm" w="sm" type="none"/>
            <a:tailEnd len="sm" w="sm" type="none"/>
          </a:ln>
        </p:spPr>
      </p:cxnSp>
      <p:pic>
        <p:nvPicPr>
          <p:cNvPr id="23" name="Google Shape;23;p24"/>
          <p:cNvPicPr preferRelativeResize="0"/>
          <p:nvPr/>
        </p:nvPicPr>
        <p:blipFill>
          <a:blip r:embed="rId2">
            <a:alphaModFix/>
          </a:blip>
          <a:stretch>
            <a:fillRect/>
          </a:stretch>
        </p:blipFill>
        <p:spPr>
          <a:xfrm>
            <a:off x="5057639" y="6346100"/>
            <a:ext cx="2095524" cy="472725"/>
          </a:xfrm>
          <a:prstGeom prst="rect">
            <a:avLst/>
          </a:prstGeom>
          <a:noFill/>
          <a:ln>
            <a:noFill/>
          </a:ln>
          <a:effectLst>
            <a:outerShdw blurRad="50800" sx="1000" rotWithShape="0" algn="ctr" dir="5400000" dist="50800" sy="1000">
              <a:srgbClr val="000000"/>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1">
  <p:cSld name="1_Title and subtitle Slide">
    <p:bg>
      <p:bgPr>
        <a:solidFill>
          <a:srgbClr val="810131">
            <a:alpha val="40780"/>
          </a:srgbClr>
        </a:solidFill>
      </p:bgPr>
    </p:bg>
    <p:spTree>
      <p:nvGrpSpPr>
        <p:cNvPr id="24" name="Shape 24"/>
        <p:cNvGrpSpPr/>
        <p:nvPr/>
      </p:nvGrpSpPr>
      <p:grpSpPr>
        <a:xfrm>
          <a:off x="0" y="0"/>
          <a:ext cx="0" cy="0"/>
          <a:chOff x="0" y="0"/>
          <a:chExt cx="0" cy="0"/>
        </a:xfrm>
      </p:grpSpPr>
      <p:pic>
        <p:nvPicPr>
          <p:cNvPr id="25" name="Google Shape;25;g2b67f7a51c2_0_27"/>
          <p:cNvPicPr preferRelativeResize="0"/>
          <p:nvPr/>
        </p:nvPicPr>
        <p:blipFill rotWithShape="1">
          <a:blip r:embed="rId2">
            <a:alphaModFix/>
          </a:blip>
          <a:srcRect b="0" l="0" r="0" t="41441"/>
          <a:stretch/>
        </p:blipFill>
        <p:spPr>
          <a:xfrm>
            <a:off x="0" y="-19456"/>
            <a:ext cx="12192000" cy="7169286"/>
          </a:xfrm>
          <a:prstGeom prst="rect">
            <a:avLst/>
          </a:prstGeom>
          <a:noFill/>
          <a:ln>
            <a:noFill/>
          </a:ln>
          <a:effectLst>
            <a:outerShdw blurRad="50800" sx="1000" rotWithShape="0" algn="ctr" dir="5400000" dist="50800" sy="1000">
              <a:srgbClr val="000000"/>
            </a:outerShdw>
          </a:effectLst>
        </p:spPr>
      </p:pic>
      <p:sp>
        <p:nvSpPr>
          <p:cNvPr id="26" name="Google Shape;26;g2b67f7a51c2_0_27"/>
          <p:cNvSpPr txBox="1"/>
          <p:nvPr>
            <p:ph type="title"/>
          </p:nvPr>
        </p:nvSpPr>
        <p:spPr>
          <a:xfrm>
            <a:off x="1426724" y="2675530"/>
            <a:ext cx="9338700" cy="923400"/>
          </a:xfrm>
          <a:prstGeom prst="rect">
            <a:avLst/>
          </a:prstGeom>
          <a:noFill/>
          <a:ln>
            <a:noFill/>
          </a:ln>
        </p:spPr>
        <p:txBody>
          <a:bodyPr anchorCtr="0" anchor="b" bIns="45700" lIns="0" spcFirstLastPara="1" rIns="0" wrap="square" tIns="45700">
            <a:spAutoFit/>
          </a:bodyPr>
          <a:lstStyle>
            <a:lvl1pPr lvl="0" marR="0" rtl="0" algn="ctr">
              <a:lnSpc>
                <a:spcPct val="150000"/>
              </a:lnSpc>
              <a:spcBef>
                <a:spcPts val="0"/>
              </a:spcBef>
              <a:spcAft>
                <a:spcPts val="0"/>
              </a:spcAft>
              <a:buClr>
                <a:schemeClr val="lt1"/>
              </a:buClr>
              <a:buSzPts val="3600"/>
              <a:buFont typeface="Lato"/>
              <a:buNone/>
              <a:defRPr b="1" i="0" sz="3600" u="none" cap="none" strike="noStrike">
                <a:solidFill>
                  <a:srgbClr val="81013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descr="https://lh7-us.googleusercontent.com/wHvF5NMz5_mviUXJC3mOdLh7Xqyv_jo4h1YtLBF_nDuqYwT0vjWq8EUQH9Z8kM4uo8w6qLjmnD1h8kOA4V_3W_E6Lxy3v6hO6bcVZeo4wjMmqbPkoHi6eVLHLaQfmHHvfsdmVEyekl9MAjSzUsB-OxG1Xw=s2048" id="27" name="Google Shape;27;g2b67f7a51c2_0_27"/>
          <p:cNvPicPr preferRelativeResize="0"/>
          <p:nvPr/>
        </p:nvPicPr>
        <p:blipFill rotWithShape="1">
          <a:blip r:embed="rId3">
            <a:alphaModFix/>
          </a:blip>
          <a:srcRect b="0" l="0" r="0" t="0"/>
          <a:stretch/>
        </p:blipFill>
        <p:spPr>
          <a:xfrm>
            <a:off x="4260144" y="4005392"/>
            <a:ext cx="3671708" cy="2067403"/>
          </a:xfrm>
          <a:prstGeom prst="rect">
            <a:avLst/>
          </a:prstGeom>
          <a:noFill/>
          <a:ln>
            <a:noFill/>
          </a:ln>
        </p:spPr>
      </p:pic>
      <p:pic>
        <p:nvPicPr>
          <p:cNvPr id="28" name="Google Shape;28;g2b67f7a51c2_0_27"/>
          <p:cNvPicPr preferRelativeResize="0"/>
          <p:nvPr/>
        </p:nvPicPr>
        <p:blipFill>
          <a:blip r:embed="rId4">
            <a:alphaModFix/>
          </a:blip>
          <a:stretch>
            <a:fillRect/>
          </a:stretch>
        </p:blipFill>
        <p:spPr>
          <a:xfrm>
            <a:off x="5048239" y="6479700"/>
            <a:ext cx="2095524" cy="472725"/>
          </a:xfrm>
          <a:prstGeom prst="rect">
            <a:avLst/>
          </a:prstGeom>
          <a:noFill/>
          <a:ln>
            <a:noFill/>
          </a:ln>
          <a:effectLst>
            <a:outerShdw blurRad="50800" sx="1000" rotWithShape="0" algn="ctr" dir="5400000" dist="50800" sy="1000">
              <a:srgbClr val="000000"/>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idx="1" type="body"/>
          </p:nvPr>
        </p:nvSpPr>
        <p:spPr>
          <a:xfrm>
            <a:off x="874713" y="1665288"/>
            <a:ext cx="10442576" cy="1985159"/>
          </a:xfrm>
          <a:prstGeom prst="rect">
            <a:avLst/>
          </a:prstGeom>
          <a:noFill/>
          <a:ln>
            <a:noFill/>
          </a:ln>
        </p:spPr>
        <p:txBody>
          <a:bodyPr anchorCtr="0" anchor="t" bIns="0" lIns="0" spcFirstLastPara="1" rIns="0" wrap="square" tIns="0">
            <a:spAutoFit/>
          </a:bodyPr>
          <a:lstStyle>
            <a:lvl1pPr indent="-354330" lvl="0" marL="457200" marR="0" rtl="0" algn="l">
              <a:lnSpc>
                <a:spcPct val="100000"/>
              </a:lnSpc>
              <a:spcBef>
                <a:spcPts val="1200"/>
              </a:spcBef>
              <a:spcAft>
                <a:spcPts val="0"/>
              </a:spcAft>
              <a:buClr>
                <a:schemeClr val="dk2"/>
              </a:buClr>
              <a:buSzPts val="1980"/>
              <a:buFont typeface="Arial"/>
              <a:buChar char="•"/>
              <a:defRPr b="0" i="0" sz="2200" u="none" cap="none" strike="noStrike">
                <a:solidFill>
                  <a:schemeClr val="dk1"/>
                </a:solidFill>
                <a:latin typeface="Lato"/>
                <a:ea typeface="Lato"/>
                <a:cs typeface="Lato"/>
                <a:sym typeface="Lato"/>
              </a:defRPr>
            </a:lvl1pPr>
            <a:lvl2pPr indent="-330200" lvl="1" marL="914400" marR="0" rtl="0" algn="l">
              <a:lnSpc>
                <a:spcPct val="100000"/>
              </a:lnSpc>
              <a:spcBef>
                <a:spcPts val="1200"/>
              </a:spcBef>
              <a:spcAft>
                <a:spcPts val="0"/>
              </a:spcAft>
              <a:buClr>
                <a:schemeClr val="dk2"/>
              </a:buClr>
              <a:buSzPts val="1600"/>
              <a:buFont typeface="Noto Sans Symbols"/>
              <a:buChar char="▪"/>
              <a:defRPr b="0" i="0" sz="2000" u="none" cap="none" strike="noStrike">
                <a:solidFill>
                  <a:schemeClr val="dk1"/>
                </a:solidFill>
                <a:latin typeface="Lato"/>
                <a:ea typeface="Lato"/>
                <a:cs typeface="Lato"/>
                <a:sym typeface="Lato"/>
              </a:defRPr>
            </a:lvl2pPr>
            <a:lvl3pPr indent="-308610" lvl="2" marL="1371600" marR="0" rtl="0" algn="l">
              <a:lnSpc>
                <a:spcPct val="100000"/>
              </a:lnSpc>
              <a:spcBef>
                <a:spcPts val="1200"/>
              </a:spcBef>
              <a:spcAft>
                <a:spcPts val="0"/>
              </a:spcAft>
              <a:buClr>
                <a:schemeClr val="dk2"/>
              </a:buClr>
              <a:buSzPts val="1260"/>
              <a:buFont typeface="Courier New"/>
              <a:buChar char="o"/>
              <a:defRPr b="0" i="0" sz="1800" u="none" cap="none" strike="noStrike">
                <a:solidFill>
                  <a:schemeClr val="dk1"/>
                </a:solidFill>
                <a:latin typeface="Lato"/>
                <a:ea typeface="Lato"/>
                <a:cs typeface="Lato"/>
                <a:sym typeface="Lato"/>
              </a:defRPr>
            </a:lvl3pPr>
            <a:lvl4pPr indent="-289560" lvl="3" marL="1828800" marR="0" rtl="0" algn="l">
              <a:lnSpc>
                <a:spcPct val="100000"/>
              </a:lnSpc>
              <a:spcBef>
                <a:spcPts val="1200"/>
              </a:spcBef>
              <a:spcAft>
                <a:spcPts val="0"/>
              </a:spcAft>
              <a:buClr>
                <a:schemeClr val="dk2"/>
              </a:buClr>
              <a:buSzPts val="960"/>
              <a:buFont typeface="Noto Sans Symbols"/>
              <a:buChar char="❑"/>
              <a:defRPr b="0" i="0" sz="1600" u="none" cap="none" strike="noStrike">
                <a:solidFill>
                  <a:schemeClr val="dk1"/>
                </a:solidFill>
                <a:latin typeface="Lato"/>
                <a:ea typeface="Lato"/>
                <a:cs typeface="Lato"/>
                <a:sym typeface="Lato"/>
              </a:defRPr>
            </a:lvl4pPr>
            <a:lvl5pPr indent="-281939" lvl="4" marL="2286000" marR="0" rtl="0" algn="l">
              <a:lnSpc>
                <a:spcPct val="100000"/>
              </a:lnSpc>
              <a:spcBef>
                <a:spcPts val="1200"/>
              </a:spcBef>
              <a:spcAft>
                <a:spcPts val="0"/>
              </a:spcAft>
              <a:buClr>
                <a:schemeClr val="dk2"/>
              </a:buClr>
              <a:buSzPts val="840"/>
              <a:buFont typeface="Noto Sans Symbols"/>
              <a:buChar char="❖"/>
              <a:defRPr b="0" i="0" sz="14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9pPr>
          </a:lstStyle>
          <a:p/>
        </p:txBody>
      </p:sp>
      <p:sp>
        <p:nvSpPr>
          <p:cNvPr id="11" name="Google Shape;11;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91">
          <p15:clr>
            <a:srgbClr val="F26B43"/>
          </p15:clr>
        </p15:guide>
        <p15:guide id="2" orient="horz" pos="3861">
          <p15:clr>
            <a:srgbClr val="F26B43"/>
          </p15:clr>
        </p15:guide>
        <p15:guide id="3" pos="7310">
          <p15:clr>
            <a:srgbClr val="F26B43"/>
          </p15:clr>
        </p15:guide>
        <p15:guide id="4" pos="3840">
          <p15:clr>
            <a:srgbClr val="F26B43"/>
          </p15:clr>
        </p15:guide>
        <p15:guide id="5" orient="horz" pos="2160">
          <p15:clr>
            <a:srgbClr val="F26B43"/>
          </p15:clr>
        </p15:guide>
        <p15:guide id="6" pos="37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
          <p:cNvSpPr txBox="1"/>
          <p:nvPr>
            <p:ph type="title"/>
          </p:nvPr>
        </p:nvSpPr>
        <p:spPr>
          <a:xfrm>
            <a:off x="1689370" y="2551857"/>
            <a:ext cx="8813260" cy="1144654"/>
          </a:xfrm>
          <a:prstGeom prst="rect">
            <a:avLst/>
          </a:prstGeom>
          <a:noFill/>
          <a:ln>
            <a:noFill/>
          </a:ln>
        </p:spPr>
        <p:txBody>
          <a:bodyPr anchorCtr="0" anchor="b" bIns="45700" lIns="0" spcFirstLastPara="1" rIns="0" wrap="square" tIns="45700">
            <a:spAutoFit/>
          </a:bodyPr>
          <a:lstStyle/>
          <a:p>
            <a:pPr indent="0" lvl="0" marL="0" marR="0" rtl="0" algn="ctr">
              <a:lnSpc>
                <a:spcPct val="150000"/>
              </a:lnSpc>
              <a:spcBef>
                <a:spcPts val="0"/>
              </a:spcBef>
              <a:spcAft>
                <a:spcPts val="0"/>
              </a:spcAft>
              <a:buClr>
                <a:schemeClr val="lt1"/>
              </a:buClr>
              <a:buSzPts val="3600"/>
              <a:buFont typeface="Lato"/>
              <a:buNone/>
            </a:pPr>
            <a:r>
              <a:rPr lang="es-ES"/>
              <a:t>2. Introducció al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0"/>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Raonament Basat en Casos</a:t>
            </a:r>
            <a:endParaRPr/>
          </a:p>
        </p:txBody>
      </p:sp>
      <p:sp>
        <p:nvSpPr>
          <p:cNvPr id="93" name="Google Shape;93;p10"/>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SzPts val="1260"/>
              <a:buFont typeface="Arial"/>
              <a:buNone/>
            </a:pPr>
            <a:r>
              <a:rPr lang="es-ES"/>
              <a:t>El raonament basat en casos (Case-Based Reasoning, CBR) és un enfocament en el qual els problemes nous es resolen recordant solucions anteriors a problemes semblants. Aquest mètode es basa en la idea que situacions o problemes similars tenen solucions similars.</a:t>
            </a:r>
            <a:endParaRPr/>
          </a:p>
          <a:p>
            <a:pPr indent="0" lvl="0" marL="0" rtl="0" algn="just">
              <a:lnSpc>
                <a:spcPct val="150000"/>
              </a:lnSpc>
              <a:spcBef>
                <a:spcPts val="600"/>
              </a:spcBef>
              <a:spcAft>
                <a:spcPts val="600"/>
              </a:spcAft>
              <a:buSzPts val="1260"/>
              <a:buFont typeface="Arial"/>
              <a:buNone/>
            </a:pPr>
            <a:br>
              <a:rPr lang="es-ES"/>
            </a:br>
            <a:endParaRPr/>
          </a:p>
        </p:txBody>
      </p:sp>
      <p:sp>
        <p:nvSpPr>
          <p:cNvPr descr="Case-based reasoning lifecycle | Download Scientific Diagram" id="94" name="Google Shape;94;p10"/>
          <p:cNvSpPr/>
          <p:nvPr/>
        </p:nvSpPr>
        <p:spPr>
          <a:xfrm>
            <a:off x="155575" y="-144463"/>
            <a:ext cx="4984316" cy="4984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ase-Based Reasoning : A comprehensive Guide" id="95" name="Google Shape;95;p10"/>
          <p:cNvPicPr preferRelativeResize="0"/>
          <p:nvPr/>
        </p:nvPicPr>
        <p:blipFill rotWithShape="1">
          <a:blip r:embed="rId3">
            <a:alphaModFix/>
          </a:blip>
          <a:srcRect b="0" l="0" r="0" t="0"/>
          <a:stretch/>
        </p:blipFill>
        <p:spPr>
          <a:xfrm>
            <a:off x="3973189" y="2763475"/>
            <a:ext cx="4398837" cy="33548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1"/>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Sistemes Difusos (Fuzzy Systems)</a:t>
            </a:r>
            <a:endParaRPr/>
          </a:p>
        </p:txBody>
      </p:sp>
      <p:sp>
        <p:nvSpPr>
          <p:cNvPr id="101" name="Google Shape;101;p11"/>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600"/>
              </a:spcAft>
              <a:buSzPts val="1260"/>
              <a:buFont typeface="Arial"/>
              <a:buNone/>
            </a:pPr>
            <a:r>
              <a:rPr lang="es-ES"/>
              <a:t>Els sistemes difusos són un tipus de lògica que permet tractar amb informació que és imprecisa o incerta, a diferència de la lògica binària tradicional que opera amb veritats absolutes (cert o fals). En el context del machine learning, els sistemes difusos poden ajudar a modelar problemes on la informació no és clara o és ambigua.</a:t>
            </a:r>
            <a:endParaRPr/>
          </a:p>
        </p:txBody>
      </p:sp>
      <p:pic>
        <p:nvPicPr>
          <p:cNvPr descr="What is Fuzzy Logic? | Fuzzy Logic #1 | by Gökçenaz Akyol | Medium" id="102" name="Google Shape;102;p11"/>
          <p:cNvPicPr preferRelativeResize="0"/>
          <p:nvPr/>
        </p:nvPicPr>
        <p:blipFill rotWithShape="1">
          <a:blip r:embed="rId3">
            <a:alphaModFix/>
          </a:blip>
          <a:srcRect b="0" l="0" r="0" t="0"/>
          <a:stretch/>
        </p:blipFill>
        <p:spPr>
          <a:xfrm>
            <a:off x="4039176" y="3673536"/>
            <a:ext cx="4132453" cy="20164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2"/>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Algorismes de Classificació </a:t>
            </a:r>
            <a:endParaRPr/>
          </a:p>
        </p:txBody>
      </p:sp>
      <p:sp>
        <p:nvSpPr>
          <p:cNvPr id="108" name="Google Shape;108;p12"/>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SzPts val="1260"/>
              <a:buFont typeface="Arial"/>
              <a:buNone/>
            </a:pPr>
            <a:r>
              <a:rPr lang="es-ES"/>
              <a:t>Els algorismes de classificació són una part fonamental del Machine Learning, ja que permeten classificar dades en categories o etiquetes específiques. Aquests algorismes són àmpliament utilitzats en aplicacions com la detecció de spam, diagnòstic mèdic, reconeixement de patrons i moltes altres. Aquí tenim alguns exemples d'algorismes de classificació destacats:</a:t>
            </a:r>
            <a:endParaRPr/>
          </a:p>
          <a:p>
            <a:pPr indent="-285750" lvl="0" marL="285750" rtl="0" algn="just">
              <a:lnSpc>
                <a:spcPct val="150000"/>
              </a:lnSpc>
              <a:spcBef>
                <a:spcPts val="600"/>
              </a:spcBef>
              <a:spcAft>
                <a:spcPts val="0"/>
              </a:spcAft>
              <a:buSzPts val="1260"/>
              <a:buFont typeface="Arial"/>
              <a:buChar char="•"/>
            </a:pPr>
            <a:r>
              <a:rPr lang="es-ES"/>
              <a:t>Arbre de Decisió</a:t>
            </a:r>
            <a:endParaRPr/>
          </a:p>
          <a:p>
            <a:pPr indent="-285750" lvl="0" marL="285750" rtl="0" algn="just">
              <a:lnSpc>
                <a:spcPct val="150000"/>
              </a:lnSpc>
              <a:spcBef>
                <a:spcPts val="600"/>
              </a:spcBef>
              <a:spcAft>
                <a:spcPts val="0"/>
              </a:spcAft>
              <a:buSzPts val="1260"/>
              <a:buFont typeface="Arial"/>
              <a:buChar char="•"/>
            </a:pPr>
            <a:r>
              <a:rPr lang="es-ES"/>
              <a:t>K-Nearest Neighbors</a:t>
            </a:r>
            <a:endParaRPr/>
          </a:p>
          <a:p>
            <a:pPr indent="-285750" lvl="0" marL="285750" rtl="0" algn="just">
              <a:lnSpc>
                <a:spcPct val="150000"/>
              </a:lnSpc>
              <a:spcBef>
                <a:spcPts val="600"/>
              </a:spcBef>
              <a:spcAft>
                <a:spcPts val="600"/>
              </a:spcAft>
              <a:buSzPts val="1260"/>
              <a:buFont typeface="Arial"/>
              <a:buChar char="•"/>
            </a:pPr>
            <a:r>
              <a:rPr lang="es-ES"/>
              <a:t>Support Vector Machines (SVM)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3"/>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Algorismes de Classificació: Arbre de Desició</a:t>
            </a:r>
            <a:endParaRPr/>
          </a:p>
        </p:txBody>
      </p:sp>
      <p:sp>
        <p:nvSpPr>
          <p:cNvPr id="114" name="Google Shape;114;p13"/>
          <p:cNvSpPr txBox="1"/>
          <p:nvPr>
            <p:ph idx="2" type="body"/>
          </p:nvPr>
        </p:nvSpPr>
        <p:spPr>
          <a:xfrm>
            <a:off x="606643" y="1375434"/>
            <a:ext cx="7914787"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SzPts val="1260"/>
              <a:buFont typeface="Arial"/>
              <a:buNone/>
            </a:pPr>
            <a:r>
              <a:rPr lang="es-ES"/>
              <a:t>Un arbre de decisió és una estructura jeràrquica que es divideix en nodes i fulles, on cada node representa una característica i cada fulla una decisió o categoria. Aquests arbres es construeixen mitjançant l'avaluació de característiques i la divisió de dades en funció d'aquestes característiques. Són fàcils de comprendre i interpretar.</a:t>
            </a:r>
            <a:endParaRPr/>
          </a:p>
          <a:p>
            <a:pPr indent="0" lvl="0" marL="0" rtl="0" algn="just">
              <a:lnSpc>
                <a:spcPct val="150000"/>
              </a:lnSpc>
              <a:spcBef>
                <a:spcPts val="600"/>
              </a:spcBef>
              <a:spcAft>
                <a:spcPts val="600"/>
              </a:spcAft>
              <a:buSzPts val="126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4"/>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Algorismes de Classificació: K-Nearest Neighbors</a:t>
            </a:r>
            <a:endParaRPr/>
          </a:p>
        </p:txBody>
      </p:sp>
      <p:sp>
        <p:nvSpPr>
          <p:cNvPr id="120" name="Google Shape;120;p14"/>
          <p:cNvSpPr txBox="1"/>
          <p:nvPr>
            <p:ph idx="2" type="body"/>
          </p:nvPr>
        </p:nvSpPr>
        <p:spPr>
          <a:xfrm>
            <a:off x="606643" y="1375434"/>
            <a:ext cx="7914787"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SzPts val="1260"/>
              <a:buFont typeface="Arial"/>
              <a:buNone/>
            </a:pPr>
            <a:r>
              <a:rPr lang="es-ES"/>
              <a:t>El KNN és un mètode que classifica les dades segons les dades etiquetades més properes a elles. L'atribut "K" es refereix al nombre de veïns més propers que es tenen en compte per a la classificació. És simple i efectiu per a conjunts de dades petits o mitjans.</a:t>
            </a:r>
            <a:endParaRPr/>
          </a:p>
          <a:p>
            <a:pPr indent="0" lvl="0" marL="0" rtl="0" algn="just">
              <a:lnSpc>
                <a:spcPct val="150000"/>
              </a:lnSpc>
              <a:spcBef>
                <a:spcPts val="600"/>
              </a:spcBef>
              <a:spcAft>
                <a:spcPts val="600"/>
              </a:spcAft>
              <a:buSzPts val="126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Algorismes de Classificació: Support Vector Machines</a:t>
            </a:r>
            <a:endParaRPr/>
          </a:p>
        </p:txBody>
      </p:sp>
      <p:sp>
        <p:nvSpPr>
          <p:cNvPr id="126" name="Google Shape;126;p15"/>
          <p:cNvSpPr txBox="1"/>
          <p:nvPr>
            <p:ph idx="2" type="body"/>
          </p:nvPr>
        </p:nvSpPr>
        <p:spPr>
          <a:xfrm>
            <a:off x="606643" y="1375434"/>
            <a:ext cx="7914787"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SzPts val="1260"/>
              <a:buFont typeface="Arial"/>
              <a:buNone/>
            </a:pPr>
            <a:r>
              <a:rPr lang="es-ES"/>
              <a:t>Les SVM són algorismes que divideixen les dades en dues categories mitjançant un hiperplà. La idea principal és trobar l'hiperplà que maximitza la separació entre les dues classes. Les SVM són útils en espais de dimensions altes i poden manejar problemes de classificació complexos.</a:t>
            </a:r>
            <a:endParaRPr/>
          </a:p>
          <a:p>
            <a:pPr indent="0" lvl="0" marL="0" rtl="0" algn="just">
              <a:lnSpc>
                <a:spcPct val="150000"/>
              </a:lnSpc>
              <a:spcBef>
                <a:spcPts val="600"/>
              </a:spcBef>
              <a:spcAft>
                <a:spcPts val="600"/>
              </a:spcAft>
              <a:buSzPts val="126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160"/>
              <a:buFont typeface="Lato"/>
              <a:buNone/>
            </a:pPr>
            <a:r>
              <a:rPr lang="es-ES"/>
              <a:t>Regressió Logística</a:t>
            </a:r>
            <a:endParaRPr/>
          </a:p>
          <a:p>
            <a:pPr indent="0" lvl="0" marL="0" rtl="0" algn="l">
              <a:lnSpc>
                <a:spcPct val="100000"/>
              </a:lnSpc>
              <a:spcBef>
                <a:spcPts val="600"/>
              </a:spcBef>
              <a:spcAft>
                <a:spcPts val="600"/>
              </a:spcAft>
              <a:buSzPts val="2160"/>
              <a:buFont typeface="Lato"/>
              <a:buNone/>
            </a:pPr>
            <a:br>
              <a:rPr lang="es-ES"/>
            </a:br>
            <a:endParaRPr/>
          </a:p>
        </p:txBody>
      </p:sp>
      <p:sp>
        <p:nvSpPr>
          <p:cNvPr id="132" name="Google Shape;132;p16"/>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SzPts val="1260"/>
              <a:buFont typeface="Arial"/>
              <a:buNone/>
            </a:pPr>
            <a:r>
              <a:rPr lang="es-ES" sz="1500"/>
              <a:t>La regressió logística és un mètode d'aprenentatge supervisat utilitzat principalment per a la classificació, especialment en problemes de classificació binària (dues classes) i classificació multinomial (més de dues classes). Malgrat el seu nom, la regressió logística no és una tècnica de regressió sinó una tècnica de classificació, i s'utilitza per predir la probabilitat de pertànyer a una classe en particular</a:t>
            </a:r>
            <a:endParaRPr sz="1500"/>
          </a:p>
          <a:p>
            <a:pPr indent="0" lvl="0" marL="0" rtl="0" algn="just">
              <a:lnSpc>
                <a:spcPct val="150000"/>
              </a:lnSpc>
              <a:spcBef>
                <a:spcPts val="600"/>
              </a:spcBef>
              <a:spcAft>
                <a:spcPts val="0"/>
              </a:spcAft>
              <a:buSzPts val="1260"/>
              <a:buFont typeface="Arial"/>
              <a:buNone/>
            </a:pPr>
            <a:r>
              <a:rPr b="1" lang="es-ES" sz="1500"/>
              <a:t>Exemples</a:t>
            </a:r>
            <a:r>
              <a:rPr lang="es-ES" sz="1500"/>
              <a:t>: </a:t>
            </a:r>
            <a:endParaRPr sz="1500"/>
          </a:p>
          <a:p>
            <a:pPr indent="-323850" lvl="1" marL="914400" rtl="0" algn="l">
              <a:lnSpc>
                <a:spcPct val="100000"/>
              </a:lnSpc>
              <a:spcBef>
                <a:spcPts val="1800"/>
              </a:spcBef>
              <a:spcAft>
                <a:spcPts val="0"/>
              </a:spcAft>
              <a:buSzPts val="1500"/>
              <a:buChar char="○"/>
            </a:pPr>
            <a:r>
              <a:rPr b="1" lang="es-ES" sz="1500"/>
              <a:t>Fabricació </a:t>
            </a:r>
            <a:r>
              <a:rPr lang="es-ES" sz="1500"/>
              <a:t>Les empreses de fabricació utilitzen l'anàlisi de regressió logística per estimar la probabilitat de fallada de les peces en la maquinària. A continuació, planifiquen els programes de manteniment en funció d'aquesta estimació per minimitzar les fallades futures.</a:t>
            </a:r>
            <a:endParaRPr sz="1500"/>
          </a:p>
          <a:p>
            <a:pPr indent="-323850" lvl="1" marL="914400" rtl="0" algn="l">
              <a:lnSpc>
                <a:spcPct val="100000"/>
              </a:lnSpc>
              <a:spcBef>
                <a:spcPts val="0"/>
              </a:spcBef>
              <a:spcAft>
                <a:spcPts val="0"/>
              </a:spcAft>
              <a:buSzPts val="1500"/>
              <a:buChar char="○"/>
            </a:pPr>
            <a:r>
              <a:rPr b="1" lang="es-ES" sz="1500"/>
              <a:t>Sanitat: </a:t>
            </a:r>
            <a:r>
              <a:rPr lang="es-ES" sz="1500"/>
              <a:t>Els investigadors mèdics planifiquen l'atenció i el tractament preventius mitjançant la predicció de la probabilitat de malaltia en els pacients. Utilitzen models de regressió logística per comparar l'impacte dels antecedents familiars o els gens en les malalties.</a:t>
            </a:r>
            <a:endParaRPr sz="1500"/>
          </a:p>
          <a:p>
            <a:pPr indent="0" lvl="0" marL="457200" rtl="0" algn="just">
              <a:lnSpc>
                <a:spcPct val="150000"/>
              </a:lnSpc>
              <a:spcBef>
                <a:spcPts val="0"/>
              </a:spcBef>
              <a:spcAft>
                <a:spcPts val="600"/>
              </a:spcAft>
              <a:buNone/>
            </a:pPr>
            <a:r>
              <a:t/>
            </a:r>
            <a:endParaRPr/>
          </a:p>
        </p:txBody>
      </p:sp>
      <p:pic>
        <p:nvPicPr>
          <p:cNvPr id="133" name="Google Shape;133;p16"/>
          <p:cNvPicPr preferRelativeResize="0"/>
          <p:nvPr/>
        </p:nvPicPr>
        <p:blipFill rotWithShape="1">
          <a:blip r:embed="rId3">
            <a:alphaModFix/>
          </a:blip>
          <a:srcRect b="0" l="0" r="0" t="0"/>
          <a:stretch/>
        </p:blipFill>
        <p:spPr>
          <a:xfrm>
            <a:off x="4456014" y="4465155"/>
            <a:ext cx="3279977" cy="1506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Màquines de Vectors de Suport (SVM)</a:t>
            </a:r>
            <a:endParaRPr/>
          </a:p>
        </p:txBody>
      </p:sp>
      <p:sp>
        <p:nvSpPr>
          <p:cNvPr id="139" name="Google Shape;139;p17"/>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SzPts val="1260"/>
              <a:buFont typeface="Arial"/>
              <a:buNone/>
            </a:pPr>
            <a:r>
              <a:rPr lang="es-ES"/>
              <a:t>Les Màquines de Vectors de Suport (SVM, per les seves sigles en anglès "Support Vector Machines") són un conjunt de mètodes d'aprenentatge supervisat utilitzats per a la classificació, la regressió i la detecció de valors atípics. La idea principal darrera dels SVM és trobar el hiperplà que millor separa les dades en diferents classes en l'espai de característiques.</a:t>
            </a:r>
            <a:endParaRPr/>
          </a:p>
          <a:p>
            <a:pPr indent="0" lvl="0" marL="0" rtl="0" algn="just">
              <a:lnSpc>
                <a:spcPct val="150000"/>
              </a:lnSpc>
              <a:spcBef>
                <a:spcPts val="600"/>
              </a:spcBef>
              <a:spcAft>
                <a:spcPts val="600"/>
              </a:spcAft>
              <a:buSzPts val="1260"/>
              <a:buFont typeface="Arial"/>
              <a:buNone/>
            </a:pPr>
            <a:br>
              <a:rPr lang="es-ES"/>
            </a:br>
            <a:endParaRPr/>
          </a:p>
        </p:txBody>
      </p:sp>
      <p:pic>
        <p:nvPicPr>
          <p:cNvPr id="140" name="Google Shape;140;p17"/>
          <p:cNvPicPr preferRelativeResize="0"/>
          <p:nvPr/>
        </p:nvPicPr>
        <p:blipFill rotWithShape="1">
          <a:blip r:embed="rId3">
            <a:alphaModFix/>
          </a:blip>
          <a:srcRect b="0" l="0" r="0" t="0"/>
          <a:stretch/>
        </p:blipFill>
        <p:spPr>
          <a:xfrm>
            <a:off x="4385650" y="3465522"/>
            <a:ext cx="2601174" cy="213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K-Nearest Neighbors (KNN)</a:t>
            </a:r>
            <a:endParaRPr/>
          </a:p>
        </p:txBody>
      </p:sp>
      <p:sp>
        <p:nvSpPr>
          <p:cNvPr id="146" name="Google Shape;146;p18"/>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600"/>
              </a:spcAft>
              <a:buSzPts val="1260"/>
              <a:buFont typeface="Arial"/>
              <a:buNone/>
            </a:pPr>
            <a:r>
              <a:rPr lang="es-ES"/>
              <a:t>El K-Nearest Neighbors (KNN), conegut com a "K-Veïns Més Proper" , és un algorisme d'aprenentatge supervisat utilitzat principalment per a tasques de classificació, encara que també pot aplicar-se a problemes de regressió. La seva idea central és bastant senzilla:</a:t>
            </a:r>
            <a:br>
              <a:rPr lang="es-ES"/>
            </a:br>
            <a:endParaRPr/>
          </a:p>
        </p:txBody>
      </p:sp>
      <p:pic>
        <p:nvPicPr>
          <p:cNvPr id="147" name="Google Shape;147;p18"/>
          <p:cNvPicPr preferRelativeResize="0"/>
          <p:nvPr/>
        </p:nvPicPr>
        <p:blipFill rotWithShape="1">
          <a:blip r:embed="rId3">
            <a:alphaModFix/>
          </a:blip>
          <a:srcRect b="0" l="0" r="0" t="0"/>
          <a:stretch/>
        </p:blipFill>
        <p:spPr>
          <a:xfrm>
            <a:off x="3590803" y="2864014"/>
            <a:ext cx="5029200" cy="2381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Arbres de decisió</a:t>
            </a:r>
            <a:endParaRPr/>
          </a:p>
        </p:txBody>
      </p:sp>
      <p:sp>
        <p:nvSpPr>
          <p:cNvPr id="153" name="Google Shape;153;p19"/>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600"/>
              </a:spcAft>
              <a:buSzPts val="1260"/>
              <a:buFont typeface="Arial"/>
              <a:buNone/>
            </a:pPr>
            <a:r>
              <a:t/>
            </a:r>
            <a:endParaRPr/>
          </a:p>
        </p:txBody>
      </p:sp>
      <p:pic>
        <p:nvPicPr>
          <p:cNvPr descr="Minería de datos y toma de decisiones - Conecta Magazine" id="154" name="Google Shape;154;p19"/>
          <p:cNvPicPr preferRelativeResize="0"/>
          <p:nvPr/>
        </p:nvPicPr>
        <p:blipFill rotWithShape="1">
          <a:blip r:embed="rId3">
            <a:alphaModFix/>
          </a:blip>
          <a:srcRect b="0" l="0" r="0" t="0"/>
          <a:stretch/>
        </p:blipFill>
        <p:spPr>
          <a:xfrm>
            <a:off x="3009778" y="1713213"/>
            <a:ext cx="6191250" cy="4124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2"/>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Què és el Machine Learning?</a:t>
            </a:r>
            <a:endParaRPr/>
          </a:p>
        </p:txBody>
      </p:sp>
      <p:sp>
        <p:nvSpPr>
          <p:cNvPr id="39" name="Google Shape;39;p2"/>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SzPts val="1260"/>
              <a:buFont typeface="Arial"/>
              <a:buNone/>
            </a:pPr>
            <a:r>
              <a:rPr lang="es-ES"/>
              <a:t>El Machine Learning (ML) és una branca de la intel·ligència artificial (IA) que permet a les màquines aprendre de les dades i millorar la seva actuació de manera autònoma. A diferència de la programació tradicional, on els humans escriuen instruccions específiques per a cada tasca, el ML utilitza algorismes que permeten a les màquines aprendre i prendre decisions basades en patrons i experiències anteriors.</a:t>
            </a:r>
            <a:endParaRPr/>
          </a:p>
          <a:p>
            <a:pPr indent="0" lvl="0" marL="0" rtl="0" algn="just">
              <a:lnSpc>
                <a:spcPct val="150000"/>
              </a:lnSpc>
              <a:spcBef>
                <a:spcPts val="600"/>
              </a:spcBef>
              <a:spcAft>
                <a:spcPts val="600"/>
              </a:spcAft>
              <a:buSzPts val="1260"/>
              <a:buFont typeface="Arial"/>
              <a:buNone/>
            </a:pPr>
            <a:r>
              <a:t/>
            </a:r>
            <a:endParaRPr/>
          </a:p>
        </p:txBody>
      </p:sp>
      <p:pic>
        <p:nvPicPr>
          <p:cNvPr descr="La inteligencia artificial sustituirán a los médicos? - Ciencia carbónica" id="40" name="Google Shape;40;p2"/>
          <p:cNvPicPr preferRelativeResize="0"/>
          <p:nvPr/>
        </p:nvPicPr>
        <p:blipFill rotWithShape="1">
          <a:blip r:embed="rId3">
            <a:alphaModFix/>
          </a:blip>
          <a:srcRect b="0" l="0" r="0" t="0"/>
          <a:stretch/>
        </p:blipFill>
        <p:spPr>
          <a:xfrm>
            <a:off x="4203332" y="3646060"/>
            <a:ext cx="3804142" cy="232557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Random Forest</a:t>
            </a:r>
            <a:endParaRPr/>
          </a:p>
        </p:txBody>
      </p:sp>
      <p:sp>
        <p:nvSpPr>
          <p:cNvPr id="160" name="Google Shape;160;p20"/>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600"/>
              </a:spcAft>
              <a:buSzPts val="1260"/>
              <a:buFont typeface="Arial"/>
              <a:buNone/>
            </a:pPr>
            <a:r>
              <a:t/>
            </a:r>
            <a:endParaRPr/>
          </a:p>
        </p:txBody>
      </p:sp>
      <p:pic>
        <p:nvPicPr>
          <p:cNvPr descr="Random Forest | Interactive Chaos" id="161" name="Google Shape;161;p20"/>
          <p:cNvPicPr preferRelativeResize="0"/>
          <p:nvPr/>
        </p:nvPicPr>
        <p:blipFill rotWithShape="1">
          <a:blip r:embed="rId3">
            <a:alphaModFix/>
          </a:blip>
          <a:srcRect b="0" l="0" r="0" t="0"/>
          <a:stretch/>
        </p:blipFill>
        <p:spPr>
          <a:xfrm>
            <a:off x="2295865" y="1340318"/>
            <a:ext cx="7620000" cy="4286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Mètodes d'Ensamblatge </a:t>
            </a:r>
            <a:endParaRPr/>
          </a:p>
        </p:txBody>
      </p:sp>
      <p:sp>
        <p:nvSpPr>
          <p:cNvPr id="167" name="Google Shape;167;p21"/>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600"/>
              </a:spcAft>
              <a:buSzPts val="1260"/>
              <a:buFont typeface="Arial"/>
              <a:buNone/>
            </a:pPr>
            <a:r>
              <a:t/>
            </a:r>
            <a:endParaRPr/>
          </a:p>
        </p:txBody>
      </p:sp>
      <p:pic>
        <p:nvPicPr>
          <p:cNvPr descr="What is Bagging in Machine Learning And How to Perform Bagging" id="168" name="Google Shape;168;p21"/>
          <p:cNvPicPr preferRelativeResize="0"/>
          <p:nvPr/>
        </p:nvPicPr>
        <p:blipFill rotWithShape="1">
          <a:blip r:embed="rId3">
            <a:alphaModFix/>
          </a:blip>
          <a:srcRect b="0" l="0" r="0" t="0"/>
          <a:stretch/>
        </p:blipFill>
        <p:spPr>
          <a:xfrm>
            <a:off x="1108475" y="2352394"/>
            <a:ext cx="3925537" cy="2322723"/>
          </a:xfrm>
          <a:prstGeom prst="rect">
            <a:avLst/>
          </a:prstGeom>
          <a:noFill/>
          <a:ln>
            <a:noFill/>
          </a:ln>
        </p:spPr>
      </p:pic>
      <p:pic>
        <p:nvPicPr>
          <p:cNvPr descr="https://raw.githubusercontent.com/kpokrass/dsc-3-final-project-online-ds-ft-021119/master/stacked_schema.png" id="169" name="Google Shape;169;p21"/>
          <p:cNvPicPr preferRelativeResize="0"/>
          <p:nvPr/>
        </p:nvPicPr>
        <p:blipFill rotWithShape="1">
          <a:blip r:embed="rId4">
            <a:alphaModFix/>
          </a:blip>
          <a:srcRect b="0" l="0" r="0" t="0"/>
          <a:stretch/>
        </p:blipFill>
        <p:spPr>
          <a:xfrm>
            <a:off x="6502654" y="2265411"/>
            <a:ext cx="4247293" cy="24966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b67f7a51c2_0_3"/>
          <p:cNvSpPr txBox="1"/>
          <p:nvPr>
            <p:ph type="title"/>
          </p:nvPr>
        </p:nvSpPr>
        <p:spPr>
          <a:xfrm>
            <a:off x="1426724" y="2675530"/>
            <a:ext cx="9338700" cy="646500"/>
          </a:xfrm>
          <a:prstGeom prst="rect">
            <a:avLst/>
          </a:prstGeom>
          <a:noFill/>
          <a:ln>
            <a:noFill/>
          </a:ln>
        </p:spPr>
        <p:txBody>
          <a:bodyPr anchorCtr="0" anchor="b" bIns="45700" lIns="0" spcFirstLastPara="1" rIns="0" wrap="square" tIns="45700">
            <a:spAutoFit/>
          </a:bodyPr>
          <a:lstStyle/>
          <a:p>
            <a:pPr indent="0" lvl="0" marL="0" marR="0" rtl="0" algn="ctr">
              <a:lnSpc>
                <a:spcPct val="150000"/>
              </a:lnSpc>
              <a:spcBef>
                <a:spcPts val="0"/>
              </a:spcBef>
              <a:spcAft>
                <a:spcPts val="0"/>
              </a:spcAft>
              <a:buClr>
                <a:schemeClr val="lt1"/>
              </a:buClr>
              <a:buSzPts val="3600"/>
              <a:buFont typeface="Lato"/>
              <a:buNone/>
            </a:pPr>
            <a:r>
              <a:rPr lang="es-ES"/>
              <a:t>Preguntes?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3"/>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Per què és important el Machine Learning?</a:t>
            </a:r>
            <a:endParaRPr/>
          </a:p>
        </p:txBody>
      </p:sp>
      <p:pic>
        <p:nvPicPr>
          <p:cNvPr descr="Face Id: Deep learning for face recognition | by Youssef Fenjiro | Medium" id="46" name="Google Shape;46;p3"/>
          <p:cNvPicPr preferRelativeResize="0"/>
          <p:nvPr/>
        </p:nvPicPr>
        <p:blipFill rotWithShape="1">
          <a:blip r:embed="rId3">
            <a:alphaModFix/>
          </a:blip>
          <a:srcRect b="0" l="0" r="0" t="0"/>
          <a:stretch/>
        </p:blipFill>
        <p:spPr>
          <a:xfrm>
            <a:off x="607105" y="2224837"/>
            <a:ext cx="4494284" cy="2441059"/>
          </a:xfrm>
          <a:prstGeom prst="rect">
            <a:avLst/>
          </a:prstGeom>
          <a:noFill/>
          <a:ln>
            <a:noFill/>
          </a:ln>
        </p:spPr>
      </p:pic>
      <p:pic>
        <p:nvPicPr>
          <p:cNvPr descr="Free Spell Checker | Grammarly" id="47" name="Google Shape;47;p3"/>
          <p:cNvPicPr preferRelativeResize="0"/>
          <p:nvPr/>
        </p:nvPicPr>
        <p:blipFill rotWithShape="1">
          <a:blip r:embed="rId4">
            <a:alphaModFix/>
          </a:blip>
          <a:srcRect b="0" l="0" r="0" t="0"/>
          <a:stretch/>
        </p:blipFill>
        <p:spPr>
          <a:xfrm>
            <a:off x="6575900" y="2224837"/>
            <a:ext cx="4333884" cy="26359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4"/>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160"/>
              <a:buFont typeface="Lato"/>
              <a:buNone/>
            </a:pPr>
            <a:r>
              <a:rPr lang="es-ES"/>
              <a:t>Tipus de Machine Learning</a:t>
            </a:r>
            <a:endParaRPr/>
          </a:p>
          <a:p>
            <a:pPr indent="0" lvl="0" marL="0" rtl="0" algn="l">
              <a:lnSpc>
                <a:spcPct val="100000"/>
              </a:lnSpc>
              <a:spcBef>
                <a:spcPts val="600"/>
              </a:spcBef>
              <a:spcAft>
                <a:spcPts val="600"/>
              </a:spcAft>
              <a:buSzPts val="2160"/>
              <a:buFont typeface="Lato"/>
              <a:buNone/>
            </a:pPr>
            <a:r>
              <a:t/>
            </a:r>
            <a:endParaRPr/>
          </a:p>
        </p:txBody>
      </p:sp>
      <p:sp>
        <p:nvSpPr>
          <p:cNvPr id="53" name="Google Shape;53;p4"/>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571500" lvl="0" marL="571500" rtl="0" algn="just">
              <a:lnSpc>
                <a:spcPct val="150000"/>
              </a:lnSpc>
              <a:spcBef>
                <a:spcPts val="0"/>
              </a:spcBef>
              <a:spcAft>
                <a:spcPts val="0"/>
              </a:spcAft>
              <a:buClr>
                <a:srgbClr val="810131"/>
              </a:buClr>
              <a:buSzPts val="1232"/>
              <a:buFont typeface="Noto Sans Symbols"/>
              <a:buChar char="▪"/>
            </a:pPr>
            <a:r>
              <a:rPr lang="es-ES" sz="2800"/>
              <a:t>Supervisat</a:t>
            </a:r>
            <a:endParaRPr/>
          </a:p>
          <a:p>
            <a:pPr indent="-571500" lvl="0" marL="571500" rtl="0" algn="just">
              <a:lnSpc>
                <a:spcPct val="150000"/>
              </a:lnSpc>
              <a:spcBef>
                <a:spcPts val="600"/>
              </a:spcBef>
              <a:spcAft>
                <a:spcPts val="0"/>
              </a:spcAft>
              <a:buClr>
                <a:srgbClr val="810131"/>
              </a:buClr>
              <a:buSzPts val="1232"/>
              <a:buFont typeface="Noto Sans Symbols"/>
              <a:buChar char="▪"/>
            </a:pPr>
            <a:r>
              <a:rPr lang="es-ES" sz="2800"/>
              <a:t>No supervisat</a:t>
            </a:r>
            <a:endParaRPr/>
          </a:p>
          <a:p>
            <a:pPr indent="-571500" lvl="0" marL="571500" rtl="0" algn="just">
              <a:lnSpc>
                <a:spcPct val="150000"/>
              </a:lnSpc>
              <a:spcBef>
                <a:spcPts val="600"/>
              </a:spcBef>
              <a:spcAft>
                <a:spcPts val="0"/>
              </a:spcAft>
              <a:buClr>
                <a:srgbClr val="810131"/>
              </a:buClr>
              <a:buSzPts val="1232"/>
              <a:buFont typeface="Noto Sans Symbols"/>
              <a:buChar char="▪"/>
            </a:pPr>
            <a:r>
              <a:rPr lang="es-ES" sz="2800"/>
              <a:t>Semi-supervisat</a:t>
            </a:r>
            <a:endParaRPr/>
          </a:p>
          <a:p>
            <a:pPr indent="-571500" lvl="0" marL="571500" rtl="0" algn="just">
              <a:lnSpc>
                <a:spcPct val="150000"/>
              </a:lnSpc>
              <a:spcBef>
                <a:spcPts val="600"/>
              </a:spcBef>
              <a:spcAft>
                <a:spcPts val="600"/>
              </a:spcAft>
              <a:buClr>
                <a:srgbClr val="810131"/>
              </a:buClr>
              <a:buSzPts val="1232"/>
              <a:buFont typeface="Noto Sans Symbols"/>
              <a:buChar char="▪"/>
            </a:pPr>
            <a:r>
              <a:rPr lang="es-ES" sz="2800"/>
              <a:t>Per reforç</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5"/>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160"/>
              <a:buFont typeface="Lato"/>
              <a:buNone/>
            </a:pPr>
            <a:r>
              <a:rPr lang="es-ES"/>
              <a:t>Aprenentatge supervisat</a:t>
            </a:r>
            <a:endParaRPr/>
          </a:p>
          <a:p>
            <a:pPr indent="0" lvl="0" marL="0" rtl="0" algn="l">
              <a:lnSpc>
                <a:spcPct val="100000"/>
              </a:lnSpc>
              <a:spcBef>
                <a:spcPts val="600"/>
              </a:spcBef>
              <a:spcAft>
                <a:spcPts val="600"/>
              </a:spcAft>
              <a:buSzPts val="2160"/>
              <a:buFont typeface="Lato"/>
              <a:buNone/>
            </a:pPr>
            <a:r>
              <a:t/>
            </a:r>
            <a:endParaRPr/>
          </a:p>
        </p:txBody>
      </p:sp>
      <p:sp>
        <p:nvSpPr>
          <p:cNvPr id="59" name="Google Shape;59;p5"/>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SzPts val="1260"/>
              <a:buFont typeface="Arial"/>
              <a:buNone/>
            </a:pPr>
            <a:r>
              <a:rPr lang="es-ES"/>
              <a:t>L'aprenentatge supervisat és un tipus de Machine Learning on els models s'entrenen utilitzant un conjunt de dades etiquetat. Això significa que cada exemple de les dades d'entrenament està associat amb una etiqueta o resultat correcte. L'objectiu és que el model aprengui a predir l'etiqueta correcta per a noves dades basant-se en aquestes associacions apreses.</a:t>
            </a:r>
            <a:endParaRPr/>
          </a:p>
          <a:p>
            <a:pPr indent="0" lvl="0" marL="0" rtl="0" algn="just">
              <a:lnSpc>
                <a:spcPct val="150000"/>
              </a:lnSpc>
              <a:spcBef>
                <a:spcPts val="600"/>
              </a:spcBef>
              <a:spcAft>
                <a:spcPts val="600"/>
              </a:spcAft>
              <a:buSzPts val="1260"/>
              <a:buFont typeface="Arial"/>
              <a:buNone/>
            </a:pPr>
            <a:br>
              <a:rPr lang="es-ES"/>
            </a:br>
            <a:endParaRPr/>
          </a:p>
        </p:txBody>
      </p:sp>
      <p:pic>
        <p:nvPicPr>
          <p:cNvPr descr="What Is the Confusion Matrix and How to Use It | by Khalid Salem |  Analytics Vidhya | Medium" id="60" name="Google Shape;60;p5"/>
          <p:cNvPicPr preferRelativeResize="0"/>
          <p:nvPr/>
        </p:nvPicPr>
        <p:blipFill rotWithShape="1">
          <a:blip r:embed="rId3">
            <a:alphaModFix/>
          </a:blip>
          <a:srcRect b="0" l="0" r="0" t="0"/>
          <a:stretch/>
        </p:blipFill>
        <p:spPr>
          <a:xfrm>
            <a:off x="4029415" y="3295114"/>
            <a:ext cx="4152900" cy="267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6"/>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160"/>
              <a:buFont typeface="Lato"/>
              <a:buNone/>
            </a:pPr>
            <a:r>
              <a:rPr lang="es-ES"/>
              <a:t>Aprenentatge no supervisat</a:t>
            </a:r>
            <a:endParaRPr/>
          </a:p>
          <a:p>
            <a:pPr indent="0" lvl="0" marL="0" rtl="0" algn="l">
              <a:lnSpc>
                <a:spcPct val="100000"/>
              </a:lnSpc>
              <a:spcBef>
                <a:spcPts val="600"/>
              </a:spcBef>
              <a:spcAft>
                <a:spcPts val="600"/>
              </a:spcAft>
              <a:buSzPts val="2160"/>
              <a:buFont typeface="Lato"/>
              <a:buNone/>
            </a:pPr>
            <a:r>
              <a:t/>
            </a:r>
            <a:endParaRPr/>
          </a:p>
        </p:txBody>
      </p:sp>
      <p:sp>
        <p:nvSpPr>
          <p:cNvPr id="66" name="Google Shape;66;p6"/>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600"/>
              </a:spcAft>
              <a:buSzPts val="1260"/>
              <a:buFont typeface="Arial"/>
              <a:buNone/>
            </a:pPr>
            <a:r>
              <a:rPr lang="es-ES"/>
              <a:t>A diferència de l'aprenentatge supervisat, l'aprenentatge no supervisat utilitza dades que no estan etiquetades. Els algorismes d'aprenentatge no supervisat busquen patrons, estructures o agrupacions dins de les dades sense tenir referències prèvies sobre com s'han de classificar o agrupar aquests dades.</a:t>
            </a:r>
            <a:endParaRPr/>
          </a:p>
        </p:txBody>
      </p:sp>
      <p:pic>
        <p:nvPicPr>
          <p:cNvPr descr="Supervised vs Unsupervised Learning in 3 Minutes | by Alan Jeffares |  Towards Data Science" id="67" name="Google Shape;67;p6"/>
          <p:cNvPicPr preferRelativeResize="0"/>
          <p:nvPr/>
        </p:nvPicPr>
        <p:blipFill rotWithShape="1">
          <a:blip r:embed="rId3">
            <a:alphaModFix/>
          </a:blip>
          <a:srcRect b="0" l="0" r="0" t="0"/>
          <a:stretch/>
        </p:blipFill>
        <p:spPr>
          <a:xfrm>
            <a:off x="3088115" y="3457853"/>
            <a:ext cx="6034576" cy="25137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7"/>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160"/>
              <a:buFont typeface="Lato"/>
              <a:buNone/>
            </a:pPr>
            <a:r>
              <a:rPr lang="es-ES"/>
              <a:t>Tècniques de Desenvolupament en ML</a:t>
            </a:r>
            <a:endParaRPr/>
          </a:p>
          <a:p>
            <a:pPr indent="0" lvl="0" marL="0" rtl="0" algn="l">
              <a:lnSpc>
                <a:spcPct val="100000"/>
              </a:lnSpc>
              <a:spcBef>
                <a:spcPts val="600"/>
              </a:spcBef>
              <a:spcAft>
                <a:spcPts val="600"/>
              </a:spcAft>
              <a:buSzPts val="2160"/>
              <a:buFont typeface="Lato"/>
              <a:buNone/>
            </a:pPr>
            <a:br>
              <a:rPr lang="es-ES"/>
            </a:br>
            <a:endParaRPr/>
          </a:p>
        </p:txBody>
      </p:sp>
      <p:pic>
        <p:nvPicPr>
          <p:cNvPr id="73" name="Google Shape;73;p7"/>
          <p:cNvPicPr preferRelativeResize="0"/>
          <p:nvPr/>
        </p:nvPicPr>
        <p:blipFill rotWithShape="1">
          <a:blip r:embed="rId3">
            <a:alphaModFix/>
          </a:blip>
          <a:srcRect b="8356" l="0" r="0" t="0"/>
          <a:stretch/>
        </p:blipFill>
        <p:spPr>
          <a:xfrm>
            <a:off x="607105" y="2276273"/>
            <a:ext cx="10790368" cy="25602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8"/>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Aprenentatge Inductiu</a:t>
            </a:r>
            <a:endParaRPr/>
          </a:p>
        </p:txBody>
      </p:sp>
      <p:sp>
        <p:nvSpPr>
          <p:cNvPr id="79" name="Google Shape;79;p8"/>
          <p:cNvSpPr txBox="1"/>
          <p:nvPr>
            <p:ph idx="2" type="body"/>
          </p:nvPr>
        </p:nvSpPr>
        <p:spPr>
          <a:xfrm>
            <a:off x="606643" y="1375434"/>
            <a:ext cx="10997520" cy="4596205"/>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SzPts val="1260"/>
              <a:buFont typeface="Arial"/>
              <a:buNone/>
            </a:pPr>
            <a:r>
              <a:rPr lang="es-ES"/>
              <a:t>L'aprenentatge inductiu és un procés on els models generen regles generals a partir d'exemples específics. Això implica observar dades particulars i, a partir d'aquestes, inferir un model que expliqui el comportament o la tendència general de les dades.</a:t>
            </a:r>
            <a:endParaRPr/>
          </a:p>
          <a:p>
            <a:pPr indent="0" lvl="0" marL="0" rtl="0" algn="just">
              <a:lnSpc>
                <a:spcPct val="150000"/>
              </a:lnSpc>
              <a:spcBef>
                <a:spcPts val="600"/>
              </a:spcBef>
              <a:spcAft>
                <a:spcPts val="600"/>
              </a:spcAft>
              <a:buSzPts val="1260"/>
              <a:buFont typeface="Arial"/>
              <a:buNone/>
            </a:pPr>
            <a:br>
              <a:rPr lang="es-ES"/>
            </a:br>
            <a:endParaRPr/>
          </a:p>
        </p:txBody>
      </p:sp>
      <p:pic>
        <p:nvPicPr>
          <p:cNvPr descr="Convolutional Neural Networks (CNN): Step 4 - Full Connection - Blogs -  SuperDataScience | Machine Learning | AI | Data Science Career | Analytics  | Success" id="80" name="Google Shape;80;p8"/>
          <p:cNvPicPr preferRelativeResize="0"/>
          <p:nvPr/>
        </p:nvPicPr>
        <p:blipFill rotWithShape="1">
          <a:blip r:embed="rId3">
            <a:alphaModFix/>
          </a:blip>
          <a:srcRect b="0" l="0" r="0" t="0"/>
          <a:stretch/>
        </p:blipFill>
        <p:spPr>
          <a:xfrm>
            <a:off x="3368003" y="3003082"/>
            <a:ext cx="5475723" cy="26809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9"/>
          <p:cNvSpPr txBox="1"/>
          <p:nvPr>
            <p:ph idx="1" type="body"/>
          </p:nvPr>
        </p:nvSpPr>
        <p:spPr>
          <a:xfrm>
            <a:off x="607105" y="386459"/>
            <a:ext cx="10997520" cy="674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160"/>
              <a:buFont typeface="Lato"/>
              <a:buNone/>
            </a:pPr>
            <a:r>
              <a:rPr lang="es-ES"/>
              <a:t>Xarxes Neuronals</a:t>
            </a:r>
            <a:endParaRPr/>
          </a:p>
        </p:txBody>
      </p:sp>
      <p:sp>
        <p:nvSpPr>
          <p:cNvPr id="86" name="Google Shape;86;p9"/>
          <p:cNvSpPr txBox="1"/>
          <p:nvPr>
            <p:ph idx="2" type="body"/>
          </p:nvPr>
        </p:nvSpPr>
        <p:spPr>
          <a:xfrm>
            <a:off x="606643" y="1375434"/>
            <a:ext cx="6261085" cy="4596205"/>
          </a:xfrm>
          <a:prstGeom prst="rect">
            <a:avLst/>
          </a:prstGeom>
          <a:noFill/>
          <a:ln>
            <a:noFill/>
          </a:ln>
        </p:spPr>
        <p:txBody>
          <a:bodyPr anchorCtr="0" anchor="t" bIns="0" lIns="0" spcFirstLastPara="1" rIns="0" wrap="square" tIns="0">
            <a:noAutofit/>
          </a:bodyPr>
          <a:lstStyle/>
          <a:p>
            <a:pPr indent="-285750" lvl="0" marL="285750" rtl="0" algn="just">
              <a:lnSpc>
                <a:spcPct val="150000"/>
              </a:lnSpc>
              <a:spcBef>
                <a:spcPts val="0"/>
              </a:spcBef>
              <a:spcAft>
                <a:spcPts val="0"/>
              </a:spcAft>
              <a:buSzPts val="1260"/>
              <a:buFont typeface="Arial"/>
              <a:buChar char="•"/>
            </a:pPr>
            <a:r>
              <a:rPr b="1" lang="es-ES" sz="1600"/>
              <a:t>Capa d'entrada</a:t>
            </a:r>
            <a:r>
              <a:rPr lang="es-ES" sz="1600"/>
              <a:t>: Les dades d'entrada són píxels d'una imatge de gat o gos. Cada píxel es representa com un valor numèric que entra a la xarxa.</a:t>
            </a:r>
            <a:endParaRPr/>
          </a:p>
          <a:p>
            <a:pPr indent="-285750" lvl="0" marL="285750" rtl="0" algn="just">
              <a:lnSpc>
                <a:spcPct val="150000"/>
              </a:lnSpc>
              <a:spcBef>
                <a:spcPts val="600"/>
              </a:spcBef>
              <a:spcAft>
                <a:spcPts val="0"/>
              </a:spcAft>
              <a:buSzPts val="1260"/>
              <a:buFont typeface="Arial"/>
              <a:buChar char="•"/>
            </a:pPr>
            <a:r>
              <a:rPr b="1" lang="es-ES" sz="1600"/>
              <a:t>Capa oculta</a:t>
            </a:r>
            <a:r>
              <a:rPr lang="es-ES" sz="1600"/>
              <a:t>: Aquestes capes contenen neurones que realitzen càlculs complexos i detecten característiques de nivell superior, com línies, contorns o textures. Aquestes característiques s'utilitzen per identificar diferències importants entre gats i gossos.</a:t>
            </a:r>
            <a:endParaRPr/>
          </a:p>
          <a:p>
            <a:pPr indent="-285750" lvl="0" marL="285750" rtl="0" algn="just">
              <a:lnSpc>
                <a:spcPct val="150000"/>
              </a:lnSpc>
              <a:spcBef>
                <a:spcPts val="600"/>
              </a:spcBef>
              <a:spcAft>
                <a:spcPts val="0"/>
              </a:spcAft>
              <a:buSzPts val="1260"/>
              <a:buFont typeface="Arial"/>
              <a:buChar char="•"/>
            </a:pPr>
            <a:r>
              <a:rPr b="1" lang="es-ES" sz="1600"/>
              <a:t>Capa de sortida</a:t>
            </a:r>
            <a:r>
              <a:rPr lang="es-ES" sz="1600"/>
              <a:t>: La capa de sortida té neurones que indiquen si la imatge és d'un gat o un gos. Cada neurona a la capa de sortida representa una classe possible.</a:t>
            </a:r>
            <a:endParaRPr/>
          </a:p>
          <a:p>
            <a:pPr indent="-205740" lvl="0" marL="285750" rtl="0" algn="just">
              <a:lnSpc>
                <a:spcPct val="150000"/>
              </a:lnSpc>
              <a:spcBef>
                <a:spcPts val="600"/>
              </a:spcBef>
              <a:spcAft>
                <a:spcPts val="600"/>
              </a:spcAft>
              <a:buSzPts val="1260"/>
              <a:buFont typeface="Arial"/>
              <a:buNone/>
            </a:pPr>
            <a:r>
              <a:t/>
            </a:r>
            <a:endParaRPr sz="1600"/>
          </a:p>
        </p:txBody>
      </p:sp>
      <p:pic>
        <p:nvPicPr>
          <p:cNvPr descr="Example of a structure of a simple Neural Network (NN). | Download  Scientific Diagram" id="87" name="Google Shape;87;p9"/>
          <p:cNvPicPr preferRelativeResize="0"/>
          <p:nvPr/>
        </p:nvPicPr>
        <p:blipFill rotWithShape="1">
          <a:blip r:embed="rId3">
            <a:alphaModFix/>
          </a:blip>
          <a:srcRect b="0" l="0" r="0" t="0"/>
          <a:stretch/>
        </p:blipFill>
        <p:spPr>
          <a:xfrm>
            <a:off x="7266764" y="1375434"/>
            <a:ext cx="4158255" cy="38549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P2020">
      <a:dk1>
        <a:srgbClr val="32414F"/>
      </a:dk1>
      <a:lt1>
        <a:srgbClr val="FFFFFF"/>
      </a:lt1>
      <a:dk2>
        <a:srgbClr val="154464"/>
      </a:dk2>
      <a:lt2>
        <a:srgbClr val="F8F8F8"/>
      </a:lt2>
      <a:accent1>
        <a:srgbClr val="2F6E9A"/>
      </a:accent1>
      <a:accent2>
        <a:srgbClr val="5E93BD"/>
      </a:accent2>
      <a:accent3>
        <a:srgbClr val="C3D8DB"/>
      </a:accent3>
      <a:accent4>
        <a:srgbClr val="EAEBED"/>
      </a:accent4>
      <a:accent5>
        <a:srgbClr val="00AFB1"/>
      </a:accent5>
      <a:accent6>
        <a:srgbClr val="6CCACD"/>
      </a:accent6>
      <a:hlink>
        <a:srgbClr val="00AFB1"/>
      </a:hlink>
      <a:folHlink>
        <a:srgbClr val="2F6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Ramon Mateo</dc:creator>
</cp:coreProperties>
</file>