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Lato"/>
      <p:regular r:id="rId18"/>
      <p:bold r:id="rId19"/>
      <p:italic r:id="rId20"/>
      <p:boldItalic r:id="rId21"/>
    </p:embeddedFont>
    <p:embeddedFont>
      <p:font typeface="Lato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LatoLight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LatoLight-italic.fntdata"/><Relationship Id="rId23" Type="http://schemas.openxmlformats.org/officeDocument/2006/relationships/font" Target="fonts/Lato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c8272dac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c8272dac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c8272dac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c8272dac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c8272dac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c8272dac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bc8272dac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2bc8272dac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bc8272dac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2bc8272dac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bc8272dac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2bc8272dac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bbb88823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bbb88823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bc8272dac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bc8272dac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c8272dac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c8272dac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c8272dac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c8272dac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c8272dac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c8272dac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Slide">
  <p:cSld name="Title and subtitle Slide">
    <p:bg>
      <p:bgPr>
        <a:solidFill>
          <a:srgbClr val="810131">
            <a:alpha val="40784"/>
          </a:srgbClr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-1" l="0" r="0" t="41443"/>
          <a:stretch/>
        </p:blipFill>
        <p:spPr>
          <a:xfrm>
            <a:off x="0" y="-14592"/>
            <a:ext cx="9143998" cy="5376964"/>
          </a:xfrm>
          <a:prstGeom prst="rect">
            <a:avLst/>
          </a:prstGeom>
          <a:noFill/>
          <a:ln>
            <a:noFill/>
          </a:ln>
          <a:effectLst>
            <a:outerShdw blurRad="50800" sx="1000" rotWithShape="0" algn="ctr" dir="5400000" dist="50800" sy="1000">
              <a:srgbClr val="000000"/>
            </a:outerShdw>
          </a:effectLst>
        </p:spPr>
      </p:pic>
      <p:sp>
        <p:nvSpPr>
          <p:cNvPr id="10" name="Google Shape;10;p2"/>
          <p:cNvSpPr txBox="1"/>
          <p:nvPr>
            <p:ph type="title"/>
          </p:nvPr>
        </p:nvSpPr>
        <p:spPr>
          <a:xfrm>
            <a:off x="1070043" y="2006648"/>
            <a:ext cx="70038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>
            <a:lvl1pPr lv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Lato"/>
              <a:buNone/>
              <a:defRPr b="1" i="0" sz="2700" u="none" cap="none" strike="noStrike">
                <a:solidFill>
                  <a:srgbClr val="81013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/>
        </p:nvSpPr>
        <p:spPr>
          <a:xfrm>
            <a:off x="328061" y="3987477"/>
            <a:ext cx="72171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b="0" i="0" lang="es" sz="1100" u="none" cap="none" strike="noStrike">
                <a:solidFill>
                  <a:srgbClr val="810131"/>
                </a:solidFill>
                <a:latin typeface="Lato"/>
                <a:ea typeface="Lato"/>
                <a:cs typeface="Lato"/>
                <a:sym typeface="Lato"/>
              </a:rPr>
              <a:t>Assignatura: Sistemes d’aprenentatge automàtic</a:t>
            </a:r>
            <a:endParaRPr sz="1100"/>
          </a:p>
          <a:p>
            <a:pPr indent="0" lvl="0" marL="76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b="0" i="0" lang="es" sz="1100" u="none" cap="none" strike="noStrike">
                <a:solidFill>
                  <a:srgbClr val="810131"/>
                </a:solidFill>
                <a:latin typeface="Lato"/>
                <a:ea typeface="Lato"/>
                <a:cs typeface="Lato"/>
                <a:sym typeface="Lato"/>
              </a:rPr>
              <a:t>Professor: Ramon Mateo Navarro</a:t>
            </a:r>
            <a:br>
              <a:rPr b="0" i="0" lang="es" sz="1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b="0" i="0" sz="17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962" y="4459675"/>
            <a:ext cx="1142075" cy="608975"/>
          </a:xfrm>
          <a:prstGeom prst="rect">
            <a:avLst/>
          </a:prstGeom>
          <a:noFill/>
          <a:ln>
            <a:noFill/>
          </a:ln>
          <a:effectLst>
            <a:outerShdw blurRad="50800" sx="1000" rotWithShape="0" algn="ctr" dir="5400000" dist="50800" sy="1000">
              <a:srgbClr val="000000"/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 -  Text - Light">
  <p:cSld name="Title &amp; Subtitle -  Text - Ligh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body"/>
          </p:nvPr>
        </p:nvSpPr>
        <p:spPr>
          <a:xfrm>
            <a:off x="455329" y="289844"/>
            <a:ext cx="8248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i="0" sz="2700" cap="none">
                <a:solidFill>
                  <a:srgbClr val="81013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Lato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Font typeface="Lato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700"/>
              <a:buFont typeface="Lato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600"/>
              <a:buFont typeface="Lato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8662184" y="4986821"/>
            <a:ext cx="0" cy="900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/>
        </p:nvSpPr>
        <p:spPr>
          <a:xfrm>
            <a:off x="8632986" y="4950326"/>
            <a:ext cx="223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s" sz="600" u="none" cap="none" strike="noStrike">
                <a:solidFill>
                  <a:srgbClr val="81013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600" u="none" cap="none" strike="noStrike">
              <a:solidFill>
                <a:srgbClr val="81013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" name="Google Shape;17;p3"/>
          <p:cNvSpPr txBox="1"/>
          <p:nvPr>
            <p:ph idx="2" type="body"/>
          </p:nvPr>
        </p:nvSpPr>
        <p:spPr>
          <a:xfrm>
            <a:off x="454982" y="1031575"/>
            <a:ext cx="8248200" cy="3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Lato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Font typeface="Lato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700"/>
              <a:buFont typeface="Lato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600"/>
              <a:buFont typeface="Lato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7438" y="4420802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81013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08399" y="4377850"/>
            <a:ext cx="1142075" cy="608975"/>
          </a:xfrm>
          <a:prstGeom prst="rect">
            <a:avLst/>
          </a:prstGeom>
          <a:noFill/>
          <a:ln>
            <a:noFill/>
          </a:ln>
          <a:effectLst>
            <a:outerShdw blurRad="50800" sx="1000" rotWithShape="0" algn="ctr" dir="5400000" dist="50800" sy="1000">
              <a:srgbClr val="000000"/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Slide 1">
  <p:cSld name="1_Title and subtitle Slide">
    <p:bg>
      <p:bgPr>
        <a:solidFill>
          <a:srgbClr val="810131">
            <a:alpha val="40780"/>
          </a:srgbClr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b="0" l="0" r="0" t="41441"/>
          <a:stretch/>
        </p:blipFill>
        <p:spPr>
          <a:xfrm>
            <a:off x="0" y="-14592"/>
            <a:ext cx="9143998" cy="5376964"/>
          </a:xfrm>
          <a:prstGeom prst="rect">
            <a:avLst/>
          </a:prstGeom>
          <a:noFill/>
          <a:ln>
            <a:noFill/>
          </a:ln>
          <a:effectLst>
            <a:outerShdw blurRad="50800" sx="1000" rotWithShape="0" algn="ctr" dir="5400000" dist="50800" sy="1000">
              <a:srgbClr val="000000"/>
            </a:outerShdw>
          </a:effectLst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1070043" y="2006648"/>
            <a:ext cx="7004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>
            <a:lvl1pPr lv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Lato"/>
              <a:buNone/>
              <a:defRPr b="1" i="0" sz="2700" u="none" cap="none" strike="noStrike">
                <a:solidFill>
                  <a:srgbClr val="81013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https://lh7-us.googleusercontent.com/wHvF5NMz5_mviUXJC3mOdLh7Xqyv_jo4h1YtLBF_nDuqYwT0vjWq8EUQH9Z8kM4uo8w6qLjmnD1h8kOA4V_3W_E6Lxy3v6hO6bcVZeo4wjMmqbPkoHi6eVLHLaQfmHHvfsdmVEyekl9MAjSzUsB-OxG1Xw=s2048" id="23" name="Google Shape;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5108" y="3004044"/>
            <a:ext cx="2753782" cy="1550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1449" y="4554600"/>
            <a:ext cx="1142075" cy="608975"/>
          </a:xfrm>
          <a:prstGeom prst="rect">
            <a:avLst/>
          </a:prstGeom>
          <a:noFill/>
          <a:ln>
            <a:noFill/>
          </a:ln>
          <a:effectLst>
            <a:outerShdw blurRad="50800" sx="1000" rotWithShape="0" algn="ctr" dir="5400000" dist="50800" sy="1000">
              <a:srgbClr val="000000"/>
            </a:outerShdw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656035" y="1248966"/>
            <a:ext cx="7831800" cy="14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7305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oto Sans Symbols"/>
              <a:buChar char="❑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66700" lvl="4" marL="22860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Noto Sans Symbols"/>
              <a:buChar char="❖"/>
              <a:defRPr b="0"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93">
          <p15:clr>
            <a:srgbClr val="F26B43"/>
          </p15:clr>
        </p15:guide>
        <p15:guide id="2" orient="horz" pos="2896">
          <p15:clr>
            <a:srgbClr val="F26B43"/>
          </p15:clr>
        </p15:guide>
        <p15:guide id="3" pos="5483">
          <p15:clr>
            <a:srgbClr val="F26B43"/>
          </p15:clr>
        </p15:guide>
        <p15:guide id="4" pos="2880">
          <p15:clr>
            <a:srgbClr val="F26B43"/>
          </p15:clr>
        </p15:guide>
        <p15:guide id="5" orient="horz" pos="1620">
          <p15:clr>
            <a:srgbClr val="F26B43"/>
          </p15:clr>
        </p15:guide>
        <p15:guide id="6" pos="27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youtube.com/watch?v=aKeACneGAo4&amp;ab_channel=TeoCom" TargetMode="External"/><Relationship Id="rId4" Type="http://schemas.openxmlformats.org/officeDocument/2006/relationships/hyperlink" Target="https://www.youtube.com/watch?v=5TcA5M5z4sA&amp;ab_channel=AprendeIAconLigdiGonzalez" TargetMode="External"/><Relationship Id="rId5" Type="http://schemas.openxmlformats.org/officeDocument/2006/relationships/hyperlink" Target="https://www.youtube.com/watch?v=KN167eUcvrs&amp;ab_channel=AprendeIAconLigdiGonzalez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aKeACneGAo4&amp;ab_channel=Teo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070043" y="2006648"/>
            <a:ext cx="7003800" cy="484800"/>
          </a:xfrm>
          <a:prstGeom prst="rect">
            <a:avLst/>
          </a:prstGeom>
        </p:spPr>
        <p:txBody>
          <a:bodyPr anchorCtr="0" anchor="b" bIns="34275" lIns="0" spcFirstLastPara="1" rIns="0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</a:t>
            </a:r>
            <a:r>
              <a:rPr lang="es"/>
              <a:t>Regressió lineal i logística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455329" y="289844"/>
            <a:ext cx="8248200" cy="50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lang="es"/>
              <a:t>Introducció a la regressió logística</a:t>
            </a:r>
            <a:endParaRPr/>
          </a:p>
        </p:txBody>
      </p:sp>
      <p:sp>
        <p:nvSpPr>
          <p:cNvPr id="87" name="Google Shape;87;p15"/>
          <p:cNvSpPr txBox="1"/>
          <p:nvPr>
            <p:ph idx="2" type="body"/>
          </p:nvPr>
        </p:nvSpPr>
        <p:spPr>
          <a:xfrm>
            <a:off x="454982" y="1031575"/>
            <a:ext cx="8248200" cy="344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457200" rtl="0" algn="just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/>
              <a:t>La regressió logística és un mètode estadístic que intenta modelar la probabilitat d'una variable qualitativa binària (dos possibles valors) en funció d'una o més variables independents. La principal aplicació de la regressió logística és la creació de models de classificació binària.</a:t>
            </a:r>
            <a:endParaRPr/>
          </a:p>
          <a:p>
            <a:pPr indent="-285750" lvl="0" marL="457200" rtl="0" algn="just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/>
              <a:t>S'anomena regressió logística simple quan només hi ha una variable independent i regressió logística múltiple quan n'hi ha més d'una. Depenent del context, a la variable modelada se'l coneix com a variable dependent o variable resposta, ia les variables independents com a retornors, predictors o features.</a:t>
            </a:r>
            <a:endParaRPr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455329" y="289844"/>
            <a:ext cx="8248200" cy="50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 a la regressió logística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idx="2" type="body"/>
          </p:nvPr>
        </p:nvSpPr>
        <p:spPr>
          <a:xfrm>
            <a:off x="454982" y="1031575"/>
            <a:ext cx="8248200" cy="344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Sabent això podem dir </a:t>
            </a:r>
            <a:r>
              <a:rPr lang="es"/>
              <a:t>qué</a:t>
            </a:r>
            <a:r>
              <a:rPr lang="es"/>
              <a:t> la regressió logística ens permet estimar el valor de una variable binaria dependent modificant els valors de diverses variables independents. </a:t>
            </a:r>
            <a:endParaRPr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7713" y="1737832"/>
            <a:ext cx="2482725" cy="203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455329" y="289844"/>
            <a:ext cx="8248200" cy="50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lang="es"/>
              <a:t>Videos de referència i suport:</a:t>
            </a:r>
            <a:endParaRPr/>
          </a:p>
        </p:txBody>
      </p:sp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454982" y="1031575"/>
            <a:ext cx="8248200" cy="344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457200" rtl="0" algn="just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/>
              <a:t>Variables dependents e independents:</a:t>
            </a:r>
            <a:r>
              <a:rPr lang="es"/>
              <a:t> </a:t>
            </a:r>
            <a:r>
              <a:rPr lang="es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Descripció variables independents i dependents</a:t>
            </a:r>
            <a:endParaRPr/>
          </a:p>
          <a:p>
            <a:pPr indent="-285750" lvl="0" marL="457200" rtl="0" algn="just">
              <a:spcBef>
                <a:spcPts val="500"/>
              </a:spcBef>
              <a:spcAft>
                <a:spcPts val="0"/>
              </a:spcAft>
              <a:buSzPts val="900"/>
              <a:buChar char="●"/>
            </a:pPr>
            <a:r>
              <a:rPr lang="es"/>
              <a:t>Regressió lineal simple: </a:t>
            </a:r>
            <a:r>
              <a:rPr lang="es" u="sng">
                <a:solidFill>
                  <a:schemeClr val="hlink"/>
                </a:solidFill>
                <a:hlinkClick r:id="rId4"/>
              </a:rPr>
              <a:t>Regressió lineal simple</a:t>
            </a:r>
            <a:endParaRPr/>
          </a:p>
          <a:p>
            <a:pPr indent="-285750" lvl="0" marL="457200" rtl="0" algn="just">
              <a:spcBef>
                <a:spcPts val="500"/>
              </a:spcBef>
              <a:spcAft>
                <a:spcPts val="0"/>
              </a:spcAft>
              <a:buSzPts val="900"/>
              <a:buChar char="●"/>
            </a:pPr>
            <a:r>
              <a:rPr lang="es"/>
              <a:t>Regressió logística i lineal: </a:t>
            </a:r>
            <a:r>
              <a:rPr lang="es" u="sng">
                <a:solidFill>
                  <a:schemeClr val="hlink"/>
                </a:solidFill>
                <a:hlinkClick r:id="rId5"/>
              </a:rPr>
              <a:t>Regressió logística i comparativa amb la lineal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idx="1" type="body"/>
          </p:nvPr>
        </p:nvSpPr>
        <p:spPr>
          <a:xfrm>
            <a:off x="455329" y="289844"/>
            <a:ext cx="8248200" cy="50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lang="es" sz="2500"/>
              <a:t>Conceptes previs: Variables dependents i independents</a:t>
            </a:r>
            <a:endParaRPr sz="2500"/>
          </a:p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54982" y="1031575"/>
            <a:ext cx="8248200" cy="344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Les variables dependent i independent són les dues variables principals de qualsevol experiment o investigació. La independent (VI) és la que canvia o és controlada per estudiar-ne els efectes en la variable dependent (VD). La dependent és la variable que s'investiga i es mesura.</a:t>
            </a:r>
            <a:endParaRPr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rPr i="1" lang="es"/>
              <a:t>Vídeo de suport: </a:t>
            </a:r>
            <a:r>
              <a:rPr i="1" lang="es" u="sng">
                <a:solidFill>
                  <a:schemeClr val="hlink"/>
                </a:solidFill>
                <a:hlinkClick r:id="rId3"/>
              </a:rPr>
              <a:t>Descripció variables independents i dependents</a:t>
            </a:r>
            <a:endParaRPr i="1"/>
          </a:p>
          <a:p>
            <a:pPr indent="0" lvl="0" marL="0" rtl="0" algn="just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idx="1" type="body"/>
          </p:nvPr>
        </p:nvSpPr>
        <p:spPr>
          <a:xfrm>
            <a:off x="455329" y="289844"/>
            <a:ext cx="8248200" cy="50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lang="es"/>
              <a:t>Introducció a la regressió lineal</a:t>
            </a:r>
            <a:endParaRPr/>
          </a:p>
        </p:txBody>
      </p:sp>
      <p:sp>
        <p:nvSpPr>
          <p:cNvPr id="45" name="Google Shape;45;p8"/>
          <p:cNvSpPr txBox="1"/>
          <p:nvPr>
            <p:ph idx="2" type="body"/>
          </p:nvPr>
        </p:nvSpPr>
        <p:spPr>
          <a:xfrm>
            <a:off x="454982" y="1031575"/>
            <a:ext cx="8248200" cy="344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457200" rtl="0" algn="just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/>
              <a:t>En estadístiques, regressió lineal és una aproximació per modelar la relació entre una variable escalar dependent “y” i una o més variables explicatives (independents) anomenades amb “X”.</a:t>
            </a:r>
            <a:endParaRPr/>
          </a:p>
          <a:p>
            <a:pPr indent="0" lvl="0" marL="45720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457200" rtl="0" algn="just">
              <a:spcBef>
                <a:spcPts val="500"/>
              </a:spcBef>
              <a:spcAft>
                <a:spcPts val="0"/>
              </a:spcAft>
              <a:buSzPts val="900"/>
              <a:buChar char="●"/>
            </a:pPr>
            <a:r>
              <a:rPr lang="es"/>
              <a:t>En una forma més senzilla d’explicar, el que farem és “dibuixar una recta” que ens indicarà la tendència d'un conjunt de dades contínues.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idx="1" type="body"/>
          </p:nvPr>
        </p:nvSpPr>
        <p:spPr>
          <a:xfrm>
            <a:off x="455329" y="289844"/>
            <a:ext cx="8248200" cy="50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lang="es"/>
              <a:t>Introducció a la regressió Lineal</a:t>
            </a:r>
            <a:endParaRPr/>
          </a:p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54975" y="1031575"/>
            <a:ext cx="8248200" cy="32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La formula de la recta és per la regressió lineal simple és </a:t>
            </a:r>
            <a:r>
              <a:rPr b="1" lang="es" sz="1400"/>
              <a:t>Y = mX + b</a:t>
            </a:r>
            <a:r>
              <a:rPr lang="es" sz="1400"/>
              <a:t> on </a:t>
            </a:r>
            <a:r>
              <a:rPr b="1" lang="es" sz="1400"/>
              <a:t>X </a:t>
            </a:r>
            <a:r>
              <a:rPr lang="es" sz="1400"/>
              <a:t>és la variable independent, </a:t>
            </a:r>
            <a:r>
              <a:rPr b="1" lang="es" sz="1400"/>
              <a:t>m </a:t>
            </a:r>
            <a:r>
              <a:rPr lang="es" sz="1400"/>
              <a:t>la pendent de la recta (el valor </a:t>
            </a:r>
            <a:r>
              <a:rPr lang="es" sz="1400"/>
              <a:t>que</a:t>
            </a:r>
            <a:r>
              <a:rPr lang="es" sz="1400"/>
              <a:t> s’ha de predir) i </a:t>
            </a:r>
            <a:r>
              <a:rPr b="1" lang="es" sz="1400"/>
              <a:t>b </a:t>
            </a:r>
            <a:r>
              <a:rPr lang="es" sz="1400"/>
              <a:t>la constant o també coneguda com el “punt de tall amb l'eix Y” a la gràfica (quan X=0) . </a:t>
            </a:r>
            <a:br>
              <a:rPr lang="es" sz="1400"/>
            </a:b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Recordem que els algorismes de Machine Learning Supervisats, aprenen per ells mateixos i  en aquest cas a obtenir automàticament aquesta “recta” que busquem amb la tendència de predicció. </a:t>
            </a:r>
            <a:br>
              <a:rPr lang="es" sz="1400"/>
            </a:b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Per fer-ho, es mesura l'error pel que fa als punts d'entrada i el valor “Y” de sortida real. L'algorisme haurà de minimitzar el cost d'una funció d'error quadràtic i aquests coeficients correspondran a la òptima recta. </a:t>
            </a:r>
            <a:endParaRPr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455329" y="289844"/>
            <a:ext cx="8248200" cy="50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lang="es"/>
              <a:t>Assumpcions de</a:t>
            </a:r>
            <a:r>
              <a:rPr lang="es"/>
              <a:t> la regressió Lineal</a:t>
            </a:r>
            <a:endParaRPr/>
          </a:p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454975" y="1031575"/>
            <a:ext cx="8248200" cy="32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/>
              <a:t>Relació Lineal: Les variables independents tenen una relació lineal amb la variable dependent.</a:t>
            </a:r>
            <a:endParaRPr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/>
              <a:t>Homoscedasticitat: La variabilitat dels errors és constant a través de totes les prediccions.</a:t>
            </a:r>
            <a:endParaRPr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/>
              <a:t>Independència d'Errors: Els errors en les prediccions són independents entre si.</a:t>
            </a:r>
            <a:endParaRPr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/>
              <a:t>Normalitat dels Errors: Els errors del model segueixen una distribució normal.</a:t>
            </a:r>
            <a:endParaRPr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/>
              <a:t>No Multicolinealitat: Les variables independents no estan excessivament correlacionades.</a:t>
            </a:r>
            <a:endParaRPr/>
          </a:p>
          <a:p>
            <a:pPr indent="0" lvl="0" marL="45720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455329" y="289844"/>
            <a:ext cx="8248200" cy="50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lang="es"/>
              <a:t>Exemple de regressió lineal simple</a:t>
            </a:r>
            <a:endParaRPr/>
          </a:p>
        </p:txBody>
      </p:sp>
      <p:pic>
        <p:nvPicPr>
          <p:cNvPr id="63" name="Google Shape;6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174" y="1163987"/>
            <a:ext cx="4900501" cy="28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1069943" y="1669597"/>
            <a:ext cx="7004100" cy="1108200"/>
          </a:xfrm>
          <a:prstGeom prst="rect">
            <a:avLst/>
          </a:prstGeom>
        </p:spPr>
        <p:txBody>
          <a:bodyPr anchorCtr="0" anchor="b" bIns="34275" lIns="0" spcFirstLastPara="1" rIns="0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Què passa si tinc dues o més variables independents? La formula ja no serveix?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455329" y="289844"/>
            <a:ext cx="8248200" cy="50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lang="es"/>
              <a:t>Regressió lineal múltiple</a:t>
            </a:r>
            <a:endParaRPr/>
          </a:p>
        </p:txBody>
      </p:sp>
      <p:sp>
        <p:nvSpPr>
          <p:cNvPr id="74" name="Google Shape;74;p13"/>
          <p:cNvSpPr txBox="1"/>
          <p:nvPr>
            <p:ph idx="2" type="body"/>
          </p:nvPr>
        </p:nvSpPr>
        <p:spPr>
          <a:xfrm>
            <a:off x="454982" y="1031575"/>
            <a:ext cx="8248200" cy="344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nova fórmula es converteix en: </a:t>
            </a:r>
            <a:r>
              <a:rPr b="1" lang="es" sz="1400"/>
              <a:t>Y = b + m</a:t>
            </a:r>
            <a:r>
              <a:rPr b="1" baseline="-25000" lang="es" sz="1400"/>
              <a:t>1</a:t>
            </a:r>
            <a:r>
              <a:rPr b="1" lang="es" sz="1400"/>
              <a:t>X</a:t>
            </a:r>
            <a:r>
              <a:rPr b="1" baseline="-25000" lang="es" sz="1400"/>
              <a:t>1</a:t>
            </a:r>
            <a:r>
              <a:rPr b="1" lang="es" sz="1400"/>
              <a:t> + m</a:t>
            </a:r>
            <a:r>
              <a:rPr b="1" baseline="-25000" lang="es" sz="1400"/>
              <a:t>2</a:t>
            </a:r>
            <a:r>
              <a:rPr b="1" lang="es" sz="1400"/>
              <a:t>X</a:t>
            </a:r>
            <a:r>
              <a:rPr b="1" baseline="-25000" lang="es" sz="1400"/>
              <a:t>2</a:t>
            </a:r>
            <a:r>
              <a:rPr b="1" lang="es" sz="1400"/>
              <a:t> + … m</a:t>
            </a:r>
            <a:r>
              <a:rPr b="1" baseline="-25000" lang="es" sz="1400"/>
              <a:t>n</a:t>
            </a:r>
            <a:r>
              <a:rPr b="1" lang="es" sz="1400"/>
              <a:t>X</a:t>
            </a:r>
            <a:r>
              <a:rPr b="1" baseline="-25000" lang="es" sz="1400"/>
              <a:t>n</a:t>
            </a:r>
            <a:endParaRPr b="1" baseline="-25000" sz="1400"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baseline="-25000" sz="1400"/>
          </a:p>
          <a:p>
            <a:pPr indent="0" lvl="0" marL="0" rtl="0" algn="just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b="1" baseline="-25000" sz="1400"/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875" y="1614963"/>
            <a:ext cx="4054250" cy="228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455329" y="289844"/>
            <a:ext cx="8248200" cy="50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Regressió lineal múltiple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>
            <p:ph idx="2" type="body"/>
          </p:nvPr>
        </p:nvSpPr>
        <p:spPr>
          <a:xfrm>
            <a:off x="454982" y="1031575"/>
            <a:ext cx="8248200" cy="344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Aquí</a:t>
            </a:r>
            <a:r>
              <a:rPr lang="es"/>
              <a:t> disposem de moltes variables, per </a:t>
            </a:r>
            <a:r>
              <a:rPr lang="es"/>
              <a:t>tant,</a:t>
            </a:r>
            <a:r>
              <a:rPr lang="es"/>
              <a:t> haurem </a:t>
            </a:r>
            <a:r>
              <a:rPr lang="es"/>
              <a:t>d'intentar</a:t>
            </a:r>
            <a:r>
              <a:rPr lang="es"/>
              <a:t> posar només les millors i </a:t>
            </a:r>
            <a:r>
              <a:rPr lang="es"/>
              <a:t>que</a:t>
            </a:r>
            <a:r>
              <a:rPr lang="es"/>
              <a:t> permetin predir millor la variable dependent. </a:t>
            </a:r>
            <a:endParaRPr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rPr lang="es"/>
              <a:t>Haurem </a:t>
            </a:r>
            <a:r>
              <a:rPr lang="es"/>
              <a:t>d'analitzar</a:t>
            </a:r>
            <a:r>
              <a:rPr lang="es"/>
              <a:t> quines variables afecten a la dependent. Per això podem fer la matriu de correlació per analitzar com es comporta la dependent en funció de la independent. </a:t>
            </a:r>
            <a:endParaRPr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500"/>
              </a:spcBef>
              <a:spcAft>
                <a:spcPts val="500"/>
              </a:spcAft>
              <a:buNone/>
            </a:pPr>
            <a:r>
              <a:rPr b="1" i="1" lang="es">
                <a:solidFill>
                  <a:srgbClr val="A61C00"/>
                </a:solidFill>
              </a:rPr>
              <a:t>¡¡</a:t>
            </a:r>
            <a:r>
              <a:rPr b="1" i="1" lang="es">
                <a:solidFill>
                  <a:srgbClr val="A61C00"/>
                </a:solidFill>
              </a:rPr>
              <a:t>Nota: Afegir més variables no farà </a:t>
            </a:r>
            <a:r>
              <a:rPr b="1" i="1" lang="es">
                <a:solidFill>
                  <a:srgbClr val="A61C00"/>
                </a:solidFill>
              </a:rPr>
              <a:t>que</a:t>
            </a:r>
            <a:r>
              <a:rPr b="1" i="1" lang="es">
                <a:solidFill>
                  <a:srgbClr val="A61C00"/>
                </a:solidFill>
              </a:rPr>
              <a:t> el model sigui millor!!</a:t>
            </a:r>
            <a:endParaRPr b="1" i="1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P2020">
      <a:dk1>
        <a:srgbClr val="32414F"/>
      </a:dk1>
      <a:lt1>
        <a:srgbClr val="FFFFFF"/>
      </a:lt1>
      <a:dk2>
        <a:srgbClr val="154464"/>
      </a:dk2>
      <a:lt2>
        <a:srgbClr val="F8F8F8"/>
      </a:lt2>
      <a:accent1>
        <a:srgbClr val="2F6E9A"/>
      </a:accent1>
      <a:accent2>
        <a:srgbClr val="5E93BD"/>
      </a:accent2>
      <a:accent3>
        <a:srgbClr val="C3D8DB"/>
      </a:accent3>
      <a:accent4>
        <a:srgbClr val="EAEBED"/>
      </a:accent4>
      <a:accent5>
        <a:srgbClr val="00AFB1"/>
      </a:accent5>
      <a:accent6>
        <a:srgbClr val="6CCACD"/>
      </a:accent6>
      <a:hlink>
        <a:srgbClr val="00AFB1"/>
      </a:hlink>
      <a:folHlink>
        <a:srgbClr val="2F6E9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