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
      <p:font typeface="La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atoLight-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italic.fntdata"/><Relationship Id="rId25" Type="http://schemas.openxmlformats.org/officeDocument/2006/relationships/font" Target="fonts/LatoLight-bold.fntdata"/><Relationship Id="rId27" Type="http://schemas.openxmlformats.org/officeDocument/2006/relationships/font" Target="fonts/La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bd9afddc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2bd9afddc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d9afddcc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d9afddcc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d9afddcc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d9afddcc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d9afddcc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d9afddcc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d9afddcc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d9afddcc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d9afddcc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d9afddcc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bd9afddcc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bd9afddcc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bd9afddc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bd9afddc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d9afddcc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bd9afddcc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d9afddcc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d9afddc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d9afddcc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d9afddcc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d9afddc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d9afddc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d9afddcc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d9afddcc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d9afddcc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d9afddcc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Title and subtitle Slide">
    <p:bg>
      <p:bgPr>
        <a:solidFill>
          <a:srgbClr val="810131">
            <a:alpha val="40784"/>
          </a:srgbClr>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 l="0" r="0" t="41443"/>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10" name="Google Shape;10;p2"/>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
          <p:cNvSpPr txBox="1"/>
          <p:nvPr/>
        </p:nvSpPr>
        <p:spPr>
          <a:xfrm>
            <a:off x="328061" y="3987477"/>
            <a:ext cx="7217400" cy="715800"/>
          </a:xfrm>
          <a:prstGeom prst="rect">
            <a:avLst/>
          </a:prstGeom>
          <a:noFill/>
          <a:ln>
            <a:noFill/>
          </a:ln>
        </p:spPr>
        <p:txBody>
          <a:bodyPr anchorCtr="0" anchor="t" bIns="0" lIns="0" spcFirstLastPara="1" rIns="0" wrap="square" tIns="0">
            <a:spAutoFit/>
          </a:bodyPr>
          <a:lstStyle/>
          <a:p>
            <a:pPr indent="0" lvl="0" marL="76200" marR="0" rtl="0" algn="l">
              <a:lnSpc>
                <a:spcPct val="100000"/>
              </a:lnSpc>
              <a:spcBef>
                <a:spcPts val="900"/>
              </a:spcBef>
              <a:spcAft>
                <a:spcPts val="0"/>
              </a:spcAft>
              <a:buClr>
                <a:schemeClr val="dk2"/>
              </a:buClr>
              <a:buSzPts val="1500"/>
              <a:buFont typeface="Arial"/>
              <a:buNone/>
            </a:pPr>
            <a:r>
              <a:rPr b="0" i="0" lang="es" sz="1100" u="none" cap="none" strike="noStrike">
                <a:solidFill>
                  <a:srgbClr val="810131"/>
                </a:solidFill>
                <a:latin typeface="Lato"/>
                <a:ea typeface="Lato"/>
                <a:cs typeface="Lato"/>
                <a:sym typeface="Lato"/>
              </a:rPr>
              <a:t>Assignatura: </a:t>
            </a:r>
            <a:r>
              <a:rPr lang="es" sz="1100">
                <a:solidFill>
                  <a:srgbClr val="810131"/>
                </a:solidFill>
                <a:latin typeface="Lato"/>
                <a:ea typeface="Lato"/>
                <a:cs typeface="Lato"/>
                <a:sym typeface="Lato"/>
              </a:rPr>
              <a:t>Models d'intel·ligència artificial</a:t>
            </a:r>
            <a:endParaRPr sz="1100">
              <a:solidFill>
                <a:srgbClr val="810131"/>
              </a:solidFill>
              <a:latin typeface="Lato"/>
              <a:ea typeface="Lato"/>
              <a:cs typeface="Lato"/>
              <a:sym typeface="Lato"/>
            </a:endParaRPr>
          </a:p>
          <a:p>
            <a:pPr indent="0" lvl="0" marL="76200" marR="0" rtl="0" algn="l">
              <a:lnSpc>
                <a:spcPct val="100000"/>
              </a:lnSpc>
              <a:spcBef>
                <a:spcPts val="900"/>
              </a:spcBef>
              <a:spcAft>
                <a:spcPts val="0"/>
              </a:spcAft>
              <a:buClr>
                <a:schemeClr val="dk2"/>
              </a:buClr>
              <a:buSzPts val="1500"/>
              <a:buFont typeface="Arial"/>
              <a:buNone/>
            </a:pPr>
            <a:r>
              <a:rPr b="0" i="0" lang="es" sz="1100" u="none" cap="none" strike="noStrike">
                <a:solidFill>
                  <a:srgbClr val="810131"/>
                </a:solidFill>
                <a:latin typeface="Lato"/>
                <a:ea typeface="Lato"/>
                <a:cs typeface="Lato"/>
                <a:sym typeface="Lato"/>
              </a:rPr>
              <a:t>Professor: Ramon Mateo Navarro</a:t>
            </a:r>
            <a:br>
              <a:rPr b="0" i="0" lang="es" sz="1700" u="none" cap="none" strike="noStrike">
                <a:solidFill>
                  <a:schemeClr val="dk1"/>
                </a:solidFill>
                <a:latin typeface="Lato"/>
                <a:ea typeface="Lato"/>
                <a:cs typeface="Lato"/>
                <a:sym typeface="Lato"/>
              </a:rPr>
            </a:br>
            <a:endParaRPr b="0" i="0" sz="1700" u="none" cap="none" strike="noStrike">
              <a:solidFill>
                <a:schemeClr val="dk1"/>
              </a:solidFill>
              <a:latin typeface="Lato"/>
              <a:ea typeface="Lato"/>
              <a:cs typeface="Lato"/>
              <a:sym typeface="Lato"/>
            </a:endParaRPr>
          </a:p>
        </p:txBody>
      </p:sp>
      <p:pic>
        <p:nvPicPr>
          <p:cNvPr id="12" name="Google Shape;12;p2"/>
          <p:cNvPicPr preferRelativeResize="0"/>
          <p:nvPr/>
        </p:nvPicPr>
        <p:blipFill>
          <a:blip r:embed="rId3">
            <a:alphaModFix/>
          </a:blip>
          <a:stretch>
            <a:fillRect/>
          </a:stretch>
        </p:blipFill>
        <p:spPr>
          <a:xfrm>
            <a:off x="3922445" y="4450791"/>
            <a:ext cx="1299130" cy="69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p:cSld name="Title &amp; Subtitle -  Text - Light">
    <p:spTree>
      <p:nvGrpSpPr>
        <p:cNvPr id="13" name="Shape 13"/>
        <p:cNvGrpSpPr/>
        <p:nvPr/>
      </p:nvGrpSpPr>
      <p:grpSpPr>
        <a:xfrm>
          <a:off x="0" y="0"/>
          <a:ext cx="0" cy="0"/>
          <a:chOff x="0" y="0"/>
          <a:chExt cx="0" cy="0"/>
        </a:xfrm>
      </p:grpSpPr>
      <p:sp>
        <p:nvSpPr>
          <p:cNvPr id="14" name="Google Shape;14;p3"/>
          <p:cNvSpPr txBox="1"/>
          <p:nvPr>
            <p:ph idx="1" type="body"/>
          </p:nvPr>
        </p:nvSpPr>
        <p:spPr>
          <a:xfrm>
            <a:off x="455329" y="289844"/>
            <a:ext cx="8247900" cy="506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Font typeface="Lato"/>
              <a:buNone/>
              <a:defRPr b="1" i="0" sz="2700" cap="none">
                <a:solidFill>
                  <a:srgbClr val="810131"/>
                </a:solidFill>
                <a:latin typeface="Lato"/>
                <a:ea typeface="Lato"/>
                <a:cs typeface="Lato"/>
                <a:sym typeface="Lato"/>
              </a:defRPr>
            </a:lvl1pPr>
            <a:lvl2pPr indent="-228600" lvl="1" marL="914400" algn="l">
              <a:lnSpc>
                <a:spcPct val="100000"/>
              </a:lnSpc>
              <a:spcBef>
                <a:spcPts val="900"/>
              </a:spcBef>
              <a:spcAft>
                <a:spcPts val="0"/>
              </a:spcAft>
              <a:buSzPts val="1200"/>
              <a:buFont typeface="Lato"/>
              <a:buNone/>
              <a:defRPr/>
            </a:lvl2pPr>
            <a:lvl3pPr indent="-228600" lvl="2" marL="1371600" algn="l">
              <a:lnSpc>
                <a:spcPct val="100000"/>
              </a:lnSpc>
              <a:spcBef>
                <a:spcPts val="900"/>
              </a:spcBef>
              <a:spcAft>
                <a:spcPts val="0"/>
              </a:spcAft>
              <a:buSzPts val="900"/>
              <a:buFont typeface="Lato"/>
              <a:buNone/>
              <a:defRPr/>
            </a:lvl3pPr>
            <a:lvl4pPr indent="-228600" lvl="3" marL="1828800" algn="l">
              <a:lnSpc>
                <a:spcPct val="100000"/>
              </a:lnSpc>
              <a:spcBef>
                <a:spcPts val="900"/>
              </a:spcBef>
              <a:spcAft>
                <a:spcPts val="0"/>
              </a:spcAft>
              <a:buSzPts val="700"/>
              <a:buFont typeface="Lato"/>
              <a:buNone/>
              <a:defRPr/>
            </a:lvl4pPr>
            <a:lvl5pPr indent="-228600" lvl="4" marL="2286000" algn="l">
              <a:lnSpc>
                <a:spcPct val="100000"/>
              </a:lnSpc>
              <a:spcBef>
                <a:spcPts val="900"/>
              </a:spcBef>
              <a:spcAft>
                <a:spcPts val="0"/>
              </a:spcAft>
              <a:buSzPts val="600"/>
              <a:buFont typeface="Lato"/>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5" name="Google Shape;15;p3"/>
          <p:cNvCxnSpPr/>
          <p:nvPr/>
        </p:nvCxnSpPr>
        <p:spPr>
          <a:xfrm>
            <a:off x="8662184" y="4986821"/>
            <a:ext cx="0" cy="90000"/>
          </a:xfrm>
          <a:prstGeom prst="straightConnector1">
            <a:avLst/>
          </a:prstGeom>
          <a:noFill/>
          <a:ln cap="flat" cmpd="sng" w="9525">
            <a:solidFill>
              <a:srgbClr val="D8D8D8"/>
            </a:solidFill>
            <a:prstDash val="solid"/>
            <a:miter lim="800000"/>
            <a:headEnd len="sm" w="sm" type="none"/>
            <a:tailEnd len="sm" w="sm" type="none"/>
          </a:ln>
        </p:spPr>
      </p:cxnSp>
      <p:sp>
        <p:nvSpPr>
          <p:cNvPr id="16" name="Google Shape;16;p3"/>
          <p:cNvSpPr txBox="1"/>
          <p:nvPr/>
        </p:nvSpPr>
        <p:spPr>
          <a:xfrm>
            <a:off x="8632986" y="4950326"/>
            <a:ext cx="223800" cy="273900"/>
          </a:xfrm>
          <a:prstGeom prst="rect">
            <a:avLst/>
          </a:prstGeom>
          <a:noFill/>
          <a:ln>
            <a:noFill/>
          </a:ln>
        </p:spPr>
        <p:txBody>
          <a:bodyPr anchorCtr="0" anchor="t" bIns="34275" lIns="0" spcFirstLastPara="1" rIns="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s" sz="600" u="none" cap="none" strike="noStrike">
                <a:solidFill>
                  <a:srgbClr val="810131"/>
                </a:solidFill>
                <a:latin typeface="Lato Light"/>
                <a:ea typeface="Lato Light"/>
                <a:cs typeface="Lato Light"/>
                <a:sym typeface="Lato Light"/>
              </a:rPr>
              <a:t>‹#›</a:t>
            </a:fld>
            <a:endParaRPr b="0" i="0" sz="600" u="none" cap="none" strike="noStrike">
              <a:solidFill>
                <a:srgbClr val="810131"/>
              </a:solidFill>
              <a:latin typeface="Lato Light"/>
              <a:ea typeface="Lato Light"/>
              <a:cs typeface="Lato Light"/>
              <a:sym typeface="Lato Light"/>
            </a:endParaRPr>
          </a:p>
        </p:txBody>
      </p:sp>
      <p:sp>
        <p:nvSpPr>
          <p:cNvPr id="17" name="Google Shape;17;p3"/>
          <p:cNvSpPr txBox="1"/>
          <p:nvPr>
            <p:ph idx="2" type="body"/>
          </p:nvPr>
        </p:nvSpPr>
        <p:spPr>
          <a:xfrm>
            <a:off x="454982" y="1031575"/>
            <a:ext cx="8247900" cy="3447300"/>
          </a:xfrm>
          <a:prstGeom prst="rect">
            <a:avLst/>
          </a:prstGeom>
          <a:noFill/>
          <a:ln>
            <a:noFill/>
          </a:ln>
        </p:spPr>
        <p:txBody>
          <a:bodyPr anchorCtr="0" anchor="t" bIns="0" lIns="0" spcFirstLastPara="1" rIns="0" wrap="square" tIns="0">
            <a:noAutofit/>
          </a:bodyPr>
          <a:lstStyle>
            <a:lvl1pPr indent="-228600" lvl="0" marL="457200" algn="just">
              <a:lnSpc>
                <a:spcPct val="150000"/>
              </a:lnSpc>
              <a:spcBef>
                <a:spcPts val="0"/>
              </a:spcBef>
              <a:spcAft>
                <a:spcPts val="0"/>
              </a:spcAft>
              <a:buSzPts val="900"/>
              <a:buFont typeface="Arial"/>
              <a:buNone/>
              <a:defRPr sz="1500">
                <a:solidFill>
                  <a:srgbClr val="000000"/>
                </a:solidFill>
                <a:latin typeface="Lato"/>
                <a:ea typeface="Lato"/>
                <a:cs typeface="Lato"/>
                <a:sym typeface="Lato"/>
              </a:defRPr>
            </a:lvl1pPr>
            <a:lvl2pPr indent="-228600" lvl="1" marL="914400" algn="l">
              <a:lnSpc>
                <a:spcPct val="100000"/>
              </a:lnSpc>
              <a:spcBef>
                <a:spcPts val="900"/>
              </a:spcBef>
              <a:spcAft>
                <a:spcPts val="0"/>
              </a:spcAft>
              <a:buSzPts val="1200"/>
              <a:buFont typeface="Lato"/>
              <a:buNone/>
              <a:defRPr/>
            </a:lvl2pPr>
            <a:lvl3pPr indent="-228600" lvl="2" marL="1371600" algn="l">
              <a:lnSpc>
                <a:spcPct val="100000"/>
              </a:lnSpc>
              <a:spcBef>
                <a:spcPts val="900"/>
              </a:spcBef>
              <a:spcAft>
                <a:spcPts val="0"/>
              </a:spcAft>
              <a:buSzPts val="900"/>
              <a:buFont typeface="Lato"/>
              <a:buNone/>
              <a:defRPr/>
            </a:lvl3pPr>
            <a:lvl4pPr indent="-228600" lvl="3" marL="1828800" algn="l">
              <a:lnSpc>
                <a:spcPct val="100000"/>
              </a:lnSpc>
              <a:spcBef>
                <a:spcPts val="900"/>
              </a:spcBef>
              <a:spcAft>
                <a:spcPts val="0"/>
              </a:spcAft>
              <a:buSzPts val="700"/>
              <a:buFont typeface="Lato"/>
              <a:buNone/>
              <a:defRPr/>
            </a:lvl4pPr>
            <a:lvl5pPr indent="-228600" lvl="4" marL="2286000" algn="l">
              <a:lnSpc>
                <a:spcPct val="100000"/>
              </a:lnSpc>
              <a:spcBef>
                <a:spcPts val="900"/>
              </a:spcBef>
              <a:spcAft>
                <a:spcPts val="0"/>
              </a:spcAft>
              <a:buSzPts val="600"/>
              <a:buFont typeface="Lato"/>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8" name="Google Shape;18;p3"/>
          <p:cNvCxnSpPr/>
          <p:nvPr/>
        </p:nvCxnSpPr>
        <p:spPr>
          <a:xfrm>
            <a:off x="0" y="4449127"/>
            <a:ext cx="9144000" cy="0"/>
          </a:xfrm>
          <a:prstGeom prst="straightConnector1">
            <a:avLst/>
          </a:prstGeom>
          <a:noFill/>
          <a:ln cap="flat" cmpd="sng" w="19050">
            <a:solidFill>
              <a:srgbClr val="810131"/>
            </a:solidFill>
            <a:prstDash val="solid"/>
            <a:miter lim="800000"/>
            <a:headEnd len="sm" w="sm" type="none"/>
            <a:tailEnd len="sm" w="sm" type="none"/>
          </a:ln>
        </p:spPr>
      </p:cxnSp>
      <p:pic>
        <p:nvPicPr>
          <p:cNvPr id="19" name="Google Shape;19;p3"/>
          <p:cNvPicPr preferRelativeResize="0"/>
          <p:nvPr/>
        </p:nvPicPr>
        <p:blipFill>
          <a:blip r:embed="rId2">
            <a:alphaModFix/>
          </a:blip>
          <a:stretch>
            <a:fillRect/>
          </a:stretch>
        </p:blipFill>
        <p:spPr>
          <a:xfrm>
            <a:off x="3920878" y="4449124"/>
            <a:ext cx="1302248" cy="694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1_Title and subtitle Slide">
    <p:bg>
      <p:bgPr>
        <a:solidFill>
          <a:srgbClr val="810131">
            <a:alpha val="40784"/>
          </a:srgbClr>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1" l="0" r="0" t="41443"/>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22" name="Google Shape;22;p4"/>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descr="https://lh7-us.googleusercontent.com/wHvF5NMz5_mviUXJC3mOdLh7Xqyv_jo4h1YtLBF_nDuqYwT0vjWq8EUQH9Z8kM4uo8w6qLjmnD1h8kOA4V_3W_E6Lxy3v6hO6bcVZeo4wjMmqbPkoHi6eVLHLaQfmHHvfsdmVEyekl9MAjSzUsB-OxG1Xw=s2048" id="23" name="Google Shape;23;p4"/>
          <p:cNvPicPr preferRelativeResize="0"/>
          <p:nvPr/>
        </p:nvPicPr>
        <p:blipFill rotWithShape="1">
          <a:blip r:embed="rId3">
            <a:alphaModFix/>
          </a:blip>
          <a:srcRect b="0" l="0" r="0" t="0"/>
          <a:stretch/>
        </p:blipFill>
        <p:spPr>
          <a:xfrm>
            <a:off x="3195108" y="3004044"/>
            <a:ext cx="2753782" cy="1550553"/>
          </a:xfrm>
          <a:prstGeom prst="rect">
            <a:avLst/>
          </a:prstGeom>
          <a:noFill/>
          <a:ln>
            <a:noFill/>
          </a:ln>
        </p:spPr>
      </p:pic>
      <p:pic>
        <p:nvPicPr>
          <p:cNvPr id="24" name="Google Shape;24;p4"/>
          <p:cNvPicPr preferRelativeResize="0"/>
          <p:nvPr/>
        </p:nvPicPr>
        <p:blipFill>
          <a:blip r:embed="rId4">
            <a:alphaModFix/>
          </a:blip>
          <a:stretch>
            <a:fillRect/>
          </a:stretch>
        </p:blipFill>
        <p:spPr>
          <a:xfrm>
            <a:off x="4008875" y="4597022"/>
            <a:ext cx="1126426" cy="6006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1">
  <p:cSld name="Title &amp; Subtitle -  Text - Light_1">
    <p:spTree>
      <p:nvGrpSpPr>
        <p:cNvPr id="25" name="Shape 25"/>
        <p:cNvGrpSpPr/>
        <p:nvPr/>
      </p:nvGrpSpPr>
      <p:grpSpPr>
        <a:xfrm>
          <a:off x="0" y="0"/>
          <a:ext cx="0" cy="0"/>
          <a:chOff x="0" y="0"/>
          <a:chExt cx="0" cy="0"/>
        </a:xfrm>
      </p:grpSpPr>
      <p:sp>
        <p:nvSpPr>
          <p:cNvPr id="26" name="Google Shape;26;p5"/>
          <p:cNvSpPr txBox="1"/>
          <p:nvPr>
            <p:ph type="title"/>
          </p:nvPr>
        </p:nvSpPr>
        <p:spPr>
          <a:xfrm>
            <a:off x="446949" y="1436295"/>
            <a:ext cx="8250000" cy="235200"/>
          </a:xfrm>
          <a:prstGeom prst="rect">
            <a:avLst/>
          </a:prstGeom>
          <a:noFill/>
          <a:ln>
            <a:noFill/>
          </a:ln>
        </p:spPr>
        <p:txBody>
          <a:bodyPr anchorCtr="0" anchor="t" bIns="34275" lIns="0" spcFirstLastPara="1" rIns="0" wrap="square" tIns="34275">
            <a:spAutoFit/>
          </a:bodyPr>
          <a:lstStyle>
            <a:lvl1pPr lvl="0" marR="0" rtl="0" algn="l">
              <a:lnSpc>
                <a:spcPct val="90000"/>
              </a:lnSpc>
              <a:spcBef>
                <a:spcPts val="0"/>
              </a:spcBef>
              <a:spcAft>
                <a:spcPts val="0"/>
              </a:spcAft>
              <a:buClr>
                <a:srgbClr val="32414E"/>
              </a:buClr>
              <a:buSzPts val="1200"/>
              <a:buFont typeface="Lato"/>
              <a:buNone/>
              <a:defRPr b="1" i="0" sz="1200" u="none" cap="none" strike="noStrike">
                <a:solidFill>
                  <a:srgbClr val="32414E"/>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body"/>
          </p:nvPr>
        </p:nvSpPr>
        <p:spPr>
          <a:xfrm>
            <a:off x="455329" y="289844"/>
            <a:ext cx="8247900" cy="392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900"/>
              </a:spcBef>
              <a:spcAft>
                <a:spcPts val="0"/>
              </a:spcAft>
              <a:buSzPts val="1600"/>
              <a:buFont typeface="Lato"/>
              <a:buNone/>
              <a:defRPr b="1" i="0" sz="1800" cap="none">
                <a:solidFill>
                  <a:schemeClr val="accent1"/>
                </a:solidFill>
                <a:latin typeface="Lato"/>
                <a:ea typeface="Lato"/>
                <a:cs typeface="Lato"/>
                <a:sym typeface="Lato"/>
              </a:defRPr>
            </a:lvl1pPr>
            <a:lvl2pPr indent="-228600" lvl="1" marL="914400" rtl="0" algn="l">
              <a:lnSpc>
                <a:spcPct val="100000"/>
              </a:lnSpc>
              <a:spcBef>
                <a:spcPts val="900"/>
              </a:spcBef>
              <a:spcAft>
                <a:spcPts val="0"/>
              </a:spcAft>
              <a:buSzPts val="1200"/>
              <a:buFont typeface="Lato"/>
              <a:buNone/>
              <a:defRPr/>
            </a:lvl2pPr>
            <a:lvl3pPr indent="-228600" lvl="2" marL="1371600" rtl="0" algn="l">
              <a:lnSpc>
                <a:spcPct val="100000"/>
              </a:lnSpc>
              <a:spcBef>
                <a:spcPts val="900"/>
              </a:spcBef>
              <a:spcAft>
                <a:spcPts val="0"/>
              </a:spcAft>
              <a:buSzPts val="900"/>
              <a:buFont typeface="Lato"/>
              <a:buNone/>
              <a:defRPr/>
            </a:lvl3pPr>
            <a:lvl4pPr indent="-228600" lvl="3" marL="1828800" rtl="0" algn="l">
              <a:lnSpc>
                <a:spcPct val="100000"/>
              </a:lnSpc>
              <a:spcBef>
                <a:spcPts val="900"/>
              </a:spcBef>
              <a:spcAft>
                <a:spcPts val="0"/>
              </a:spcAft>
              <a:buSzPts val="700"/>
              <a:buFont typeface="Lato"/>
              <a:buNone/>
              <a:defRPr/>
            </a:lvl4pPr>
            <a:lvl5pPr indent="-228600" lvl="4" marL="2286000" rtl="0" algn="l">
              <a:lnSpc>
                <a:spcPct val="100000"/>
              </a:lnSpc>
              <a:spcBef>
                <a:spcPts val="900"/>
              </a:spcBef>
              <a:spcAft>
                <a:spcPts val="0"/>
              </a:spcAft>
              <a:buSzPts val="600"/>
              <a:buFont typeface="Lato"/>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28" name="Google Shape;28;p5"/>
          <p:cNvCxnSpPr/>
          <p:nvPr/>
        </p:nvCxnSpPr>
        <p:spPr>
          <a:xfrm>
            <a:off x="8662184" y="4986821"/>
            <a:ext cx="0" cy="90000"/>
          </a:xfrm>
          <a:prstGeom prst="straightConnector1">
            <a:avLst/>
          </a:prstGeom>
          <a:noFill/>
          <a:ln cap="flat" cmpd="sng" w="9525">
            <a:solidFill>
              <a:srgbClr val="D8D8D8"/>
            </a:solidFill>
            <a:prstDash val="solid"/>
            <a:miter lim="800000"/>
            <a:headEnd len="sm" w="sm" type="none"/>
            <a:tailEnd len="sm" w="sm" type="none"/>
          </a:ln>
        </p:spPr>
      </p:cxnSp>
      <p:sp>
        <p:nvSpPr>
          <p:cNvPr id="29" name="Google Shape;29;p5"/>
          <p:cNvSpPr txBox="1"/>
          <p:nvPr/>
        </p:nvSpPr>
        <p:spPr>
          <a:xfrm>
            <a:off x="8632986" y="4950326"/>
            <a:ext cx="223800" cy="273900"/>
          </a:xfrm>
          <a:prstGeom prst="rect">
            <a:avLst/>
          </a:prstGeom>
          <a:noFill/>
          <a:ln>
            <a:noFill/>
          </a:ln>
        </p:spPr>
        <p:txBody>
          <a:bodyPr anchorCtr="0" anchor="t" bIns="34275" lIns="0" spcFirstLastPara="1" rIns="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s" sz="600" u="none" cap="none" strike="noStrike">
                <a:solidFill>
                  <a:schemeClr val="accent1"/>
                </a:solidFill>
                <a:latin typeface="Lato Light"/>
                <a:ea typeface="Lato Light"/>
                <a:cs typeface="Lato Light"/>
                <a:sym typeface="Lato Light"/>
              </a:rPr>
              <a:t>‹#›</a:t>
            </a:fld>
            <a:endParaRPr b="0" i="0" sz="600" u="none" cap="none" strike="noStrike">
              <a:solidFill>
                <a:schemeClr val="accent1"/>
              </a:solidFill>
              <a:latin typeface="Lato Light"/>
              <a:ea typeface="Lato Light"/>
              <a:cs typeface="Lato Light"/>
              <a:sym typeface="Lato Light"/>
            </a:endParaRPr>
          </a:p>
        </p:txBody>
      </p:sp>
      <p:sp>
        <p:nvSpPr>
          <p:cNvPr id="30" name="Google Shape;30;p5"/>
          <p:cNvSpPr txBox="1"/>
          <p:nvPr>
            <p:ph idx="2" type="body"/>
          </p:nvPr>
        </p:nvSpPr>
        <p:spPr>
          <a:xfrm>
            <a:off x="454982" y="1907541"/>
            <a:ext cx="8401800" cy="219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900"/>
              <a:buFont typeface="Arial"/>
              <a:buNone/>
              <a:defRPr sz="1100">
                <a:solidFill>
                  <a:schemeClr val="dk1"/>
                </a:solidFill>
                <a:latin typeface="Lato"/>
                <a:ea typeface="Lato"/>
                <a:cs typeface="Lato"/>
                <a:sym typeface="Lato"/>
              </a:defRPr>
            </a:lvl1pPr>
            <a:lvl2pPr indent="-228600" lvl="1" marL="914400" rtl="0" algn="l">
              <a:lnSpc>
                <a:spcPct val="100000"/>
              </a:lnSpc>
              <a:spcBef>
                <a:spcPts val="900"/>
              </a:spcBef>
              <a:spcAft>
                <a:spcPts val="0"/>
              </a:spcAft>
              <a:buSzPts val="1200"/>
              <a:buFont typeface="Lato"/>
              <a:buNone/>
              <a:defRPr/>
            </a:lvl2pPr>
            <a:lvl3pPr indent="-228600" lvl="2" marL="1371600" rtl="0" algn="l">
              <a:lnSpc>
                <a:spcPct val="100000"/>
              </a:lnSpc>
              <a:spcBef>
                <a:spcPts val="900"/>
              </a:spcBef>
              <a:spcAft>
                <a:spcPts val="0"/>
              </a:spcAft>
              <a:buSzPts val="900"/>
              <a:buFont typeface="Lato"/>
              <a:buNone/>
              <a:defRPr/>
            </a:lvl3pPr>
            <a:lvl4pPr indent="-228600" lvl="3" marL="1828800" rtl="0" algn="l">
              <a:lnSpc>
                <a:spcPct val="100000"/>
              </a:lnSpc>
              <a:spcBef>
                <a:spcPts val="900"/>
              </a:spcBef>
              <a:spcAft>
                <a:spcPts val="0"/>
              </a:spcAft>
              <a:buSzPts val="700"/>
              <a:buFont typeface="Lato"/>
              <a:buNone/>
              <a:defRPr/>
            </a:lvl4pPr>
            <a:lvl5pPr indent="-228600" lvl="4" marL="2286000" rtl="0" algn="l">
              <a:lnSpc>
                <a:spcPct val="100000"/>
              </a:lnSpc>
              <a:spcBef>
                <a:spcPts val="900"/>
              </a:spcBef>
              <a:spcAft>
                <a:spcPts val="0"/>
              </a:spcAft>
              <a:buSzPts val="600"/>
              <a:buFont typeface="Lato"/>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31" name="Google Shape;31;p5"/>
          <p:cNvCxnSpPr/>
          <p:nvPr/>
        </p:nvCxnSpPr>
        <p:spPr>
          <a:xfrm>
            <a:off x="0" y="4714527"/>
            <a:ext cx="9144000" cy="0"/>
          </a:xfrm>
          <a:prstGeom prst="straightConnector1">
            <a:avLst/>
          </a:prstGeom>
          <a:noFill/>
          <a:ln cap="flat" cmpd="sng" w="19050">
            <a:solidFill>
              <a:srgbClr val="DEE8F1"/>
            </a:solidFill>
            <a:prstDash val="solid"/>
            <a:miter lim="800000"/>
            <a:headEnd len="sm" w="sm" type="none"/>
            <a:tailEnd len="sm" w="sm" type="none"/>
          </a:ln>
        </p:spPr>
      </p:cxnSp>
      <p:pic>
        <p:nvPicPr>
          <p:cNvPr descr="https://lh7-us.googleusercontent.com/jOoJP0kTEsA4DwcdW5h1fEWnIzV7fbxb-d8-Jr5lEhT2ItIi60q2vqsJbNsRJ588meyIS38SH8WGhuNStIQE1fjbxPlBsGJtOG7SuQeNMSIJY2rhjrxY4e9syaurtK8ORHnr8dGB-GoR7pA=s2048" id="32" name="Google Shape;32;p5"/>
          <p:cNvPicPr preferRelativeResize="0"/>
          <p:nvPr/>
        </p:nvPicPr>
        <p:blipFill rotWithShape="1">
          <a:blip r:embed="rId2">
            <a:alphaModFix/>
          </a:blip>
          <a:srcRect b="0" l="0" r="0" t="0"/>
          <a:stretch/>
        </p:blipFill>
        <p:spPr>
          <a:xfrm>
            <a:off x="3881622" y="4789022"/>
            <a:ext cx="1207055" cy="27229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33" name="Shape 33"/>
        <p:cNvGrpSpPr/>
        <p:nvPr/>
      </p:nvGrpSpPr>
      <p:grpSpPr>
        <a:xfrm>
          <a:off x="0" y="0"/>
          <a:ext cx="0" cy="0"/>
          <a:chOff x="0" y="0"/>
          <a:chExt cx="0" cy="0"/>
        </a:xfrm>
      </p:grpSpPr>
      <p:pic>
        <p:nvPicPr>
          <p:cNvPr descr="Abstract background with network pattern" id="34" name="Google Shape;34;p6"/>
          <p:cNvPicPr preferRelativeResize="0"/>
          <p:nvPr/>
        </p:nvPicPr>
        <p:blipFill rotWithShape="1">
          <a:blip r:embed="rId2">
            <a:alphaModFix/>
          </a:blip>
          <a:srcRect b="7742" l="0" r="0" t="7733"/>
          <a:stretch/>
        </p:blipFill>
        <p:spPr>
          <a:xfrm>
            <a:off x="-1" y="0"/>
            <a:ext cx="9143998" cy="5143499"/>
          </a:xfrm>
          <a:prstGeom prst="rect">
            <a:avLst/>
          </a:prstGeom>
          <a:noFill/>
          <a:ln>
            <a:noFill/>
          </a:ln>
        </p:spPr>
      </p:pic>
      <p:sp>
        <p:nvSpPr>
          <p:cNvPr id="35" name="Google Shape;35;p6"/>
          <p:cNvSpPr txBox="1"/>
          <p:nvPr/>
        </p:nvSpPr>
        <p:spPr>
          <a:xfrm>
            <a:off x="656035" y="1517221"/>
            <a:ext cx="7832100" cy="3186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lt1"/>
              </a:buClr>
              <a:buSzPts val="2000"/>
              <a:buFont typeface="Lato"/>
              <a:buNone/>
            </a:pPr>
            <a:r>
              <a:rPr b="1" i="0" lang="es" sz="2000" u="none" cap="none" strike="noStrike">
                <a:solidFill>
                  <a:schemeClr val="lt1"/>
                </a:solidFill>
                <a:latin typeface="Lato"/>
                <a:ea typeface="Lato"/>
                <a:cs typeface="Lato"/>
                <a:sym typeface="Lato"/>
              </a:rPr>
              <a:t>THANK YOU</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8" name="Google Shape;38;p7"/>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rtl="0" algn="ctr">
              <a:lnSpc>
                <a:spcPct val="100000"/>
              </a:lnSpc>
              <a:spcBef>
                <a:spcPts val="900"/>
              </a:spcBef>
              <a:spcAft>
                <a:spcPts val="0"/>
              </a:spcAft>
              <a:buSzPts val="2800"/>
              <a:buNone/>
              <a:defRPr sz="2800"/>
            </a:lvl1pPr>
            <a:lvl2pPr lvl="1" rtl="0" algn="ctr">
              <a:lnSpc>
                <a:spcPct val="100000"/>
              </a:lnSpc>
              <a:spcBef>
                <a:spcPts val="900"/>
              </a:spcBef>
              <a:spcAft>
                <a:spcPts val="0"/>
              </a:spcAft>
              <a:buSzPts val="2800"/>
              <a:buNone/>
              <a:defRPr sz="2800"/>
            </a:lvl2pPr>
            <a:lvl3pPr lvl="2" rtl="0" algn="ctr">
              <a:lnSpc>
                <a:spcPct val="100000"/>
              </a:lnSpc>
              <a:spcBef>
                <a:spcPts val="900"/>
              </a:spcBef>
              <a:spcAft>
                <a:spcPts val="0"/>
              </a:spcAft>
              <a:buSzPts val="2800"/>
              <a:buNone/>
              <a:defRPr sz="2800"/>
            </a:lvl3pPr>
            <a:lvl4pPr lvl="3" rtl="0" algn="ctr">
              <a:lnSpc>
                <a:spcPct val="100000"/>
              </a:lnSpc>
              <a:spcBef>
                <a:spcPts val="900"/>
              </a:spcBef>
              <a:spcAft>
                <a:spcPts val="0"/>
              </a:spcAft>
              <a:buSzPts val="2800"/>
              <a:buNone/>
              <a:defRPr sz="2800"/>
            </a:lvl4pPr>
            <a:lvl5pPr lvl="4" rtl="0" algn="ctr">
              <a:lnSpc>
                <a:spcPct val="100000"/>
              </a:lnSpc>
              <a:spcBef>
                <a:spcPts val="9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39" name="Google Shape;39;p7"/>
          <p:cNvSpPr txBox="1"/>
          <p:nvPr>
            <p:ph idx="12" type="sldNum"/>
          </p:nvPr>
        </p:nvSpPr>
        <p:spPr>
          <a:xfrm>
            <a:off x="8472458" y="4663217"/>
            <a:ext cx="548700" cy="393600"/>
          </a:xfrm>
          <a:prstGeom prst="rect">
            <a:avLst/>
          </a:prstGeom>
        </p:spPr>
        <p:txBody>
          <a:bodyPr anchorCtr="0" anchor="t"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656035" y="1248966"/>
            <a:ext cx="7832100" cy="1488900"/>
          </a:xfrm>
          <a:prstGeom prst="rect">
            <a:avLst/>
          </a:prstGeom>
          <a:noFill/>
          <a:ln>
            <a:noFill/>
          </a:ln>
        </p:spPr>
        <p:txBody>
          <a:bodyPr anchorCtr="0" anchor="t" bIns="0" lIns="0" spcFirstLastPara="1" rIns="0" wrap="square" tIns="0">
            <a:spAutoFit/>
          </a:bodyPr>
          <a:lstStyle>
            <a:lvl1pPr indent="-323850" lvl="0" marL="457200" marR="0" rtl="0" algn="l">
              <a:lnSpc>
                <a:spcPct val="100000"/>
              </a:lnSpc>
              <a:spcBef>
                <a:spcPts val="900"/>
              </a:spcBef>
              <a:spcAft>
                <a:spcPts val="0"/>
              </a:spcAft>
              <a:buClr>
                <a:schemeClr val="dk2"/>
              </a:buClr>
              <a:buSzPts val="1500"/>
              <a:buFont typeface="Arial"/>
              <a:buChar char="•"/>
              <a:defRPr b="0" i="0" sz="1700" u="none" cap="none" strike="noStrike">
                <a:solidFill>
                  <a:schemeClr val="dk1"/>
                </a:solidFill>
                <a:latin typeface="Lato"/>
                <a:ea typeface="Lato"/>
                <a:cs typeface="Lato"/>
                <a:sym typeface="Lato"/>
              </a:defRPr>
            </a:lvl1pPr>
            <a:lvl2pPr indent="-304800" lvl="1" marL="914400" marR="0" rtl="0" algn="l">
              <a:lnSpc>
                <a:spcPct val="100000"/>
              </a:lnSpc>
              <a:spcBef>
                <a:spcPts val="900"/>
              </a:spcBef>
              <a:spcAft>
                <a:spcPts val="0"/>
              </a:spcAft>
              <a:buClr>
                <a:schemeClr val="dk2"/>
              </a:buClr>
              <a:buSzPts val="1200"/>
              <a:buFont typeface="Noto Sans Symbols"/>
              <a:buChar char="▪"/>
              <a:defRPr b="0" i="0" sz="1500" u="none" cap="none" strike="noStrike">
                <a:solidFill>
                  <a:schemeClr val="dk1"/>
                </a:solidFill>
                <a:latin typeface="Lato"/>
                <a:ea typeface="Lato"/>
                <a:cs typeface="Lato"/>
                <a:sym typeface="Lato"/>
              </a:defRPr>
            </a:lvl2pPr>
            <a:lvl3pPr indent="-285750" lvl="2" marL="1371600" marR="0" rtl="0" algn="l">
              <a:lnSpc>
                <a:spcPct val="100000"/>
              </a:lnSpc>
              <a:spcBef>
                <a:spcPts val="900"/>
              </a:spcBef>
              <a:spcAft>
                <a:spcPts val="0"/>
              </a:spcAft>
              <a:buClr>
                <a:schemeClr val="dk2"/>
              </a:buClr>
              <a:buSzPts val="900"/>
              <a:buFont typeface="Courier New"/>
              <a:buChar char="o"/>
              <a:defRPr b="0" i="0" sz="1400" u="none" cap="none" strike="noStrike">
                <a:solidFill>
                  <a:schemeClr val="dk1"/>
                </a:solidFill>
                <a:latin typeface="Lato"/>
                <a:ea typeface="Lato"/>
                <a:cs typeface="Lato"/>
                <a:sym typeface="Lato"/>
              </a:defRPr>
            </a:lvl3pPr>
            <a:lvl4pPr indent="-273050" lvl="3" marL="1828800" marR="0" rtl="0" algn="l">
              <a:lnSpc>
                <a:spcPct val="100000"/>
              </a:lnSpc>
              <a:spcBef>
                <a:spcPts val="900"/>
              </a:spcBef>
              <a:spcAft>
                <a:spcPts val="0"/>
              </a:spcAft>
              <a:buClr>
                <a:schemeClr val="dk2"/>
              </a:buClr>
              <a:buSzPts val="700"/>
              <a:buFont typeface="Noto Sans Symbols"/>
              <a:buChar char="❑"/>
              <a:defRPr b="0" i="0" sz="1200" u="none" cap="none" strike="noStrike">
                <a:solidFill>
                  <a:schemeClr val="dk1"/>
                </a:solidFill>
                <a:latin typeface="Lato"/>
                <a:ea typeface="Lato"/>
                <a:cs typeface="Lato"/>
                <a:sym typeface="Lato"/>
              </a:defRPr>
            </a:lvl4pPr>
            <a:lvl5pPr indent="-266700" lvl="4" marL="2286000" marR="0" rtl="0" algn="l">
              <a:lnSpc>
                <a:spcPct val="100000"/>
              </a:lnSpc>
              <a:spcBef>
                <a:spcPts val="900"/>
              </a:spcBef>
              <a:spcAft>
                <a:spcPts val="0"/>
              </a:spcAft>
              <a:buClr>
                <a:schemeClr val="dk2"/>
              </a:buClr>
              <a:buSzPts val="600"/>
              <a:buFont typeface="Noto Sans Symbols"/>
              <a:buChar char="❖"/>
              <a:defRPr b="0" i="0" sz="1100" u="none" cap="none" strike="noStrike">
                <a:solidFill>
                  <a:schemeClr val="dk1"/>
                </a:solidFill>
                <a:latin typeface="Lato"/>
                <a:ea typeface="Lato"/>
                <a:cs typeface="Lato"/>
                <a:sym typeface="La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9pPr>
          </a:lstStyle>
          <a:p/>
        </p:txBody>
      </p:sp>
      <p:sp>
        <p:nvSpPr>
          <p:cNvPr id="7" name="Google Shape;7;p1"/>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3">
          <p15:clr>
            <a:srgbClr val="F26B43"/>
          </p15:clr>
        </p15:guide>
        <p15:guide id="2" orient="horz" pos="2896">
          <p15:clr>
            <a:srgbClr val="F26B43"/>
          </p15:clr>
        </p15:guide>
        <p15:guide id="3" pos="5483">
          <p15:clr>
            <a:srgbClr val="F26B43"/>
          </p15:clr>
        </p15:guide>
        <p15:guide id="4" pos="2880">
          <p15:clr>
            <a:srgbClr val="F26B43"/>
          </p15:clr>
        </p15:guide>
        <p15:guide id="5" orient="horz" pos="1620">
          <p15:clr>
            <a:srgbClr val="F26B43"/>
          </p15:clr>
        </p15:guide>
        <p15:guide id="6" pos="27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8"/>
          <p:cNvSpPr txBox="1"/>
          <p:nvPr>
            <p:ph type="title"/>
          </p:nvPr>
        </p:nvSpPr>
        <p:spPr>
          <a:xfrm>
            <a:off x="1070043" y="2006648"/>
            <a:ext cx="7004100" cy="11082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Introducció a les xarxes neuronals amb Tensorflow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Optimizador</a:t>
            </a:r>
            <a:endParaRPr/>
          </a:p>
        </p:txBody>
      </p:sp>
      <p:sp>
        <p:nvSpPr>
          <p:cNvPr id="101" name="Google Shape;101;p17"/>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500"/>
              </a:spcAft>
              <a:buNone/>
            </a:pPr>
            <a:r>
              <a:rPr lang="es"/>
              <a:t>Un optimitzador és un algorisme utilitzat per ajustar els paràmetres dun model per tal de minimitzar una funció de pèrdua. El seu objectiu és trobar els valors òptims dels paràmetres que permetin al model fer prediccions més precises. Exemples d'optimitzadors inclouen el descens de gradient estocàstic (SGD), Adam i RMSprop. Aquests optimitzadors ajusten els paràmetres del model en funció de la direcció i la magnitud del gradient de la funció de pèrdua respecte a aquests paràmetres.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 El gradient</a:t>
            </a:r>
            <a:endParaRPr/>
          </a:p>
        </p:txBody>
      </p:sp>
      <p:sp>
        <p:nvSpPr>
          <p:cNvPr id="107" name="Google Shape;107;p18"/>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a:t>El gradient és un concepte matemàtic que representa la direcció i la magnitud del canvi màxim duna funció en un punt donat. En el context de l'aprenentatge automàtic, particularment en l'entrenament de models de xarxes neuronals, el gradient fa referència al vector de derivades parcials de la funció de pèrdua respecte als paràmetres del model. Indica com varia la funció de pèrdua quan s'ajusten els paràmetres del model a petites quantitats.</a:t>
            </a:r>
            <a:endParaRPr/>
          </a:p>
          <a:p>
            <a:pPr indent="0" lvl="0" marL="0" rtl="0" algn="just">
              <a:spcBef>
                <a:spcPts val="500"/>
              </a:spcBef>
              <a:spcAft>
                <a:spcPts val="0"/>
              </a:spcAft>
              <a:buNone/>
            </a:pPr>
            <a:r>
              <a:rPr lang="es"/>
              <a:t>E</a:t>
            </a:r>
            <a:r>
              <a:rPr lang="es"/>
              <a:t>l gradient proporciona informació sobre com ajustar els paràmetres del model per millorar-ne l'exercici.</a:t>
            </a:r>
            <a:endParaRPr/>
          </a:p>
          <a:p>
            <a:pPr indent="0" lvl="0" marL="0" rtl="0" algn="just">
              <a:spcBef>
                <a:spcPts val="500"/>
              </a:spcBef>
              <a:spcAft>
                <a:spcPts val="5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El gradient</a:t>
            </a:r>
            <a:endParaRPr/>
          </a:p>
        </p:txBody>
      </p:sp>
      <p:sp>
        <p:nvSpPr>
          <p:cNvPr id="113" name="Google Shape;113;p19"/>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500"/>
              </a:spcAft>
              <a:buNone/>
            </a:pPr>
            <a:r>
              <a:rPr lang="es"/>
              <a:t>Imagina que estàs caminant a una muntanya nevada i vols trobar el camí més ràpid cap avall. El gradient seria com sentir la inclinació de la muntanya a cada punt: indica en quina direcció i amb quina força t'hauries de moure per baixar més ràpid. A l'aprenentatge automàtic, és com tenir un mapa de la muntanya que et mostra com ajustar els teus paràmetres de model per millorar el teu rendiment.</a:t>
            </a:r>
            <a:endParaRPr/>
          </a:p>
        </p:txBody>
      </p:sp>
      <p:pic>
        <p:nvPicPr>
          <p:cNvPr id="114" name="Google Shape;114;p19"/>
          <p:cNvPicPr preferRelativeResize="0"/>
          <p:nvPr/>
        </p:nvPicPr>
        <p:blipFill>
          <a:blip r:embed="rId3">
            <a:alphaModFix/>
          </a:blip>
          <a:stretch>
            <a:fillRect/>
          </a:stretch>
        </p:blipFill>
        <p:spPr>
          <a:xfrm>
            <a:off x="3136525" y="2306244"/>
            <a:ext cx="2870950" cy="2013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Tensorflow / Keras</a:t>
            </a:r>
            <a:endParaRPr/>
          </a:p>
        </p:txBody>
      </p:sp>
      <p:sp>
        <p:nvSpPr>
          <p:cNvPr id="120" name="Google Shape;120;p20"/>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266700" lvl="0" marL="457200" rtl="0" algn="just">
              <a:spcBef>
                <a:spcPts val="0"/>
              </a:spcBef>
              <a:spcAft>
                <a:spcPts val="0"/>
              </a:spcAft>
              <a:buSzPts val="600"/>
              <a:buChar char="●"/>
            </a:pPr>
            <a:r>
              <a:rPr lang="es" sz="1200"/>
              <a:t>Es tracta d'una llibreria de codi lliure per a l'Aprenentatge Automàtic (ML). Va ser desenvolupat per Google per satisfer les necessitats a partir de xarxes neuronals artificials. TensorFlow et permet construir i entrenar xarxes neuronals per detectar patrons i raonaments utilitzats pels humans.</a:t>
            </a:r>
            <a:endParaRPr sz="1200"/>
          </a:p>
          <a:p>
            <a:pPr indent="-266700" lvl="0" marL="457200" rtl="0" algn="just">
              <a:spcBef>
                <a:spcPts val="0"/>
              </a:spcBef>
              <a:spcAft>
                <a:spcPts val="0"/>
              </a:spcAft>
              <a:buSzPts val="600"/>
              <a:buChar char="●"/>
            </a:pPr>
            <a:r>
              <a:rPr lang="es" sz="1200"/>
              <a:t>Keras és una llibreria d'aprenentatge profund de codi obert que s'integra amb TensorFlow. Proporciona una interfície per a la creació i el entrenament de xarxes neuronals, permetent crear models d'aprenentatge profund de manera senzilla i intuïtiva. Keras és popular per la seva facilitat d'ús, flexibilitat i escalabilitat, i és utilitzat àmpliament tant per principiants com per experts en el camp de l'aprenentatge profund.</a:t>
            </a:r>
            <a:endParaRPr sz="1200"/>
          </a:p>
          <a:p>
            <a:pPr indent="0" lvl="0" marL="457200" rtl="0" algn="just">
              <a:spcBef>
                <a:spcPts val="500"/>
              </a:spcBef>
              <a:spcAft>
                <a:spcPts val="500"/>
              </a:spcAft>
              <a:buNone/>
            </a:pPr>
            <a:r>
              <a:t/>
            </a:r>
            <a:endParaRPr/>
          </a:p>
        </p:txBody>
      </p:sp>
      <p:pic>
        <p:nvPicPr>
          <p:cNvPr id="121" name="Google Shape;121;p20"/>
          <p:cNvPicPr preferRelativeResize="0"/>
          <p:nvPr/>
        </p:nvPicPr>
        <p:blipFill>
          <a:blip r:embed="rId3">
            <a:alphaModFix/>
          </a:blip>
          <a:stretch>
            <a:fillRect/>
          </a:stretch>
        </p:blipFill>
        <p:spPr>
          <a:xfrm>
            <a:off x="3704500" y="3021425"/>
            <a:ext cx="1749550" cy="131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1070043" y="2006648"/>
            <a:ext cx="7004100" cy="4848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Preguntes?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9"/>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Neurona</a:t>
            </a:r>
            <a:endParaRPr/>
          </a:p>
        </p:txBody>
      </p:sp>
      <p:pic>
        <p:nvPicPr>
          <p:cNvPr id="50" name="Google Shape;50;p9"/>
          <p:cNvPicPr preferRelativeResize="0"/>
          <p:nvPr/>
        </p:nvPicPr>
        <p:blipFill>
          <a:blip r:embed="rId3">
            <a:alphaModFix/>
          </a:blip>
          <a:stretch>
            <a:fillRect/>
          </a:stretch>
        </p:blipFill>
        <p:spPr>
          <a:xfrm>
            <a:off x="2813598" y="2188650"/>
            <a:ext cx="3609750" cy="2186025"/>
          </a:xfrm>
          <a:prstGeom prst="rect">
            <a:avLst/>
          </a:prstGeom>
          <a:noFill/>
          <a:ln>
            <a:noFill/>
          </a:ln>
        </p:spPr>
      </p:pic>
      <p:sp>
        <p:nvSpPr>
          <p:cNvPr id="51" name="Google Shape;51;p9"/>
          <p:cNvSpPr txBox="1"/>
          <p:nvPr/>
        </p:nvSpPr>
        <p:spPr>
          <a:xfrm>
            <a:off x="472225" y="856275"/>
            <a:ext cx="8592000" cy="930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700">
                <a:latin typeface="Lato"/>
                <a:ea typeface="Lato"/>
                <a:cs typeface="Lato"/>
                <a:sym typeface="Lato"/>
              </a:rPr>
              <a:t>Una neurona artificial és un model matemàtic inspirat en les neurones biològiques. Funciona rebent entrades (dades), les processa utilitzant una funció de pes i una funció d'activació, i finalment produeix una sortida. Aquestes neurones són els blocs de construcció bàsics de les xarxes neuronals en el camp de l'aprenentatge automàtic i l'aprenentatge profund.</a:t>
            </a:r>
            <a:endParaRPr sz="1700">
              <a:latin typeface="Lato"/>
              <a:ea typeface="Lato"/>
              <a:cs typeface="Lato"/>
              <a:sym typeface="Lato"/>
            </a:endParaRPr>
          </a:p>
          <a:p>
            <a:pPr indent="0" lvl="0" marL="0" rtl="0" algn="l">
              <a:spcBef>
                <a:spcPts val="0"/>
              </a:spcBef>
              <a:spcAft>
                <a:spcPts val="0"/>
              </a:spcAft>
              <a:buNone/>
            </a:pPr>
            <a:r>
              <a:t/>
            </a:r>
            <a:endParaRPr sz="1700">
              <a:solidFill>
                <a:schemeClr val="dk1"/>
              </a:solidFill>
              <a:latin typeface="Lato"/>
              <a:ea typeface="Lato"/>
              <a:cs typeface="Lato"/>
              <a:sym typeface="Lato"/>
            </a:endParaRPr>
          </a:p>
          <a:p>
            <a:pPr indent="0" lvl="0" marL="0" rtl="0" algn="l">
              <a:spcBef>
                <a:spcPts val="0"/>
              </a:spcBef>
              <a:spcAft>
                <a:spcPts val="0"/>
              </a:spcAft>
              <a:buNone/>
            </a:pPr>
            <a:r>
              <a:t/>
            </a:r>
            <a:endParaRPr sz="1700">
              <a:solidFill>
                <a:schemeClr val="dk1"/>
              </a:solidFill>
              <a:latin typeface="Lato"/>
              <a:ea typeface="Lato"/>
              <a:cs typeface="Lato"/>
              <a:sym typeface="Lato"/>
            </a:endParaRPr>
          </a:p>
          <a:p>
            <a:pPr indent="0" lvl="0" marL="0" rtl="0" algn="l">
              <a:spcBef>
                <a:spcPts val="0"/>
              </a:spcBef>
              <a:spcAft>
                <a:spcPts val="0"/>
              </a:spcAft>
              <a:buNone/>
            </a:pPr>
            <a:r>
              <a:t/>
            </a:r>
            <a:endParaRPr sz="1700">
              <a:solidFill>
                <a:schemeClr val="dk1"/>
              </a:solidFill>
              <a:latin typeface="Lato"/>
              <a:ea typeface="Lato"/>
              <a:cs typeface="Lato"/>
              <a:sym typeface="Lato"/>
            </a:endParaRPr>
          </a:p>
          <a:p>
            <a:pPr indent="0" lvl="0" marL="0" rtl="0" algn="l">
              <a:spcBef>
                <a:spcPts val="0"/>
              </a:spcBef>
              <a:spcAft>
                <a:spcPts val="0"/>
              </a:spcAft>
              <a:buNone/>
            </a:pPr>
            <a:r>
              <a:t/>
            </a:r>
            <a:endParaRPr sz="1700">
              <a:solidFill>
                <a:schemeClr val="dk1"/>
              </a:solidFill>
              <a:latin typeface="Lato"/>
              <a:ea typeface="Lato"/>
              <a:cs typeface="Lato"/>
              <a:sym typeface="Lato"/>
            </a:endParaRPr>
          </a:p>
          <a:p>
            <a:pPr indent="0" lvl="0" marL="0" rtl="0" algn="l">
              <a:spcBef>
                <a:spcPts val="0"/>
              </a:spcBef>
              <a:spcAft>
                <a:spcPts val="0"/>
              </a:spcAft>
              <a:buNone/>
            </a:pPr>
            <a:r>
              <a:t/>
            </a:r>
            <a:endParaRPr sz="17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Neurona</a:t>
            </a:r>
            <a:endParaRPr/>
          </a:p>
        </p:txBody>
      </p:sp>
      <p:pic>
        <p:nvPicPr>
          <p:cNvPr id="57" name="Google Shape;57;p10"/>
          <p:cNvPicPr preferRelativeResize="0"/>
          <p:nvPr/>
        </p:nvPicPr>
        <p:blipFill>
          <a:blip r:embed="rId3">
            <a:alphaModFix/>
          </a:blip>
          <a:stretch>
            <a:fillRect/>
          </a:stretch>
        </p:blipFill>
        <p:spPr>
          <a:xfrm>
            <a:off x="3127849" y="2766697"/>
            <a:ext cx="3276526" cy="1400000"/>
          </a:xfrm>
          <a:prstGeom prst="rect">
            <a:avLst/>
          </a:prstGeom>
          <a:noFill/>
          <a:ln>
            <a:noFill/>
          </a:ln>
        </p:spPr>
      </p:pic>
      <p:sp>
        <p:nvSpPr>
          <p:cNvPr id="58" name="Google Shape;58;p10"/>
          <p:cNvSpPr txBox="1"/>
          <p:nvPr/>
        </p:nvSpPr>
        <p:spPr>
          <a:xfrm>
            <a:off x="501625" y="1022825"/>
            <a:ext cx="8425500" cy="930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1"/>
                </a:solidFill>
                <a:latin typeface="Lato"/>
                <a:ea typeface="Lato"/>
                <a:cs typeface="Lato"/>
                <a:sym typeface="Lato"/>
              </a:rPr>
              <a:t>Una xarxa neuronal és un conjunt d'unitats (neurones artificials) organitzades en capes que treballen conjuntament per aprendre patrons complexos en les dades. Les dades d'entrada passen per diverses capes on cada neurona realitza càlculs utilitzant les seves pròpies ponderacions i funcions d'activació. Aquest procés permet a la xarxa ajustar-se i millorar la seva precisió en tasques com la classificació, regressió o reconeixement de patrons a través de l'aprenentatge. L'aprenentatge es realitza mitjançant la modificació de les ponderacions de les connexions basant-se en l'error mesurat entre la sortida esperada i la sortida real de la xarxa, usant mètodes com el retropropagació i l'optimització del gradient.</a:t>
            </a:r>
            <a:endParaRPr sz="17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Neurona</a:t>
            </a:r>
            <a:endParaRPr/>
          </a:p>
        </p:txBody>
      </p:sp>
      <p:pic>
        <p:nvPicPr>
          <p:cNvPr id="64" name="Google Shape;64;p11"/>
          <p:cNvPicPr preferRelativeResize="0"/>
          <p:nvPr/>
        </p:nvPicPr>
        <p:blipFill>
          <a:blip r:embed="rId3">
            <a:alphaModFix/>
          </a:blip>
          <a:stretch>
            <a:fillRect/>
          </a:stretch>
        </p:blipFill>
        <p:spPr>
          <a:xfrm>
            <a:off x="3127849" y="2766697"/>
            <a:ext cx="3276526" cy="1400000"/>
          </a:xfrm>
          <a:prstGeom prst="rect">
            <a:avLst/>
          </a:prstGeom>
          <a:noFill/>
          <a:ln>
            <a:noFill/>
          </a:ln>
        </p:spPr>
      </p:pic>
      <p:sp>
        <p:nvSpPr>
          <p:cNvPr id="65" name="Google Shape;65;p11"/>
          <p:cNvSpPr txBox="1"/>
          <p:nvPr/>
        </p:nvSpPr>
        <p:spPr>
          <a:xfrm>
            <a:off x="501625" y="1022825"/>
            <a:ext cx="8425500" cy="930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1"/>
                </a:solidFill>
                <a:latin typeface="Lato"/>
                <a:ea typeface="Lato"/>
                <a:cs typeface="Lato"/>
                <a:sym typeface="Lato"/>
              </a:rPr>
              <a:t>Una xarxa neuronal és un conjunt d'unitats (neurones artificials) organitzades en capes que treballen conjuntament per aprendre patrons complexos en les dades. Les dades d'entrada passen per diverses capes on cada neurona realitza càlculs utilitzant les seves pròpies ponderacions i funcions d'activació. Aquest procés permet a la xarxa ajustar-se i millorar la seva precisió en tasques com la classificació, regressió o reconeixement de patrons a través de l'aprenentatge. L'aprenentatge es realitza mitjançant la modificació de les ponderacions de les connexions basant-se en l'error mesurat entre la sortida esperada i la sortida real de la xarxa, usant mètodes com el retropropagació i l'optimització del gradient.</a:t>
            </a:r>
            <a:endParaRPr sz="17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Funció d’activació</a:t>
            </a:r>
            <a:endParaRPr/>
          </a:p>
        </p:txBody>
      </p:sp>
      <p:pic>
        <p:nvPicPr>
          <p:cNvPr id="71" name="Google Shape;71;p12"/>
          <p:cNvPicPr preferRelativeResize="0"/>
          <p:nvPr/>
        </p:nvPicPr>
        <p:blipFill>
          <a:blip r:embed="rId3">
            <a:alphaModFix/>
          </a:blip>
          <a:stretch>
            <a:fillRect/>
          </a:stretch>
        </p:blipFill>
        <p:spPr>
          <a:xfrm>
            <a:off x="2836800" y="866100"/>
            <a:ext cx="3331900" cy="3096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Funció de perdua</a:t>
            </a:r>
            <a:endParaRPr/>
          </a:p>
        </p:txBody>
      </p:sp>
      <p:sp>
        <p:nvSpPr>
          <p:cNvPr id="77" name="Google Shape;77;p13"/>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500"/>
              </a:spcAft>
              <a:buNone/>
            </a:pPr>
            <a:r>
              <a:rPr lang="es"/>
              <a:t>Les funcions de pèrdua, també conegudes com a funcions de cost, són un component essencial en l'aprenentatge automàtic i profund, ja que quantifiquen la diferència entre la predicció realitzada pel model i els valors reals esperats. Aquestes funcions s'utilitzen durant l'entrenament del model per guiar l'ajustament dels pesos de la xarxa neuronal, amb l'objectiu de minimitzar aquesta pèrdua i, per tant, millorar la precisió del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Funció de perdua</a:t>
            </a:r>
            <a:endParaRPr/>
          </a:p>
        </p:txBody>
      </p:sp>
      <p:sp>
        <p:nvSpPr>
          <p:cNvPr id="83" name="Google Shape;83;p14"/>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500"/>
              </a:spcAft>
              <a:buNone/>
            </a:pPr>
            <a:r>
              <a:rPr lang="es"/>
              <a:t>Les funcions de pèrdua, també conegudes com a funcions de cost, són un component essencial en l'aprenentatge automàtic i profund, ja que quantifiquen la diferència entre la predicció realitzada pel model i els valors reals esperats. Aquestes funcions s'utilitzen durant l'entrenament del model per guiar l'ajustament dels pesos de la xarxa neuronal, amb l'objectiu de minimitzar aquesta pèrdua i, per tant, millorar la precisió del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Funcions de perdua</a:t>
            </a:r>
            <a:endParaRPr/>
          </a:p>
        </p:txBody>
      </p:sp>
      <p:sp>
        <p:nvSpPr>
          <p:cNvPr id="89" name="Google Shape;89;p15"/>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285750" lvl="0" marL="457200" rtl="0" algn="just">
              <a:spcBef>
                <a:spcPts val="0"/>
              </a:spcBef>
              <a:spcAft>
                <a:spcPts val="0"/>
              </a:spcAft>
              <a:buSzPts val="900"/>
              <a:buChar char="●"/>
            </a:pPr>
            <a:r>
              <a:rPr lang="es"/>
              <a:t>Error Quadràtic Mitjà (Mean Square Error, MSE): Una funció molt coneguda que calcula la distància geomètrica al valor objectiu. MSE es pot fer servir, per exemple, en problemes de regressió a valors arbitraris i amb una última capa sense funció d'activació.</a:t>
            </a:r>
            <a:endParaRPr/>
          </a:p>
          <a:p>
            <a:pPr indent="-285750" lvl="0" marL="457200" rtl="0" algn="just">
              <a:spcBef>
                <a:spcPts val="0"/>
              </a:spcBef>
              <a:spcAft>
                <a:spcPts val="0"/>
              </a:spcAft>
              <a:buSzPts val="900"/>
              <a:buChar char="●"/>
            </a:pPr>
            <a:r>
              <a:rPr lang="es"/>
              <a:t>Entropia creuada Categòrica (Categorical Cross Entropy): és una mesura de la distància entre distribucions de probabilitat. L'entropia creuada sol ser adequada en models de xarxes la sortida dels quals representa una probabilitat, com quan fem una classificació categòrica amb funció d'activació softmax. Es pot utilitzar, per exemple, en problemes de classificació categòrica amb una sola etiqueta de sortida i precedida d'una funció d'activació Softmax.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Conceptes: Funcions de perdua</a:t>
            </a:r>
            <a:endParaRPr/>
          </a:p>
        </p:txBody>
      </p:sp>
      <p:sp>
        <p:nvSpPr>
          <p:cNvPr id="95" name="Google Shape;95;p16"/>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285750" lvl="0" marL="457200" rtl="0" algn="just">
              <a:spcBef>
                <a:spcPts val="0"/>
              </a:spcBef>
              <a:spcAft>
                <a:spcPts val="0"/>
              </a:spcAft>
              <a:buSzPts val="900"/>
              <a:buChar char="●"/>
            </a:pPr>
            <a:r>
              <a:rPr lang="es"/>
              <a:t>Entropia creuada binària (“Binary Cross Entropy”): Una variant de l'anterior però en què tractem amb classificació binària i, per tant, la funció d'activació seria una sigmoide.</a:t>
            </a:r>
            <a:endParaRPr/>
          </a:p>
          <a:p>
            <a:pPr indent="-285750" lvl="0" marL="457200" rtl="0" algn="just">
              <a:spcBef>
                <a:spcPts val="0"/>
              </a:spcBef>
              <a:spcAft>
                <a:spcPts val="0"/>
              </a:spcAft>
              <a:buSzPts val="900"/>
              <a:buChar char="●"/>
            </a:pPr>
            <a:r>
              <a:rPr lang="es"/>
              <a:t>Entropia Creuada Categòrica Dispersa (“Sparse Categorical Cross Entropy”): Una variant que se sol usar en el cas de treballar amb nombres enters.</a:t>
            </a:r>
            <a:endParaRPr/>
          </a:p>
          <a:p>
            <a:pPr indent="0" lvl="0" marL="0" rtl="0" algn="just">
              <a:spcBef>
                <a:spcPts val="500"/>
              </a:spcBef>
              <a:spcAft>
                <a:spcPts val="0"/>
              </a:spcAft>
              <a:buNone/>
            </a:pPr>
            <a:r>
              <a:t/>
            </a:r>
            <a:endParaRPr/>
          </a:p>
          <a:p>
            <a:pPr indent="0" lvl="0" marL="0" rtl="0" algn="just">
              <a:spcBef>
                <a:spcPts val="500"/>
              </a:spcBef>
              <a:spcAft>
                <a:spcPts val="5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P2020">
      <a:dk1>
        <a:srgbClr val="32414F"/>
      </a:dk1>
      <a:lt1>
        <a:srgbClr val="FFFFFF"/>
      </a:lt1>
      <a:dk2>
        <a:srgbClr val="154464"/>
      </a:dk2>
      <a:lt2>
        <a:srgbClr val="F8F8F8"/>
      </a:lt2>
      <a:accent1>
        <a:srgbClr val="2F6E9A"/>
      </a:accent1>
      <a:accent2>
        <a:srgbClr val="5E93BD"/>
      </a:accent2>
      <a:accent3>
        <a:srgbClr val="C3D8DB"/>
      </a:accent3>
      <a:accent4>
        <a:srgbClr val="EAEBED"/>
      </a:accent4>
      <a:accent5>
        <a:srgbClr val="00AFB1"/>
      </a:accent5>
      <a:accent6>
        <a:srgbClr val="6CCACD"/>
      </a:accent6>
      <a:hlink>
        <a:srgbClr val="00AFB1"/>
      </a:hlink>
      <a:folHlink>
        <a:srgbClr val="2F6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