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ato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bold.fntdata"/><Relationship Id="rId11" Type="http://schemas.openxmlformats.org/officeDocument/2006/relationships/slide" Target="slides/slide6.xml"/><Relationship Id="rId22" Type="http://schemas.openxmlformats.org/officeDocument/2006/relationships/font" Target="fonts/LatoLight-boldItalic.fntdata"/><Relationship Id="rId10" Type="http://schemas.openxmlformats.org/officeDocument/2006/relationships/slide" Target="slides/slide5.xml"/><Relationship Id="rId21" Type="http://schemas.openxmlformats.org/officeDocument/2006/relationships/font" Target="fonts/LatoLigh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LatoLight-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ded841d5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ded841d5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ed841d58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ed841d5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ed841d5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ed841d5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ed841d5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ed841d5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ed841d58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ed841d58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ed841d58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ed841d5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ed841d58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ed841d58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ed841d58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ed841d58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ed841d58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ed841d58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Title and subtitle Slide">
    <p:bg>
      <p:bgPr>
        <a:solidFill>
          <a:srgbClr val="810131">
            <a:alpha val="40784"/>
          </a:srgbClr>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10" name="Google Shape;10;p2"/>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
          <p:cNvSpPr txBox="1"/>
          <p:nvPr/>
        </p:nvSpPr>
        <p:spPr>
          <a:xfrm>
            <a:off x="328061" y="3987477"/>
            <a:ext cx="7217400" cy="715800"/>
          </a:xfrm>
          <a:prstGeom prst="rect">
            <a:avLst/>
          </a:prstGeom>
          <a:noFill/>
          <a:ln>
            <a:noFill/>
          </a:ln>
        </p:spPr>
        <p:txBody>
          <a:bodyPr anchorCtr="0" anchor="t" bIns="0" lIns="0" spcFirstLastPara="1" rIns="0" wrap="square" tIns="0">
            <a:spAutoFit/>
          </a:bodyPr>
          <a:lstStyle/>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Assignatura: </a:t>
            </a:r>
            <a:r>
              <a:rPr lang="es" sz="1100">
                <a:solidFill>
                  <a:srgbClr val="810131"/>
                </a:solidFill>
                <a:latin typeface="Lato"/>
                <a:ea typeface="Lato"/>
                <a:cs typeface="Lato"/>
                <a:sym typeface="Lato"/>
              </a:rPr>
              <a:t>Models d'intel·ligència artificial</a:t>
            </a:r>
            <a:endParaRPr sz="1100">
              <a:solidFill>
                <a:srgbClr val="810131"/>
              </a:solidFill>
              <a:latin typeface="Lato"/>
              <a:ea typeface="Lato"/>
              <a:cs typeface="Lato"/>
              <a:sym typeface="Lato"/>
            </a:endParaRPr>
          </a:p>
          <a:p>
            <a:pPr indent="0" lvl="0" marL="76200" marR="0" rtl="0" algn="l">
              <a:lnSpc>
                <a:spcPct val="100000"/>
              </a:lnSpc>
              <a:spcBef>
                <a:spcPts val="900"/>
              </a:spcBef>
              <a:spcAft>
                <a:spcPts val="0"/>
              </a:spcAft>
              <a:buClr>
                <a:schemeClr val="dk2"/>
              </a:buClr>
              <a:buSzPts val="1500"/>
              <a:buFont typeface="Arial"/>
              <a:buNone/>
            </a:pPr>
            <a:r>
              <a:rPr b="0" i="0" lang="es" sz="1100" u="none" cap="none" strike="noStrike">
                <a:solidFill>
                  <a:srgbClr val="810131"/>
                </a:solidFill>
                <a:latin typeface="Lato"/>
                <a:ea typeface="Lato"/>
                <a:cs typeface="Lato"/>
                <a:sym typeface="Lato"/>
              </a:rPr>
              <a:t>Professor: Ramon Mateo Navarro</a:t>
            </a:r>
            <a:br>
              <a:rPr b="0" i="0" lang="es" sz="1700" u="none" cap="none" strike="noStrike">
                <a:solidFill>
                  <a:schemeClr val="dk1"/>
                </a:solidFill>
                <a:latin typeface="Lato"/>
                <a:ea typeface="Lato"/>
                <a:cs typeface="Lato"/>
                <a:sym typeface="Lato"/>
              </a:rPr>
            </a:br>
            <a:endParaRPr b="0" i="0" sz="1700" u="none" cap="none" strike="noStrike">
              <a:solidFill>
                <a:schemeClr val="dk1"/>
              </a:solidFill>
              <a:latin typeface="Lato"/>
              <a:ea typeface="Lato"/>
              <a:cs typeface="Lato"/>
              <a:sym typeface="Lato"/>
            </a:endParaRPr>
          </a:p>
        </p:txBody>
      </p:sp>
      <p:pic>
        <p:nvPicPr>
          <p:cNvPr id="12" name="Google Shape;12;p2"/>
          <p:cNvPicPr preferRelativeResize="0"/>
          <p:nvPr/>
        </p:nvPicPr>
        <p:blipFill>
          <a:blip r:embed="rId3">
            <a:alphaModFix/>
          </a:blip>
          <a:stretch>
            <a:fillRect/>
          </a:stretch>
        </p:blipFill>
        <p:spPr>
          <a:xfrm>
            <a:off x="3922445" y="4450791"/>
            <a:ext cx="1299130" cy="692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p:cSld name="Title &amp; Subtitle -  Text - Light">
    <p:spTree>
      <p:nvGrpSpPr>
        <p:cNvPr id="13" name="Shape 13"/>
        <p:cNvGrpSpPr/>
        <p:nvPr/>
      </p:nvGrpSpPr>
      <p:grpSpPr>
        <a:xfrm>
          <a:off x="0" y="0"/>
          <a:ext cx="0" cy="0"/>
          <a:chOff x="0" y="0"/>
          <a:chExt cx="0" cy="0"/>
        </a:xfrm>
      </p:grpSpPr>
      <p:sp>
        <p:nvSpPr>
          <p:cNvPr id="14" name="Google Shape;14;p3"/>
          <p:cNvSpPr txBox="1"/>
          <p:nvPr>
            <p:ph idx="1" type="body"/>
          </p:nvPr>
        </p:nvSpPr>
        <p:spPr>
          <a:xfrm>
            <a:off x="455329" y="289844"/>
            <a:ext cx="8247900" cy="506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600"/>
              <a:buFont typeface="Lato"/>
              <a:buNone/>
              <a:defRPr b="1" i="0" sz="2700" cap="none">
                <a:solidFill>
                  <a:srgbClr val="810131"/>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5" name="Google Shape;15;p3"/>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16" name="Google Shape;16;p3"/>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rgbClr val="810131"/>
                </a:solidFill>
                <a:latin typeface="Lato Light"/>
                <a:ea typeface="Lato Light"/>
                <a:cs typeface="Lato Light"/>
                <a:sym typeface="Lato Light"/>
              </a:rPr>
              <a:t>‹#›</a:t>
            </a:fld>
            <a:endParaRPr b="0" i="0" sz="600" u="none" cap="none" strike="noStrike">
              <a:solidFill>
                <a:srgbClr val="810131"/>
              </a:solidFill>
              <a:latin typeface="Lato Light"/>
              <a:ea typeface="Lato Light"/>
              <a:cs typeface="Lato Light"/>
              <a:sym typeface="Lato Light"/>
            </a:endParaRPr>
          </a:p>
        </p:txBody>
      </p:sp>
      <p:sp>
        <p:nvSpPr>
          <p:cNvPr id="17" name="Google Shape;17;p3"/>
          <p:cNvSpPr txBox="1"/>
          <p:nvPr>
            <p:ph idx="2" type="body"/>
          </p:nvPr>
        </p:nvSpPr>
        <p:spPr>
          <a:xfrm>
            <a:off x="454982" y="1031575"/>
            <a:ext cx="8247900" cy="3447300"/>
          </a:xfrm>
          <a:prstGeom prst="rect">
            <a:avLst/>
          </a:prstGeom>
          <a:noFill/>
          <a:ln>
            <a:noFill/>
          </a:ln>
        </p:spPr>
        <p:txBody>
          <a:bodyPr anchorCtr="0" anchor="t" bIns="0" lIns="0" spcFirstLastPara="1" rIns="0" wrap="square" tIns="0">
            <a:noAutofit/>
          </a:bodyPr>
          <a:lstStyle>
            <a:lvl1pPr indent="-228600" lvl="0" marL="457200" algn="just">
              <a:lnSpc>
                <a:spcPct val="150000"/>
              </a:lnSpc>
              <a:spcBef>
                <a:spcPts val="0"/>
              </a:spcBef>
              <a:spcAft>
                <a:spcPts val="0"/>
              </a:spcAft>
              <a:buSzPts val="900"/>
              <a:buFont typeface="Arial"/>
              <a:buNone/>
              <a:defRPr sz="1500">
                <a:solidFill>
                  <a:srgbClr val="000000"/>
                </a:solidFill>
                <a:latin typeface="Lato"/>
                <a:ea typeface="Lato"/>
                <a:cs typeface="Lato"/>
                <a:sym typeface="Lato"/>
              </a:defRPr>
            </a:lvl1pPr>
            <a:lvl2pPr indent="-228600" lvl="1" marL="914400" algn="l">
              <a:lnSpc>
                <a:spcPct val="100000"/>
              </a:lnSpc>
              <a:spcBef>
                <a:spcPts val="900"/>
              </a:spcBef>
              <a:spcAft>
                <a:spcPts val="0"/>
              </a:spcAft>
              <a:buSzPts val="1200"/>
              <a:buFont typeface="Lato"/>
              <a:buNone/>
              <a:defRPr/>
            </a:lvl2pPr>
            <a:lvl3pPr indent="-228600" lvl="2" marL="1371600" algn="l">
              <a:lnSpc>
                <a:spcPct val="100000"/>
              </a:lnSpc>
              <a:spcBef>
                <a:spcPts val="900"/>
              </a:spcBef>
              <a:spcAft>
                <a:spcPts val="0"/>
              </a:spcAft>
              <a:buSzPts val="900"/>
              <a:buFont typeface="Lato"/>
              <a:buNone/>
              <a:defRPr/>
            </a:lvl3pPr>
            <a:lvl4pPr indent="-228600" lvl="3" marL="1828800" algn="l">
              <a:lnSpc>
                <a:spcPct val="100000"/>
              </a:lnSpc>
              <a:spcBef>
                <a:spcPts val="900"/>
              </a:spcBef>
              <a:spcAft>
                <a:spcPts val="0"/>
              </a:spcAft>
              <a:buSzPts val="700"/>
              <a:buFont typeface="Lato"/>
              <a:buNone/>
              <a:defRPr/>
            </a:lvl4pPr>
            <a:lvl5pPr indent="-228600" lvl="4" marL="2286000" algn="l">
              <a:lnSpc>
                <a:spcPct val="100000"/>
              </a:lnSpc>
              <a:spcBef>
                <a:spcPts val="900"/>
              </a:spcBef>
              <a:spcAft>
                <a:spcPts val="0"/>
              </a:spcAft>
              <a:buSzPts val="600"/>
              <a:buFont typeface="Lato"/>
              <a:buNone/>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8" name="Google Shape;18;p3"/>
          <p:cNvCxnSpPr/>
          <p:nvPr/>
        </p:nvCxnSpPr>
        <p:spPr>
          <a:xfrm>
            <a:off x="0" y="4449127"/>
            <a:ext cx="9144000" cy="0"/>
          </a:xfrm>
          <a:prstGeom prst="straightConnector1">
            <a:avLst/>
          </a:prstGeom>
          <a:noFill/>
          <a:ln cap="flat" cmpd="sng" w="19050">
            <a:solidFill>
              <a:srgbClr val="810131"/>
            </a:solidFill>
            <a:prstDash val="solid"/>
            <a:miter lim="800000"/>
            <a:headEnd len="sm" w="sm" type="none"/>
            <a:tailEnd len="sm" w="sm" type="none"/>
          </a:ln>
        </p:spPr>
      </p:cxnSp>
      <p:pic>
        <p:nvPicPr>
          <p:cNvPr id="19" name="Google Shape;19;p3"/>
          <p:cNvPicPr preferRelativeResize="0"/>
          <p:nvPr/>
        </p:nvPicPr>
        <p:blipFill>
          <a:blip r:embed="rId2">
            <a:alphaModFix/>
          </a:blip>
          <a:stretch>
            <a:fillRect/>
          </a:stretch>
        </p:blipFill>
        <p:spPr>
          <a:xfrm>
            <a:off x="3920878" y="4449124"/>
            <a:ext cx="1302248" cy="694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1_Title and subtitle Slide">
    <p:bg>
      <p:bgPr>
        <a:solidFill>
          <a:srgbClr val="810131">
            <a:alpha val="40784"/>
          </a:srgbClr>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1" l="0" r="0" t="41443"/>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22" name="Google Shape;22;p4"/>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descr="https://lh7-us.googleusercontent.com/wHvF5NMz5_mviUXJC3mOdLh7Xqyv_jo4h1YtLBF_nDuqYwT0vjWq8EUQH9Z8kM4uo8w6qLjmnD1h8kOA4V_3W_E6Lxy3v6hO6bcVZeo4wjMmqbPkoHi6eVLHLaQfmHHvfsdmVEyekl9MAjSzUsB-OxG1Xw=s2048" id="23" name="Google Shape;23;p4"/>
          <p:cNvPicPr preferRelativeResize="0"/>
          <p:nvPr/>
        </p:nvPicPr>
        <p:blipFill rotWithShape="1">
          <a:blip r:embed="rId3">
            <a:alphaModFix/>
          </a:blip>
          <a:srcRect b="0" l="0" r="0" t="0"/>
          <a:stretch/>
        </p:blipFill>
        <p:spPr>
          <a:xfrm>
            <a:off x="3195108" y="3004044"/>
            <a:ext cx="2753782" cy="1550553"/>
          </a:xfrm>
          <a:prstGeom prst="rect">
            <a:avLst/>
          </a:prstGeom>
          <a:noFill/>
          <a:ln>
            <a:noFill/>
          </a:ln>
        </p:spPr>
      </p:pic>
      <p:pic>
        <p:nvPicPr>
          <p:cNvPr id="24" name="Google Shape;24;p4"/>
          <p:cNvPicPr preferRelativeResize="0"/>
          <p:nvPr/>
        </p:nvPicPr>
        <p:blipFill>
          <a:blip r:embed="rId4">
            <a:alphaModFix/>
          </a:blip>
          <a:stretch>
            <a:fillRect/>
          </a:stretch>
        </p:blipFill>
        <p:spPr>
          <a:xfrm>
            <a:off x="4008875" y="4597022"/>
            <a:ext cx="1126426" cy="6006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1">
  <p:cSld name="1_Title and subtitle Slide_1">
    <p:bg>
      <p:bgPr>
        <a:solidFill>
          <a:srgbClr val="810131">
            <a:alpha val="40780"/>
          </a:srgbClr>
        </a:solidFill>
      </p:bgPr>
    </p:bg>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0" l="0" r="0" t="41441"/>
          <a:stretch/>
        </p:blipFill>
        <p:spPr>
          <a:xfrm>
            <a:off x="0" y="-14592"/>
            <a:ext cx="9143998" cy="5376964"/>
          </a:xfrm>
          <a:prstGeom prst="rect">
            <a:avLst/>
          </a:prstGeom>
          <a:noFill/>
          <a:ln>
            <a:noFill/>
          </a:ln>
          <a:effectLst>
            <a:outerShdw blurRad="50800" sx="1000" rotWithShape="0" algn="ctr" dir="5400000" dist="50800" sy="1000">
              <a:srgbClr val="000000"/>
            </a:outerShdw>
          </a:effectLst>
        </p:spPr>
      </p:pic>
      <p:sp>
        <p:nvSpPr>
          <p:cNvPr id="27" name="Google Shape;27;p5"/>
          <p:cNvSpPr txBox="1"/>
          <p:nvPr>
            <p:ph type="title"/>
          </p:nvPr>
        </p:nvSpPr>
        <p:spPr>
          <a:xfrm>
            <a:off x="1070043" y="2006648"/>
            <a:ext cx="7004100" cy="692700"/>
          </a:xfrm>
          <a:prstGeom prst="rect">
            <a:avLst/>
          </a:prstGeom>
          <a:noFill/>
          <a:ln>
            <a:noFill/>
          </a:ln>
        </p:spPr>
        <p:txBody>
          <a:bodyPr anchorCtr="0" anchor="b" bIns="34275" lIns="0" spcFirstLastPara="1" rIns="0" wrap="square" tIns="34275">
            <a:spAutoFit/>
          </a:bodyPr>
          <a:lstStyle>
            <a:lvl1pPr lvl="0" marR="0" rtl="0" algn="ctr">
              <a:lnSpc>
                <a:spcPct val="150000"/>
              </a:lnSpc>
              <a:spcBef>
                <a:spcPts val="0"/>
              </a:spcBef>
              <a:spcAft>
                <a:spcPts val="0"/>
              </a:spcAft>
              <a:buClr>
                <a:schemeClr val="lt1"/>
              </a:buClr>
              <a:buSzPts val="2700"/>
              <a:buFont typeface="Lato"/>
              <a:buNone/>
              <a:defRPr b="1" i="0" sz="2700" u="none" cap="none" strike="noStrike">
                <a:solidFill>
                  <a:srgbClr val="810131"/>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28" name="Google Shape;28;p5"/>
          <p:cNvPicPr preferRelativeResize="0"/>
          <p:nvPr/>
        </p:nvPicPr>
        <p:blipFill>
          <a:blip r:embed="rId3">
            <a:alphaModFix/>
          </a:blip>
          <a:stretch>
            <a:fillRect/>
          </a:stretch>
        </p:blipFill>
        <p:spPr>
          <a:xfrm>
            <a:off x="4008875" y="4597022"/>
            <a:ext cx="1126426" cy="600625"/>
          </a:xfrm>
          <a:prstGeom prst="rect">
            <a:avLst/>
          </a:prstGeom>
          <a:noFill/>
          <a:ln>
            <a:noFill/>
          </a:ln>
        </p:spPr>
      </p:pic>
      <p:pic>
        <p:nvPicPr>
          <p:cNvPr id="29" name="Google Shape;29;p5"/>
          <p:cNvPicPr preferRelativeResize="0"/>
          <p:nvPr/>
        </p:nvPicPr>
        <p:blipFill>
          <a:blip r:embed="rId4">
            <a:alphaModFix/>
          </a:blip>
          <a:stretch>
            <a:fillRect/>
          </a:stretch>
        </p:blipFill>
        <p:spPr>
          <a:xfrm>
            <a:off x="3312763" y="2917900"/>
            <a:ext cx="2518675" cy="1679125"/>
          </a:xfrm>
          <a:prstGeom prst="rect">
            <a:avLst/>
          </a:prstGeom>
          <a:noFill/>
          <a:ln>
            <a:noFill/>
          </a:ln>
          <a:effectLst>
            <a:reflection blurRad="0" dir="5400000" dist="38100" endA="0" endPos="30000" fadeDir="5400012" kx="0" rotWithShape="0" algn="bl" stA="13000" stPos="0" sy="-100000" ky="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  Text - Light 1">
  <p:cSld name="Title &amp; Subtitle -  Text - Light_1">
    <p:spTree>
      <p:nvGrpSpPr>
        <p:cNvPr id="30" name="Shape 30"/>
        <p:cNvGrpSpPr/>
        <p:nvPr/>
      </p:nvGrpSpPr>
      <p:grpSpPr>
        <a:xfrm>
          <a:off x="0" y="0"/>
          <a:ext cx="0" cy="0"/>
          <a:chOff x="0" y="0"/>
          <a:chExt cx="0" cy="0"/>
        </a:xfrm>
      </p:grpSpPr>
      <p:sp>
        <p:nvSpPr>
          <p:cNvPr id="31" name="Google Shape;31;p6"/>
          <p:cNvSpPr txBox="1"/>
          <p:nvPr>
            <p:ph type="title"/>
          </p:nvPr>
        </p:nvSpPr>
        <p:spPr>
          <a:xfrm>
            <a:off x="446949" y="1436295"/>
            <a:ext cx="8250000" cy="235200"/>
          </a:xfrm>
          <a:prstGeom prst="rect">
            <a:avLst/>
          </a:prstGeom>
          <a:noFill/>
          <a:ln>
            <a:noFill/>
          </a:ln>
        </p:spPr>
        <p:txBody>
          <a:bodyPr anchorCtr="0" anchor="t" bIns="34275" lIns="0" spcFirstLastPara="1" rIns="0" wrap="square" tIns="34275">
            <a:spAutoFit/>
          </a:bodyPr>
          <a:lstStyle>
            <a:lvl1pPr lvl="0" marR="0" rtl="0" algn="l">
              <a:lnSpc>
                <a:spcPct val="90000"/>
              </a:lnSpc>
              <a:spcBef>
                <a:spcPts val="0"/>
              </a:spcBef>
              <a:spcAft>
                <a:spcPts val="0"/>
              </a:spcAft>
              <a:buClr>
                <a:srgbClr val="32414E"/>
              </a:buClr>
              <a:buSzPts val="1200"/>
              <a:buFont typeface="Lato"/>
              <a:buNone/>
              <a:defRPr b="1" i="0" sz="1200" u="none" cap="none" strike="noStrike">
                <a:solidFill>
                  <a:srgbClr val="32414E"/>
                </a:solidFill>
                <a:latin typeface="Lato"/>
                <a:ea typeface="Lato"/>
                <a:cs typeface="Lato"/>
                <a:sym typeface="La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 type="body"/>
          </p:nvPr>
        </p:nvSpPr>
        <p:spPr>
          <a:xfrm>
            <a:off x="455329" y="289844"/>
            <a:ext cx="8247900" cy="3924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900"/>
              </a:spcBef>
              <a:spcAft>
                <a:spcPts val="0"/>
              </a:spcAft>
              <a:buSzPts val="1600"/>
              <a:buFont typeface="Lato"/>
              <a:buNone/>
              <a:defRPr b="1" i="0" sz="1800" cap="none">
                <a:solidFill>
                  <a:schemeClr val="accent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33" name="Google Shape;33;p6"/>
          <p:cNvCxnSpPr/>
          <p:nvPr/>
        </p:nvCxnSpPr>
        <p:spPr>
          <a:xfrm>
            <a:off x="8662184" y="4986821"/>
            <a:ext cx="0" cy="90000"/>
          </a:xfrm>
          <a:prstGeom prst="straightConnector1">
            <a:avLst/>
          </a:prstGeom>
          <a:noFill/>
          <a:ln cap="flat" cmpd="sng" w="9525">
            <a:solidFill>
              <a:srgbClr val="D8D8D8"/>
            </a:solidFill>
            <a:prstDash val="solid"/>
            <a:miter lim="800000"/>
            <a:headEnd len="sm" w="sm" type="none"/>
            <a:tailEnd len="sm" w="sm" type="none"/>
          </a:ln>
        </p:spPr>
      </p:cxnSp>
      <p:sp>
        <p:nvSpPr>
          <p:cNvPr id="34" name="Google Shape;34;p6"/>
          <p:cNvSpPr txBox="1"/>
          <p:nvPr/>
        </p:nvSpPr>
        <p:spPr>
          <a:xfrm>
            <a:off x="8632986" y="4950326"/>
            <a:ext cx="223800" cy="273900"/>
          </a:xfrm>
          <a:prstGeom prst="rect">
            <a:avLst/>
          </a:prstGeom>
          <a:noFill/>
          <a:ln>
            <a:noFill/>
          </a:ln>
        </p:spPr>
        <p:txBody>
          <a:bodyPr anchorCtr="0" anchor="t" bIns="34275" lIns="0" spcFirstLastPara="1" rIns="0" wrap="square" tIns="34275">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s" sz="600" u="none" cap="none" strike="noStrike">
                <a:solidFill>
                  <a:schemeClr val="accent1"/>
                </a:solidFill>
                <a:latin typeface="Lato Light"/>
                <a:ea typeface="Lato Light"/>
                <a:cs typeface="Lato Light"/>
                <a:sym typeface="Lato Light"/>
              </a:rPr>
              <a:t>‹#›</a:t>
            </a:fld>
            <a:endParaRPr b="0" i="0" sz="600" u="none" cap="none" strike="noStrike">
              <a:solidFill>
                <a:schemeClr val="accent1"/>
              </a:solidFill>
              <a:latin typeface="Lato Light"/>
              <a:ea typeface="Lato Light"/>
              <a:cs typeface="Lato Light"/>
              <a:sym typeface="Lato Light"/>
            </a:endParaRPr>
          </a:p>
        </p:txBody>
      </p:sp>
      <p:sp>
        <p:nvSpPr>
          <p:cNvPr id="35" name="Google Shape;35;p6"/>
          <p:cNvSpPr txBox="1"/>
          <p:nvPr>
            <p:ph idx="2" type="body"/>
          </p:nvPr>
        </p:nvSpPr>
        <p:spPr>
          <a:xfrm>
            <a:off x="454982" y="1907541"/>
            <a:ext cx="8401800" cy="2193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0"/>
              </a:spcBef>
              <a:spcAft>
                <a:spcPts val="0"/>
              </a:spcAft>
              <a:buSzPts val="900"/>
              <a:buFont typeface="Arial"/>
              <a:buNone/>
              <a:defRPr sz="1100">
                <a:solidFill>
                  <a:schemeClr val="dk1"/>
                </a:solidFill>
                <a:latin typeface="Lato"/>
                <a:ea typeface="Lato"/>
                <a:cs typeface="Lato"/>
                <a:sym typeface="Lato"/>
              </a:defRPr>
            </a:lvl1pPr>
            <a:lvl2pPr indent="-228600" lvl="1" marL="914400" rtl="0" algn="l">
              <a:lnSpc>
                <a:spcPct val="100000"/>
              </a:lnSpc>
              <a:spcBef>
                <a:spcPts val="900"/>
              </a:spcBef>
              <a:spcAft>
                <a:spcPts val="0"/>
              </a:spcAft>
              <a:buSzPts val="1200"/>
              <a:buFont typeface="Lato"/>
              <a:buNone/>
              <a:defRPr/>
            </a:lvl2pPr>
            <a:lvl3pPr indent="-228600" lvl="2" marL="1371600" rtl="0" algn="l">
              <a:lnSpc>
                <a:spcPct val="100000"/>
              </a:lnSpc>
              <a:spcBef>
                <a:spcPts val="900"/>
              </a:spcBef>
              <a:spcAft>
                <a:spcPts val="0"/>
              </a:spcAft>
              <a:buSzPts val="900"/>
              <a:buFont typeface="Lato"/>
              <a:buNone/>
              <a:defRPr/>
            </a:lvl3pPr>
            <a:lvl4pPr indent="-228600" lvl="3" marL="1828800" rtl="0" algn="l">
              <a:lnSpc>
                <a:spcPct val="100000"/>
              </a:lnSpc>
              <a:spcBef>
                <a:spcPts val="900"/>
              </a:spcBef>
              <a:spcAft>
                <a:spcPts val="0"/>
              </a:spcAft>
              <a:buSzPts val="700"/>
              <a:buFont typeface="Lato"/>
              <a:buNone/>
              <a:defRPr/>
            </a:lvl4pPr>
            <a:lvl5pPr indent="-228600" lvl="4" marL="2286000" rtl="0" algn="l">
              <a:lnSpc>
                <a:spcPct val="100000"/>
              </a:lnSpc>
              <a:spcBef>
                <a:spcPts val="900"/>
              </a:spcBef>
              <a:spcAft>
                <a:spcPts val="0"/>
              </a:spcAft>
              <a:buSzPts val="600"/>
              <a:buFont typeface="Lato"/>
              <a:buNone/>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36" name="Google Shape;36;p6"/>
          <p:cNvCxnSpPr/>
          <p:nvPr/>
        </p:nvCxnSpPr>
        <p:spPr>
          <a:xfrm>
            <a:off x="0" y="4714527"/>
            <a:ext cx="9144000" cy="0"/>
          </a:xfrm>
          <a:prstGeom prst="straightConnector1">
            <a:avLst/>
          </a:prstGeom>
          <a:noFill/>
          <a:ln cap="flat" cmpd="sng" w="19050">
            <a:solidFill>
              <a:srgbClr val="DEE8F1"/>
            </a:solidFill>
            <a:prstDash val="solid"/>
            <a:miter lim="800000"/>
            <a:headEnd len="sm" w="sm" type="none"/>
            <a:tailEnd len="sm" w="sm" type="none"/>
          </a:ln>
        </p:spPr>
      </p:cxnSp>
      <p:pic>
        <p:nvPicPr>
          <p:cNvPr descr="https://lh7-us.googleusercontent.com/jOoJP0kTEsA4DwcdW5h1fEWnIzV7fbxb-d8-Jr5lEhT2ItIi60q2vqsJbNsRJ588meyIS38SH8WGhuNStIQE1fjbxPlBsGJtOG7SuQeNMSIJY2rhjrxY4e9syaurtK8ORHnr8dGB-GoR7pA=s2048" id="37" name="Google Shape;37;p6"/>
          <p:cNvPicPr preferRelativeResize="0"/>
          <p:nvPr/>
        </p:nvPicPr>
        <p:blipFill rotWithShape="1">
          <a:blip r:embed="rId2">
            <a:alphaModFix/>
          </a:blip>
          <a:srcRect b="0" l="0" r="0" t="0"/>
          <a:stretch/>
        </p:blipFill>
        <p:spPr>
          <a:xfrm>
            <a:off x="3881622" y="4789022"/>
            <a:ext cx="1207055" cy="27229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38" name="Shape 38"/>
        <p:cNvGrpSpPr/>
        <p:nvPr/>
      </p:nvGrpSpPr>
      <p:grpSpPr>
        <a:xfrm>
          <a:off x="0" y="0"/>
          <a:ext cx="0" cy="0"/>
          <a:chOff x="0" y="0"/>
          <a:chExt cx="0" cy="0"/>
        </a:xfrm>
      </p:grpSpPr>
      <p:pic>
        <p:nvPicPr>
          <p:cNvPr descr="Abstract background with network pattern" id="39" name="Google Shape;39;p7"/>
          <p:cNvPicPr preferRelativeResize="0"/>
          <p:nvPr/>
        </p:nvPicPr>
        <p:blipFill rotWithShape="1">
          <a:blip r:embed="rId2">
            <a:alphaModFix/>
          </a:blip>
          <a:srcRect b="7742" l="0" r="0" t="7733"/>
          <a:stretch/>
        </p:blipFill>
        <p:spPr>
          <a:xfrm>
            <a:off x="-1" y="0"/>
            <a:ext cx="9143998" cy="5143499"/>
          </a:xfrm>
          <a:prstGeom prst="rect">
            <a:avLst/>
          </a:prstGeom>
          <a:noFill/>
          <a:ln>
            <a:noFill/>
          </a:ln>
        </p:spPr>
      </p:pic>
      <p:sp>
        <p:nvSpPr>
          <p:cNvPr id="40" name="Google Shape;40;p7"/>
          <p:cNvSpPr txBox="1"/>
          <p:nvPr/>
        </p:nvSpPr>
        <p:spPr>
          <a:xfrm>
            <a:off x="656035" y="1517221"/>
            <a:ext cx="7832100" cy="3186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lt1"/>
              </a:buClr>
              <a:buSzPts val="2000"/>
              <a:buFont typeface="Lato"/>
              <a:buNone/>
            </a:pPr>
            <a:r>
              <a:rPr b="1" i="0" lang="es" sz="2000" u="none" cap="none" strike="noStrike">
                <a:solidFill>
                  <a:schemeClr val="lt1"/>
                </a:solidFill>
                <a:latin typeface="Lato"/>
                <a:ea typeface="Lato"/>
                <a:cs typeface="Lato"/>
                <a:sym typeface="Lato"/>
              </a:rPr>
              <a:t>THANK YOU</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43" name="Google Shape;43;p8"/>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rtl="0" algn="ctr">
              <a:lnSpc>
                <a:spcPct val="100000"/>
              </a:lnSpc>
              <a:spcBef>
                <a:spcPts val="9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900"/>
              </a:spcBef>
              <a:spcAft>
                <a:spcPts val="0"/>
              </a:spcAft>
              <a:buSzPts val="2800"/>
              <a:buNone/>
              <a:defRPr sz="2800"/>
            </a:lvl3pPr>
            <a:lvl4pPr lvl="3" rtl="0" algn="ctr">
              <a:lnSpc>
                <a:spcPct val="100000"/>
              </a:lnSpc>
              <a:spcBef>
                <a:spcPts val="900"/>
              </a:spcBef>
              <a:spcAft>
                <a:spcPts val="0"/>
              </a:spcAft>
              <a:buSzPts val="2800"/>
              <a:buNone/>
              <a:defRPr sz="2800"/>
            </a:lvl4pPr>
            <a:lvl5pPr lvl="4" rtl="0" algn="ctr">
              <a:lnSpc>
                <a:spcPct val="100000"/>
              </a:lnSpc>
              <a:spcBef>
                <a:spcPts val="9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44" name="Google Shape;44;p8"/>
          <p:cNvSpPr txBox="1"/>
          <p:nvPr>
            <p:ph idx="12" type="sldNum"/>
          </p:nvPr>
        </p:nvSpPr>
        <p:spPr>
          <a:xfrm>
            <a:off x="8472458" y="4663217"/>
            <a:ext cx="548700" cy="393600"/>
          </a:xfrm>
          <a:prstGeom prst="rect">
            <a:avLst/>
          </a:prstGeom>
        </p:spPr>
        <p:txBody>
          <a:bodyPr anchorCtr="0" anchor="t"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656035" y="1248966"/>
            <a:ext cx="7832100" cy="1488900"/>
          </a:xfrm>
          <a:prstGeom prst="rect">
            <a:avLst/>
          </a:prstGeom>
          <a:noFill/>
          <a:ln>
            <a:noFill/>
          </a:ln>
        </p:spPr>
        <p:txBody>
          <a:bodyPr anchorCtr="0" anchor="t" bIns="0" lIns="0" spcFirstLastPara="1" rIns="0" wrap="square" tIns="0">
            <a:spAutoFit/>
          </a:bodyPr>
          <a:lstStyle>
            <a:lvl1pPr indent="-323850" lvl="0" marL="457200" marR="0" rtl="0" algn="l">
              <a:lnSpc>
                <a:spcPct val="100000"/>
              </a:lnSpc>
              <a:spcBef>
                <a:spcPts val="900"/>
              </a:spcBef>
              <a:spcAft>
                <a:spcPts val="0"/>
              </a:spcAft>
              <a:buClr>
                <a:schemeClr val="dk2"/>
              </a:buClr>
              <a:buSzPts val="1500"/>
              <a:buFont typeface="Arial"/>
              <a:buChar char="•"/>
              <a:defRPr b="0" i="0" sz="1700" u="none" cap="none" strike="noStrike">
                <a:solidFill>
                  <a:schemeClr val="dk1"/>
                </a:solidFill>
                <a:latin typeface="Lato"/>
                <a:ea typeface="Lato"/>
                <a:cs typeface="Lato"/>
                <a:sym typeface="Lato"/>
              </a:defRPr>
            </a:lvl1pPr>
            <a:lvl2pPr indent="-304800" lvl="1" marL="914400" marR="0" rtl="0" algn="l">
              <a:lnSpc>
                <a:spcPct val="100000"/>
              </a:lnSpc>
              <a:spcBef>
                <a:spcPts val="900"/>
              </a:spcBef>
              <a:spcAft>
                <a:spcPts val="0"/>
              </a:spcAft>
              <a:buClr>
                <a:schemeClr val="dk2"/>
              </a:buClr>
              <a:buSzPts val="1200"/>
              <a:buFont typeface="Noto Sans Symbols"/>
              <a:buChar char="▪"/>
              <a:defRPr b="0" i="0" sz="1500" u="none" cap="none" strike="noStrike">
                <a:solidFill>
                  <a:schemeClr val="dk1"/>
                </a:solidFill>
                <a:latin typeface="Lato"/>
                <a:ea typeface="Lato"/>
                <a:cs typeface="Lato"/>
                <a:sym typeface="Lato"/>
              </a:defRPr>
            </a:lvl2pPr>
            <a:lvl3pPr indent="-285750" lvl="2" marL="1371600" marR="0" rtl="0" algn="l">
              <a:lnSpc>
                <a:spcPct val="100000"/>
              </a:lnSpc>
              <a:spcBef>
                <a:spcPts val="900"/>
              </a:spcBef>
              <a:spcAft>
                <a:spcPts val="0"/>
              </a:spcAft>
              <a:buClr>
                <a:schemeClr val="dk2"/>
              </a:buClr>
              <a:buSzPts val="900"/>
              <a:buFont typeface="Courier New"/>
              <a:buChar char="o"/>
              <a:defRPr b="0" i="0" sz="1400" u="none" cap="none" strike="noStrike">
                <a:solidFill>
                  <a:schemeClr val="dk1"/>
                </a:solidFill>
                <a:latin typeface="Lato"/>
                <a:ea typeface="Lato"/>
                <a:cs typeface="Lato"/>
                <a:sym typeface="Lato"/>
              </a:defRPr>
            </a:lvl3pPr>
            <a:lvl4pPr indent="-273050" lvl="3" marL="1828800" marR="0" rtl="0" algn="l">
              <a:lnSpc>
                <a:spcPct val="100000"/>
              </a:lnSpc>
              <a:spcBef>
                <a:spcPts val="900"/>
              </a:spcBef>
              <a:spcAft>
                <a:spcPts val="0"/>
              </a:spcAft>
              <a:buClr>
                <a:schemeClr val="dk2"/>
              </a:buClr>
              <a:buSzPts val="700"/>
              <a:buFont typeface="Noto Sans Symbols"/>
              <a:buChar char="❑"/>
              <a:defRPr b="0" i="0" sz="1200" u="none" cap="none" strike="noStrike">
                <a:solidFill>
                  <a:schemeClr val="dk1"/>
                </a:solidFill>
                <a:latin typeface="Lato"/>
                <a:ea typeface="Lato"/>
                <a:cs typeface="Lato"/>
                <a:sym typeface="Lato"/>
              </a:defRPr>
            </a:lvl4pPr>
            <a:lvl5pPr indent="-266700" lvl="4" marL="2286000" marR="0" rtl="0" algn="l">
              <a:lnSpc>
                <a:spcPct val="100000"/>
              </a:lnSpc>
              <a:spcBef>
                <a:spcPts val="900"/>
              </a:spcBef>
              <a:spcAft>
                <a:spcPts val="0"/>
              </a:spcAft>
              <a:buClr>
                <a:schemeClr val="dk2"/>
              </a:buClr>
              <a:buSzPts val="600"/>
              <a:buFont typeface="Noto Sans Symbols"/>
              <a:buChar char="❖"/>
              <a:defRPr b="0" i="0" sz="1100" u="none" cap="none" strike="noStrike">
                <a:solidFill>
                  <a:schemeClr val="dk1"/>
                </a:solidFill>
                <a:latin typeface="Lato"/>
                <a:ea typeface="Lato"/>
                <a:cs typeface="Lato"/>
                <a:sym typeface="La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9pPr>
          </a:lstStyle>
          <a:p/>
        </p:txBody>
      </p:sp>
      <p:sp>
        <p:nvSpPr>
          <p:cNvPr id="7" name="Google Shape;7;p1"/>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3">
          <p15:clr>
            <a:srgbClr val="F26B43"/>
          </p15:clr>
        </p15:guide>
        <p15:guide id="2" orient="horz" pos="2896">
          <p15:clr>
            <a:srgbClr val="F26B43"/>
          </p15:clr>
        </p15:guide>
        <p15:guide id="3" pos="5483">
          <p15:clr>
            <a:srgbClr val="F26B43"/>
          </p15:clr>
        </p15:guide>
        <p15:guide id="4" pos="2880">
          <p15:clr>
            <a:srgbClr val="F26B43"/>
          </p15:clr>
        </p15:guide>
        <p15:guide id="5" orient="horz" pos="1620">
          <p15:clr>
            <a:srgbClr val="F26B43"/>
          </p15:clr>
        </p15:guide>
        <p15:guide id="6" pos="27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9"/>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Introducció a </a:t>
            </a:r>
            <a:r>
              <a:rPr lang="es"/>
              <a:t>Transfer learning &amp; fine-tuning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Que</a:t>
            </a:r>
            <a:r>
              <a:rPr lang="es"/>
              <a:t> és el fine-tunning i el transfer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Transfer learning</a:t>
            </a:r>
            <a:endParaRPr/>
          </a:p>
        </p:txBody>
      </p:sp>
      <p:sp>
        <p:nvSpPr>
          <p:cNvPr id="60" name="Google Shape;60;p11"/>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El transfer learning és una tècnica d'aprenentatge automàtic on un model preentrenat en una gran quantitat de dades es reutilitza com a punt de partida per a una nova tasca. En lloc de començar des de zero, s'aprofiten els coneixements adquirits pel model en una tasca anterior, la qual cosa permet millorar l'eficiència i el rendiment del model en la nova tasca amb menys dades i temps d'entrenament.</a:t>
            </a:r>
            <a:endParaRPr/>
          </a:p>
          <a:p>
            <a:pPr indent="0" lvl="0" marL="0" rtl="0" algn="just">
              <a:spcBef>
                <a:spcPts val="500"/>
              </a:spcBef>
              <a:spcAft>
                <a:spcPts val="0"/>
              </a:spcAft>
              <a:buNone/>
            </a:pPr>
            <a:r>
              <a:t/>
            </a:r>
            <a:endParaRPr/>
          </a:p>
          <a:p>
            <a:pPr indent="0" lvl="0" marL="0" rtl="0" algn="just">
              <a:spcBef>
                <a:spcPts val="500"/>
              </a:spcBef>
              <a:spcAft>
                <a:spcPts val="5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Fine-Tuning</a:t>
            </a:r>
            <a:endParaRPr/>
          </a:p>
        </p:txBody>
      </p:sp>
      <p:sp>
        <p:nvSpPr>
          <p:cNvPr id="66" name="Google Shape;66;p12"/>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El fine-tuning és un procés específic de transfer learning on s'ajusta un model preentrenat per adaptar-lo a una nova tasca específica. Es realitza un reentrenament final del model en el nou conjunt de dades, ajustant els seus paràmetres perquè aprengui les característiques específiques de la nova tasca. Això permet millorar la precisió del model en contextos específics, mantenint els avantatges del model preentrenat.</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0"/>
              </a:spcAft>
              <a:buNone/>
            </a:pPr>
            <a:r>
              <a:t/>
            </a:r>
            <a:endParaRPr/>
          </a:p>
          <a:p>
            <a:pPr indent="0" lvl="0" marL="0" rtl="0" algn="just">
              <a:spcBef>
                <a:spcPts val="500"/>
              </a:spcBef>
              <a:spcAft>
                <a:spcPts val="5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500"/>
              </a:spcAft>
              <a:buNone/>
            </a:pPr>
            <a:r>
              <a:rPr lang="es"/>
              <a:t>Avantatges</a:t>
            </a:r>
            <a:endParaRPr/>
          </a:p>
        </p:txBody>
      </p:sp>
      <p:sp>
        <p:nvSpPr>
          <p:cNvPr id="72" name="Google Shape;72;p13"/>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285750" lvl="0" marL="457200" rtl="0" algn="just">
              <a:spcBef>
                <a:spcPts val="0"/>
              </a:spcBef>
              <a:spcAft>
                <a:spcPts val="0"/>
              </a:spcAft>
              <a:buSzPts val="900"/>
              <a:buChar char="●"/>
            </a:pPr>
            <a:r>
              <a:rPr lang="es"/>
              <a:t>Eficiència: Redueix el temps d'entrenament i els recursos necessaris en comparació amb entrenar un model des de zero.</a:t>
            </a:r>
            <a:endParaRPr/>
          </a:p>
          <a:p>
            <a:pPr indent="-285750" lvl="0" marL="457200" rtl="0" algn="just">
              <a:spcBef>
                <a:spcPts val="0"/>
              </a:spcBef>
              <a:spcAft>
                <a:spcPts val="0"/>
              </a:spcAft>
              <a:buSzPts val="900"/>
              <a:buChar char="●"/>
            </a:pPr>
            <a:r>
              <a:rPr lang="es"/>
              <a:t>Rendiment: Millora el rendiment en tasques amb dades limitades gràcies als coneixements prèviament adquirits pel model.</a:t>
            </a:r>
            <a:endParaRPr/>
          </a:p>
          <a:p>
            <a:pPr indent="-285750" lvl="0" marL="457200" rtl="0" algn="just">
              <a:spcBef>
                <a:spcPts val="0"/>
              </a:spcBef>
              <a:spcAft>
                <a:spcPts val="0"/>
              </a:spcAft>
              <a:buSzPts val="900"/>
              <a:buChar char="●"/>
            </a:pPr>
            <a:r>
              <a:rPr lang="es"/>
              <a:t>Flexibilitat: Permet adaptar models generals a tasques molt específiques amb un ajustament mínim.</a:t>
            </a:r>
            <a:endParaRPr/>
          </a:p>
          <a:p>
            <a:pPr indent="0" lvl="0" marL="0" rtl="0" algn="just">
              <a:spcBef>
                <a:spcPts val="500"/>
              </a:spcBef>
              <a:spcAft>
                <a:spcPts val="5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
              <a:t>Exemples de Transfer Learning</a:t>
            </a:r>
            <a:endParaRPr/>
          </a:p>
          <a:p>
            <a:pPr indent="0" lvl="0" marL="0" rtl="0" algn="l">
              <a:spcBef>
                <a:spcPts val="500"/>
              </a:spcBef>
              <a:spcAft>
                <a:spcPts val="0"/>
              </a:spcAft>
              <a:buNone/>
            </a:pPr>
            <a:r>
              <a:t/>
            </a:r>
            <a:endParaRPr/>
          </a:p>
          <a:p>
            <a:pPr indent="0" lvl="0" marL="0" rtl="0" algn="l">
              <a:spcBef>
                <a:spcPts val="500"/>
              </a:spcBef>
              <a:spcAft>
                <a:spcPts val="500"/>
              </a:spcAft>
              <a:buNone/>
            </a:pPr>
            <a:r>
              <a:t/>
            </a:r>
            <a:endParaRPr/>
          </a:p>
        </p:txBody>
      </p:sp>
      <p:sp>
        <p:nvSpPr>
          <p:cNvPr id="78" name="Google Shape;78;p14"/>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t/>
            </a:r>
            <a:endParaRPr/>
          </a:p>
          <a:p>
            <a:pPr indent="0" lvl="0" marL="0" rtl="0" algn="just">
              <a:spcBef>
                <a:spcPts val="500"/>
              </a:spcBef>
              <a:spcAft>
                <a:spcPts val="0"/>
              </a:spcAft>
              <a:buNone/>
            </a:pPr>
            <a:r>
              <a:rPr lang="es"/>
              <a:t>Image to image:</a:t>
            </a:r>
            <a:endParaRPr/>
          </a:p>
          <a:p>
            <a:pPr indent="-285750" lvl="0" marL="457200" rtl="0" algn="just">
              <a:spcBef>
                <a:spcPts val="500"/>
              </a:spcBef>
              <a:spcAft>
                <a:spcPts val="0"/>
              </a:spcAft>
              <a:buSzPts val="900"/>
              <a:buChar char="●"/>
            </a:pPr>
            <a:r>
              <a:rPr lang="es"/>
              <a:t>Utilització de models preentrenats com VGG, ResNet o Inception per a tasques com la classificació d'imatges específiques (per exemple, classificació d'animals o plantes).</a:t>
            </a:r>
            <a:endParaRPr/>
          </a:p>
          <a:p>
            <a:pPr indent="0" lvl="0" marL="0" rtl="0" algn="just">
              <a:spcBef>
                <a:spcPts val="500"/>
              </a:spcBef>
              <a:spcAft>
                <a:spcPts val="0"/>
              </a:spcAft>
              <a:buNone/>
            </a:pPr>
            <a:r>
              <a:rPr lang="es"/>
              <a:t>Text to Text:</a:t>
            </a:r>
            <a:endParaRPr/>
          </a:p>
          <a:p>
            <a:pPr indent="-285750" lvl="0" marL="457200" rtl="0" algn="just">
              <a:spcBef>
                <a:spcPts val="500"/>
              </a:spcBef>
              <a:spcAft>
                <a:spcPts val="0"/>
              </a:spcAft>
              <a:buSzPts val="900"/>
              <a:buChar char="●"/>
            </a:pPr>
            <a:r>
              <a:rPr lang="es"/>
              <a:t>Utilització de models com BERT, GPT-3 o RoBERTa per a tasques específiques de processament del llenguatge natural, com la traducció de llengües o la generació de text.</a:t>
            </a:r>
            <a:endParaRPr/>
          </a:p>
          <a:p>
            <a:pPr indent="0" lvl="0" marL="0" rtl="0" algn="just">
              <a:spcBef>
                <a:spcPts val="500"/>
              </a:spcBef>
              <a:spcAft>
                <a:spcPts val="5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455329" y="289844"/>
            <a:ext cx="8247900" cy="50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s"/>
              <a:t>Exemples de Fine-Tuning</a:t>
            </a:r>
            <a:endParaRPr/>
          </a:p>
          <a:p>
            <a:pPr indent="0" lvl="0" marL="0" rtl="0" algn="l">
              <a:spcBef>
                <a:spcPts val="500"/>
              </a:spcBef>
              <a:spcAft>
                <a:spcPts val="0"/>
              </a:spcAft>
              <a:buNone/>
            </a:pPr>
            <a:r>
              <a:t/>
            </a:r>
            <a:endParaRPr/>
          </a:p>
          <a:p>
            <a:pPr indent="0" lvl="0" marL="0" rtl="0" algn="l">
              <a:spcBef>
                <a:spcPts val="500"/>
              </a:spcBef>
              <a:spcAft>
                <a:spcPts val="500"/>
              </a:spcAft>
              <a:buNone/>
            </a:pPr>
            <a:r>
              <a:t/>
            </a:r>
            <a:endParaRPr/>
          </a:p>
        </p:txBody>
      </p:sp>
      <p:sp>
        <p:nvSpPr>
          <p:cNvPr id="84" name="Google Shape;84;p15"/>
          <p:cNvSpPr txBox="1"/>
          <p:nvPr>
            <p:ph idx="2" type="body"/>
          </p:nvPr>
        </p:nvSpPr>
        <p:spPr>
          <a:xfrm>
            <a:off x="454982" y="1031575"/>
            <a:ext cx="8247900" cy="3447300"/>
          </a:xfrm>
          <a:prstGeom prst="rect">
            <a:avLst/>
          </a:prstGeom>
        </p:spPr>
        <p:txBody>
          <a:bodyPr anchorCtr="0" anchor="t" bIns="0" lIns="0" spcFirstLastPara="1" rIns="0" wrap="square" tIns="0">
            <a:noAutofit/>
          </a:bodyPr>
          <a:lstStyle/>
          <a:p>
            <a:pPr indent="0" lvl="0" marL="0" rtl="0" algn="just">
              <a:spcBef>
                <a:spcPts val="0"/>
              </a:spcBef>
              <a:spcAft>
                <a:spcPts val="0"/>
              </a:spcAft>
              <a:buNone/>
            </a:pPr>
            <a:r>
              <a:rPr lang="es"/>
              <a:t>Classificació d'Imatges:</a:t>
            </a:r>
            <a:endParaRPr/>
          </a:p>
          <a:p>
            <a:pPr indent="-285750" lvl="0" marL="457200" rtl="0" algn="just">
              <a:spcBef>
                <a:spcPts val="500"/>
              </a:spcBef>
              <a:spcAft>
                <a:spcPts val="0"/>
              </a:spcAft>
              <a:buSzPts val="900"/>
              <a:buChar char="●"/>
            </a:pPr>
            <a:r>
              <a:rPr lang="es"/>
              <a:t>Començar amb un model ResNet preentrenat en ImageNet i ajustar-lo per classificar imatges mèdiques específiques (per exemple, radiografies de malalties).</a:t>
            </a:r>
            <a:endParaRPr/>
          </a:p>
          <a:p>
            <a:pPr indent="0" lvl="0" marL="0" rtl="0" algn="just">
              <a:spcBef>
                <a:spcPts val="500"/>
              </a:spcBef>
              <a:spcAft>
                <a:spcPts val="0"/>
              </a:spcAft>
              <a:buNone/>
            </a:pPr>
            <a:r>
              <a:rPr lang="es"/>
              <a:t>Anàlisi de Sentiments:</a:t>
            </a:r>
            <a:endParaRPr/>
          </a:p>
          <a:p>
            <a:pPr indent="-285750" lvl="0" marL="457200" rtl="0" algn="just">
              <a:spcBef>
                <a:spcPts val="500"/>
              </a:spcBef>
              <a:spcAft>
                <a:spcPts val="0"/>
              </a:spcAft>
              <a:buSzPts val="900"/>
              <a:buChar char="●"/>
            </a:pPr>
            <a:r>
              <a:rPr lang="es"/>
              <a:t>Ajustar un model BERT preentrenat amb un conjunt de dades de ressenyes de productes per determinar si les ressenyes són positives o negatives.</a:t>
            </a:r>
            <a:endParaRPr/>
          </a:p>
          <a:p>
            <a:pPr indent="0" lvl="0" marL="0" rtl="0" algn="just">
              <a:spcBef>
                <a:spcPts val="500"/>
              </a:spcBef>
              <a:spcAft>
                <a:spcPts val="5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Preguntes?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1070043" y="2006648"/>
            <a:ext cx="7004100" cy="484800"/>
          </a:xfrm>
          <a:prstGeom prst="rect">
            <a:avLst/>
          </a:prstGeom>
        </p:spPr>
        <p:txBody>
          <a:bodyPr anchorCtr="0" anchor="b" bIns="34275" lIns="0" spcFirstLastPara="1" rIns="0" wrap="square" tIns="34275">
            <a:spAutoFit/>
          </a:bodyPr>
          <a:lstStyle/>
          <a:p>
            <a:pPr indent="0" lvl="0" marL="0" rtl="0" algn="ctr">
              <a:spcBef>
                <a:spcPts val="0"/>
              </a:spcBef>
              <a:spcAft>
                <a:spcPts val="0"/>
              </a:spcAft>
              <a:buNone/>
            </a:pPr>
            <a:r>
              <a:rPr lang="es"/>
              <a:t>A programar.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P2020">
      <a:dk1>
        <a:srgbClr val="32414F"/>
      </a:dk1>
      <a:lt1>
        <a:srgbClr val="FFFFFF"/>
      </a:lt1>
      <a:dk2>
        <a:srgbClr val="154464"/>
      </a:dk2>
      <a:lt2>
        <a:srgbClr val="F8F8F8"/>
      </a:lt2>
      <a:accent1>
        <a:srgbClr val="2F6E9A"/>
      </a:accent1>
      <a:accent2>
        <a:srgbClr val="5E93BD"/>
      </a:accent2>
      <a:accent3>
        <a:srgbClr val="C3D8DB"/>
      </a:accent3>
      <a:accent4>
        <a:srgbClr val="EAEBED"/>
      </a:accent4>
      <a:accent5>
        <a:srgbClr val="00AFB1"/>
      </a:accent5>
      <a:accent6>
        <a:srgbClr val="6CCACD"/>
      </a:accent6>
      <a:hlink>
        <a:srgbClr val="00AFB1"/>
      </a:hlink>
      <a:folHlink>
        <a:srgbClr val="2F6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