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Helvetica Neue"/>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regular.fntdata"/><Relationship Id="rId25" Type="http://schemas.openxmlformats.org/officeDocument/2006/relationships/font" Target="fonts/Nunito-boldItalic.fntdata"/><Relationship Id="rId28" Type="http://schemas.openxmlformats.org/officeDocument/2006/relationships/font" Target="fonts/HelveticaNeue-italic.fntdata"/><Relationship Id="rId27" Type="http://schemas.openxmlformats.org/officeDocument/2006/relationships/font" Target="fonts/HelveticaNeue-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356d3e67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356d3e67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f356d3e67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f356d3e67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f356d3e67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f356d3e67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f356d3e67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f356d3e67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f356d3e67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f356d3e67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f356d3e67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f356d3e67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f356d3e67b_2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f356d3e67b_2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356d3e6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356d3e6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356d3e67b_2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356d3e67b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356d3e67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356d3e67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356d3e67b_2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f356d3e67b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356d3e67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356d3e67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356d3e67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356d3e67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356d3e67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356d3e67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356d3e67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356d3e67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311700" y="1201775"/>
            <a:ext cx="8520600" cy="1122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ca"/>
              <a:t>DESIGN ACTIVITY</a:t>
            </a:r>
            <a:endParaRPr/>
          </a:p>
        </p:txBody>
      </p:sp>
      <p:sp>
        <p:nvSpPr>
          <p:cNvPr id="129" name="Google Shape;129;p13"/>
          <p:cNvSpPr txBox="1"/>
          <p:nvPr>
            <p:ph idx="1" type="subTitle"/>
          </p:nvPr>
        </p:nvSpPr>
        <p:spPr>
          <a:xfrm>
            <a:off x="311700" y="2465625"/>
            <a:ext cx="85206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ca" sz="2180">
                <a:latin typeface="Nunito"/>
                <a:ea typeface="Nunito"/>
                <a:cs typeface="Nunito"/>
                <a:sym typeface="Nunito"/>
              </a:rPr>
              <a:t>Sergi Albiach, Anna Garriga, Benet Manzanares and Ramon Mateo</a:t>
            </a:r>
            <a:endParaRPr sz="2180">
              <a:latin typeface="Nunito"/>
              <a:ea typeface="Nunito"/>
              <a:cs typeface="Nunito"/>
              <a:sym typeface="Nunito"/>
            </a:endParaRPr>
          </a:p>
        </p:txBody>
      </p:sp>
      <p:pic>
        <p:nvPicPr>
          <p:cNvPr id="130" name="Google Shape;130;p13"/>
          <p:cNvPicPr preferRelativeResize="0"/>
          <p:nvPr/>
        </p:nvPicPr>
        <p:blipFill>
          <a:blip r:embed="rId3">
            <a:alphaModFix/>
          </a:blip>
          <a:stretch>
            <a:fillRect/>
          </a:stretch>
        </p:blipFill>
        <p:spPr>
          <a:xfrm>
            <a:off x="6657750" y="3856975"/>
            <a:ext cx="2188899" cy="1231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Coordinator Agent</a:t>
            </a:r>
            <a:endParaRPr/>
          </a:p>
        </p:txBody>
      </p:sp>
      <p:sp>
        <p:nvSpPr>
          <p:cNvPr id="192" name="Google Shape;192;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ca" sz="1900"/>
              <a:t>Role/s:  </a:t>
            </a:r>
            <a:r>
              <a:rPr lang="ca" sz="1900"/>
              <a:t>It is responsible for receiving the output classifications from the classifier agents and elaborating the final classification output by weighting the options using the validation step accuracy. This result will be sent to the user </a:t>
            </a:r>
            <a:endParaRPr sz="1900"/>
          </a:p>
          <a:p>
            <a:pPr indent="0" lvl="0" marL="0" rtl="0" algn="l">
              <a:lnSpc>
                <a:spcPct val="150000"/>
              </a:lnSpc>
              <a:spcBef>
                <a:spcPts val="0"/>
              </a:spcBef>
              <a:spcAft>
                <a:spcPts val="0"/>
              </a:spcAft>
              <a:buNone/>
            </a:pPr>
            <a:r>
              <a:rPr b="1" lang="ca" sz="1900"/>
              <a:t>Number of agents: </a:t>
            </a:r>
            <a:r>
              <a:rPr lang="ca" sz="1900"/>
              <a:t>1</a:t>
            </a:r>
            <a:endParaRPr sz="1900"/>
          </a:p>
        </p:txBody>
      </p:sp>
      <p:pic>
        <p:nvPicPr>
          <p:cNvPr id="193" name="Google Shape;193;p22"/>
          <p:cNvPicPr preferRelativeResize="0"/>
          <p:nvPr/>
        </p:nvPicPr>
        <p:blipFill>
          <a:blip r:embed="rId3">
            <a:alphaModFix/>
          </a:blip>
          <a:stretch>
            <a:fillRect/>
          </a:stretch>
        </p:blipFill>
        <p:spPr>
          <a:xfrm>
            <a:off x="6657750" y="3856975"/>
            <a:ext cx="2188899" cy="1231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ca"/>
              <a:t>Coordinator Agent: properties, functions and messages</a:t>
            </a:r>
            <a:endParaRPr/>
          </a:p>
        </p:txBody>
      </p:sp>
      <p:sp>
        <p:nvSpPr>
          <p:cNvPr id="199" name="Google Shape;199;p23"/>
          <p:cNvSpPr txBox="1"/>
          <p:nvPr>
            <p:ph idx="1" type="body"/>
          </p:nvPr>
        </p:nvSpPr>
        <p:spPr>
          <a:xfrm>
            <a:off x="819150" y="1966050"/>
            <a:ext cx="3686100" cy="24480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b="1" lang="ca" sz="3655"/>
              <a:t>Properties:</a:t>
            </a:r>
            <a:endParaRPr b="1" sz="3655"/>
          </a:p>
          <a:p>
            <a:pPr indent="-338873" lvl="0" marL="457200" rtl="0" algn="l">
              <a:lnSpc>
                <a:spcPct val="150000"/>
              </a:lnSpc>
              <a:spcBef>
                <a:spcPts val="1200"/>
              </a:spcBef>
              <a:spcAft>
                <a:spcPts val="0"/>
              </a:spcAft>
              <a:buClr>
                <a:srgbClr val="000000"/>
              </a:buClr>
              <a:buSzPct val="100000"/>
              <a:buChar char="●"/>
            </a:pPr>
            <a:r>
              <a:rPr lang="ca" sz="3655">
                <a:solidFill>
                  <a:srgbClr val="000000"/>
                </a:solidFill>
              </a:rPr>
              <a:t>Social ability</a:t>
            </a:r>
            <a:endParaRPr sz="3655">
              <a:solidFill>
                <a:srgbClr val="000000"/>
              </a:solidFill>
            </a:endParaRPr>
          </a:p>
          <a:p>
            <a:pPr indent="-338873" lvl="0" marL="457200" rtl="0" algn="l">
              <a:lnSpc>
                <a:spcPct val="150000"/>
              </a:lnSpc>
              <a:spcBef>
                <a:spcPts val="0"/>
              </a:spcBef>
              <a:spcAft>
                <a:spcPts val="0"/>
              </a:spcAft>
              <a:buClr>
                <a:srgbClr val="000000"/>
              </a:buClr>
              <a:buSzPct val="100000"/>
              <a:buChar char="●"/>
            </a:pPr>
            <a:r>
              <a:rPr lang="ca" sz="3655">
                <a:solidFill>
                  <a:srgbClr val="000000"/>
                </a:solidFill>
              </a:rPr>
              <a:t>Rationality</a:t>
            </a:r>
            <a:endParaRPr sz="3655">
              <a:solidFill>
                <a:srgbClr val="000000"/>
              </a:solidFill>
            </a:endParaRPr>
          </a:p>
          <a:p>
            <a:pPr indent="-338873" lvl="0" marL="457200" rtl="0" algn="l">
              <a:lnSpc>
                <a:spcPct val="150000"/>
              </a:lnSpc>
              <a:spcBef>
                <a:spcPts val="0"/>
              </a:spcBef>
              <a:spcAft>
                <a:spcPts val="0"/>
              </a:spcAft>
              <a:buClr>
                <a:srgbClr val="000000"/>
              </a:buClr>
              <a:buSzPct val="100000"/>
              <a:buChar char="●"/>
            </a:pPr>
            <a:r>
              <a:rPr lang="ca" sz="3655">
                <a:solidFill>
                  <a:srgbClr val="000000"/>
                </a:solidFill>
              </a:rPr>
              <a:t>Reasoning capabilities</a:t>
            </a:r>
            <a:endParaRPr sz="3655"/>
          </a:p>
          <a:p>
            <a:pPr indent="0" lvl="0" marL="0" rtl="0" algn="l">
              <a:spcBef>
                <a:spcPts val="0"/>
              </a:spcBef>
              <a:spcAft>
                <a:spcPts val="0"/>
              </a:spcAft>
              <a:buNone/>
            </a:pPr>
            <a:r>
              <a:t/>
            </a:r>
            <a:endParaRPr/>
          </a:p>
          <a:p>
            <a:pPr indent="-261778" lvl="0" marL="457200" rtl="0" algn="l">
              <a:lnSpc>
                <a:spcPct val="150000"/>
              </a:lnSpc>
              <a:spcBef>
                <a:spcPts val="1200"/>
              </a:spcBef>
              <a:spcAft>
                <a:spcPts val="0"/>
              </a:spcAft>
              <a:buClr>
                <a:schemeClr val="dk1"/>
              </a:buClr>
              <a:buSzPct val="100000"/>
              <a:buFont typeface="Helvetica Neue"/>
              <a:buChar char="●"/>
            </a:pPr>
            <a:r>
              <a:rPr lang="ca" sz="1100" u="sng">
                <a:solidFill>
                  <a:schemeClr val="dk1"/>
                </a:solidFill>
                <a:latin typeface="Helvetica Neue"/>
                <a:ea typeface="Helvetica Neue"/>
                <a:cs typeface="Helvetica Neue"/>
                <a:sym typeface="Helvetica Neue"/>
              </a:rPr>
              <a:t>Social ability</a:t>
            </a:r>
            <a:endParaRPr sz="1100">
              <a:solidFill>
                <a:schemeClr val="dk1"/>
              </a:solidFill>
              <a:latin typeface="Helvetica Neue"/>
              <a:ea typeface="Helvetica Neue"/>
              <a:cs typeface="Helvetica Neue"/>
              <a:sym typeface="Helvetica Neue"/>
            </a:endParaRPr>
          </a:p>
          <a:p>
            <a:pPr indent="-261778" lvl="0" marL="457200" rtl="0" algn="l">
              <a:lnSpc>
                <a:spcPct val="150000"/>
              </a:lnSpc>
              <a:spcBef>
                <a:spcPts val="0"/>
              </a:spcBef>
              <a:spcAft>
                <a:spcPts val="0"/>
              </a:spcAft>
              <a:buClr>
                <a:schemeClr val="dk1"/>
              </a:buClr>
              <a:buSzPct val="100000"/>
              <a:buFont typeface="Helvetica Neue"/>
              <a:buChar char="●"/>
            </a:pPr>
            <a:r>
              <a:rPr lang="ca" sz="1100" u="sng">
                <a:solidFill>
                  <a:schemeClr val="dk1"/>
                </a:solidFill>
                <a:latin typeface="Helvetica Neue"/>
                <a:ea typeface="Helvetica Neue"/>
                <a:cs typeface="Helvetica Neue"/>
                <a:sym typeface="Helvetica Neue"/>
              </a:rPr>
              <a:t>Rationality</a:t>
            </a:r>
            <a:endParaRPr sz="1100">
              <a:solidFill>
                <a:schemeClr val="dk1"/>
              </a:solidFill>
              <a:latin typeface="Helvetica Neue"/>
              <a:ea typeface="Helvetica Neue"/>
              <a:cs typeface="Helvetica Neue"/>
              <a:sym typeface="Helvetica Neue"/>
            </a:endParaRPr>
          </a:p>
          <a:p>
            <a:pPr indent="-261778" lvl="0" marL="457200" rtl="0" algn="l">
              <a:lnSpc>
                <a:spcPct val="150000"/>
              </a:lnSpc>
              <a:spcBef>
                <a:spcPts val="0"/>
              </a:spcBef>
              <a:spcAft>
                <a:spcPts val="0"/>
              </a:spcAft>
              <a:buClr>
                <a:schemeClr val="dk1"/>
              </a:buClr>
              <a:buSzPct val="100000"/>
              <a:buFont typeface="Helvetica Neue"/>
              <a:buChar char="●"/>
            </a:pPr>
            <a:r>
              <a:rPr lang="ca" sz="1100">
                <a:solidFill>
                  <a:schemeClr val="dk1"/>
                </a:solidFill>
                <a:latin typeface="Helvetica Neue"/>
                <a:ea typeface="Helvetica Neue"/>
                <a:cs typeface="Helvetica Neue"/>
                <a:sym typeface="Helvetica Neue"/>
              </a:rPr>
              <a:t>Reasoning capabilities</a:t>
            </a:r>
            <a:endParaRPr sz="1100">
              <a:solidFill>
                <a:schemeClr val="dk1"/>
              </a:solidFill>
              <a:latin typeface="Helvetica Neue"/>
              <a:ea typeface="Helvetica Neue"/>
              <a:cs typeface="Helvetica Neue"/>
              <a:sym typeface="Helvetica Neue"/>
            </a:endParaRPr>
          </a:p>
          <a:p>
            <a:pPr indent="0" lvl="0" marL="0" rtl="0" algn="l">
              <a:spcBef>
                <a:spcPts val="0"/>
              </a:spcBef>
              <a:spcAft>
                <a:spcPts val="1200"/>
              </a:spcAft>
              <a:buNone/>
            </a:pPr>
            <a:r>
              <a:t/>
            </a:r>
            <a:endParaRPr/>
          </a:p>
        </p:txBody>
      </p:sp>
      <p:sp>
        <p:nvSpPr>
          <p:cNvPr id="200" name="Google Shape;200;p23"/>
          <p:cNvSpPr txBox="1"/>
          <p:nvPr>
            <p:ph idx="2" type="body"/>
          </p:nvPr>
        </p:nvSpPr>
        <p:spPr>
          <a:xfrm>
            <a:off x="4572000" y="1966050"/>
            <a:ext cx="3686100" cy="2448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ca" sz="1702"/>
              <a:t>Messages:</a:t>
            </a:r>
            <a:endParaRPr b="1" sz="1702"/>
          </a:p>
          <a:p>
            <a:pPr indent="-336708" lvl="0" marL="457200" rtl="0" algn="l">
              <a:lnSpc>
                <a:spcPct val="95000"/>
              </a:lnSpc>
              <a:spcBef>
                <a:spcPts val="1200"/>
              </a:spcBef>
              <a:spcAft>
                <a:spcPts val="0"/>
              </a:spcAft>
              <a:buSzPts val="1703"/>
              <a:buChar char="●"/>
            </a:pPr>
            <a:r>
              <a:rPr lang="ca" sz="1702"/>
              <a:t>end</a:t>
            </a:r>
            <a:endParaRPr sz="1702"/>
          </a:p>
          <a:p>
            <a:pPr indent="-336708" lvl="0" marL="457200" rtl="0" algn="l">
              <a:lnSpc>
                <a:spcPct val="95000"/>
              </a:lnSpc>
              <a:spcBef>
                <a:spcPts val="0"/>
              </a:spcBef>
              <a:spcAft>
                <a:spcPts val="0"/>
              </a:spcAft>
              <a:buSzPts val="1703"/>
              <a:buChar char="●"/>
            </a:pPr>
            <a:r>
              <a:rPr lang="ca" sz="1702"/>
              <a:t>train</a:t>
            </a:r>
            <a:endParaRPr sz="1702"/>
          </a:p>
          <a:p>
            <a:pPr indent="-336708" lvl="0" marL="457200" rtl="0" algn="l">
              <a:lnSpc>
                <a:spcPct val="95000"/>
              </a:lnSpc>
              <a:spcBef>
                <a:spcPts val="0"/>
              </a:spcBef>
              <a:spcAft>
                <a:spcPts val="0"/>
              </a:spcAft>
              <a:buSzPts val="1703"/>
              <a:buChar char="●"/>
            </a:pPr>
            <a:r>
              <a:rPr lang="ca" sz="1702"/>
              <a:t>predict</a:t>
            </a:r>
            <a:endParaRPr sz="1702"/>
          </a:p>
          <a:p>
            <a:pPr indent="0" lvl="0" marL="0" rtl="0" algn="l">
              <a:lnSpc>
                <a:spcPct val="95000"/>
              </a:lnSpc>
              <a:spcBef>
                <a:spcPts val="1200"/>
              </a:spcBef>
              <a:spcAft>
                <a:spcPts val="0"/>
              </a:spcAft>
              <a:buSzPts val="1018"/>
              <a:buNone/>
            </a:pPr>
            <a:r>
              <a:rPr b="1" lang="ca" sz="1702"/>
              <a:t>Function:</a:t>
            </a:r>
            <a:endParaRPr b="1" sz="1702"/>
          </a:p>
          <a:p>
            <a:pPr indent="-336708" lvl="0" marL="457200" rtl="0" algn="l">
              <a:lnSpc>
                <a:spcPct val="95000"/>
              </a:lnSpc>
              <a:spcBef>
                <a:spcPts val="1200"/>
              </a:spcBef>
              <a:spcAft>
                <a:spcPts val="0"/>
              </a:spcAft>
              <a:buSzPts val="1703"/>
              <a:buChar char="●"/>
            </a:pPr>
            <a:r>
              <a:rPr lang="ca" sz="1702"/>
              <a:t>assign_attributes</a:t>
            </a:r>
            <a:endParaRPr sz="1702"/>
          </a:p>
          <a:p>
            <a:pPr indent="-336708" lvl="0" marL="457200" rtl="0" algn="l">
              <a:lnSpc>
                <a:spcPct val="95000"/>
              </a:lnSpc>
              <a:spcBef>
                <a:spcPts val="0"/>
              </a:spcBef>
              <a:spcAft>
                <a:spcPts val="0"/>
              </a:spcAft>
              <a:buSzPts val="1703"/>
              <a:buChar char="●"/>
            </a:pPr>
            <a:r>
              <a:rPr lang="ca" sz="1702"/>
              <a:t>split_data</a:t>
            </a:r>
            <a:endParaRPr sz="1702"/>
          </a:p>
          <a:p>
            <a:pPr indent="-336708" lvl="0" marL="457200" rtl="0" algn="l">
              <a:lnSpc>
                <a:spcPct val="95000"/>
              </a:lnSpc>
              <a:spcBef>
                <a:spcPts val="0"/>
              </a:spcBef>
              <a:spcAft>
                <a:spcPts val="0"/>
              </a:spcAft>
              <a:buSzPts val="1703"/>
              <a:buChar char="●"/>
            </a:pPr>
            <a:r>
              <a:rPr lang="ca" sz="1702"/>
              <a:t>compute_accuracy</a:t>
            </a:r>
            <a:endParaRPr sz="1702"/>
          </a:p>
        </p:txBody>
      </p:sp>
      <p:pic>
        <p:nvPicPr>
          <p:cNvPr id="201" name="Google Shape;201;p23"/>
          <p:cNvPicPr preferRelativeResize="0"/>
          <p:nvPr/>
        </p:nvPicPr>
        <p:blipFill>
          <a:blip r:embed="rId3">
            <a:alphaModFix/>
          </a:blip>
          <a:stretch>
            <a:fillRect/>
          </a:stretch>
        </p:blipFill>
        <p:spPr>
          <a:xfrm>
            <a:off x="7050900" y="4078125"/>
            <a:ext cx="1795750" cy="10101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ca"/>
              <a:t>System Architecture</a:t>
            </a:r>
            <a:endParaRPr/>
          </a:p>
        </p:txBody>
      </p:sp>
      <p:pic>
        <p:nvPicPr>
          <p:cNvPr id="207" name="Google Shape;207;p24"/>
          <p:cNvPicPr preferRelativeResize="0"/>
          <p:nvPr/>
        </p:nvPicPr>
        <p:blipFill>
          <a:blip r:embed="rId3">
            <a:alphaModFix/>
          </a:blip>
          <a:stretch>
            <a:fillRect/>
          </a:stretch>
        </p:blipFill>
        <p:spPr>
          <a:xfrm>
            <a:off x="6657750" y="3856975"/>
            <a:ext cx="2188899" cy="1231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25"/>
          <p:cNvPicPr preferRelativeResize="0"/>
          <p:nvPr/>
        </p:nvPicPr>
        <p:blipFill>
          <a:blip r:embed="rId3">
            <a:alphaModFix/>
          </a:blip>
          <a:stretch>
            <a:fillRect/>
          </a:stretch>
        </p:blipFill>
        <p:spPr>
          <a:xfrm>
            <a:off x="2791138" y="1361025"/>
            <a:ext cx="3062525" cy="3319950"/>
          </a:xfrm>
          <a:prstGeom prst="rect">
            <a:avLst/>
          </a:prstGeom>
          <a:noFill/>
          <a:ln>
            <a:noFill/>
          </a:ln>
        </p:spPr>
      </p:pic>
      <p:sp>
        <p:nvSpPr>
          <p:cNvPr id="213" name="Google Shape;213;p25"/>
          <p:cNvSpPr txBox="1"/>
          <p:nvPr>
            <p:ph type="title"/>
          </p:nvPr>
        </p:nvSpPr>
        <p:spPr>
          <a:xfrm>
            <a:off x="819150" y="5359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General Architecture</a:t>
            </a:r>
            <a:endParaRPr/>
          </a:p>
        </p:txBody>
      </p:sp>
      <p:pic>
        <p:nvPicPr>
          <p:cNvPr id="214" name="Google Shape;214;p25"/>
          <p:cNvPicPr preferRelativeResize="0"/>
          <p:nvPr/>
        </p:nvPicPr>
        <p:blipFill>
          <a:blip r:embed="rId4">
            <a:alphaModFix/>
          </a:blip>
          <a:stretch>
            <a:fillRect/>
          </a:stretch>
        </p:blipFill>
        <p:spPr>
          <a:xfrm>
            <a:off x="6657750" y="3856975"/>
            <a:ext cx="2188899" cy="1231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819150" y="5251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Training architecture</a:t>
            </a:r>
            <a:endParaRPr/>
          </a:p>
        </p:txBody>
      </p:sp>
      <p:pic>
        <p:nvPicPr>
          <p:cNvPr id="220" name="Google Shape;220;p26"/>
          <p:cNvPicPr preferRelativeResize="0"/>
          <p:nvPr/>
        </p:nvPicPr>
        <p:blipFill rotWithShape="1">
          <a:blip r:embed="rId3">
            <a:alphaModFix/>
          </a:blip>
          <a:srcRect b="62577" l="0" r="0" t="0"/>
          <a:stretch/>
        </p:blipFill>
        <p:spPr>
          <a:xfrm>
            <a:off x="861000" y="1479725"/>
            <a:ext cx="2724150" cy="2943225"/>
          </a:xfrm>
          <a:prstGeom prst="rect">
            <a:avLst/>
          </a:prstGeom>
          <a:noFill/>
          <a:ln>
            <a:noFill/>
          </a:ln>
        </p:spPr>
      </p:pic>
      <p:pic>
        <p:nvPicPr>
          <p:cNvPr id="221" name="Google Shape;221;p26"/>
          <p:cNvPicPr preferRelativeResize="0"/>
          <p:nvPr/>
        </p:nvPicPr>
        <p:blipFill rotWithShape="1">
          <a:blip r:embed="rId4">
            <a:alphaModFix/>
          </a:blip>
          <a:srcRect b="55458" l="0" r="50700" t="0"/>
          <a:stretch/>
        </p:blipFill>
        <p:spPr>
          <a:xfrm>
            <a:off x="3740325" y="1489250"/>
            <a:ext cx="2762250" cy="2924175"/>
          </a:xfrm>
          <a:prstGeom prst="rect">
            <a:avLst/>
          </a:prstGeom>
          <a:noFill/>
          <a:ln>
            <a:noFill/>
          </a:ln>
        </p:spPr>
      </p:pic>
      <p:pic>
        <p:nvPicPr>
          <p:cNvPr id="222" name="Google Shape;222;p26"/>
          <p:cNvPicPr preferRelativeResize="0"/>
          <p:nvPr/>
        </p:nvPicPr>
        <p:blipFill>
          <a:blip r:embed="rId5">
            <a:alphaModFix/>
          </a:blip>
          <a:stretch>
            <a:fillRect/>
          </a:stretch>
        </p:blipFill>
        <p:spPr>
          <a:xfrm>
            <a:off x="6657750" y="3856975"/>
            <a:ext cx="2188899" cy="1231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819150" y="3701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Test Data and final classification</a:t>
            </a:r>
            <a:endParaRPr/>
          </a:p>
        </p:txBody>
      </p:sp>
      <p:pic>
        <p:nvPicPr>
          <p:cNvPr id="228" name="Google Shape;228;p27"/>
          <p:cNvPicPr preferRelativeResize="0"/>
          <p:nvPr/>
        </p:nvPicPr>
        <p:blipFill rotWithShape="1">
          <a:blip r:embed="rId3">
            <a:alphaModFix/>
          </a:blip>
          <a:srcRect b="0" l="0" r="0" t="64205"/>
          <a:stretch/>
        </p:blipFill>
        <p:spPr>
          <a:xfrm>
            <a:off x="582325" y="1464700"/>
            <a:ext cx="2820400" cy="2889430"/>
          </a:xfrm>
          <a:prstGeom prst="rect">
            <a:avLst/>
          </a:prstGeom>
          <a:noFill/>
          <a:ln>
            <a:noFill/>
          </a:ln>
        </p:spPr>
      </p:pic>
      <p:pic>
        <p:nvPicPr>
          <p:cNvPr id="229" name="Google Shape;229;p27"/>
          <p:cNvPicPr preferRelativeResize="0"/>
          <p:nvPr/>
        </p:nvPicPr>
        <p:blipFill rotWithShape="1">
          <a:blip r:embed="rId4">
            <a:alphaModFix/>
          </a:blip>
          <a:srcRect b="0" l="0" r="48504" t="56679"/>
          <a:stretch/>
        </p:blipFill>
        <p:spPr>
          <a:xfrm>
            <a:off x="3570217" y="1464700"/>
            <a:ext cx="2920045" cy="2889425"/>
          </a:xfrm>
          <a:prstGeom prst="rect">
            <a:avLst/>
          </a:prstGeom>
          <a:noFill/>
          <a:ln>
            <a:noFill/>
          </a:ln>
        </p:spPr>
      </p:pic>
      <p:pic>
        <p:nvPicPr>
          <p:cNvPr id="230" name="Google Shape;230;p27"/>
          <p:cNvPicPr preferRelativeResize="0"/>
          <p:nvPr/>
        </p:nvPicPr>
        <p:blipFill>
          <a:blip r:embed="rId5">
            <a:alphaModFix/>
          </a:blip>
          <a:stretch>
            <a:fillRect/>
          </a:stretch>
        </p:blipFill>
        <p:spPr>
          <a:xfrm>
            <a:off x="6657750" y="3856975"/>
            <a:ext cx="2188899" cy="1231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txBox="1"/>
          <p:nvPr>
            <p:ph type="ctrTitle"/>
          </p:nvPr>
        </p:nvSpPr>
        <p:spPr>
          <a:xfrm>
            <a:off x="311700" y="1201775"/>
            <a:ext cx="8520600" cy="1122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ca"/>
              <a:t>DESIGN ACTIVITY</a:t>
            </a:r>
            <a:endParaRPr/>
          </a:p>
        </p:txBody>
      </p:sp>
      <p:sp>
        <p:nvSpPr>
          <p:cNvPr id="236" name="Google Shape;236;p28"/>
          <p:cNvSpPr txBox="1"/>
          <p:nvPr>
            <p:ph idx="1" type="subTitle"/>
          </p:nvPr>
        </p:nvSpPr>
        <p:spPr>
          <a:xfrm>
            <a:off x="311700" y="2465625"/>
            <a:ext cx="85206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ca" sz="2180">
                <a:latin typeface="Nunito"/>
                <a:ea typeface="Nunito"/>
                <a:cs typeface="Nunito"/>
                <a:sym typeface="Nunito"/>
              </a:rPr>
              <a:t>Sergi Albiach, Anna Garriga, Benet Manzanares and Ramon Mateo</a:t>
            </a:r>
            <a:endParaRPr sz="2180">
              <a:latin typeface="Nunito"/>
              <a:ea typeface="Nunito"/>
              <a:cs typeface="Nunito"/>
              <a:sym typeface="Nunito"/>
            </a:endParaRPr>
          </a:p>
        </p:txBody>
      </p:sp>
      <p:pic>
        <p:nvPicPr>
          <p:cNvPr id="237" name="Google Shape;237;p28"/>
          <p:cNvPicPr preferRelativeResize="0"/>
          <p:nvPr/>
        </p:nvPicPr>
        <p:blipFill>
          <a:blip r:embed="rId3">
            <a:alphaModFix/>
          </a:blip>
          <a:stretch>
            <a:fillRect/>
          </a:stretch>
        </p:blipFill>
        <p:spPr>
          <a:xfrm>
            <a:off x="6657750" y="3856975"/>
            <a:ext cx="2188899" cy="1231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Index</a:t>
            </a:r>
            <a:endParaRPr/>
          </a:p>
        </p:txBody>
      </p:sp>
      <p:sp>
        <p:nvSpPr>
          <p:cNvPr id="136" name="Google Shape;136;p14"/>
          <p:cNvSpPr txBox="1"/>
          <p:nvPr>
            <p:ph idx="1" type="body"/>
          </p:nvPr>
        </p:nvSpPr>
        <p:spPr>
          <a:xfrm>
            <a:off x="819150" y="1672500"/>
            <a:ext cx="7505700" cy="24480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AutoNum type="arabicPeriod"/>
            </a:pPr>
            <a:r>
              <a:rPr lang="ca" sz="2500"/>
              <a:t>Introduction</a:t>
            </a:r>
            <a:endParaRPr sz="2500"/>
          </a:p>
          <a:p>
            <a:pPr indent="-387350" lvl="0" marL="457200" rtl="0" algn="l">
              <a:spcBef>
                <a:spcPts val="0"/>
              </a:spcBef>
              <a:spcAft>
                <a:spcPts val="0"/>
              </a:spcAft>
              <a:buSzPts val="2500"/>
              <a:buAutoNum type="arabicPeriod"/>
            </a:pPr>
            <a:r>
              <a:rPr lang="ca" sz="2500"/>
              <a:t>Agent Description</a:t>
            </a:r>
            <a:endParaRPr sz="2500"/>
          </a:p>
          <a:p>
            <a:pPr indent="-387350" lvl="0" marL="457200" rtl="0" algn="l">
              <a:spcBef>
                <a:spcPts val="0"/>
              </a:spcBef>
              <a:spcAft>
                <a:spcPts val="0"/>
              </a:spcAft>
              <a:buSzPts val="2500"/>
              <a:buAutoNum type="arabicPeriod"/>
            </a:pPr>
            <a:r>
              <a:rPr lang="ca" sz="2500"/>
              <a:t>System Architecture</a:t>
            </a:r>
            <a:endParaRPr sz="2500"/>
          </a:p>
        </p:txBody>
      </p:sp>
      <p:pic>
        <p:nvPicPr>
          <p:cNvPr id="137" name="Google Shape;137;p14"/>
          <p:cNvPicPr preferRelativeResize="0"/>
          <p:nvPr/>
        </p:nvPicPr>
        <p:blipFill>
          <a:blip r:embed="rId3">
            <a:alphaModFix/>
          </a:blip>
          <a:stretch>
            <a:fillRect/>
          </a:stretch>
        </p:blipFill>
        <p:spPr>
          <a:xfrm>
            <a:off x="6657750" y="3856975"/>
            <a:ext cx="2188899" cy="1231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ca"/>
              <a:t>Introduction</a:t>
            </a:r>
            <a:endParaRPr/>
          </a:p>
        </p:txBody>
      </p:sp>
      <p:pic>
        <p:nvPicPr>
          <p:cNvPr id="143" name="Google Shape;143;p15"/>
          <p:cNvPicPr preferRelativeResize="0"/>
          <p:nvPr/>
        </p:nvPicPr>
        <p:blipFill>
          <a:blip r:embed="rId3">
            <a:alphaModFix/>
          </a:blip>
          <a:stretch>
            <a:fillRect/>
          </a:stretch>
        </p:blipFill>
        <p:spPr>
          <a:xfrm>
            <a:off x="6657750" y="3856975"/>
            <a:ext cx="2188899" cy="1231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Introduction</a:t>
            </a:r>
            <a:endParaRPr/>
          </a:p>
          <a:p>
            <a:pPr indent="0" lvl="0" marL="0" rtl="0" algn="l">
              <a:spcBef>
                <a:spcPts val="0"/>
              </a:spcBef>
              <a:spcAft>
                <a:spcPts val="0"/>
              </a:spcAft>
              <a:buNone/>
            </a:pPr>
            <a:r>
              <a:t/>
            </a:r>
            <a:endParaRPr/>
          </a:p>
        </p:txBody>
      </p:sp>
      <p:sp>
        <p:nvSpPr>
          <p:cNvPr id="149" name="Google Shape;149;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9250" lvl="0" marL="457200" rtl="0" algn="l">
              <a:lnSpc>
                <a:spcPct val="150000"/>
              </a:lnSpc>
              <a:spcBef>
                <a:spcPts val="0"/>
              </a:spcBef>
              <a:spcAft>
                <a:spcPts val="0"/>
              </a:spcAft>
              <a:buSzPts val="1900"/>
              <a:buChar char="●"/>
            </a:pPr>
            <a:r>
              <a:rPr lang="ca" sz="1900"/>
              <a:t>Collaborative classificator for firm fraud detection</a:t>
            </a:r>
            <a:endParaRPr sz="1900"/>
          </a:p>
          <a:p>
            <a:pPr indent="-349250" lvl="0" marL="457200" rtl="0" algn="l">
              <a:lnSpc>
                <a:spcPct val="150000"/>
              </a:lnSpc>
              <a:spcBef>
                <a:spcPts val="0"/>
              </a:spcBef>
              <a:spcAft>
                <a:spcPts val="0"/>
              </a:spcAft>
              <a:buSzPts val="1900"/>
              <a:buChar char="●"/>
            </a:pPr>
            <a:r>
              <a:rPr lang="ca" sz="1900"/>
              <a:t>AUDIT dataset - 767 instances - 25 characteristics</a:t>
            </a:r>
            <a:endParaRPr sz="1900"/>
          </a:p>
          <a:p>
            <a:pPr indent="-349250" lvl="0" marL="457200" rtl="0" algn="l">
              <a:lnSpc>
                <a:spcPct val="150000"/>
              </a:lnSpc>
              <a:spcBef>
                <a:spcPts val="0"/>
              </a:spcBef>
              <a:spcAft>
                <a:spcPts val="0"/>
              </a:spcAft>
              <a:buSzPts val="1900"/>
              <a:buChar char="●"/>
            </a:pPr>
            <a:r>
              <a:rPr lang="ca" sz="1900"/>
              <a:t>Train 10 classifiers</a:t>
            </a:r>
            <a:endParaRPr sz="1900"/>
          </a:p>
          <a:p>
            <a:pPr indent="-349250" lvl="0" marL="457200" rtl="0" algn="l">
              <a:lnSpc>
                <a:spcPct val="150000"/>
              </a:lnSpc>
              <a:spcBef>
                <a:spcPts val="0"/>
              </a:spcBef>
              <a:spcAft>
                <a:spcPts val="0"/>
              </a:spcAft>
              <a:buSzPts val="1900"/>
              <a:buChar char="●"/>
            </a:pPr>
            <a:r>
              <a:rPr lang="ca" sz="1900"/>
              <a:t>Coordinate them to obtain unique test predictions</a:t>
            </a:r>
            <a:endParaRPr sz="1900"/>
          </a:p>
        </p:txBody>
      </p:sp>
      <p:pic>
        <p:nvPicPr>
          <p:cNvPr id="150" name="Google Shape;150;p16"/>
          <p:cNvPicPr preferRelativeResize="0"/>
          <p:nvPr/>
        </p:nvPicPr>
        <p:blipFill>
          <a:blip r:embed="rId3">
            <a:alphaModFix/>
          </a:blip>
          <a:stretch>
            <a:fillRect/>
          </a:stretch>
        </p:blipFill>
        <p:spPr>
          <a:xfrm>
            <a:off x="6657750" y="3856975"/>
            <a:ext cx="2188899" cy="1231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ca"/>
              <a:t>Agent Description</a:t>
            </a:r>
            <a:endParaRPr/>
          </a:p>
        </p:txBody>
      </p:sp>
      <p:pic>
        <p:nvPicPr>
          <p:cNvPr id="156" name="Google Shape;156;p17"/>
          <p:cNvPicPr preferRelativeResize="0"/>
          <p:nvPr/>
        </p:nvPicPr>
        <p:blipFill>
          <a:blip r:embed="rId3">
            <a:alphaModFix/>
          </a:blip>
          <a:stretch>
            <a:fillRect/>
          </a:stretch>
        </p:blipFill>
        <p:spPr>
          <a:xfrm>
            <a:off x="6657750" y="3856975"/>
            <a:ext cx="2188899" cy="1231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User Agent</a:t>
            </a:r>
            <a:endParaRPr/>
          </a:p>
          <a:p>
            <a:pPr indent="0" lvl="0" marL="0" rtl="0" algn="l">
              <a:spcBef>
                <a:spcPts val="0"/>
              </a:spcBef>
              <a:spcAft>
                <a:spcPts val="0"/>
              </a:spcAft>
              <a:buNone/>
            </a:pPr>
            <a:r>
              <a:t/>
            </a:r>
            <a:endParaRPr/>
          </a:p>
        </p:txBody>
      </p:sp>
      <p:sp>
        <p:nvSpPr>
          <p:cNvPr id="162" name="Google Shape;162;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9250" lvl="0" marL="457200" rtl="0" algn="l">
              <a:lnSpc>
                <a:spcPct val="150000"/>
              </a:lnSpc>
              <a:spcBef>
                <a:spcPts val="0"/>
              </a:spcBef>
              <a:spcAft>
                <a:spcPts val="0"/>
              </a:spcAft>
              <a:buClr>
                <a:srgbClr val="000000"/>
              </a:buClr>
              <a:buSzPts val="1900"/>
              <a:buChar char="●"/>
            </a:pPr>
            <a:r>
              <a:rPr b="1" lang="ca" sz="1900">
                <a:solidFill>
                  <a:srgbClr val="000000"/>
                </a:solidFill>
              </a:rPr>
              <a:t>Role:</a:t>
            </a:r>
            <a:r>
              <a:rPr lang="ca" sz="1900">
                <a:solidFill>
                  <a:srgbClr val="000000"/>
                </a:solidFill>
              </a:rPr>
              <a:t> It is in charge of loading the dataset, splitting the data into training and test, starting the training and managing user queries. Its communication is limited to the coordination agent.</a:t>
            </a:r>
            <a:endParaRPr b="1" sz="1900">
              <a:solidFill>
                <a:srgbClr val="000000"/>
              </a:solidFill>
            </a:endParaRPr>
          </a:p>
          <a:p>
            <a:pPr indent="-349250" lvl="0" marL="457200" rtl="0" algn="l">
              <a:spcBef>
                <a:spcPts val="0"/>
              </a:spcBef>
              <a:spcAft>
                <a:spcPts val="0"/>
              </a:spcAft>
              <a:buClr>
                <a:srgbClr val="000000"/>
              </a:buClr>
              <a:buSzPts val="1900"/>
              <a:buChar char="●"/>
            </a:pPr>
            <a:r>
              <a:rPr b="1" lang="ca" sz="1900">
                <a:solidFill>
                  <a:srgbClr val="000000"/>
                </a:solidFill>
              </a:rPr>
              <a:t>Number of agents: </a:t>
            </a:r>
            <a:r>
              <a:rPr lang="ca" sz="1900">
                <a:solidFill>
                  <a:srgbClr val="000000"/>
                </a:solidFill>
              </a:rPr>
              <a:t>1</a:t>
            </a:r>
            <a:endParaRPr sz="1900">
              <a:solidFill>
                <a:srgbClr val="000000"/>
              </a:solidFill>
            </a:endParaRPr>
          </a:p>
        </p:txBody>
      </p:sp>
      <p:pic>
        <p:nvPicPr>
          <p:cNvPr id="163" name="Google Shape;163;p18"/>
          <p:cNvPicPr preferRelativeResize="0"/>
          <p:nvPr/>
        </p:nvPicPr>
        <p:blipFill>
          <a:blip r:embed="rId3">
            <a:alphaModFix/>
          </a:blip>
          <a:stretch>
            <a:fillRect/>
          </a:stretch>
        </p:blipFill>
        <p:spPr>
          <a:xfrm>
            <a:off x="6657750" y="3856975"/>
            <a:ext cx="2188899" cy="1231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User Agent: properties, functions, messages</a:t>
            </a:r>
            <a:endParaRPr/>
          </a:p>
        </p:txBody>
      </p:sp>
      <p:sp>
        <p:nvSpPr>
          <p:cNvPr id="169" name="Google Shape;169;p19"/>
          <p:cNvSpPr txBox="1"/>
          <p:nvPr>
            <p:ph idx="1" type="body"/>
          </p:nvPr>
        </p:nvSpPr>
        <p:spPr>
          <a:xfrm>
            <a:off x="819150" y="1616850"/>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ca" sz="1900">
                <a:solidFill>
                  <a:srgbClr val="000000"/>
                </a:solidFill>
              </a:rPr>
              <a:t>Properties:</a:t>
            </a:r>
            <a:endParaRPr b="1" sz="1900">
              <a:solidFill>
                <a:srgbClr val="000000"/>
              </a:solidFill>
            </a:endParaRPr>
          </a:p>
          <a:p>
            <a:pPr indent="-349250" lvl="0" marL="457200" rtl="0" algn="l">
              <a:lnSpc>
                <a:spcPct val="150000"/>
              </a:lnSpc>
              <a:spcBef>
                <a:spcPts val="1200"/>
              </a:spcBef>
              <a:spcAft>
                <a:spcPts val="0"/>
              </a:spcAft>
              <a:buClr>
                <a:srgbClr val="000000"/>
              </a:buClr>
              <a:buSzPts val="1900"/>
              <a:buChar char="●"/>
            </a:pPr>
            <a:r>
              <a:rPr lang="ca" sz="1900">
                <a:solidFill>
                  <a:srgbClr val="000000"/>
                </a:solidFill>
              </a:rPr>
              <a:t>Social ability</a:t>
            </a:r>
            <a:endParaRPr sz="1900">
              <a:solidFill>
                <a:srgbClr val="000000"/>
              </a:solidFill>
            </a:endParaRPr>
          </a:p>
          <a:p>
            <a:pPr indent="-349250" lvl="0" marL="457200" rtl="0" algn="l">
              <a:lnSpc>
                <a:spcPct val="150000"/>
              </a:lnSpc>
              <a:spcBef>
                <a:spcPts val="0"/>
              </a:spcBef>
              <a:spcAft>
                <a:spcPts val="0"/>
              </a:spcAft>
              <a:buClr>
                <a:srgbClr val="000000"/>
              </a:buClr>
              <a:buSzPts val="1900"/>
              <a:buChar char="●"/>
            </a:pPr>
            <a:r>
              <a:rPr lang="ca" sz="1900">
                <a:solidFill>
                  <a:srgbClr val="000000"/>
                </a:solidFill>
              </a:rPr>
              <a:t>Rationality</a:t>
            </a:r>
            <a:endParaRPr sz="1900">
              <a:solidFill>
                <a:srgbClr val="000000"/>
              </a:solidFill>
            </a:endParaRPr>
          </a:p>
          <a:p>
            <a:pPr indent="0" lvl="0" marL="457200" rtl="0" algn="l">
              <a:lnSpc>
                <a:spcPct val="150000"/>
              </a:lnSpc>
              <a:spcBef>
                <a:spcPts val="0"/>
              </a:spcBef>
              <a:spcAft>
                <a:spcPts val="0"/>
              </a:spcAft>
              <a:buNone/>
            </a:pPr>
            <a:r>
              <a:t/>
            </a:r>
            <a:endParaRPr sz="2400"/>
          </a:p>
        </p:txBody>
      </p:sp>
      <p:sp>
        <p:nvSpPr>
          <p:cNvPr id="170" name="Google Shape;170;p19"/>
          <p:cNvSpPr txBox="1"/>
          <p:nvPr>
            <p:ph idx="2" type="body"/>
          </p:nvPr>
        </p:nvSpPr>
        <p:spPr>
          <a:xfrm>
            <a:off x="4505250" y="1616850"/>
            <a:ext cx="39999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ca" sz="1900">
                <a:solidFill>
                  <a:srgbClr val="000000"/>
                </a:solidFill>
              </a:rPr>
              <a:t>Messages</a:t>
            </a:r>
            <a:r>
              <a:rPr b="1" lang="ca" sz="1900">
                <a:solidFill>
                  <a:srgbClr val="000000"/>
                </a:solidFill>
              </a:rPr>
              <a:t>:</a:t>
            </a:r>
            <a:endParaRPr b="1" sz="1900">
              <a:solidFill>
                <a:srgbClr val="000000"/>
              </a:solidFill>
            </a:endParaRPr>
          </a:p>
          <a:p>
            <a:pPr indent="0" lvl="0" marL="0" rtl="0" algn="l">
              <a:lnSpc>
                <a:spcPct val="100000"/>
              </a:lnSpc>
              <a:spcBef>
                <a:spcPts val="0"/>
              </a:spcBef>
              <a:spcAft>
                <a:spcPts val="0"/>
              </a:spcAft>
              <a:buClr>
                <a:schemeClr val="dk1"/>
              </a:buClr>
              <a:buSzPts val="1100"/>
              <a:buFont typeface="Arial"/>
              <a:buNone/>
            </a:pPr>
            <a:r>
              <a:t/>
            </a:r>
            <a:endParaRPr sz="1900">
              <a:solidFill>
                <a:srgbClr val="000000"/>
              </a:solidFill>
            </a:endParaRPr>
          </a:p>
          <a:p>
            <a:pPr indent="-349250" lvl="0" marL="457200" rtl="0" algn="l">
              <a:lnSpc>
                <a:spcPct val="100000"/>
              </a:lnSpc>
              <a:spcBef>
                <a:spcPts val="0"/>
              </a:spcBef>
              <a:spcAft>
                <a:spcPts val="0"/>
              </a:spcAft>
              <a:buClr>
                <a:srgbClr val="000000"/>
              </a:buClr>
              <a:buSzPts val="1900"/>
              <a:buChar char="●"/>
            </a:pPr>
            <a:r>
              <a:rPr lang="ca" sz="1900">
                <a:solidFill>
                  <a:srgbClr val="000000"/>
                </a:solidFill>
              </a:rPr>
              <a:t>train_agents</a:t>
            </a:r>
            <a:endParaRPr sz="1900">
              <a:solidFill>
                <a:srgbClr val="000000"/>
              </a:solidFill>
            </a:endParaRPr>
          </a:p>
          <a:p>
            <a:pPr indent="-349250" lvl="0" marL="457200" rtl="0" algn="l">
              <a:lnSpc>
                <a:spcPct val="100000"/>
              </a:lnSpc>
              <a:spcBef>
                <a:spcPts val="0"/>
              </a:spcBef>
              <a:spcAft>
                <a:spcPts val="0"/>
              </a:spcAft>
              <a:buClr>
                <a:srgbClr val="000000"/>
              </a:buClr>
              <a:buSzPts val="1900"/>
              <a:buChar char="●"/>
            </a:pPr>
            <a:r>
              <a:rPr lang="ca" sz="1900">
                <a:solidFill>
                  <a:srgbClr val="000000"/>
                </a:solidFill>
              </a:rPr>
              <a:t>test_agents</a:t>
            </a:r>
            <a:endParaRPr sz="1900">
              <a:solidFill>
                <a:srgbClr val="000000"/>
              </a:solidFill>
            </a:endParaRPr>
          </a:p>
          <a:p>
            <a:pPr indent="0" lvl="0" marL="0" rtl="0" algn="l">
              <a:lnSpc>
                <a:spcPct val="100000"/>
              </a:lnSpc>
              <a:spcBef>
                <a:spcPts val="0"/>
              </a:spcBef>
              <a:spcAft>
                <a:spcPts val="0"/>
              </a:spcAft>
              <a:buNone/>
            </a:pPr>
            <a:r>
              <a:t/>
            </a:r>
            <a:endParaRPr sz="1900">
              <a:solidFill>
                <a:srgbClr val="000000"/>
              </a:solidFill>
            </a:endParaRPr>
          </a:p>
          <a:p>
            <a:pPr indent="0" lvl="0" marL="0" rtl="0" algn="l">
              <a:lnSpc>
                <a:spcPct val="100000"/>
              </a:lnSpc>
              <a:spcBef>
                <a:spcPts val="0"/>
              </a:spcBef>
              <a:spcAft>
                <a:spcPts val="0"/>
              </a:spcAft>
              <a:buNone/>
            </a:pPr>
            <a:r>
              <a:rPr b="1" lang="ca" sz="1900">
                <a:solidFill>
                  <a:srgbClr val="000000"/>
                </a:solidFill>
              </a:rPr>
              <a:t>Functions:</a:t>
            </a:r>
            <a:endParaRPr b="1" sz="1900">
              <a:solidFill>
                <a:srgbClr val="000000"/>
              </a:solidFill>
            </a:endParaRPr>
          </a:p>
          <a:p>
            <a:pPr indent="0" lvl="0" marL="0" rtl="0" algn="l">
              <a:lnSpc>
                <a:spcPct val="100000"/>
              </a:lnSpc>
              <a:spcBef>
                <a:spcPts val="0"/>
              </a:spcBef>
              <a:spcAft>
                <a:spcPts val="0"/>
              </a:spcAft>
              <a:buNone/>
            </a:pPr>
            <a:r>
              <a:t/>
            </a:r>
            <a:endParaRPr sz="1900">
              <a:solidFill>
                <a:srgbClr val="000000"/>
              </a:solidFill>
            </a:endParaRPr>
          </a:p>
          <a:p>
            <a:pPr indent="-349250" lvl="0" marL="457200" rtl="0" algn="l">
              <a:lnSpc>
                <a:spcPct val="100000"/>
              </a:lnSpc>
              <a:spcBef>
                <a:spcPts val="0"/>
              </a:spcBef>
              <a:spcAft>
                <a:spcPts val="0"/>
              </a:spcAft>
              <a:buClr>
                <a:srgbClr val="000000"/>
              </a:buClr>
              <a:buSzPts val="1900"/>
              <a:buChar char="●"/>
            </a:pPr>
            <a:r>
              <a:rPr lang="ca" sz="1900">
                <a:solidFill>
                  <a:srgbClr val="000000"/>
                </a:solidFill>
              </a:rPr>
              <a:t>prepare_data</a:t>
            </a:r>
            <a:endParaRPr sz="1900">
              <a:solidFill>
                <a:srgbClr val="000000"/>
              </a:solidFill>
            </a:endParaRPr>
          </a:p>
          <a:p>
            <a:pPr indent="0" lvl="0" marL="0" rtl="0" algn="l">
              <a:spcBef>
                <a:spcPts val="0"/>
              </a:spcBef>
              <a:spcAft>
                <a:spcPts val="1200"/>
              </a:spcAft>
              <a:buNone/>
            </a:pPr>
            <a:r>
              <a:t/>
            </a:r>
            <a:endParaRPr>
              <a:solidFill>
                <a:srgbClr val="000000"/>
              </a:solidFill>
            </a:endParaRPr>
          </a:p>
        </p:txBody>
      </p:sp>
      <p:pic>
        <p:nvPicPr>
          <p:cNvPr id="171" name="Google Shape;171;p19"/>
          <p:cNvPicPr preferRelativeResize="0"/>
          <p:nvPr/>
        </p:nvPicPr>
        <p:blipFill>
          <a:blip r:embed="rId3">
            <a:alphaModFix/>
          </a:blip>
          <a:stretch>
            <a:fillRect/>
          </a:stretch>
        </p:blipFill>
        <p:spPr>
          <a:xfrm>
            <a:off x="6657750" y="3856975"/>
            <a:ext cx="2188899" cy="1231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Classifier Agent</a:t>
            </a:r>
            <a:endParaRPr/>
          </a:p>
        </p:txBody>
      </p:sp>
      <p:sp>
        <p:nvSpPr>
          <p:cNvPr id="177" name="Google Shape;177;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ca" sz="2000">
                <a:solidFill>
                  <a:srgbClr val="000000"/>
                </a:solidFill>
              </a:rPr>
              <a:t>Role/s:  </a:t>
            </a:r>
            <a:r>
              <a:rPr lang="ca" sz="2000">
                <a:solidFill>
                  <a:srgbClr val="000000"/>
                </a:solidFill>
              </a:rPr>
              <a:t>It receives a part of the training data and creates a Decision Tree based on it. It also receives test cases and sends the output classification result to the coordinator agent. </a:t>
            </a:r>
            <a:endParaRPr sz="2000">
              <a:solidFill>
                <a:srgbClr val="000000"/>
              </a:solidFill>
            </a:endParaRPr>
          </a:p>
          <a:p>
            <a:pPr indent="0" lvl="0" marL="0" rtl="0" algn="l">
              <a:lnSpc>
                <a:spcPct val="150000"/>
              </a:lnSpc>
              <a:spcBef>
                <a:spcPts val="0"/>
              </a:spcBef>
              <a:spcAft>
                <a:spcPts val="0"/>
              </a:spcAft>
              <a:buNone/>
            </a:pPr>
            <a:r>
              <a:t/>
            </a:r>
            <a:endParaRPr sz="2000">
              <a:solidFill>
                <a:srgbClr val="000000"/>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rPr b="1" lang="ca" sz="2000">
                <a:solidFill>
                  <a:srgbClr val="000000"/>
                </a:solidFill>
              </a:rPr>
              <a:t>Number of agents: </a:t>
            </a:r>
            <a:r>
              <a:rPr lang="ca" sz="2000">
                <a:solidFill>
                  <a:srgbClr val="000000"/>
                </a:solidFill>
              </a:rPr>
              <a:t>10</a:t>
            </a:r>
            <a:endParaRPr sz="2000">
              <a:solidFill>
                <a:srgbClr val="000000"/>
              </a:solidFill>
            </a:endParaRPr>
          </a:p>
        </p:txBody>
      </p:sp>
      <p:pic>
        <p:nvPicPr>
          <p:cNvPr id="178" name="Google Shape;178;p20"/>
          <p:cNvPicPr preferRelativeResize="0"/>
          <p:nvPr/>
        </p:nvPicPr>
        <p:blipFill>
          <a:blip r:embed="rId3">
            <a:alphaModFix/>
          </a:blip>
          <a:stretch>
            <a:fillRect/>
          </a:stretch>
        </p:blipFill>
        <p:spPr>
          <a:xfrm>
            <a:off x="6657750" y="3856975"/>
            <a:ext cx="2188899" cy="1231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Classifier Agent: properties, functions and messages</a:t>
            </a:r>
            <a:endParaRPr/>
          </a:p>
        </p:txBody>
      </p:sp>
      <p:sp>
        <p:nvSpPr>
          <p:cNvPr id="184" name="Google Shape;184;p21"/>
          <p:cNvSpPr txBox="1"/>
          <p:nvPr>
            <p:ph idx="1" type="body"/>
          </p:nvPr>
        </p:nvSpPr>
        <p:spPr>
          <a:xfrm>
            <a:off x="819150" y="1990725"/>
            <a:ext cx="3686100" cy="24480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None/>
            </a:pPr>
            <a:r>
              <a:rPr b="1" lang="ca" sz="7600"/>
              <a:t>Properties:</a:t>
            </a:r>
            <a:endParaRPr b="1" sz="7600"/>
          </a:p>
          <a:p>
            <a:pPr indent="-349250" lvl="0" marL="457200" rtl="0" algn="l">
              <a:lnSpc>
                <a:spcPct val="150000"/>
              </a:lnSpc>
              <a:spcBef>
                <a:spcPts val="1200"/>
              </a:spcBef>
              <a:spcAft>
                <a:spcPts val="0"/>
              </a:spcAft>
              <a:buSzPct val="100000"/>
              <a:buChar char="●"/>
            </a:pPr>
            <a:r>
              <a:rPr lang="ca" sz="7600"/>
              <a:t>Social Ability</a:t>
            </a:r>
            <a:endParaRPr sz="7600"/>
          </a:p>
          <a:p>
            <a:pPr indent="-349250" lvl="0" marL="457200" rtl="0" algn="l">
              <a:lnSpc>
                <a:spcPct val="150000"/>
              </a:lnSpc>
              <a:spcBef>
                <a:spcPts val="0"/>
              </a:spcBef>
              <a:spcAft>
                <a:spcPts val="0"/>
              </a:spcAft>
              <a:buSzPct val="100000"/>
              <a:buChar char="●"/>
            </a:pPr>
            <a:r>
              <a:rPr lang="ca" sz="7600"/>
              <a:t>Rationality</a:t>
            </a:r>
            <a:endParaRPr sz="7600"/>
          </a:p>
          <a:p>
            <a:pPr indent="-349250" lvl="0" marL="457200" rtl="0" algn="l">
              <a:lnSpc>
                <a:spcPct val="150000"/>
              </a:lnSpc>
              <a:spcBef>
                <a:spcPts val="0"/>
              </a:spcBef>
              <a:spcAft>
                <a:spcPts val="0"/>
              </a:spcAft>
              <a:buSzPct val="100000"/>
              <a:buChar char="●"/>
            </a:pPr>
            <a:r>
              <a:rPr lang="ca" sz="7600"/>
              <a:t>Learning</a:t>
            </a:r>
            <a:endParaRPr sz="7600"/>
          </a:p>
          <a:p>
            <a:pPr indent="-349250" lvl="0" marL="457200" rtl="0" algn="l">
              <a:lnSpc>
                <a:spcPct val="150000"/>
              </a:lnSpc>
              <a:spcBef>
                <a:spcPts val="0"/>
              </a:spcBef>
              <a:spcAft>
                <a:spcPts val="0"/>
              </a:spcAft>
              <a:buSzPct val="100000"/>
              <a:buChar char="●"/>
            </a:pPr>
            <a:r>
              <a:rPr lang="ca" sz="7600"/>
              <a:t>Reasoning Capabilities</a:t>
            </a:r>
            <a:endParaRPr sz="7600"/>
          </a:p>
          <a:p>
            <a:pPr indent="0" lvl="0" marL="0" rtl="0" algn="l">
              <a:spcBef>
                <a:spcPts val="1200"/>
              </a:spcBef>
              <a:spcAft>
                <a:spcPts val="0"/>
              </a:spcAft>
              <a:buNone/>
            </a:pPr>
            <a:r>
              <a:t/>
            </a:r>
            <a:endParaRPr b="1" sz="1550" u="sng"/>
          </a:p>
          <a:p>
            <a:pPr indent="0" lvl="0" marL="0" rtl="0" algn="l">
              <a:spcBef>
                <a:spcPts val="1200"/>
              </a:spcBef>
              <a:spcAft>
                <a:spcPts val="0"/>
              </a:spcAft>
              <a:buNone/>
            </a:pPr>
            <a:r>
              <a:t/>
            </a:r>
            <a:endParaRPr sz="1500"/>
          </a:p>
          <a:p>
            <a:pPr indent="0" lvl="0" marL="0" rtl="0" algn="l">
              <a:lnSpc>
                <a:spcPct val="150000"/>
              </a:lnSpc>
              <a:spcBef>
                <a:spcPts val="1200"/>
              </a:spcBef>
              <a:spcAft>
                <a:spcPts val="0"/>
              </a:spcAft>
              <a:buNone/>
            </a:pPr>
            <a:r>
              <a:t/>
            </a:r>
            <a:endParaRPr sz="11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ca" sz="1100">
                <a:solidFill>
                  <a:schemeClr val="dk1"/>
                </a:solidFill>
                <a:latin typeface="Helvetica Neue"/>
                <a:ea typeface="Helvetica Neue"/>
                <a:cs typeface="Helvetica Neue"/>
                <a:sym typeface="Helvetica Neue"/>
              </a:rPr>
              <a:t>Social ability</a:t>
            </a:r>
            <a:endParaRPr sz="11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ca" sz="1100">
                <a:solidFill>
                  <a:schemeClr val="dk1"/>
                </a:solidFill>
                <a:latin typeface="Helvetica Neue"/>
                <a:ea typeface="Helvetica Neue"/>
                <a:cs typeface="Helvetica Neue"/>
                <a:sym typeface="Helvetica Neue"/>
              </a:rPr>
              <a:t>Rationality</a:t>
            </a:r>
            <a:endParaRPr sz="1100">
              <a:solidFill>
                <a:schemeClr val="dk1"/>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rPr lang="ca" sz="1100">
                <a:solidFill>
                  <a:schemeClr val="dk1"/>
                </a:solidFill>
                <a:latin typeface="Helvetica Neue"/>
                <a:ea typeface="Helvetica Neue"/>
                <a:cs typeface="Helvetica Neue"/>
                <a:sym typeface="Helvetica Neue"/>
              </a:rPr>
              <a:t>Learning</a:t>
            </a:r>
            <a:endParaRPr/>
          </a:p>
          <a:p>
            <a:pPr indent="0" lvl="0" marL="0" rtl="0" algn="l">
              <a:lnSpc>
                <a:spcPct val="150000"/>
              </a:lnSpc>
              <a:spcBef>
                <a:spcPts val="0"/>
              </a:spcBef>
              <a:spcAft>
                <a:spcPts val="0"/>
              </a:spcAft>
              <a:buNone/>
            </a:pPr>
            <a:r>
              <a:rPr lang="ca" sz="1100">
                <a:solidFill>
                  <a:schemeClr val="dk1"/>
                </a:solidFill>
                <a:latin typeface="Helvetica Neue"/>
                <a:ea typeface="Helvetica Neue"/>
                <a:cs typeface="Helvetica Neue"/>
                <a:sym typeface="Helvetica Neue"/>
              </a:rPr>
              <a:t>Reasoning capabilities</a:t>
            </a:r>
            <a:endParaRPr/>
          </a:p>
        </p:txBody>
      </p:sp>
      <p:sp>
        <p:nvSpPr>
          <p:cNvPr id="185" name="Google Shape;185;p21"/>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ca" sz="1800"/>
              <a:t>Messages:</a:t>
            </a:r>
            <a:endParaRPr b="1" sz="1800"/>
          </a:p>
          <a:p>
            <a:pPr indent="-342900" lvl="0" marL="457200" rtl="0" algn="l">
              <a:spcBef>
                <a:spcPts val="1200"/>
              </a:spcBef>
              <a:spcAft>
                <a:spcPts val="0"/>
              </a:spcAft>
              <a:buSzPts val="1800"/>
              <a:buChar char="●"/>
            </a:pPr>
            <a:r>
              <a:rPr lang="ca" sz="1800"/>
              <a:t>end_training</a:t>
            </a:r>
            <a:endParaRPr sz="1800"/>
          </a:p>
          <a:p>
            <a:pPr indent="-342900" lvl="0" marL="457200" rtl="0" algn="l">
              <a:spcBef>
                <a:spcPts val="0"/>
              </a:spcBef>
              <a:spcAft>
                <a:spcPts val="0"/>
              </a:spcAft>
              <a:buSzPts val="1800"/>
              <a:buChar char="●"/>
            </a:pPr>
            <a:r>
              <a:rPr lang="ca" sz="1800"/>
              <a:t>end_prediction</a:t>
            </a:r>
            <a:endParaRPr sz="1800"/>
          </a:p>
          <a:p>
            <a:pPr indent="0" lvl="0" marL="0" rtl="0" algn="l">
              <a:spcBef>
                <a:spcPts val="1200"/>
              </a:spcBef>
              <a:spcAft>
                <a:spcPts val="0"/>
              </a:spcAft>
              <a:buNone/>
            </a:pPr>
            <a:r>
              <a:rPr b="1" lang="ca" sz="1800"/>
              <a:t>Functio</a:t>
            </a:r>
            <a:r>
              <a:rPr b="1" lang="ca" sz="1800"/>
              <a:t>ns:</a:t>
            </a:r>
            <a:endParaRPr b="1" sz="1800"/>
          </a:p>
          <a:p>
            <a:pPr indent="-342900" lvl="0" marL="457200" rtl="0" algn="l">
              <a:spcBef>
                <a:spcPts val="1200"/>
              </a:spcBef>
              <a:spcAft>
                <a:spcPts val="0"/>
              </a:spcAft>
              <a:buSzPts val="1800"/>
              <a:buChar char="●"/>
            </a:pPr>
            <a:r>
              <a:rPr lang="ca" sz="1800"/>
              <a:t>train_tree</a:t>
            </a:r>
            <a:endParaRPr sz="1800"/>
          </a:p>
          <a:p>
            <a:pPr indent="-342900" lvl="0" marL="457200" rtl="0" algn="l">
              <a:spcBef>
                <a:spcPts val="0"/>
              </a:spcBef>
              <a:spcAft>
                <a:spcPts val="0"/>
              </a:spcAft>
              <a:buSzPts val="1800"/>
              <a:buChar char="●"/>
            </a:pPr>
            <a:r>
              <a:rPr lang="ca" sz="1800"/>
              <a:t>predict</a:t>
            </a:r>
            <a:endParaRPr sz="1800"/>
          </a:p>
          <a:p>
            <a:pPr indent="0" lvl="0" marL="0" rtl="0" algn="l">
              <a:spcBef>
                <a:spcPts val="1200"/>
              </a:spcBef>
              <a:spcAft>
                <a:spcPts val="1200"/>
              </a:spcAft>
              <a:buNone/>
            </a:pPr>
            <a:r>
              <a:t/>
            </a:r>
            <a:endParaRPr/>
          </a:p>
        </p:txBody>
      </p:sp>
      <p:pic>
        <p:nvPicPr>
          <p:cNvPr id="186" name="Google Shape;186;p21"/>
          <p:cNvPicPr preferRelativeResize="0"/>
          <p:nvPr/>
        </p:nvPicPr>
        <p:blipFill>
          <a:blip r:embed="rId3">
            <a:alphaModFix/>
          </a:blip>
          <a:stretch>
            <a:fillRect/>
          </a:stretch>
        </p:blipFill>
        <p:spPr>
          <a:xfrm>
            <a:off x="6668825" y="3834850"/>
            <a:ext cx="2188899" cy="1231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