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Benet Manzanares Salor"/>
  <p:cmAuthor clrIdx="1" id="1" initials="" lastIdx="2" name="Ramon Mateo Navar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08T11:01:53.085">
    <p:pos x="290" y="804"/>
    <p:text>Mencionar que s'explica més tard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2-08T11:06:29.773">
    <p:pos x="290" y="804"/>
    <p:text>Mencionar que no s'utilitzin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12-07T10:28:02.345">
    <p:pos x="6000" y="0"/>
    <p:text>Afegim un dibuix de l'arquitectura perque sigui també visual?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1-12-08T10:46:16.708">
    <p:pos x="830" y="867"/>
    <p:text>explicar overfitting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7b0e4a1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7b0e4a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7b0e4a1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7b0e4a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8a673c0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8a673c0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7b0e4a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7b0e4a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7b0e4a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7b0e4a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7b0e4a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7b0e4a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7b0e4a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7b0e4a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 (relacionada amb la següent)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7b0e4a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7b0e4a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7b0e4a1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7b0e4a1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6c3ae0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6c3ae0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7b0e4a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7b0e4a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8a673c0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8a673c0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56b8074d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56b8074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7b0e4a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7b0e4a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8a673c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8a673c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8a673c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8a673c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7b0e4a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7b0e4a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7b0e4a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7b0e4a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7b0e4a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7b0e4a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Ramon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7b0e4a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7b0e4a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933600"/>
            <a:ext cx="9144000" cy="42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0950" y="933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933600"/>
            <a:ext cx="9144000" cy="42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933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60950" y="140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4.xml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bakx.github.io/ihlt/sts/docs/1-ukp.pdf" TargetMode="External"/><Relationship Id="rId4" Type="http://schemas.openxmlformats.org/officeDocument/2006/relationships/hyperlink" Target="https://www.thefreedictionary.com/Forming-Contractions.htm" TargetMode="External"/><Relationship Id="rId5" Type="http://schemas.openxmlformats.org/officeDocument/2006/relationships/hyperlink" Target="https://en.wikipedia.org/wiki/Information_theory" TargetMode="External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344950"/>
            <a:ext cx="85206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Semantic Textual Similarity Project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98700" y="2974750"/>
            <a:ext cx="44163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ca" sz="2080"/>
              <a:t>Master in Artificial Intelligence</a:t>
            </a:r>
            <a:endParaRPr sz="208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8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a" sz="2080"/>
              <a:t>Benet Manzanares &amp; Ramon Mateo</a:t>
            </a:r>
            <a:endParaRPr sz="208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8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a" sz="2080"/>
              <a:t>2021/2022</a:t>
            </a:r>
            <a:endParaRPr sz="2080"/>
          </a:p>
        </p:txBody>
      </p:sp>
      <p:sp>
        <p:nvSpPr>
          <p:cNvPr id="69" name="Google Shape;69;p13"/>
          <p:cNvSpPr txBox="1"/>
          <p:nvPr/>
        </p:nvSpPr>
        <p:spPr>
          <a:xfrm>
            <a:off x="311700" y="19104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Human Language Technology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401" y="4280624"/>
            <a:ext cx="796600" cy="7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25" y="2571750"/>
            <a:ext cx="2120100" cy="21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 Base similarities - </a:t>
            </a:r>
            <a:r>
              <a:rPr lang="ca"/>
              <a:t>Lexical and Positional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N-grams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 this case, a set of N consecutive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Computed using a sliding window of size N and stride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Economical approach for considering chunks (e.g., “The New Yorker”) while not exclusively depending on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Considers morphological similarities (e.g., “Thanks for </a:t>
            </a:r>
            <a:r>
              <a:rPr b="1" lang="ca"/>
              <a:t>calling America</a:t>
            </a:r>
            <a:r>
              <a:rPr lang="ca"/>
              <a:t> Expansion” and “Thanks for </a:t>
            </a:r>
            <a:r>
              <a:rPr b="1" lang="ca"/>
              <a:t>calling America</a:t>
            </a:r>
            <a:r>
              <a:rPr lang="ca"/>
              <a:t>n Express”)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N-lemmas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 set of N consecutive lemmas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Computed using a sliding window of size N and stride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Economical approach for considering chunks while not exclusively depending on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Helps with specific expressions (e.g, “Do </a:t>
            </a:r>
            <a:r>
              <a:rPr b="1" lang="ca"/>
              <a:t>not</a:t>
            </a:r>
            <a:r>
              <a:rPr lang="ca"/>
              <a:t> open the door”)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 is more intuitive to decide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 Base similarities - Used measures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flipH="1">
            <a:off x="311625" y="1017475"/>
            <a:ext cx="45192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NLTK words</a:t>
            </a:r>
            <a:endParaRPr sz="2331"/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spaCy words (without preprocessing)</a:t>
            </a:r>
            <a:endParaRPr sz="2331"/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Word synonyms</a:t>
            </a:r>
            <a:endParaRPr sz="2331"/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NLTK lemmas</a:t>
            </a:r>
            <a:endParaRPr sz="2331"/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spaCy lemmas</a:t>
            </a:r>
            <a:endParaRPr sz="2331"/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Lemmas synonyms</a:t>
            </a:r>
            <a:endParaRPr sz="2331"/>
          </a:p>
          <a:p>
            <a:pPr indent="-376669" lvl="0" marL="457200" rtl="0" algn="l">
              <a:spcBef>
                <a:spcPts val="0"/>
              </a:spcBef>
              <a:spcAft>
                <a:spcPts val="0"/>
              </a:spcAft>
              <a:buSzPts val="2332"/>
              <a:buChar char="●"/>
            </a:pPr>
            <a:r>
              <a:rPr lang="ca" sz="2331"/>
              <a:t>Synsets</a:t>
            </a:r>
            <a:endParaRPr sz="1500"/>
          </a:p>
        </p:txBody>
      </p:sp>
      <p:sp>
        <p:nvSpPr>
          <p:cNvPr id="147" name="Google Shape;147;p23"/>
          <p:cNvSpPr txBox="1"/>
          <p:nvPr/>
        </p:nvSpPr>
        <p:spPr>
          <a:xfrm>
            <a:off x="4986300" y="1017725"/>
            <a:ext cx="38460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2</a:t>
            </a:r>
            <a:r>
              <a:rPr lang="ca" sz="2331">
                <a:solidFill>
                  <a:schemeClr val="lt2"/>
                </a:solidFill>
              </a:rPr>
              <a:t>-grams</a:t>
            </a:r>
            <a:endParaRPr sz="2331">
              <a:solidFill>
                <a:schemeClr val="lt2"/>
              </a:solidFill>
            </a:endParaRPr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3-grams</a:t>
            </a:r>
            <a:endParaRPr sz="2331">
              <a:solidFill>
                <a:schemeClr val="lt2"/>
              </a:solidFill>
            </a:endParaRPr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4-grams</a:t>
            </a:r>
            <a:endParaRPr sz="2331">
              <a:solidFill>
                <a:schemeClr val="lt2"/>
              </a:solidFill>
            </a:endParaRPr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5-grams</a:t>
            </a:r>
            <a:endParaRPr sz="2331">
              <a:solidFill>
                <a:schemeClr val="lt2"/>
              </a:solidFill>
            </a:endParaRPr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6-grams</a:t>
            </a:r>
            <a:endParaRPr sz="2331">
              <a:solidFill>
                <a:schemeClr val="lt2"/>
              </a:solidFill>
            </a:endParaRPr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7-grams</a:t>
            </a:r>
            <a:endParaRPr sz="2331">
              <a:solidFill>
                <a:schemeClr val="lt2"/>
              </a:solidFill>
            </a:endParaRPr>
          </a:p>
          <a:p>
            <a:pPr indent="-3766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32"/>
              <a:buChar char="●"/>
            </a:pPr>
            <a:r>
              <a:rPr lang="ca" sz="2331">
                <a:solidFill>
                  <a:schemeClr val="lt2"/>
                </a:solidFill>
              </a:rPr>
              <a:t>2-lemmas</a:t>
            </a:r>
            <a:endParaRPr sz="1100">
              <a:solidFill>
                <a:schemeClr val="lt2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2.2. Regression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Using the Base similarities as input and Gold Standard as labels, we train two models using the training 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Multi-Layer Perceptron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The outputs are passed </a:t>
            </a:r>
            <a:r>
              <a:rPr lang="ca"/>
              <a:t>through</a:t>
            </a:r>
            <a:r>
              <a:rPr lang="ca"/>
              <a:t> a hyperbolic tangent (tanh). Similarly to the logarithmic function applied at the UKP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2.2. Regression - Linear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140625" y="1214125"/>
            <a:ext cx="8553300" cy="2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We use the model from Sklearn.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Only able to correctly solve linear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Nevertheless, </a:t>
            </a:r>
            <a:r>
              <a:rPr lang="ca"/>
              <a:t>it is</a:t>
            </a:r>
            <a:r>
              <a:rPr lang="ca"/>
              <a:t> easy to know which inputs are </a:t>
            </a:r>
            <a:br>
              <a:rPr lang="ca"/>
            </a:br>
            <a:r>
              <a:rPr lang="ca"/>
              <a:t>more </a:t>
            </a:r>
            <a:r>
              <a:rPr lang="ca"/>
              <a:t>relevant</a:t>
            </a:r>
            <a:r>
              <a:rPr lang="ca"/>
              <a:t> for the model. In our case, using </a:t>
            </a:r>
            <a:br>
              <a:rPr lang="ca"/>
            </a:br>
            <a:r>
              <a:rPr lang="ca"/>
              <a:t>normalized weights magnitudes: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10418" l="0" r="67818" t="0"/>
          <a:stretch/>
        </p:blipFill>
        <p:spPr>
          <a:xfrm>
            <a:off x="6602258" y="1214125"/>
            <a:ext cx="1507092" cy="162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25"/>
          <p:cNvSpPr txBox="1"/>
          <p:nvPr/>
        </p:nvSpPr>
        <p:spPr>
          <a:xfrm>
            <a:off x="4368300" y="3125725"/>
            <a:ext cx="187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← Negative values imply correlations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92" y="3053925"/>
            <a:ext cx="4058209" cy="178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2.2. Regression - Multi-Layer Perceptron (MLP)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5475" y="1621575"/>
            <a:ext cx="5876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Manages non-linear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Benefits from Gold Standard normalization.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We use the Sklearn implementation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Three h</a:t>
            </a:r>
            <a:r>
              <a:rPr lang="ca"/>
              <a:t>idden</a:t>
            </a:r>
            <a:r>
              <a:rPr lang="ca"/>
              <a:t> layers with 200, 100, 50 neurons, respectively.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Rectified Linear Unit (ReLU) a</a:t>
            </a:r>
            <a:r>
              <a:rPr lang="ca"/>
              <a:t>ctivation function.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Adam optimizer</a:t>
            </a:r>
            <a:r>
              <a:rPr lang="ca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Maximum of 1000 epochs.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 fixed random state (42) for better/fair </a:t>
            </a:r>
            <a:r>
              <a:rPr lang="ca"/>
              <a:t>comparisons</a:t>
            </a:r>
            <a:r>
              <a:rPr lang="ca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5">
            <a:alphaModFix/>
          </a:blip>
          <a:srcRect b="9181" l="68546" r="0" t="0"/>
          <a:stretch/>
        </p:blipFill>
        <p:spPr>
          <a:xfrm>
            <a:off x="6814100" y="1812400"/>
            <a:ext cx="1706851" cy="190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45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Results - Base similarities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530" r="3065" t="0"/>
          <a:stretch/>
        </p:blipFill>
        <p:spPr>
          <a:xfrm>
            <a:off x="170225" y="1088425"/>
            <a:ext cx="8577426" cy="288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Results - Train set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1078" t="0"/>
          <a:stretch/>
        </p:blipFill>
        <p:spPr>
          <a:xfrm>
            <a:off x="1309975" y="1377350"/>
            <a:ext cx="6453374" cy="303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Results - Test set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0" l="985" r="24951" t="0"/>
          <a:stretch/>
        </p:blipFill>
        <p:spPr>
          <a:xfrm>
            <a:off x="1319150" y="1377350"/>
            <a:ext cx="6419799" cy="3044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Results - Example with new sentences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11113"/>
            <a:ext cx="80676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06488"/>
            <a:ext cx="3187095" cy="253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 Conclusions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 noted: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The importance of combining difference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The capabilities of MLPs for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How greedy is the definition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How even basic similarity measures can be useful for matching similarity (at least for these datasets)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Index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ca" sz="2400"/>
              <a:t>Preprocessing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ca" sz="2400"/>
              <a:t>Similarity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 sz="2000"/>
              <a:t>Base similarities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 sz="2000"/>
              <a:t>Regression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ca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ca" sz="2400"/>
              <a:t>Conclusions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ca" sz="2400"/>
              <a:t>References</a:t>
            </a:r>
            <a:endParaRPr sz="24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References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u="sng">
                <a:solidFill>
                  <a:schemeClr val="hlink"/>
                </a:solidFill>
                <a:hlinkClick r:id="rId3"/>
              </a:rPr>
              <a:t>UKP: Computing Semantic Textual Similarity by Combining Multiple Content Similarity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u="sng">
                <a:solidFill>
                  <a:schemeClr val="hlink"/>
                </a:solidFill>
                <a:hlinkClick r:id="rId4"/>
              </a:rPr>
              <a:t>The Free Dictionary: Forming contractions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u="sng">
                <a:solidFill>
                  <a:schemeClr val="hlink"/>
                </a:solidFill>
                <a:hlinkClick r:id="rId5"/>
              </a:rPr>
              <a:t>Information Theory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460950" y="4238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Thanks</a:t>
            </a:r>
            <a:r>
              <a:rPr lang="ca"/>
              <a:t> for your attention...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1577150" y="2985375"/>
            <a:ext cx="348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...which is all you need 😉🤗</a:t>
            </a:r>
            <a:endParaRPr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800" y="1959100"/>
            <a:ext cx="1727374" cy="254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ca"/>
              <a:t>Preprocessing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RegEx</a:t>
            </a:r>
            <a:r>
              <a:rPr lang="ca"/>
              <a:t>: Replace and remove not </a:t>
            </a:r>
            <a:r>
              <a:rPr lang="ca"/>
              <a:t>alphanumeric</a:t>
            </a:r>
            <a:r>
              <a:rPr lang="ca"/>
              <a:t>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Formal contractions</a:t>
            </a:r>
            <a:r>
              <a:rPr lang="ca"/>
              <a:t> (</a:t>
            </a:r>
            <a:r>
              <a:rPr lang="ca"/>
              <a:t>‘</a:t>
            </a:r>
            <a:r>
              <a:rPr lang="ca"/>
              <a:t>nt, ‘m, ‘re, ‘ll, ‘ve):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Example: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I’m → I am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doesn’t → does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Tokenization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Stop words removing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/>
              <a:t>Gold Standard normalization</a:t>
            </a:r>
            <a:r>
              <a:rPr lang="ca"/>
              <a:t>: [0,5] → [0,1]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Similarity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708200"/>
            <a:ext cx="8591550" cy="211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Google Shape;92;p16"/>
          <p:cNvSpPr txBox="1"/>
          <p:nvPr/>
        </p:nvSpPr>
        <p:spPr>
          <a:xfrm>
            <a:off x="2242400" y="3967713"/>
            <a:ext cx="22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Base similarities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 Base similarities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Similarity based on sets → Jaccard similarity (customized)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Sentences are transformed into sets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Lemmas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Synsets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N-grams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N-lemmas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Lexical and positional features are considered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 Base similarities - Words, </a:t>
            </a:r>
            <a:r>
              <a:rPr lang="ca"/>
              <a:t>Lemmas &amp; Synsets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Words are extracted using: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NLTK tokenizer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spaCy tokenizer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Lemmas are extracted using: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NLTK PoS + WordNet Lemmatizer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spaCy PoS + Lemmatizer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Synsets are extracted using: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WordNet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 Base similarities - </a:t>
            </a:r>
            <a:r>
              <a:rPr lang="ca"/>
              <a:t>Lexical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NLTK words</a:t>
            </a:r>
            <a:r>
              <a:rPr lang="ca"/>
              <a:t>: Use NLTK words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Spacy words</a:t>
            </a:r>
            <a:r>
              <a:rPr lang="ca"/>
              <a:t>: Use Spacy words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NLTK Lemmas</a:t>
            </a:r>
            <a:r>
              <a:rPr lang="ca"/>
              <a:t>: Use NLTK Lemmas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Spacy Lemmas</a:t>
            </a:r>
            <a:r>
              <a:rPr lang="ca"/>
              <a:t>: Use Spacy Lemmas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Synsets NLTK</a:t>
            </a:r>
            <a:r>
              <a:rPr lang="ca"/>
              <a:t>: Using NLTK synsets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Synsets spaCy</a:t>
            </a:r>
            <a:r>
              <a:rPr lang="ca"/>
              <a:t>: Using Spacy synsets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a"/>
              <a:t>Words + Synonyms</a:t>
            </a:r>
            <a:r>
              <a:rPr lang="ca"/>
              <a:t>: Apply words and after apply function for find synonyms and replace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 Base similarities - Match synonyms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Find </a:t>
            </a:r>
            <a:r>
              <a:rPr lang="ca"/>
              <a:t>synonyms and replacing by a general word.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Example</a:t>
            </a:r>
            <a:r>
              <a:rPr lang="ca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Cats are jolly &amp; Cats are pretty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Jolly &amp; Pretty synonyms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Result</a:t>
            </a:r>
            <a:r>
              <a:rPr lang="ca"/>
              <a:t>: Cats are pretty &amp; Cats are pretty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6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680"/>
              <a:t>2.1. Base similarities - Custom set similarity</a:t>
            </a:r>
            <a:endParaRPr sz="268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0950" y="1276650"/>
            <a:ext cx="82221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By default, we use </a:t>
            </a:r>
            <a:r>
              <a:rPr b="1" lang="ca"/>
              <a:t>Jaccard similarity</a:t>
            </a:r>
            <a:r>
              <a:rPr lang="ca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Nevertheless, if sets are formed by lemmas </a:t>
            </a:r>
            <a:r>
              <a:rPr b="1" lang="ca"/>
              <a:t>Information Theory</a:t>
            </a:r>
            <a:r>
              <a:rPr lang="ca"/>
              <a:t> is employed: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Set length (| S |) is substituted by set </a:t>
            </a:r>
            <a:r>
              <a:rPr b="1" lang="ca"/>
              <a:t>Information content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It</a:t>
            </a:r>
            <a:r>
              <a:rPr lang="ca"/>
              <a:t> is based on lemmas probabilities at train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If a lemma is not present at train set, maximum information content is assigned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01" y="4046124"/>
            <a:ext cx="796600" cy="7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17703" l="0" r="56389" t="8686"/>
          <a:stretch/>
        </p:blipFill>
        <p:spPr>
          <a:xfrm>
            <a:off x="4384775" y="1143111"/>
            <a:ext cx="1519000" cy="692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1"/>
          <p:cNvGrpSpPr/>
          <p:nvPr/>
        </p:nvGrpSpPr>
        <p:grpSpPr>
          <a:xfrm>
            <a:off x="2323850" y="3917975"/>
            <a:ext cx="1684525" cy="456825"/>
            <a:chOff x="5224900" y="3517925"/>
            <a:chExt cx="1684525" cy="456825"/>
          </a:xfrm>
        </p:grpSpPr>
        <p:pic>
          <p:nvPicPr>
            <p:cNvPr id="131" name="Google Shape;131;p21"/>
            <p:cNvPicPr preferRelativeResize="0"/>
            <p:nvPr/>
          </p:nvPicPr>
          <p:blipFill rotWithShape="1">
            <a:blip r:embed="rId5">
              <a:alphaModFix/>
            </a:blip>
            <a:srcRect b="23679" l="8430" r="6923" t="31584"/>
            <a:stretch/>
          </p:blipFill>
          <p:spPr>
            <a:xfrm>
              <a:off x="5224900" y="3517925"/>
              <a:ext cx="1684525" cy="389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32" name="Google Shape;132;p21"/>
            <p:cNvSpPr txBox="1"/>
            <p:nvPr/>
          </p:nvSpPr>
          <p:spPr>
            <a:xfrm>
              <a:off x="6364625" y="3574550"/>
              <a:ext cx="2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188" y="3337488"/>
            <a:ext cx="1617788" cy="16177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