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7" r:id="rId2"/>
    <p:sldId id="258" r:id="rId3"/>
    <p:sldId id="259" r:id="rId4"/>
    <p:sldId id="262" r:id="rId5"/>
    <p:sldId id="265" r:id="rId6"/>
    <p:sldId id="260" r:id="rId7"/>
    <p:sldId id="266" r:id="rId8"/>
    <p:sldId id="267" r:id="rId9"/>
    <p:sldId id="268"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4858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9555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46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002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74656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64874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32182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2961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4165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8802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0148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667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162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795365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533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2237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1/15/2020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4812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778024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s.slideshare.net/EysDelgadoMeja/android-studio-9253786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D64A8B4-A86B-4A98-BA0E-1C07A3AFA46E}"/>
              </a:ext>
            </a:extLst>
          </p:cNvPr>
          <p:cNvSpPr txBox="1">
            <a:spLocks/>
          </p:cNvSpPr>
          <p:nvPr/>
        </p:nvSpPr>
        <p:spPr>
          <a:xfrm>
            <a:off x="1816752" y="1775666"/>
            <a:ext cx="8910917" cy="115803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C" sz="4000" dirty="0"/>
              <a:t>ANDROID STUDIO</a:t>
            </a:r>
          </a:p>
        </p:txBody>
      </p:sp>
      <p:sp>
        <p:nvSpPr>
          <p:cNvPr id="5" name="Subtítulo 2">
            <a:extLst>
              <a:ext uri="{FF2B5EF4-FFF2-40B4-BE49-F238E27FC236}">
                <a16:creationId xmlns:a16="http://schemas.microsoft.com/office/drawing/2014/main" id="{A1844272-F7BB-43DB-8FA1-71F30974BB80}"/>
              </a:ext>
            </a:extLst>
          </p:cNvPr>
          <p:cNvSpPr txBox="1">
            <a:spLocks/>
          </p:cNvSpPr>
          <p:nvPr/>
        </p:nvSpPr>
        <p:spPr>
          <a:xfrm>
            <a:off x="1085946" y="3051611"/>
            <a:ext cx="9229728" cy="26384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s-EC" dirty="0"/>
              <a:t>Integrantes: </a:t>
            </a:r>
          </a:p>
          <a:p>
            <a:r>
              <a:rPr lang="es-EC" dirty="0"/>
              <a:t>Pullas </a:t>
            </a:r>
            <a:r>
              <a:rPr lang="es-EC" dirty="0" err="1"/>
              <a:t>anshelo</a:t>
            </a:r>
            <a:endParaRPr lang="es-EC" dirty="0"/>
          </a:p>
          <a:p>
            <a:r>
              <a:rPr lang="es-EC" dirty="0"/>
              <a:t>Reinoso mateo</a:t>
            </a:r>
          </a:p>
          <a:p>
            <a:r>
              <a:rPr lang="es-EC" dirty="0"/>
              <a:t>Sandoval Denisse</a:t>
            </a:r>
          </a:p>
          <a:p>
            <a:r>
              <a:rPr lang="es-EC" dirty="0"/>
              <a:t>Villegas diego</a:t>
            </a:r>
          </a:p>
          <a:p>
            <a:r>
              <a:rPr lang="es-EC" dirty="0"/>
              <a:t>Vivas </a:t>
            </a:r>
            <a:r>
              <a:rPr lang="es-EC" dirty="0" err="1"/>
              <a:t>santiago</a:t>
            </a:r>
            <a:endParaRPr lang="es-EC" dirty="0"/>
          </a:p>
        </p:txBody>
      </p:sp>
      <p:pic>
        <p:nvPicPr>
          <p:cNvPr id="6" name="Picture 2" descr="Resultado de imagen para decc espe">
            <a:extLst>
              <a:ext uri="{FF2B5EF4-FFF2-40B4-BE49-F238E27FC236}">
                <a16:creationId xmlns:a16="http://schemas.microsoft.com/office/drawing/2014/main" id="{2C2DF6D5-32FE-4649-9CFE-6EDDDB374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231" y="338542"/>
            <a:ext cx="8910918" cy="1603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android studio logo png">
            <a:extLst>
              <a:ext uri="{FF2B5EF4-FFF2-40B4-BE49-F238E27FC236}">
                <a16:creationId xmlns:a16="http://schemas.microsoft.com/office/drawing/2014/main" id="{57CBD641-0693-4D5B-AAA0-B0BBA5E53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74" r="56787"/>
          <a:stretch/>
        </p:blipFill>
        <p:spPr bwMode="auto">
          <a:xfrm>
            <a:off x="5388349" y="3142098"/>
            <a:ext cx="19526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0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F5E37-B099-4FE9-BAD2-6F822EA28DA6}"/>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6EE453BF-5D43-46BF-B1E3-71986B7B312B}"/>
              </a:ext>
            </a:extLst>
          </p:cNvPr>
          <p:cNvSpPr>
            <a:spLocks noGrp="1"/>
          </p:cNvSpPr>
          <p:nvPr>
            <p:ph idx="1"/>
          </p:nvPr>
        </p:nvSpPr>
        <p:spPr/>
        <p:txBody>
          <a:bodyPr/>
          <a:lstStyle/>
          <a:p>
            <a:endParaRPr lang="es-EC"/>
          </a:p>
        </p:txBody>
      </p:sp>
      <p:pic>
        <p:nvPicPr>
          <p:cNvPr id="6146" name="Picture 2" descr="Resultado de imagen para gracias por su atencion">
            <a:extLst>
              <a:ext uri="{FF2B5EF4-FFF2-40B4-BE49-F238E27FC236}">
                <a16:creationId xmlns:a16="http://schemas.microsoft.com/office/drawing/2014/main" id="{1246EC70-7A8C-4FAE-9826-834E5F801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4" y="190500"/>
            <a:ext cx="9905997" cy="620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15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86F94-FEAA-4A53-85F0-84126231A7E4}"/>
              </a:ext>
            </a:extLst>
          </p:cNvPr>
          <p:cNvSpPr>
            <a:spLocks noGrp="1"/>
          </p:cNvSpPr>
          <p:nvPr>
            <p:ph type="title"/>
          </p:nvPr>
        </p:nvSpPr>
        <p:spPr/>
        <p:txBody>
          <a:bodyPr/>
          <a:lstStyle/>
          <a:p>
            <a:r>
              <a:rPr lang="es-MX" dirty="0"/>
              <a:t>Referencias</a:t>
            </a:r>
            <a:endParaRPr lang="es-EC" dirty="0"/>
          </a:p>
        </p:txBody>
      </p:sp>
      <p:sp>
        <p:nvSpPr>
          <p:cNvPr id="3" name="Marcador de contenido 2">
            <a:extLst>
              <a:ext uri="{FF2B5EF4-FFF2-40B4-BE49-F238E27FC236}">
                <a16:creationId xmlns:a16="http://schemas.microsoft.com/office/drawing/2014/main" id="{F2DAD463-4919-446F-81A5-5C7C2F6E949C}"/>
              </a:ext>
            </a:extLst>
          </p:cNvPr>
          <p:cNvSpPr>
            <a:spLocks noGrp="1"/>
          </p:cNvSpPr>
          <p:nvPr>
            <p:ph idx="1"/>
          </p:nvPr>
        </p:nvSpPr>
        <p:spPr/>
        <p:txBody>
          <a:bodyPr/>
          <a:lstStyle/>
          <a:p>
            <a:r>
              <a:rPr lang="es-EC" dirty="0">
                <a:hlinkClick r:id="rId2"/>
              </a:rPr>
              <a:t>https://es.slideshare.net/EysDelgadoMeja/android-studio-92537860</a:t>
            </a:r>
            <a:endParaRPr lang="es-EC" dirty="0"/>
          </a:p>
        </p:txBody>
      </p:sp>
    </p:spTree>
    <p:extLst>
      <p:ext uri="{BB962C8B-B14F-4D97-AF65-F5344CB8AC3E}">
        <p14:creationId xmlns:p14="http://schemas.microsoft.com/office/powerpoint/2010/main" val="324544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65F95-C3F5-4D85-AD98-E394FAAA6AE1}"/>
              </a:ext>
            </a:extLst>
          </p:cNvPr>
          <p:cNvSpPr>
            <a:spLocks noGrp="1"/>
          </p:cNvSpPr>
          <p:nvPr>
            <p:ph type="title"/>
          </p:nvPr>
        </p:nvSpPr>
        <p:spPr>
          <a:xfrm>
            <a:off x="1239068" y="0"/>
            <a:ext cx="9905998" cy="1905000"/>
          </a:xfrm>
        </p:spPr>
        <p:txBody>
          <a:bodyPr/>
          <a:lstStyle/>
          <a:p>
            <a:r>
              <a:rPr lang="es-MX" dirty="0"/>
              <a:t>Historia</a:t>
            </a:r>
            <a:endParaRPr lang="es-EC" dirty="0"/>
          </a:p>
        </p:txBody>
      </p:sp>
      <p:sp>
        <p:nvSpPr>
          <p:cNvPr id="3" name="Marcador de contenido 2">
            <a:extLst>
              <a:ext uri="{FF2B5EF4-FFF2-40B4-BE49-F238E27FC236}">
                <a16:creationId xmlns:a16="http://schemas.microsoft.com/office/drawing/2014/main" id="{022AFF6A-7A51-4A1F-A8D9-86A24034F608}"/>
              </a:ext>
            </a:extLst>
          </p:cNvPr>
          <p:cNvSpPr>
            <a:spLocks noGrp="1"/>
          </p:cNvSpPr>
          <p:nvPr>
            <p:ph idx="1"/>
          </p:nvPr>
        </p:nvSpPr>
        <p:spPr>
          <a:xfrm>
            <a:off x="795184" y="1450759"/>
            <a:ext cx="5516839" cy="5003307"/>
          </a:xfrm>
        </p:spPr>
        <p:txBody>
          <a:bodyPr>
            <a:normAutofit/>
          </a:bodyPr>
          <a:lstStyle/>
          <a:p>
            <a:pPr algn="just"/>
            <a:r>
              <a:rPr lang="es-MX" dirty="0">
                <a:effectLst/>
              </a:rPr>
              <a:t>fue anunciado el 16 de mayo de 2013 en la conferencia Google I/O, y reemplazó a Eclipse como el IDE oficial para el desarrollo de aplicaciones para Android. La primera versión estable fue publicada en diciembre de 2014. </a:t>
            </a:r>
          </a:p>
          <a:p>
            <a:endParaRPr lang="es-MX" dirty="0">
              <a:effectLst/>
            </a:endParaRPr>
          </a:p>
          <a:p>
            <a:r>
              <a:rPr lang="es-MX" dirty="0">
                <a:effectLst/>
              </a:rPr>
              <a:t>Durante su conferencia I/O en mayo de 2013, el gigante de Mountain View presentó a Android Studio, que en términos sencillos es el IDE oficial de Android. Un año y medio después, Android Studio alcanzó la versión 1.0.</a:t>
            </a:r>
            <a:endParaRPr lang="es-EC" dirty="0"/>
          </a:p>
        </p:txBody>
      </p:sp>
      <p:pic>
        <p:nvPicPr>
          <p:cNvPr id="2050" name="Picture 2" descr="Resultado de imagen para google io">
            <a:extLst>
              <a:ext uri="{FF2B5EF4-FFF2-40B4-BE49-F238E27FC236}">
                <a16:creationId xmlns:a16="http://schemas.microsoft.com/office/drawing/2014/main" id="{FED8DBCC-3A11-47AF-8B2D-A252500A7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891" y="1698470"/>
            <a:ext cx="3545041" cy="19940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mountain view google logo">
            <a:extLst>
              <a:ext uri="{FF2B5EF4-FFF2-40B4-BE49-F238E27FC236}">
                <a16:creationId xmlns:a16="http://schemas.microsoft.com/office/drawing/2014/main" id="{61A5A8B0-E880-4CE7-8491-BFE7623362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22"/>
          <a:stretch/>
        </p:blipFill>
        <p:spPr bwMode="auto">
          <a:xfrm>
            <a:off x="7407891" y="4168066"/>
            <a:ext cx="3443068"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8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6E280-ABF7-466F-BA08-4CFB1DBB60CE}"/>
              </a:ext>
            </a:extLst>
          </p:cNvPr>
          <p:cNvSpPr>
            <a:spLocks noGrp="1"/>
          </p:cNvSpPr>
          <p:nvPr>
            <p:ph type="title"/>
          </p:nvPr>
        </p:nvSpPr>
        <p:spPr>
          <a:xfrm>
            <a:off x="2486025" y="-76200"/>
            <a:ext cx="9905998" cy="1905000"/>
          </a:xfrm>
        </p:spPr>
        <p:txBody>
          <a:bodyPr/>
          <a:lstStyle/>
          <a:p>
            <a:r>
              <a:rPr lang="es-MX" dirty="0"/>
              <a:t>Android </a:t>
            </a:r>
            <a:r>
              <a:rPr lang="es-MX" dirty="0" err="1"/>
              <a:t>studio</a:t>
            </a:r>
            <a:r>
              <a:rPr lang="es-MX" dirty="0"/>
              <a:t> </a:t>
            </a:r>
            <a:endParaRPr lang="es-EC" dirty="0"/>
          </a:p>
        </p:txBody>
      </p:sp>
      <p:sp>
        <p:nvSpPr>
          <p:cNvPr id="3" name="Marcador de contenido 2">
            <a:extLst>
              <a:ext uri="{FF2B5EF4-FFF2-40B4-BE49-F238E27FC236}">
                <a16:creationId xmlns:a16="http://schemas.microsoft.com/office/drawing/2014/main" id="{EE370858-4974-4C50-A026-06BFD6DAFFD7}"/>
              </a:ext>
            </a:extLst>
          </p:cNvPr>
          <p:cNvSpPr>
            <a:spLocks noGrp="1"/>
          </p:cNvSpPr>
          <p:nvPr>
            <p:ph idx="1"/>
          </p:nvPr>
        </p:nvSpPr>
        <p:spPr>
          <a:xfrm>
            <a:off x="484186" y="1638300"/>
            <a:ext cx="6954838" cy="4295776"/>
          </a:xfrm>
        </p:spPr>
        <p:txBody>
          <a:bodyPr>
            <a:normAutofit/>
          </a:bodyPr>
          <a:lstStyle/>
          <a:p>
            <a:pPr algn="just"/>
            <a:r>
              <a:rPr lang="es-MX" sz="2200" dirty="0">
                <a:effectLst/>
              </a:rPr>
              <a:t>Es el entorno de desarrollo integrado oficial para la plataforma Android.  </a:t>
            </a:r>
          </a:p>
          <a:p>
            <a:pPr algn="just"/>
            <a:r>
              <a:rPr lang="es-MX" sz="2200" dirty="0">
                <a:effectLst/>
              </a:rPr>
              <a:t>Está basado en el software IntelliJ IDEA de </a:t>
            </a:r>
            <a:r>
              <a:rPr lang="es-MX" sz="2200" dirty="0" err="1">
                <a:effectLst/>
              </a:rPr>
              <a:t>JetBrains</a:t>
            </a:r>
            <a:r>
              <a:rPr lang="es-MX" sz="2200" dirty="0">
                <a:effectLst/>
              </a:rPr>
              <a:t> y ha sido publicado de forma gratuita a través de la Licencia Apache 2.0. Está disponible para las plataformas Microsoft Windows, macOS y GNU/Linux. </a:t>
            </a:r>
          </a:p>
          <a:p>
            <a:pPr algn="just"/>
            <a:r>
              <a:rPr lang="es-MX" sz="2200" dirty="0">
                <a:effectLst/>
              </a:rPr>
              <a:t>Ha sido diseñado específicamente para el desarrollo de Android.</a:t>
            </a:r>
            <a:endParaRPr lang="es-EC" sz="2200" dirty="0"/>
          </a:p>
        </p:txBody>
      </p:sp>
      <p:pic>
        <p:nvPicPr>
          <p:cNvPr id="3074" name="Picture 2" descr="Resultado de imagen para android studio logo">
            <a:extLst>
              <a:ext uri="{FF2B5EF4-FFF2-40B4-BE49-F238E27FC236}">
                <a16:creationId xmlns:a16="http://schemas.microsoft.com/office/drawing/2014/main" id="{1FCA8D9C-EED0-496C-9BF2-ADA577EE43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06"/>
          <a:stretch/>
        </p:blipFill>
        <p:spPr bwMode="auto">
          <a:xfrm>
            <a:off x="219075" y="190499"/>
            <a:ext cx="2266950" cy="15240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android">
            <a:extLst>
              <a:ext uri="{FF2B5EF4-FFF2-40B4-BE49-F238E27FC236}">
                <a16:creationId xmlns:a16="http://schemas.microsoft.com/office/drawing/2014/main" id="{F147F564-5C91-4DFC-A1F3-5B1284617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173" y="2222287"/>
            <a:ext cx="4076700" cy="22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52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06E12-0056-4DCF-99B1-3270B1FAB109}"/>
              </a:ext>
            </a:extLst>
          </p:cNvPr>
          <p:cNvSpPr>
            <a:spLocks noGrp="1"/>
          </p:cNvSpPr>
          <p:nvPr>
            <p:ph type="title"/>
          </p:nvPr>
        </p:nvSpPr>
        <p:spPr>
          <a:xfrm>
            <a:off x="750795" y="0"/>
            <a:ext cx="9905998" cy="1905000"/>
          </a:xfrm>
        </p:spPr>
        <p:txBody>
          <a:bodyPr/>
          <a:lstStyle/>
          <a:p>
            <a:r>
              <a:rPr lang="es-MX" dirty="0">
                <a:effectLst/>
              </a:rPr>
              <a:t>Android Studio</a:t>
            </a:r>
            <a:endParaRPr lang="es-EC" dirty="0"/>
          </a:p>
        </p:txBody>
      </p:sp>
      <p:sp>
        <p:nvSpPr>
          <p:cNvPr id="3" name="Marcador de contenido 2">
            <a:extLst>
              <a:ext uri="{FF2B5EF4-FFF2-40B4-BE49-F238E27FC236}">
                <a16:creationId xmlns:a16="http://schemas.microsoft.com/office/drawing/2014/main" id="{FDB8B1C0-F561-4055-9D1E-3E2218E6E425}"/>
              </a:ext>
            </a:extLst>
          </p:cNvPr>
          <p:cNvSpPr>
            <a:spLocks noGrp="1"/>
          </p:cNvSpPr>
          <p:nvPr>
            <p:ph idx="1"/>
          </p:nvPr>
        </p:nvSpPr>
        <p:spPr>
          <a:xfrm>
            <a:off x="262523" y="1369103"/>
            <a:ext cx="6697570" cy="4729855"/>
          </a:xfrm>
        </p:spPr>
        <p:txBody>
          <a:bodyPr/>
          <a:lstStyle/>
          <a:p>
            <a:pPr algn="just"/>
            <a:r>
              <a:rPr lang="es-MX" dirty="0">
                <a:effectLst/>
              </a:rPr>
              <a:t>es por excelencia el IDE (</a:t>
            </a:r>
            <a:r>
              <a:rPr lang="es-MX" dirty="0" err="1">
                <a:effectLst/>
              </a:rPr>
              <a:t>Integrated</a:t>
            </a:r>
            <a:r>
              <a:rPr lang="es-MX" dirty="0">
                <a:effectLst/>
              </a:rPr>
              <a:t> </a:t>
            </a:r>
            <a:r>
              <a:rPr lang="es-MX" dirty="0" err="1">
                <a:effectLst/>
              </a:rPr>
              <a:t>Development</a:t>
            </a:r>
            <a:r>
              <a:rPr lang="es-MX" dirty="0">
                <a:effectLst/>
              </a:rPr>
              <a:t> </a:t>
            </a:r>
            <a:r>
              <a:rPr lang="es-MX" dirty="0" err="1">
                <a:effectLst/>
              </a:rPr>
              <a:t>Environment</a:t>
            </a:r>
            <a:r>
              <a:rPr lang="es-MX" dirty="0">
                <a:effectLst/>
              </a:rPr>
              <a:t>) óptimo para desarrollar aplicaciones Android, el sistema operativo de Google para smartphones, el más popular en el mercado. </a:t>
            </a:r>
          </a:p>
          <a:p>
            <a:pPr algn="just"/>
            <a:r>
              <a:rPr lang="es-MX" dirty="0">
                <a:effectLst/>
              </a:rPr>
              <a:t>Desarrollado por el propio Google, Android Studio se basa en la herramienta de programación IntelliJ IDEA, un entorno de desarrollo simple e intuitivo. </a:t>
            </a:r>
          </a:p>
          <a:p>
            <a:pPr algn="just"/>
            <a:r>
              <a:rPr lang="es-MX" dirty="0">
                <a:effectLst/>
              </a:rPr>
              <a:t>Los lenguajes que utilizarás para desarrollar tus propias aplicaciones en Android Studio serán Java y XML.</a:t>
            </a:r>
            <a:endParaRPr lang="es-EC" dirty="0"/>
          </a:p>
        </p:txBody>
      </p:sp>
      <p:pic>
        <p:nvPicPr>
          <p:cNvPr id="4098" name="Picture 2" descr="Imagen relacionada">
            <a:extLst>
              <a:ext uri="{FF2B5EF4-FFF2-40B4-BE49-F238E27FC236}">
                <a16:creationId xmlns:a16="http://schemas.microsoft.com/office/drawing/2014/main" id="{9F76C460-E547-4661-89FB-C7265A396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565" y="2242583"/>
            <a:ext cx="4544912" cy="258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05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9145F-35C9-402D-8CA1-35A4ECF04969}"/>
              </a:ext>
            </a:extLst>
          </p:cNvPr>
          <p:cNvSpPr>
            <a:spLocks noGrp="1"/>
          </p:cNvSpPr>
          <p:nvPr>
            <p:ph type="title"/>
          </p:nvPr>
        </p:nvSpPr>
        <p:spPr>
          <a:xfrm>
            <a:off x="1143001" y="437321"/>
            <a:ext cx="9905998" cy="964096"/>
          </a:xfrm>
        </p:spPr>
        <p:txBody>
          <a:bodyPr/>
          <a:lstStyle/>
          <a:p>
            <a:r>
              <a:rPr lang="es-MX" dirty="0"/>
              <a:t>Estructura PROYECTO ANDROID STUDIO</a:t>
            </a:r>
            <a:endParaRPr lang="es-EC" dirty="0"/>
          </a:p>
        </p:txBody>
      </p:sp>
      <p:sp>
        <p:nvSpPr>
          <p:cNvPr id="3" name="Marcador de contenido 2">
            <a:extLst>
              <a:ext uri="{FF2B5EF4-FFF2-40B4-BE49-F238E27FC236}">
                <a16:creationId xmlns:a16="http://schemas.microsoft.com/office/drawing/2014/main" id="{3097B404-17E0-4799-9BAE-8DB27B6F0DA0}"/>
              </a:ext>
            </a:extLst>
          </p:cNvPr>
          <p:cNvSpPr>
            <a:spLocks noGrp="1"/>
          </p:cNvSpPr>
          <p:nvPr>
            <p:ph idx="1"/>
          </p:nvPr>
        </p:nvSpPr>
        <p:spPr>
          <a:xfrm>
            <a:off x="1143001" y="1298712"/>
            <a:ext cx="9905998" cy="2365514"/>
          </a:xfrm>
        </p:spPr>
        <p:txBody>
          <a:bodyPr/>
          <a:lstStyle/>
          <a:p>
            <a:r>
              <a:rPr lang="es-MX" dirty="0" err="1"/>
              <a:t>manifests</a:t>
            </a:r>
            <a:r>
              <a:rPr lang="es-MX" dirty="0"/>
              <a:t>: Contiene el archivo AndroidManifest.xml.</a:t>
            </a:r>
          </a:p>
          <a:p>
            <a:r>
              <a:rPr lang="es-MX" dirty="0"/>
              <a:t>java: Contiene los archivos de código fuente Java, incluido el código de prueba de </a:t>
            </a:r>
            <a:r>
              <a:rPr lang="es-MX" dirty="0" err="1"/>
              <a:t>JUnit</a:t>
            </a:r>
            <a:r>
              <a:rPr lang="es-MX" dirty="0"/>
              <a:t>.</a:t>
            </a:r>
          </a:p>
          <a:p>
            <a:r>
              <a:rPr lang="es-MX" dirty="0"/>
              <a:t>res: Contiene todos los recursos sin código, como diseños XML, </a:t>
            </a:r>
            <a:r>
              <a:rPr lang="es-MX" dirty="0" err="1"/>
              <a:t>strings</a:t>
            </a:r>
            <a:r>
              <a:rPr lang="es-MX" dirty="0"/>
              <a:t> de IU e imágenes de mapa de bits.</a:t>
            </a:r>
            <a:endParaRPr lang="es-EC" dirty="0"/>
          </a:p>
        </p:txBody>
      </p:sp>
      <p:sp>
        <p:nvSpPr>
          <p:cNvPr id="6" name="Título 1">
            <a:extLst>
              <a:ext uri="{FF2B5EF4-FFF2-40B4-BE49-F238E27FC236}">
                <a16:creationId xmlns:a16="http://schemas.microsoft.com/office/drawing/2014/main" id="{1CD59D28-F1DC-4134-90A0-FB1784B84453}"/>
              </a:ext>
            </a:extLst>
          </p:cNvPr>
          <p:cNvSpPr txBox="1">
            <a:spLocks/>
          </p:cNvSpPr>
          <p:nvPr/>
        </p:nvSpPr>
        <p:spPr>
          <a:xfrm>
            <a:off x="1143001" y="3429000"/>
            <a:ext cx="9905998" cy="96409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t>BASE DE DATOS EN ANDROID STUDIO</a:t>
            </a:r>
            <a:endParaRPr lang="es-EC" dirty="0"/>
          </a:p>
        </p:txBody>
      </p:sp>
      <p:pic>
        <p:nvPicPr>
          <p:cNvPr id="1030" name="Picture 6" descr="Imagen relacionada">
            <a:extLst>
              <a:ext uri="{FF2B5EF4-FFF2-40B4-BE49-F238E27FC236}">
                <a16:creationId xmlns:a16="http://schemas.microsoft.com/office/drawing/2014/main" id="{D501219A-2A86-4F19-ACEE-F4BD7D45A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48" y="4780044"/>
            <a:ext cx="2745814" cy="1433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mysql">
            <a:extLst>
              <a:ext uri="{FF2B5EF4-FFF2-40B4-BE49-F238E27FC236}">
                <a16:creationId xmlns:a16="http://schemas.microsoft.com/office/drawing/2014/main" id="{A0B9CE85-5E8C-42B4-9FE9-6F1EFB801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662" y="4780044"/>
            <a:ext cx="2745814" cy="14887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firebase">
            <a:extLst>
              <a:ext uri="{FF2B5EF4-FFF2-40B4-BE49-F238E27FC236}">
                <a16:creationId xmlns:a16="http://schemas.microsoft.com/office/drawing/2014/main" id="{AFBE072E-8CF6-4717-A221-CE5F9927B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1776" y="4780044"/>
            <a:ext cx="2948487" cy="14887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ara postgresql logo">
            <a:extLst>
              <a:ext uri="{FF2B5EF4-FFF2-40B4-BE49-F238E27FC236}">
                <a16:creationId xmlns:a16="http://schemas.microsoft.com/office/drawing/2014/main" id="{95113E7C-72FF-4853-96E6-A20FA4B29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4331" y="4750996"/>
            <a:ext cx="2226366" cy="159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16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31D85-89E2-4CAC-BFDF-A086F4FCB494}"/>
              </a:ext>
            </a:extLst>
          </p:cNvPr>
          <p:cNvSpPr>
            <a:spLocks noGrp="1"/>
          </p:cNvSpPr>
          <p:nvPr>
            <p:ph type="title"/>
          </p:nvPr>
        </p:nvSpPr>
        <p:spPr>
          <a:xfrm>
            <a:off x="1141413" y="276225"/>
            <a:ext cx="9905998" cy="1057275"/>
          </a:xfrm>
        </p:spPr>
        <p:txBody>
          <a:bodyPr/>
          <a:lstStyle/>
          <a:p>
            <a:r>
              <a:rPr lang="es-MX" dirty="0"/>
              <a:t>Características</a:t>
            </a:r>
            <a:endParaRPr lang="es-EC" dirty="0"/>
          </a:p>
        </p:txBody>
      </p:sp>
      <p:sp>
        <p:nvSpPr>
          <p:cNvPr id="3" name="Marcador de contenido 2">
            <a:extLst>
              <a:ext uri="{FF2B5EF4-FFF2-40B4-BE49-F238E27FC236}">
                <a16:creationId xmlns:a16="http://schemas.microsoft.com/office/drawing/2014/main" id="{38E8FA74-165D-4172-A35B-EF7C9036B662}"/>
              </a:ext>
            </a:extLst>
          </p:cNvPr>
          <p:cNvSpPr>
            <a:spLocks noGrp="1"/>
          </p:cNvSpPr>
          <p:nvPr>
            <p:ph idx="1"/>
          </p:nvPr>
        </p:nvSpPr>
        <p:spPr>
          <a:xfrm>
            <a:off x="346492" y="1458527"/>
            <a:ext cx="7192962" cy="4977784"/>
          </a:xfrm>
        </p:spPr>
        <p:txBody>
          <a:bodyPr>
            <a:normAutofit/>
          </a:bodyPr>
          <a:lstStyle/>
          <a:p>
            <a:pPr algn="just"/>
            <a:r>
              <a:rPr lang="es-MX" dirty="0">
                <a:effectLst/>
              </a:rPr>
              <a:t> Utiliza </a:t>
            </a:r>
            <a:r>
              <a:rPr lang="es-MX" dirty="0" err="1">
                <a:effectLst/>
              </a:rPr>
              <a:t>ProGuard</a:t>
            </a:r>
            <a:r>
              <a:rPr lang="es-MX" dirty="0">
                <a:effectLst/>
              </a:rPr>
              <a:t> para optimizar y reducir el código del proyecto al exportar a APK (muy útil para dispositivos de gama baja con limitaciones de memoria interna) </a:t>
            </a:r>
          </a:p>
          <a:p>
            <a:pPr algn="just"/>
            <a:r>
              <a:rPr lang="es-MX" dirty="0">
                <a:effectLst/>
              </a:rPr>
              <a:t>Nuevo diseño del editor con soporte para la edición de temas. </a:t>
            </a:r>
          </a:p>
          <a:p>
            <a:pPr algn="just"/>
            <a:r>
              <a:rPr lang="es-MX" dirty="0">
                <a:effectLst/>
              </a:rPr>
              <a:t>Nueva interfaz específica para el desarrollo en Android.</a:t>
            </a:r>
          </a:p>
          <a:p>
            <a:pPr algn="just"/>
            <a:r>
              <a:rPr lang="es-MX" dirty="0">
                <a:effectLst/>
              </a:rPr>
              <a:t>Alertas en tiempo real de errores sintácticos, compatibilidad o rendimiento antes de compilar la aplicación. </a:t>
            </a:r>
          </a:p>
          <a:p>
            <a:pPr algn="just"/>
            <a:r>
              <a:rPr lang="es-MX" dirty="0">
                <a:effectLst/>
              </a:rPr>
              <a:t>Vista previa en diferentes dispositivos y resoluciones. </a:t>
            </a:r>
          </a:p>
          <a:p>
            <a:pPr algn="just"/>
            <a:endParaRPr lang="es-MX" dirty="0">
              <a:effectLst/>
            </a:endParaRPr>
          </a:p>
          <a:p>
            <a:pPr algn="just"/>
            <a:endParaRPr lang="es-EC" dirty="0"/>
          </a:p>
        </p:txBody>
      </p:sp>
      <p:pic>
        <p:nvPicPr>
          <p:cNvPr id="5124" name="Picture 4" descr="Resultado de imagen para proguard android studio">
            <a:extLst>
              <a:ext uri="{FF2B5EF4-FFF2-40B4-BE49-F238E27FC236}">
                <a16:creationId xmlns:a16="http://schemas.microsoft.com/office/drawing/2014/main" id="{84C6FD28-9EDF-4659-B0D7-74034A7859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34" b="19471"/>
          <a:stretch/>
        </p:blipFill>
        <p:spPr bwMode="auto">
          <a:xfrm>
            <a:off x="7867240" y="1333500"/>
            <a:ext cx="4103107" cy="2095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sultado de imagen para android studio interfaz">
            <a:extLst>
              <a:ext uri="{FF2B5EF4-FFF2-40B4-BE49-F238E27FC236}">
                <a16:creationId xmlns:a16="http://schemas.microsoft.com/office/drawing/2014/main" id="{BC376332-3A74-4A2B-9CA3-2569C6707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240" y="3648637"/>
            <a:ext cx="4153309" cy="245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09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D239A-6B93-4B4F-B345-862E122EA6BD}"/>
              </a:ext>
            </a:extLst>
          </p:cNvPr>
          <p:cNvSpPr>
            <a:spLocks noGrp="1"/>
          </p:cNvSpPr>
          <p:nvPr>
            <p:ph type="title"/>
          </p:nvPr>
        </p:nvSpPr>
        <p:spPr>
          <a:xfrm>
            <a:off x="1141413" y="609600"/>
            <a:ext cx="9905998" cy="768626"/>
          </a:xfrm>
        </p:spPr>
        <p:txBody>
          <a:bodyPr/>
          <a:lstStyle/>
          <a:p>
            <a:r>
              <a:rPr lang="es-MX" dirty="0"/>
              <a:t>Ventajas</a:t>
            </a:r>
            <a:endParaRPr lang="es-EC" dirty="0"/>
          </a:p>
        </p:txBody>
      </p:sp>
      <p:sp>
        <p:nvSpPr>
          <p:cNvPr id="3" name="Marcador de contenido 2">
            <a:extLst>
              <a:ext uri="{FF2B5EF4-FFF2-40B4-BE49-F238E27FC236}">
                <a16:creationId xmlns:a16="http://schemas.microsoft.com/office/drawing/2014/main" id="{349D081D-8CE2-4D42-8BD9-4037634F5D5F}"/>
              </a:ext>
            </a:extLst>
          </p:cNvPr>
          <p:cNvSpPr>
            <a:spLocks noGrp="1"/>
          </p:cNvSpPr>
          <p:nvPr>
            <p:ph idx="1"/>
          </p:nvPr>
        </p:nvSpPr>
        <p:spPr>
          <a:xfrm>
            <a:off x="397565" y="1285461"/>
            <a:ext cx="11436626" cy="5340626"/>
          </a:xfrm>
        </p:spPr>
        <p:txBody>
          <a:bodyPr/>
          <a:lstStyle/>
          <a:p>
            <a:pPr algn="just" fontAlgn="base"/>
            <a:r>
              <a:rPr lang="es-MX" dirty="0">
                <a:effectLst/>
              </a:rPr>
              <a:t>Android Studio ha pasado a ser el entorno recomendado para el desarrollo de aplicaciones en Android, al tratarse de un IDE oficial de Google en colaboración con </a:t>
            </a:r>
            <a:r>
              <a:rPr lang="es-MX" dirty="0" err="1">
                <a:effectLst/>
              </a:rPr>
              <a:t>JetBrains</a:t>
            </a:r>
            <a:r>
              <a:rPr lang="es-MX" dirty="0">
                <a:effectLst/>
              </a:rPr>
              <a:t> (compañía de desarrollo software especializada en diseño de </a:t>
            </a:r>
            <a:r>
              <a:rPr lang="es-MX" dirty="0" err="1">
                <a:effectLst/>
              </a:rPr>
              <a:t>IDEs</a:t>
            </a:r>
            <a:r>
              <a:rPr lang="es-MX" dirty="0">
                <a:effectLst/>
              </a:rPr>
              <a:t>).</a:t>
            </a:r>
          </a:p>
          <a:p>
            <a:pPr algn="just" fontAlgn="base"/>
            <a:r>
              <a:rPr lang="es-MX" dirty="0">
                <a:effectLst/>
              </a:rPr>
              <a:t>Android Studio permite la creación de nuevos módulos dentro de un mismo proyecto, sin necesidad de estar cambiando de espacio de trabajo para el manejo de proyectos, algo habitual en Eclipse.</a:t>
            </a:r>
          </a:p>
          <a:p>
            <a:pPr algn="just" fontAlgn="base"/>
            <a:r>
              <a:rPr lang="es-MX" dirty="0">
                <a:effectLst/>
              </a:rPr>
              <a:t>Con la simple descarga de Android Studio se disponen de todas las herramientas necesarias para el desarrollo de aplicaciones para la plataforma Android.</a:t>
            </a:r>
          </a:p>
          <a:p>
            <a:pPr marL="0" indent="0">
              <a:buNone/>
            </a:pPr>
            <a:endParaRPr lang="es-EC" dirty="0"/>
          </a:p>
        </p:txBody>
      </p:sp>
    </p:spTree>
    <p:extLst>
      <p:ext uri="{BB962C8B-B14F-4D97-AF65-F5344CB8AC3E}">
        <p14:creationId xmlns:p14="http://schemas.microsoft.com/office/powerpoint/2010/main" val="170444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1199B31-C8A2-45C2-855C-4F0CB8DBE98B}"/>
              </a:ext>
            </a:extLst>
          </p:cNvPr>
          <p:cNvSpPr>
            <a:spLocks noGrp="1"/>
          </p:cNvSpPr>
          <p:nvPr>
            <p:ph type="title"/>
          </p:nvPr>
        </p:nvSpPr>
        <p:spPr>
          <a:xfrm>
            <a:off x="501331" y="511630"/>
            <a:ext cx="3549121" cy="555170"/>
          </a:xfrm>
        </p:spPr>
        <p:txBody>
          <a:bodyPr/>
          <a:lstStyle/>
          <a:p>
            <a:r>
              <a:rPr lang="es-EC" dirty="0"/>
              <a:t>Aplicativo</a:t>
            </a:r>
          </a:p>
        </p:txBody>
      </p:sp>
      <p:pic>
        <p:nvPicPr>
          <p:cNvPr id="15" name="Marcador de contenido 14">
            <a:extLst>
              <a:ext uri="{FF2B5EF4-FFF2-40B4-BE49-F238E27FC236}">
                <a16:creationId xmlns:a16="http://schemas.microsoft.com/office/drawing/2014/main" id="{CB1AB668-5FC2-4596-8559-20DFE8AA689F}"/>
              </a:ext>
            </a:extLst>
          </p:cNvPr>
          <p:cNvPicPr>
            <a:picLocks noGrp="1" noChangeAspect="1"/>
          </p:cNvPicPr>
          <p:nvPr>
            <p:ph idx="1"/>
          </p:nvPr>
        </p:nvPicPr>
        <p:blipFill>
          <a:blip r:embed="rId2"/>
          <a:stretch>
            <a:fillRect/>
          </a:stretch>
        </p:blipFill>
        <p:spPr>
          <a:xfrm>
            <a:off x="5090750" y="2021993"/>
            <a:ext cx="6417627" cy="2814013"/>
          </a:xfrm>
          <a:prstGeom prst="rect">
            <a:avLst/>
          </a:prstGeom>
        </p:spPr>
      </p:pic>
      <p:sp>
        <p:nvSpPr>
          <p:cNvPr id="6" name="Marcador de texto 5">
            <a:extLst>
              <a:ext uri="{FF2B5EF4-FFF2-40B4-BE49-F238E27FC236}">
                <a16:creationId xmlns:a16="http://schemas.microsoft.com/office/drawing/2014/main" id="{A0AB345B-FF8A-4934-8820-9343D6BC0A5D}"/>
              </a:ext>
            </a:extLst>
          </p:cNvPr>
          <p:cNvSpPr>
            <a:spLocks noGrp="1"/>
          </p:cNvSpPr>
          <p:nvPr>
            <p:ph type="body" sz="half" idx="2"/>
          </p:nvPr>
        </p:nvSpPr>
        <p:spPr>
          <a:xfrm>
            <a:off x="352697" y="1240971"/>
            <a:ext cx="4337835" cy="4550229"/>
          </a:xfrm>
        </p:spPr>
        <p:txBody>
          <a:bodyPr/>
          <a:lstStyle/>
          <a:p>
            <a:r>
              <a:rPr lang="es-EC" dirty="0"/>
              <a:t>Dependencias </a:t>
            </a:r>
          </a:p>
          <a:p>
            <a:r>
              <a:rPr lang="es-MX" dirty="0" err="1">
                <a:effectLst/>
              </a:rPr>
              <a:t>Volley</a:t>
            </a:r>
            <a:r>
              <a:rPr lang="es-MX" dirty="0">
                <a:effectLst/>
              </a:rPr>
              <a:t> es una biblioteca HTTP que facilita y agiliza el uso de redes en apps para Android</a:t>
            </a:r>
          </a:p>
          <a:p>
            <a:r>
              <a:rPr lang="es-MX" dirty="0" err="1">
                <a:effectLst/>
              </a:rPr>
              <a:t>Volley</a:t>
            </a:r>
            <a:r>
              <a:rPr lang="es-MX" dirty="0">
                <a:effectLst/>
              </a:rPr>
              <a:t> se destaca por sus operaciones de tipo RPC que se usan para completar la IU, por ejemplo, obtener una página de resultados de la búsqueda como datos estructurados</a:t>
            </a:r>
            <a:endParaRPr lang="es-EC" dirty="0"/>
          </a:p>
          <a:p>
            <a:r>
              <a:rPr lang="fr-FR" dirty="0" err="1"/>
              <a:t>implementation</a:t>
            </a:r>
            <a:r>
              <a:rPr lang="fr-FR" dirty="0"/>
              <a:t> 'com.android.volley:volley:1.1.1'</a:t>
            </a:r>
            <a:endParaRPr lang="es-EC" dirty="0"/>
          </a:p>
        </p:txBody>
      </p:sp>
    </p:spTree>
    <p:extLst>
      <p:ext uri="{BB962C8B-B14F-4D97-AF65-F5344CB8AC3E}">
        <p14:creationId xmlns:p14="http://schemas.microsoft.com/office/powerpoint/2010/main" val="402680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8ADEB-E6F0-4F92-830A-3783ECDE6005}"/>
              </a:ext>
            </a:extLst>
          </p:cNvPr>
          <p:cNvSpPr>
            <a:spLocks noGrp="1"/>
          </p:cNvSpPr>
          <p:nvPr>
            <p:ph type="title"/>
          </p:nvPr>
        </p:nvSpPr>
        <p:spPr>
          <a:xfrm>
            <a:off x="1141410" y="1110343"/>
            <a:ext cx="3549121" cy="594360"/>
          </a:xfrm>
        </p:spPr>
        <p:txBody>
          <a:bodyPr/>
          <a:lstStyle/>
          <a:p>
            <a:r>
              <a:rPr lang="es-EC" dirty="0"/>
              <a:t>Permiso Internet	</a:t>
            </a:r>
          </a:p>
        </p:txBody>
      </p:sp>
      <p:pic>
        <p:nvPicPr>
          <p:cNvPr id="6" name="Marcador de contenido 5">
            <a:extLst>
              <a:ext uri="{FF2B5EF4-FFF2-40B4-BE49-F238E27FC236}">
                <a16:creationId xmlns:a16="http://schemas.microsoft.com/office/drawing/2014/main" id="{3711DAF6-6CB5-4FF0-9E2E-2404124A10C0}"/>
              </a:ext>
            </a:extLst>
          </p:cNvPr>
          <p:cNvPicPr>
            <a:picLocks noGrp="1" noChangeAspect="1"/>
          </p:cNvPicPr>
          <p:nvPr>
            <p:ph idx="1"/>
          </p:nvPr>
        </p:nvPicPr>
        <p:blipFill>
          <a:blip r:embed="rId2"/>
          <a:stretch>
            <a:fillRect/>
          </a:stretch>
        </p:blipFill>
        <p:spPr>
          <a:xfrm>
            <a:off x="5103813" y="2762758"/>
            <a:ext cx="5943600" cy="875284"/>
          </a:xfrm>
          <a:prstGeom prst="rect">
            <a:avLst/>
          </a:prstGeom>
        </p:spPr>
      </p:pic>
      <p:sp>
        <p:nvSpPr>
          <p:cNvPr id="4" name="Marcador de texto 3">
            <a:extLst>
              <a:ext uri="{FF2B5EF4-FFF2-40B4-BE49-F238E27FC236}">
                <a16:creationId xmlns:a16="http://schemas.microsoft.com/office/drawing/2014/main" id="{3CF47ED4-BF00-440E-8651-C9D3AE4A70E8}"/>
              </a:ext>
            </a:extLst>
          </p:cNvPr>
          <p:cNvSpPr>
            <a:spLocks noGrp="1"/>
          </p:cNvSpPr>
          <p:nvPr>
            <p:ph type="body" sz="half" idx="2"/>
          </p:nvPr>
        </p:nvSpPr>
        <p:spPr>
          <a:xfrm>
            <a:off x="483327" y="2011680"/>
            <a:ext cx="4207206" cy="2788920"/>
          </a:xfrm>
        </p:spPr>
        <p:txBody>
          <a:bodyPr/>
          <a:lstStyle/>
          <a:p>
            <a:r>
              <a:rPr lang="fr-FR" dirty="0"/>
              <a:t>&lt;uses-permission </a:t>
            </a:r>
            <a:r>
              <a:rPr lang="fr-FR" dirty="0" err="1"/>
              <a:t>android:name</a:t>
            </a:r>
            <a:r>
              <a:rPr lang="fr-FR" dirty="0"/>
              <a:t>="</a:t>
            </a:r>
            <a:r>
              <a:rPr lang="fr-FR" dirty="0" err="1"/>
              <a:t>android.permission.INTERNET</a:t>
            </a:r>
            <a:r>
              <a:rPr lang="fr-FR" dirty="0"/>
              <a:t>" /&gt;</a:t>
            </a:r>
            <a:endParaRPr lang="es-EC" dirty="0"/>
          </a:p>
        </p:txBody>
      </p:sp>
    </p:spTree>
    <p:extLst>
      <p:ext uri="{BB962C8B-B14F-4D97-AF65-F5344CB8AC3E}">
        <p14:creationId xmlns:p14="http://schemas.microsoft.com/office/powerpoint/2010/main" val="2944809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TM03457485[[fn=Malla]]</Template>
  <TotalTime>76</TotalTime>
  <Words>489</Words>
  <Application>Microsoft Office PowerPoint</Application>
  <PresentationFormat>Panorámica</PresentationFormat>
  <Paragraphs>43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Century Gothic</vt:lpstr>
      <vt:lpstr>Malla</vt:lpstr>
      <vt:lpstr>Presentación de PowerPoint</vt:lpstr>
      <vt:lpstr>Historia</vt:lpstr>
      <vt:lpstr>Android studio </vt:lpstr>
      <vt:lpstr>Android Studio</vt:lpstr>
      <vt:lpstr>Estructura PROYECTO ANDROID STUDIO</vt:lpstr>
      <vt:lpstr>Características</vt:lpstr>
      <vt:lpstr>Ventajas</vt:lpstr>
      <vt:lpstr>Aplicativo</vt:lpstr>
      <vt:lpstr>Permiso Internet </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MATEO RENE VIVAS TOPON</dc:creator>
  <cp:lastModifiedBy>Mateo Reinoso</cp:lastModifiedBy>
  <cp:revision>11</cp:revision>
  <dcterms:created xsi:type="dcterms:W3CDTF">2020-01-15T13:49:33Z</dcterms:created>
  <dcterms:modified xsi:type="dcterms:W3CDTF">2020-01-15T17:11:34Z</dcterms:modified>
</cp:coreProperties>
</file>