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2" r:id="rId9"/>
    <p:sldId id="263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360" autoAdjust="0"/>
  </p:normalViewPr>
  <p:slideViewPr>
    <p:cSldViewPr snapToGrid="0">
      <p:cViewPr>
        <p:scale>
          <a:sx n="66" d="100"/>
          <a:sy n="66" d="100"/>
        </p:scale>
        <p:origin x="133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E37D0-9CF4-4686-B98A-A242AC2EEB10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4F12D-C613-4826-A703-760DC915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1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was run through the command line/terminal!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4F12D-C613-4826-A703-760DC91562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8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 in</a:t>
            </a:r>
            <a:r>
              <a:rPr lang="en-US" baseline="0" dirty="0"/>
              <a:t> this course we’ve written programs that the user must interact with in the command line.</a:t>
            </a:r>
          </a:p>
          <a:p>
            <a:endParaRPr lang="en-US" baseline="0" dirty="0"/>
          </a:p>
          <a:p>
            <a:r>
              <a:rPr lang="en-US" baseline="0" dirty="0"/>
              <a:t>Today we’ll learn how to make a GUI for users to interact with your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4F12D-C613-4826-A703-760DC91562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30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4F12D-C613-4826-A703-760DC91562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9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r>
              <a:rPr lang="en-US" baseline="0" dirty="0"/>
              <a:t> is the de facto Python standard GUI library, it comes with your installation of Python and doesn’t need to be installed separately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4F12D-C613-4826-A703-760DC91562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many GUI widgets but here are 3 common</a:t>
            </a:r>
            <a:r>
              <a:rPr lang="en-US" baseline="0" dirty="0"/>
              <a:t> 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4F12D-C613-4826-A703-760DC91562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94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code</a:t>
            </a:r>
            <a:r>
              <a:rPr lang="en-US" baseline="0" dirty="0"/>
              <a:t> creates a basic GUI with a Label and a Button and places them in a window using the Pack layout manager.</a:t>
            </a:r>
          </a:p>
          <a:p>
            <a:endParaRPr lang="en-US" baseline="0" dirty="0"/>
          </a:p>
          <a:p>
            <a:r>
              <a:rPr lang="en-US" baseline="0" dirty="0"/>
              <a:t>The button has no “command” so it has no function when clicked.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4F12D-C613-4826-A703-760DC91562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35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the</a:t>
            </a:r>
            <a:r>
              <a:rPr lang="en-US" baseline="0" dirty="0"/>
              <a:t> clicked function will be called every time the button is clicked</a:t>
            </a:r>
            <a:endParaRPr lang="en-US" dirty="0"/>
          </a:p>
          <a:p>
            <a:endParaRPr lang="en-US" dirty="0"/>
          </a:p>
          <a:p>
            <a:r>
              <a:rPr lang="en-US" dirty="0"/>
              <a:t>If</a:t>
            </a:r>
            <a:r>
              <a:rPr lang="en-US" baseline="0" dirty="0"/>
              <a:t> we defined the clicked function below the GUI code, the line creating the Button would throw a </a:t>
            </a:r>
            <a:r>
              <a:rPr lang="en-US" baseline="0" dirty="0" err="1"/>
              <a:t>NameError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We can avoid this problem by writing a class for our GUI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4F12D-C613-4826-A703-760DC91562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0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__</a:t>
            </a:r>
            <a:r>
              <a:rPr lang="en-US" baseline="0" dirty="0" err="1"/>
              <a:t>init</a:t>
            </a:r>
            <a:r>
              <a:rPr lang="en-US" baseline="0" dirty="0"/>
              <a:t>__ method takes in a </a:t>
            </a:r>
            <a:r>
              <a:rPr lang="en-US" baseline="0" dirty="0" err="1"/>
              <a:t>Tk</a:t>
            </a:r>
            <a:r>
              <a:rPr lang="en-US" baseline="0" dirty="0"/>
              <a:t> window, creates GUI widgets, and packs them</a:t>
            </a:r>
          </a:p>
          <a:p>
            <a:r>
              <a:rPr lang="en-US" baseline="0" dirty="0"/>
              <a:t>Command is now </a:t>
            </a:r>
            <a:r>
              <a:rPr lang="en-US" baseline="0" dirty="0" err="1"/>
              <a:t>self.clicked</a:t>
            </a:r>
            <a:r>
              <a:rPr lang="en-US" baseline="0" dirty="0"/>
              <a:t> because clicked is a method in the class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4F12D-C613-4826-A703-760DC91562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74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main method, we create a </a:t>
            </a:r>
            <a:r>
              <a:rPr lang="en-US" dirty="0" err="1"/>
              <a:t>Tk</a:t>
            </a:r>
            <a:r>
              <a:rPr lang="en-US" baseline="0" dirty="0"/>
              <a:t> window, give it a title, and pass it as the win argument of a new GUI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4F12D-C613-4826-A703-760DC91562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9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D06-6E98-47EC-86A6-51CB36A168F7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2831-1569-455E-B818-F2795D9C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2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D06-6E98-47EC-86A6-51CB36A168F7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2831-1569-455E-B818-F2795D9C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0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D06-6E98-47EC-86A6-51CB36A168F7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2831-1569-455E-B818-F2795D9C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4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D06-6E98-47EC-86A6-51CB36A168F7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2831-1569-455E-B818-F2795D9C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0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D06-6E98-47EC-86A6-51CB36A168F7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2831-1569-455E-B818-F2795D9C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9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D06-6E98-47EC-86A6-51CB36A168F7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2831-1569-455E-B818-F2795D9C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4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D06-6E98-47EC-86A6-51CB36A168F7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2831-1569-455E-B818-F2795D9C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D06-6E98-47EC-86A6-51CB36A168F7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2831-1569-455E-B818-F2795D9C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8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D06-6E98-47EC-86A6-51CB36A168F7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2831-1569-455E-B818-F2795D9C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9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D06-6E98-47EC-86A6-51CB36A168F7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2831-1569-455E-B818-F2795D9C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3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D06-6E98-47EC-86A6-51CB36A168F7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2831-1569-455E-B818-F2795D9C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7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BD06-6E98-47EC-86A6-51CB36A168F7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E2831-1569-455E-B818-F2795D9C0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4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k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Graphical User Interfaces (GUIs)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2316</a:t>
            </a:r>
          </a:p>
          <a:p>
            <a:r>
              <a:rPr lang="en-US" dirty="0"/>
              <a:t>Fall 2016</a:t>
            </a:r>
          </a:p>
        </p:txBody>
      </p:sp>
    </p:spTree>
    <p:extLst>
      <p:ext uri="{BB962C8B-B14F-4D97-AF65-F5344CB8AC3E}">
        <p14:creationId xmlns:p14="http://schemas.microsoft.com/office/powerpoint/2010/main" val="117366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Encapsulating a GUI into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def</a:t>
            </a:r>
            <a:r>
              <a:rPr lang="en-US" sz="2200" dirty="0">
                <a:latin typeface="Consolas" panose="020B0609020204030204" pitchFamily="49" charset="0"/>
              </a:rPr>
              <a:t> main(</a:t>
            </a:r>
            <a:r>
              <a:rPr lang="en-US" sz="2200" dirty="0" err="1">
                <a:latin typeface="Consolas" panose="020B0609020204030204" pitchFamily="49" charset="0"/>
              </a:rPr>
              <a:t>args</a:t>
            </a:r>
            <a:r>
              <a:rPr lang="en-US" sz="22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win = </a:t>
            </a:r>
            <a:r>
              <a:rPr lang="en-US" sz="2200" dirty="0" err="1">
                <a:latin typeface="Consolas" panose="020B0609020204030204" pitchFamily="49" charset="0"/>
              </a:rPr>
              <a:t>Tk</a:t>
            </a:r>
            <a:r>
              <a:rPr lang="en-US" sz="22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win.title</a:t>
            </a:r>
            <a:r>
              <a:rPr lang="en-US" sz="2200" dirty="0">
                <a:latin typeface="Consolas" panose="020B0609020204030204" pitchFamily="49" charset="0"/>
              </a:rPr>
              <a:t>("My GUI")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MyGUI</a:t>
            </a:r>
            <a:r>
              <a:rPr lang="en-US" sz="2200" dirty="0">
                <a:latin typeface="Consolas" panose="020B0609020204030204" pitchFamily="49" charset="0"/>
              </a:rPr>
              <a:t>(win)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win.mainloop</a:t>
            </a:r>
            <a:r>
              <a:rPr lang="en-US" sz="22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 __name__ == '__main__':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import sys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main(</a:t>
            </a:r>
            <a:r>
              <a:rPr lang="en-US" sz="2200" dirty="0" err="1">
                <a:latin typeface="Consolas" panose="020B0609020204030204" pitchFamily="49" charset="0"/>
              </a:rPr>
              <a:t>sys.argv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035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layout managers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3598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Pack</a:t>
            </a:r>
          </a:p>
          <a:p>
            <a:endParaRPr lang="en-US" dirty="0"/>
          </a:p>
          <a:p>
            <a:r>
              <a:rPr lang="en-US" dirty="0"/>
              <a:t>Positions widgets relative to each other</a:t>
            </a:r>
          </a:p>
          <a:p>
            <a:r>
              <a:rPr lang="en-US" dirty="0"/>
              <a:t>Simple to use</a:t>
            </a:r>
          </a:p>
          <a:p>
            <a:r>
              <a:rPr lang="en-US" dirty="0"/>
              <a:t>Limited layout possibilities compared to grid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5218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Grid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Allows you to place widgets in rows and columns</a:t>
            </a:r>
          </a:p>
          <a:p>
            <a:r>
              <a:rPr lang="en-US" dirty="0"/>
              <a:t>More complicated than pack but good for GUIs where a particular arrangement is desired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5705073"/>
            <a:ext cx="10515600" cy="730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Don’t use grid and pack in the same container!</a:t>
            </a:r>
          </a:p>
        </p:txBody>
      </p:sp>
    </p:spTree>
    <p:extLst>
      <p:ext uri="{BB962C8B-B14F-4D97-AF65-F5344CB8AC3E}">
        <p14:creationId xmlns:p14="http://schemas.microsoft.com/office/powerpoint/2010/main" val="220338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GUI with two NORMAL entries and one READONLY entry</a:t>
            </a:r>
          </a:p>
          <a:p>
            <a:r>
              <a:rPr lang="en-US" dirty="0"/>
              <a:t>There should a button that, when clicked, adds the numbers entered in the first two entries and displays the sum in the third entry</a:t>
            </a:r>
          </a:p>
          <a:p>
            <a:r>
              <a:rPr lang="en-US" dirty="0"/>
              <a:t>If the calculation can’t be performed due to invalid input, display a message box with an error message.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570" y="4213874"/>
            <a:ext cx="7265163" cy="209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2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Frames</a:t>
            </a:r>
          </a:p>
          <a:p>
            <a:r>
              <a:rPr lang="en-US" dirty="0" err="1"/>
              <a:t>Radiobuttons</a:t>
            </a:r>
            <a:r>
              <a:rPr lang="en-US" dirty="0"/>
              <a:t>, </a:t>
            </a:r>
            <a:r>
              <a:rPr lang="en-US" dirty="0" err="1"/>
              <a:t>StringVars</a:t>
            </a:r>
            <a:r>
              <a:rPr lang="en-US" dirty="0"/>
              <a:t> and </a:t>
            </a:r>
            <a:r>
              <a:rPr lang="en-US" dirty="0" err="1"/>
              <a:t>IntVars</a:t>
            </a:r>
            <a:endParaRPr lang="en-US" dirty="0"/>
          </a:p>
          <a:p>
            <a:r>
              <a:rPr lang="en-US" dirty="0"/>
              <a:t>Multiple windows!</a:t>
            </a:r>
          </a:p>
          <a:p>
            <a:r>
              <a:rPr lang="en-US" dirty="0"/>
              <a:t>Making the GUI pretty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7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had GUIs: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35EB4B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578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GUI: Graphical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40936" cy="4351338"/>
          </a:xfrm>
        </p:spPr>
        <p:txBody>
          <a:bodyPr/>
          <a:lstStyle/>
          <a:p>
            <a:r>
              <a:rPr lang="en-US" dirty="0"/>
              <a:t>A way for people to interact with computer programs</a:t>
            </a:r>
          </a:p>
          <a:p>
            <a:r>
              <a:rPr lang="en-US" dirty="0"/>
              <a:t>Uses windows, icons and menus</a:t>
            </a:r>
          </a:p>
          <a:p>
            <a:r>
              <a:rPr lang="en-US" dirty="0"/>
              <a:t>Can be manipulated by a mouse and keyboard</a:t>
            </a:r>
          </a:p>
        </p:txBody>
      </p:sp>
      <p:pic>
        <p:nvPicPr>
          <p:cNvPr id="1026" name="Picture 2" descr="http://i.stack.imgur.com/rFcc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25632"/>
            <a:ext cx="4884263" cy="255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810" y="4329029"/>
            <a:ext cx="4366641" cy="222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GUIs: Step by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the GUI</a:t>
            </a:r>
          </a:p>
          <a:p>
            <a:r>
              <a:rPr lang="en-US" dirty="0"/>
              <a:t>Create all the buttons, labels, entries, etc. (widgets)</a:t>
            </a:r>
          </a:p>
          <a:p>
            <a:pPr lvl="1"/>
            <a:r>
              <a:rPr lang="en-US" dirty="0"/>
              <a:t>And specify where they go in a window</a:t>
            </a:r>
          </a:p>
          <a:p>
            <a:r>
              <a:rPr lang="en-US" dirty="0"/>
              <a:t>Write functions/methods to do what needs to be done</a:t>
            </a:r>
          </a:p>
          <a:p>
            <a:r>
              <a:rPr lang="en-US" dirty="0"/>
              <a:t>Connect the widgets to the functions/methods</a:t>
            </a:r>
          </a:p>
          <a:p>
            <a:r>
              <a:rPr lang="en-US" dirty="0"/>
              <a:t>Start the main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8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the </a:t>
            </a:r>
            <a:r>
              <a:rPr lang="en-US" dirty="0" err="1"/>
              <a:t>Tkinter</a:t>
            </a:r>
            <a:r>
              <a:rPr lang="en-US" dirty="0"/>
              <a:t> GUI toolkit to create Python GUIs</a:t>
            </a:r>
          </a:p>
          <a:p>
            <a:r>
              <a:rPr lang="en-US" dirty="0" err="1"/>
              <a:t>tkinter</a:t>
            </a:r>
            <a:r>
              <a:rPr lang="en-US" dirty="0"/>
              <a:t>: the module containing all the code</a:t>
            </a:r>
          </a:p>
          <a:p>
            <a:endParaRPr lang="en-US" dirty="0"/>
          </a:p>
          <a:p>
            <a:r>
              <a:rPr lang="en-US" dirty="0"/>
              <a:t>To import the </a:t>
            </a:r>
            <a:r>
              <a:rPr lang="en-US" dirty="0" err="1"/>
              <a:t>tkinter</a:t>
            </a:r>
            <a:r>
              <a:rPr lang="en-US" dirty="0"/>
              <a:t> library: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tkinter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import *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hlinkClick r:id="rId3"/>
              </a:rPr>
              <a:t>https://docs.python.org/3/library/tk.html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849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simple </a:t>
            </a:r>
            <a:r>
              <a:rPr lang="en-US" dirty="0" err="1"/>
              <a:t>tkinter</a:t>
            </a:r>
            <a:r>
              <a:rPr lang="en-US" dirty="0"/>
              <a:t> widgets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0458" cy="4351338"/>
          </a:xfrm>
        </p:spPr>
        <p:txBody>
          <a:bodyPr/>
          <a:lstStyle/>
          <a:p>
            <a:r>
              <a:rPr lang="en-US" dirty="0"/>
              <a:t>Label</a:t>
            </a:r>
          </a:p>
          <a:p>
            <a:pPr lvl="1"/>
            <a:r>
              <a:rPr lang="en-US" dirty="0"/>
              <a:t>Just displays text, not clickable</a:t>
            </a:r>
          </a:p>
          <a:p>
            <a:r>
              <a:rPr lang="en-US" dirty="0"/>
              <a:t>Button</a:t>
            </a:r>
          </a:p>
          <a:p>
            <a:pPr lvl="1"/>
            <a:r>
              <a:rPr lang="en-US" dirty="0"/>
              <a:t>Can be linked to a function/method; that function/method is called on click</a:t>
            </a:r>
          </a:p>
          <a:p>
            <a:r>
              <a:rPr lang="en-US" dirty="0"/>
              <a:t>Entry</a:t>
            </a:r>
          </a:p>
          <a:p>
            <a:pPr lvl="1"/>
            <a:r>
              <a:rPr lang="en-US" dirty="0"/>
              <a:t>Can allow the user to enter text</a:t>
            </a:r>
          </a:p>
          <a:p>
            <a:pPr lvl="1"/>
            <a:r>
              <a:rPr lang="en-US" dirty="0"/>
              <a:t>Can also be used to display text</a:t>
            </a:r>
          </a:p>
          <a:p>
            <a:pPr lvl="1"/>
            <a:r>
              <a:rPr lang="en-US" dirty="0"/>
              <a:t>Has 3 possible states: normal, </a:t>
            </a:r>
            <a:r>
              <a:rPr lang="en-US" dirty="0" err="1"/>
              <a:t>readonly</a:t>
            </a:r>
            <a:r>
              <a:rPr lang="en-US" dirty="0"/>
              <a:t>, disabled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64" t="1434" r="1238" b="889"/>
          <a:stretch/>
        </p:blipFill>
        <p:spPr>
          <a:xfrm>
            <a:off x="8221980" y="2082232"/>
            <a:ext cx="3131820" cy="2639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09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tkinter</a:t>
            </a:r>
            <a:r>
              <a:rPr lang="en-US" dirty="0"/>
              <a:t>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win = </a:t>
            </a:r>
            <a:r>
              <a:rPr lang="en-US" dirty="0" err="1">
                <a:latin typeface="Consolas" panose="020B0609020204030204" pitchFamily="49" charset="0"/>
              </a:rPr>
              <a:t>Tk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win.title</a:t>
            </a:r>
            <a:r>
              <a:rPr lang="en-US" dirty="0">
                <a:latin typeface="Consolas" panose="020B0609020204030204" pitchFamily="49" charset="0"/>
              </a:rPr>
              <a:t>("My GUI")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 = Label(win, text="Hello, world")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 = Button(win, text="Click me!")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l.pack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b.pack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win.mainloop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5226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the button to a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525768" y="4001294"/>
            <a:ext cx="2886456" cy="497554"/>
          </a:xfrm>
          <a:prstGeom prst="rect">
            <a:avLst/>
          </a:prstGeom>
          <a:solidFill>
            <a:srgbClr val="FF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4892040" cy="967168"/>
          </a:xfrm>
          <a:prstGeom prst="rect">
            <a:avLst/>
          </a:prstGeom>
          <a:solidFill>
            <a:srgbClr val="FF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clicked():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print("Button clicked!")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win = </a:t>
            </a:r>
            <a:r>
              <a:rPr lang="en-US" dirty="0" err="1">
                <a:latin typeface="Consolas" panose="020B0609020204030204" pitchFamily="49" charset="0"/>
              </a:rPr>
              <a:t>Tk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win.title</a:t>
            </a:r>
            <a:r>
              <a:rPr lang="en-US" dirty="0">
                <a:latin typeface="Consolas" panose="020B0609020204030204" pitchFamily="49" charset="0"/>
              </a:rPr>
              <a:t>("My GUI")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 = Label(win, text="Hello, world")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 = Button(win, text="Click me!", command=clicked)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l.pack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b.pack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win.mainloop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0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Encapsulating a GUI into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class </a:t>
            </a:r>
            <a:r>
              <a:rPr lang="en-US" sz="2200" dirty="0" err="1">
                <a:latin typeface="Consolas" panose="020B0609020204030204" pitchFamily="49" charset="0"/>
              </a:rPr>
              <a:t>MyGUI</a:t>
            </a:r>
            <a:r>
              <a:rPr lang="en-US" sz="2200" dirty="0">
                <a:latin typeface="Consolas" panose="020B0609020204030204" pitchFamily="49" charset="0"/>
              </a:rPr>
              <a:t>: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def</a:t>
            </a:r>
            <a:r>
              <a:rPr lang="en-US" sz="2200" dirty="0">
                <a:latin typeface="Consolas" panose="020B0609020204030204" pitchFamily="49" charset="0"/>
              </a:rPr>
              <a:t> __</a:t>
            </a:r>
            <a:r>
              <a:rPr lang="en-US" sz="2200" dirty="0" err="1">
                <a:latin typeface="Consolas" panose="020B0609020204030204" pitchFamily="49" charset="0"/>
              </a:rPr>
              <a:t>init</a:t>
            </a:r>
            <a:r>
              <a:rPr lang="en-US" sz="2200" dirty="0">
                <a:latin typeface="Consolas" panose="020B0609020204030204" pitchFamily="49" charset="0"/>
              </a:rPr>
              <a:t>__(self, win):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	l = Label(win, text="Hello, world!")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	b = Button(win, text="Click me!", command=</a:t>
            </a:r>
            <a:r>
              <a:rPr lang="en-US" sz="2200" dirty="0" err="1">
                <a:latin typeface="Consolas" panose="020B0609020204030204" pitchFamily="49" charset="0"/>
              </a:rPr>
              <a:t>self.clicked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</a:rPr>
              <a:t>l.pack</a:t>
            </a:r>
            <a:r>
              <a:rPr lang="en-US" sz="22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</a:rPr>
              <a:t>b.pack</a:t>
            </a:r>
            <a:r>
              <a:rPr lang="en-US" sz="22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def</a:t>
            </a:r>
            <a:r>
              <a:rPr lang="en-US" sz="2200" dirty="0">
                <a:latin typeface="Consolas" panose="020B0609020204030204" pitchFamily="49" charset="0"/>
              </a:rPr>
              <a:t> clicked(self):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	print(“Button clicked!”)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96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672</Words>
  <Application>Microsoft Office PowerPoint</Application>
  <PresentationFormat>Widescreen</PresentationFormat>
  <Paragraphs>121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Graphical User Interfaces (GUIs)</vt:lpstr>
      <vt:lpstr>Before we had GUIs:</vt:lpstr>
      <vt:lpstr>GUI: Graphical User Interface</vt:lpstr>
      <vt:lpstr>GUIs: Step by Step</vt:lpstr>
      <vt:lpstr>Tkinter</vt:lpstr>
      <vt:lpstr>Some simple tkinter widgets</vt:lpstr>
      <vt:lpstr>Basic tkinter GUI</vt:lpstr>
      <vt:lpstr>Linking the button to a function</vt:lpstr>
      <vt:lpstr>Encapsulating a GUI into an Object</vt:lpstr>
      <vt:lpstr>Encapsulating a GUI into an Object</vt:lpstr>
      <vt:lpstr>GUI layout managers</vt:lpstr>
      <vt:lpstr>Exercise: Adder</vt:lpstr>
      <vt:lpstr>Next time...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Tkinter GUIs</dc:title>
  <dc:creator>Kate Unsworth</dc:creator>
  <cp:lastModifiedBy>Kate Unsworth</cp:lastModifiedBy>
  <cp:revision>16</cp:revision>
  <dcterms:created xsi:type="dcterms:W3CDTF">2016-11-07T22:04:48Z</dcterms:created>
  <dcterms:modified xsi:type="dcterms:W3CDTF">2016-11-09T17:26:06Z</dcterms:modified>
</cp:coreProperties>
</file>