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58" r:id="rId5"/>
    <p:sldId id="260" r:id="rId6"/>
    <p:sldId id="264" r:id="rId7"/>
    <p:sldId id="261" r:id="rId8"/>
    <p:sldId id="262" r:id="rId9"/>
    <p:sldId id="263" r:id="rId10"/>
    <p:sldId id="265" r:id="rId11"/>
    <p:sldId id="267" r:id="rId12"/>
    <p:sldId id="266" r:id="rId13"/>
    <p:sldId id="268" r:id="rId14"/>
    <p:sldId id="269" r:id="rId15"/>
    <p:sldId id="272" r:id="rId16"/>
    <p:sldId id="270" r:id="rId17"/>
    <p:sldId id="277" r:id="rId18"/>
    <p:sldId id="278" r:id="rId19"/>
    <p:sldId id="273" r:id="rId20"/>
    <p:sldId id="274" r:id="rId21"/>
    <p:sldId id="275" r:id="rId22"/>
    <p:sldId id="271" r:id="rId23"/>
    <p:sldId id="276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360" autoAdjust="0"/>
  </p:normalViewPr>
  <p:slideViewPr>
    <p:cSldViewPr snapToGrid="0">
      <p:cViewPr varScale="1">
        <p:scale>
          <a:sx n="71" d="100"/>
          <a:sy n="71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E37D0-9CF4-4686-B98A-A242AC2EEB1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4F12D-C613-4826-A703-760DC9156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10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was run through the command line/terminal!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4F12D-C613-4826-A703-760DC91562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81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bd</a:t>
            </a:r>
            <a:r>
              <a:rPr lang="en-US" dirty="0"/>
              <a:t>=1</a:t>
            </a:r>
            <a:r>
              <a:rPr lang="en-US" baseline="0" dirty="0"/>
              <a:t> sets the border width to 1 so the border is visible, relief=SUNKEN gives the frame’s border a sunken appearance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4F12D-C613-4826-A703-760DC91562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36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 in</a:t>
            </a:r>
            <a:r>
              <a:rPr lang="en-US" baseline="0" dirty="0"/>
              <a:t> this course we’ve written programs that the user must interact with in the command line.</a:t>
            </a:r>
          </a:p>
          <a:p>
            <a:endParaRPr lang="en-US" baseline="0" dirty="0"/>
          </a:p>
          <a:p>
            <a:r>
              <a:rPr lang="en-US" baseline="0" dirty="0"/>
              <a:t>Today we’ll learn how to make a GUI for users to interact with your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4F12D-C613-4826-A703-760DC91562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30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4F12D-C613-4826-A703-760DC91562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97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Tkinter</a:t>
            </a:r>
            <a:r>
              <a:rPr lang="en-US" baseline="0" dirty="0"/>
              <a:t> is the de facto Python standard GUI library, it comes with your installation of Python and doesn’t need to be installed separately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4F12D-C613-4826-A703-760DC91562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many GUI widgets but here are 3 common</a:t>
            </a:r>
            <a:r>
              <a:rPr lang="en-US" baseline="0" dirty="0"/>
              <a:t> ones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4F12D-C613-4826-A703-760DC91562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94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code</a:t>
            </a:r>
            <a:r>
              <a:rPr lang="en-US" baseline="0" dirty="0"/>
              <a:t> creates a basic GUI with a Label and a Button and places them in a window using the Pack layout manager.</a:t>
            </a:r>
          </a:p>
          <a:p>
            <a:endParaRPr lang="en-US" baseline="0" dirty="0"/>
          </a:p>
          <a:p>
            <a:r>
              <a:rPr lang="en-US" baseline="0" dirty="0"/>
              <a:t>The button has no “command” so it has no function when clicked.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4F12D-C613-4826-A703-760DC91562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35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the</a:t>
            </a:r>
            <a:r>
              <a:rPr lang="en-US" baseline="0" dirty="0"/>
              <a:t> clicked function will be called every time the button is clicked</a:t>
            </a:r>
            <a:endParaRPr lang="en-US" dirty="0"/>
          </a:p>
          <a:p>
            <a:endParaRPr lang="en-US" dirty="0"/>
          </a:p>
          <a:p>
            <a:r>
              <a:rPr lang="en-US" dirty="0"/>
              <a:t>If</a:t>
            </a:r>
            <a:r>
              <a:rPr lang="en-US" baseline="0" dirty="0"/>
              <a:t> we defined the clicked function below the GUI code, the line creating the Button would throw a </a:t>
            </a:r>
            <a:r>
              <a:rPr lang="en-US" baseline="0" dirty="0" err="1"/>
              <a:t>NameError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We can avoid this problem by writing a class for our GUI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4F12D-C613-4826-A703-760DC91562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0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__</a:t>
            </a:r>
            <a:r>
              <a:rPr lang="en-US" baseline="0" dirty="0" err="1"/>
              <a:t>init</a:t>
            </a:r>
            <a:r>
              <a:rPr lang="en-US" baseline="0" dirty="0"/>
              <a:t>__ method takes in a </a:t>
            </a:r>
            <a:r>
              <a:rPr lang="en-US" baseline="0" dirty="0" err="1"/>
              <a:t>Tk</a:t>
            </a:r>
            <a:r>
              <a:rPr lang="en-US" baseline="0" dirty="0"/>
              <a:t> window, creates GUI widgets, and packs them</a:t>
            </a:r>
          </a:p>
          <a:p>
            <a:r>
              <a:rPr lang="en-US" baseline="0" dirty="0"/>
              <a:t>Command is now </a:t>
            </a:r>
            <a:r>
              <a:rPr lang="en-US" baseline="0" dirty="0" err="1"/>
              <a:t>self.clicked</a:t>
            </a:r>
            <a:r>
              <a:rPr lang="en-US" baseline="0" dirty="0"/>
              <a:t> because clicked is a method in the class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4F12D-C613-4826-A703-760DC91562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74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main method, we create a </a:t>
            </a:r>
            <a:r>
              <a:rPr lang="en-US" dirty="0" err="1"/>
              <a:t>Tk</a:t>
            </a:r>
            <a:r>
              <a:rPr lang="en-US" baseline="0" dirty="0"/>
              <a:t> window, give it a title, and pass it as the win argument of a new GUI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4F12D-C613-4826-A703-760DC91562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97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BD06-6E98-47EC-86A6-51CB36A168F7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2831-1569-455E-B818-F2795D9C0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2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BD06-6E98-47EC-86A6-51CB36A168F7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2831-1569-455E-B818-F2795D9C0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0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BD06-6E98-47EC-86A6-51CB36A168F7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2831-1569-455E-B818-F2795D9C0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4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BD06-6E98-47EC-86A6-51CB36A168F7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2831-1569-455E-B818-F2795D9C0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0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BD06-6E98-47EC-86A6-51CB36A168F7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2831-1569-455E-B818-F2795D9C0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9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BD06-6E98-47EC-86A6-51CB36A168F7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2831-1569-455E-B818-F2795D9C0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4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BD06-6E98-47EC-86A6-51CB36A168F7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2831-1569-455E-B818-F2795D9C0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BD06-6E98-47EC-86A6-51CB36A168F7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2831-1569-455E-B818-F2795D9C0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8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BD06-6E98-47EC-86A6-51CB36A168F7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2831-1569-455E-B818-F2795D9C0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9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BD06-6E98-47EC-86A6-51CB36A168F7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2831-1569-455E-B818-F2795D9C0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3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BD06-6E98-47EC-86A6-51CB36A168F7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2831-1569-455E-B818-F2795D9C0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7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BD06-6E98-47EC-86A6-51CB36A168F7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E2831-1569-455E-B818-F2795D9C0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4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htmlcolorcode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tk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Graphical User Interfaces (GUIs)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2316</a:t>
            </a:r>
          </a:p>
          <a:p>
            <a:r>
              <a:rPr lang="en-US" dirty="0"/>
              <a:t>Fall 2016</a:t>
            </a:r>
          </a:p>
        </p:txBody>
      </p:sp>
    </p:spTree>
    <p:extLst>
      <p:ext uri="{BB962C8B-B14F-4D97-AF65-F5344CB8AC3E}">
        <p14:creationId xmlns:p14="http://schemas.microsoft.com/office/powerpoint/2010/main" val="1173663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Encapsulating a GUI into an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</a:rPr>
              <a:t>def</a:t>
            </a:r>
            <a:r>
              <a:rPr lang="en-US" sz="2200" dirty="0">
                <a:latin typeface="Consolas" panose="020B0609020204030204" pitchFamily="49" charset="0"/>
              </a:rPr>
              <a:t> main(</a:t>
            </a:r>
            <a:r>
              <a:rPr lang="en-US" sz="2200" dirty="0" err="1">
                <a:latin typeface="Consolas" panose="020B0609020204030204" pitchFamily="49" charset="0"/>
              </a:rPr>
              <a:t>args</a:t>
            </a:r>
            <a:r>
              <a:rPr lang="en-US" sz="2200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win = </a:t>
            </a:r>
            <a:r>
              <a:rPr lang="en-US" sz="2200" dirty="0" err="1">
                <a:latin typeface="Consolas" panose="020B0609020204030204" pitchFamily="49" charset="0"/>
              </a:rPr>
              <a:t>Tk</a:t>
            </a:r>
            <a:r>
              <a:rPr lang="en-US" sz="22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</a:rPr>
              <a:t>win.title</a:t>
            </a:r>
            <a:r>
              <a:rPr lang="en-US" sz="2200" dirty="0">
                <a:latin typeface="Consolas" panose="020B0609020204030204" pitchFamily="49" charset="0"/>
              </a:rPr>
              <a:t>("My GUI")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</a:rPr>
              <a:t>MyGUI</a:t>
            </a:r>
            <a:r>
              <a:rPr lang="en-US" sz="2200" dirty="0">
                <a:latin typeface="Consolas" panose="020B0609020204030204" pitchFamily="49" charset="0"/>
              </a:rPr>
              <a:t>(win)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</a:rPr>
              <a:t>win.mainloop</a:t>
            </a:r>
            <a:r>
              <a:rPr lang="en-US" sz="22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if __name__ == '__main__':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import sys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main(</a:t>
            </a:r>
            <a:r>
              <a:rPr lang="en-US" sz="2200" dirty="0" err="1">
                <a:latin typeface="Consolas" panose="020B0609020204030204" pitchFamily="49" charset="0"/>
              </a:rPr>
              <a:t>sys.argv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0357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layout managers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3598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Pack</a:t>
            </a:r>
          </a:p>
          <a:p>
            <a:endParaRPr lang="en-US" dirty="0"/>
          </a:p>
          <a:p>
            <a:r>
              <a:rPr lang="en-US" dirty="0"/>
              <a:t>Positions widgets relative to each other</a:t>
            </a:r>
          </a:p>
          <a:p>
            <a:r>
              <a:rPr lang="en-US" dirty="0"/>
              <a:t>Simple to use</a:t>
            </a:r>
          </a:p>
          <a:p>
            <a:r>
              <a:rPr lang="en-US" dirty="0"/>
              <a:t>Limited layout possibilities compared to grid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5218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Grid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Allows you to place widgets in rows and columns</a:t>
            </a:r>
          </a:p>
          <a:p>
            <a:r>
              <a:rPr lang="en-US" dirty="0"/>
              <a:t>More complicated than pack but good for GUIs where a particular arrangement is desired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5705073"/>
            <a:ext cx="10515600" cy="730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Don’t use grid and pack in the same container!</a:t>
            </a:r>
          </a:p>
        </p:txBody>
      </p:sp>
    </p:spTree>
    <p:extLst>
      <p:ext uri="{BB962C8B-B14F-4D97-AF65-F5344CB8AC3E}">
        <p14:creationId xmlns:p14="http://schemas.microsoft.com/office/powerpoint/2010/main" val="2203384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GUI with two NORMAL entries and one READONLY entry</a:t>
            </a:r>
          </a:p>
          <a:p>
            <a:r>
              <a:rPr lang="en-US" dirty="0"/>
              <a:t>There should a button that, when clicked, adds the numbers entered in the first two entries and displays the sum in the third entry</a:t>
            </a:r>
          </a:p>
          <a:p>
            <a:r>
              <a:rPr lang="en-US" dirty="0"/>
              <a:t>If the calculation can’t be performed due to invalid input, display a message box with an error message.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570" y="4213874"/>
            <a:ext cx="7265163" cy="209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20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Frames</a:t>
            </a:r>
          </a:p>
          <a:p>
            <a:r>
              <a:rPr lang="en-US" dirty="0" err="1"/>
              <a:t>Radiobuttons</a:t>
            </a:r>
            <a:r>
              <a:rPr lang="en-US" dirty="0"/>
              <a:t>, </a:t>
            </a:r>
            <a:r>
              <a:rPr lang="en-US" dirty="0" err="1"/>
              <a:t>StringVars</a:t>
            </a:r>
            <a:r>
              <a:rPr lang="en-US" dirty="0"/>
              <a:t> and </a:t>
            </a:r>
            <a:r>
              <a:rPr lang="en-US" dirty="0" err="1"/>
              <a:t>IntVars</a:t>
            </a:r>
            <a:endParaRPr lang="en-US" dirty="0"/>
          </a:p>
          <a:p>
            <a:r>
              <a:rPr lang="en-US" dirty="0"/>
              <a:t>Multiple windows!</a:t>
            </a:r>
          </a:p>
          <a:p>
            <a:r>
              <a:rPr lang="en-US" dirty="0"/>
              <a:t>Making the GUI pretty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376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 that can be placed within a window</a:t>
            </a:r>
          </a:p>
          <a:p>
            <a:r>
              <a:rPr lang="en-US" dirty="0"/>
              <a:t>Holds other widgets</a:t>
            </a:r>
          </a:p>
          <a:p>
            <a:r>
              <a:rPr lang="en-US" dirty="0"/>
              <a:t>Each frame has its own grid layout, independent of the main window</a:t>
            </a:r>
          </a:p>
          <a:p>
            <a:r>
              <a:rPr lang="en-US" dirty="0"/>
              <a:t>You can use a different layout manager for each container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8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Frames (use within GUI class)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f1 = Frame(win, height=100, width=100, </a:t>
            </a:r>
            <a:r>
              <a:rPr lang="en-US" sz="2200" dirty="0" err="1">
                <a:latin typeface="Consolas" panose="020B0609020204030204" pitchFamily="49" charset="0"/>
              </a:rPr>
              <a:t>bd</a:t>
            </a:r>
            <a:r>
              <a:rPr lang="en-US" sz="2200" dirty="0">
                <a:latin typeface="Consolas" panose="020B0609020204030204" pitchFamily="49" charset="0"/>
              </a:rPr>
              <a:t>=1, relief=SUNKEN)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f2 = Frame(win, height=100, width=100, </a:t>
            </a:r>
            <a:r>
              <a:rPr lang="en-US" sz="2200" dirty="0" err="1">
                <a:latin typeface="Consolas" panose="020B0609020204030204" pitchFamily="49" charset="0"/>
              </a:rPr>
              <a:t>bd</a:t>
            </a:r>
            <a:r>
              <a:rPr lang="en-US" sz="2200" dirty="0">
                <a:latin typeface="Consolas" panose="020B0609020204030204" pitchFamily="49" charset="0"/>
              </a:rPr>
              <a:t>=1, relief=SUNKEN)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f1.grid(row=0, column=0, sticky=EW)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f2.grid(row=0, column=1, sticky=EW)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# self.l1 will be used for another method later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self.l1 = Label(f1, text="One", height=5, width=5)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self.l1.grid(row=0, column=0)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Label(f1, text="Two", height=5, width=5).grid(row=0, column=1)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Label(f2, text="Three", height=5, width=5).pack(side=LEFT)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Label(f2, text="Four", height=5, width=5).pack(side=LEFT)</a:t>
            </a:r>
          </a:p>
        </p:txBody>
      </p:sp>
    </p:spTree>
    <p:extLst>
      <p:ext uri="{BB962C8B-B14F-4D97-AF65-F5344CB8AC3E}">
        <p14:creationId xmlns:p14="http://schemas.microsoft.com/office/powerpoint/2010/main" val="1777478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Radiobuttons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the user to choose from one or more options</a:t>
            </a:r>
          </a:p>
          <a:p>
            <a:r>
              <a:rPr lang="en-US" dirty="0"/>
              <a:t>Can be linked to other </a:t>
            </a:r>
            <a:r>
              <a:rPr lang="en-US" dirty="0" err="1"/>
              <a:t>Radiobuttons</a:t>
            </a:r>
            <a:r>
              <a:rPr lang="en-US" dirty="0"/>
              <a:t> with </a:t>
            </a:r>
            <a:r>
              <a:rPr lang="en-US" dirty="0" err="1"/>
              <a:t>StringVars</a:t>
            </a:r>
            <a:r>
              <a:rPr lang="en-US" dirty="0"/>
              <a:t> and </a:t>
            </a:r>
            <a:r>
              <a:rPr lang="en-US" dirty="0" err="1"/>
              <a:t>IntVars</a:t>
            </a:r>
            <a:endParaRPr lang="en-US" dirty="0"/>
          </a:p>
          <a:p>
            <a:r>
              <a:rPr lang="en-US" dirty="0"/>
              <a:t>If configured correctly, only one </a:t>
            </a:r>
            <a:r>
              <a:rPr lang="en-US" dirty="0" err="1"/>
              <a:t>Radiobuttons</a:t>
            </a:r>
            <a:r>
              <a:rPr lang="en-US" dirty="0"/>
              <a:t> from a group can be selected at </a:t>
            </a:r>
            <a:r>
              <a:rPr lang="en-US" dirty="0" err="1"/>
              <a:t>at</a:t>
            </a:r>
            <a:r>
              <a:rPr lang="en-US" dirty="0"/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2099189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StringVars</a:t>
            </a:r>
            <a:r>
              <a:rPr lang="en-US" dirty="0"/>
              <a:t> and </a:t>
            </a:r>
            <a:r>
              <a:rPr lang="en-US" dirty="0" err="1"/>
              <a:t>IntVars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variable classes included in </a:t>
            </a:r>
            <a:r>
              <a:rPr lang="en-US" dirty="0" err="1"/>
              <a:t>Tkinter</a:t>
            </a:r>
            <a:endParaRPr lang="en-US" dirty="0"/>
          </a:p>
          <a:p>
            <a:r>
              <a:rPr lang="en-US" dirty="0"/>
              <a:t>Have .set() method to set their value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my_string_var.set</a:t>
            </a:r>
            <a:r>
              <a:rPr lang="en-US" dirty="0"/>
              <a:t>(“Hello”)</a:t>
            </a:r>
          </a:p>
          <a:p>
            <a:pPr lvl="1"/>
            <a:r>
              <a:rPr lang="en-US" dirty="0" err="1"/>
              <a:t>StringVars</a:t>
            </a:r>
            <a:r>
              <a:rPr lang="en-US" dirty="0"/>
              <a:t> have string value, </a:t>
            </a:r>
            <a:r>
              <a:rPr lang="en-US" dirty="0" err="1"/>
              <a:t>IntVars</a:t>
            </a:r>
            <a:r>
              <a:rPr lang="en-US" dirty="0"/>
              <a:t> have integer value</a:t>
            </a:r>
          </a:p>
          <a:p>
            <a:r>
              <a:rPr lang="en-US" dirty="0"/>
              <a:t>Have .get() method to get their value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val</a:t>
            </a:r>
            <a:r>
              <a:rPr lang="en-US" dirty="0"/>
              <a:t> = </a:t>
            </a:r>
            <a:r>
              <a:rPr lang="en-US" dirty="0" err="1"/>
              <a:t>my_string_var.get</a:t>
            </a:r>
            <a:r>
              <a:rPr lang="en-US" dirty="0"/>
              <a:t>()</a:t>
            </a:r>
          </a:p>
          <a:p>
            <a:r>
              <a:rPr lang="en-US" dirty="0"/>
              <a:t>Can be passed in as “variable” argument when creating a </a:t>
            </a:r>
            <a:r>
              <a:rPr lang="en-US" dirty="0" err="1"/>
              <a:t>Radiobutton</a:t>
            </a:r>
            <a:r>
              <a:rPr lang="en-US" dirty="0"/>
              <a:t>, or “</a:t>
            </a:r>
            <a:r>
              <a:rPr lang="en-US" dirty="0" err="1"/>
              <a:t>textvariable</a:t>
            </a:r>
            <a:r>
              <a:rPr lang="en-US" dirty="0"/>
              <a:t>” argument when creating an Entry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189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Revisit our Adder example from the last class</a:t>
            </a:r>
          </a:p>
          <a:p>
            <a:r>
              <a:rPr lang="en-US" dirty="0"/>
              <a:t>Instead of using </a:t>
            </a:r>
            <a:r>
              <a:rPr lang="en-US" dirty="0" err="1"/>
              <a:t>Entry.insert</a:t>
            </a:r>
            <a:r>
              <a:rPr lang="en-US" dirty="0"/>
              <a:t> and </a:t>
            </a:r>
            <a:r>
              <a:rPr lang="en-US" dirty="0" err="1"/>
              <a:t>Entry.delete</a:t>
            </a:r>
            <a:r>
              <a:rPr lang="en-US" dirty="0"/>
              <a:t>, use a </a:t>
            </a:r>
            <a:r>
              <a:rPr lang="en-US" dirty="0" err="1"/>
              <a:t>StringVar</a:t>
            </a:r>
            <a:r>
              <a:rPr lang="en-US" dirty="0"/>
              <a:t> to change the text of the result Entry</a:t>
            </a:r>
          </a:p>
          <a:p>
            <a:r>
              <a:rPr lang="en-US" dirty="0"/>
              <a:t>See what happens if you don’t set the Entry state to “normal” before changing the text!</a:t>
            </a:r>
          </a:p>
        </p:txBody>
      </p:sp>
    </p:spTree>
    <p:extLst>
      <p:ext uri="{BB962C8B-B14F-4D97-AF65-F5344CB8AC3E}">
        <p14:creationId xmlns:p14="http://schemas.microsoft.com/office/powerpoint/2010/main" val="1306543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 err="1"/>
              <a:t>Radiobuttons</a:t>
            </a:r>
            <a:r>
              <a:rPr lang="en-US" dirty="0"/>
              <a:t> to our Frame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self.color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StringVar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rb1 = </a:t>
            </a:r>
            <a:r>
              <a:rPr lang="en-US" dirty="0" err="1">
                <a:latin typeface="Consolas" panose="020B0609020204030204" pitchFamily="49" charset="0"/>
              </a:rPr>
              <a:t>Radiobutton</a:t>
            </a:r>
            <a:r>
              <a:rPr lang="en-US" dirty="0">
                <a:latin typeface="Consolas" panose="020B0609020204030204" pitchFamily="49" charset="0"/>
              </a:rPr>
              <a:t>(win, text="Red", variable=</a:t>
            </a:r>
            <a:r>
              <a:rPr lang="en-US" dirty="0" err="1">
                <a:latin typeface="Consolas" panose="020B0609020204030204" pitchFamily="49" charset="0"/>
              </a:rPr>
              <a:t>self.color</a:t>
            </a:r>
            <a:r>
              <a:rPr lang="en-US" dirty="0">
                <a:latin typeface="Consolas" panose="020B0609020204030204" pitchFamily="49" charset="0"/>
              </a:rPr>
              <a:t>, value="red")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rb2 = </a:t>
            </a:r>
            <a:r>
              <a:rPr lang="en-US" dirty="0" err="1">
                <a:latin typeface="Consolas" panose="020B0609020204030204" pitchFamily="49" charset="0"/>
              </a:rPr>
              <a:t>Radiobutton</a:t>
            </a:r>
            <a:r>
              <a:rPr lang="en-US" dirty="0">
                <a:latin typeface="Consolas" panose="020B0609020204030204" pitchFamily="49" charset="0"/>
              </a:rPr>
              <a:t>(win, text="Blue", variable=</a:t>
            </a:r>
            <a:r>
              <a:rPr lang="en-US" dirty="0" err="1">
                <a:latin typeface="Consolas" panose="020B0609020204030204" pitchFamily="49" charset="0"/>
              </a:rPr>
              <a:t>self.color</a:t>
            </a:r>
            <a:r>
              <a:rPr lang="en-US" dirty="0">
                <a:latin typeface="Consolas" panose="020B0609020204030204" pitchFamily="49" charset="0"/>
              </a:rPr>
              <a:t>, value="blue")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rb3 = </a:t>
            </a:r>
            <a:r>
              <a:rPr lang="en-US" dirty="0" err="1">
                <a:latin typeface="Consolas" panose="020B0609020204030204" pitchFamily="49" charset="0"/>
              </a:rPr>
              <a:t>Radiobutton</a:t>
            </a:r>
            <a:r>
              <a:rPr lang="en-US" dirty="0">
                <a:latin typeface="Consolas" panose="020B0609020204030204" pitchFamily="49" charset="0"/>
              </a:rPr>
              <a:t>(win, text="Green", variable=</a:t>
            </a:r>
            <a:r>
              <a:rPr lang="en-US" dirty="0" err="1">
                <a:latin typeface="Consolas" panose="020B0609020204030204" pitchFamily="49" charset="0"/>
              </a:rPr>
              <a:t>self.color</a:t>
            </a:r>
            <a:r>
              <a:rPr lang="en-US" dirty="0">
                <a:latin typeface="Consolas" panose="020B0609020204030204" pitchFamily="49" charset="0"/>
              </a:rPr>
              <a:t>, value="green")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self.color.set</a:t>
            </a:r>
            <a:r>
              <a:rPr lang="en-US" dirty="0">
                <a:latin typeface="Consolas" panose="020B0609020204030204" pitchFamily="49" charset="0"/>
              </a:rPr>
              <a:t>("unknown") # deselects all </a:t>
            </a:r>
            <a:r>
              <a:rPr lang="en-US" dirty="0" err="1">
                <a:latin typeface="Consolas" panose="020B0609020204030204" pitchFamily="49" charset="0"/>
              </a:rPr>
              <a:t>radiobuttons</a:t>
            </a:r>
            <a:r>
              <a:rPr lang="en-US" dirty="0">
                <a:latin typeface="Consolas" panose="020B0609020204030204" pitchFamily="49" charset="0"/>
              </a:rPr>
              <a:t> linked to </a:t>
            </a:r>
            <a:r>
              <a:rPr lang="en-US" dirty="0" err="1">
                <a:latin typeface="Consolas" panose="020B0609020204030204" pitchFamily="49" charset="0"/>
              </a:rPr>
              <a:t>self.color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rb1.grid(row=1, column=0)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rb2.grid(row=2, column=0)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rb3.grid(row=3, column=0)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Button(win, text="Change Color", command=</a:t>
            </a:r>
            <a:r>
              <a:rPr lang="en-US" dirty="0" err="1">
                <a:latin typeface="Consolas" panose="020B0609020204030204" pitchFamily="49" charset="0"/>
              </a:rPr>
              <a:t>self.change_color</a:t>
            </a:r>
            <a:r>
              <a:rPr lang="en-US" dirty="0">
                <a:latin typeface="Consolas" panose="020B0609020204030204" pitchFamily="49" charset="0"/>
              </a:rPr>
              <a:t>).grid(row=1, column=1)</a:t>
            </a:r>
          </a:p>
        </p:txBody>
      </p:sp>
    </p:spTree>
    <p:extLst>
      <p:ext uri="{BB962C8B-B14F-4D97-AF65-F5344CB8AC3E}">
        <p14:creationId xmlns:p14="http://schemas.microsoft.com/office/powerpoint/2010/main" val="381896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had GUIs: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35EB4B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5781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 err="1"/>
              <a:t>Radiobuttons</a:t>
            </a:r>
            <a:r>
              <a:rPr lang="en-US" dirty="0"/>
              <a:t> to our Frame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change_color</a:t>
            </a:r>
            <a:r>
              <a:rPr lang="en-US" sz="2000" dirty="0">
                <a:latin typeface="Consolas" panose="020B0609020204030204" pitchFamily="49" charset="0"/>
              </a:rPr>
              <a:t>(self):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new_color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self.color.get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if </a:t>
            </a:r>
            <a:r>
              <a:rPr lang="en-US" sz="2000" dirty="0" err="1">
                <a:latin typeface="Consolas" panose="020B0609020204030204" pitchFamily="49" charset="0"/>
              </a:rPr>
              <a:t>new_color</a:t>
            </a:r>
            <a:r>
              <a:rPr lang="en-US" sz="2000" dirty="0">
                <a:latin typeface="Consolas" panose="020B0609020204030204" pitchFamily="49" charset="0"/>
              </a:rPr>
              <a:t> == "unknown":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pass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else: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	self.l1.config(</a:t>
            </a:r>
            <a:r>
              <a:rPr lang="en-US" sz="2000" dirty="0" err="1">
                <a:latin typeface="Consolas" panose="020B0609020204030204" pitchFamily="49" charset="0"/>
              </a:rPr>
              <a:t>bg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 err="1">
                <a:latin typeface="Consolas" panose="020B0609020204030204" pitchFamily="49" charset="0"/>
              </a:rPr>
              <a:t>new_color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802" y="1825625"/>
            <a:ext cx="3704998" cy="401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25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another set of </a:t>
            </a:r>
            <a:r>
              <a:rPr lang="en-US" dirty="0" err="1"/>
              <a:t>Radiobuttons</a:t>
            </a:r>
            <a:r>
              <a:rPr lang="en-US" dirty="0"/>
              <a:t> to the GUI</a:t>
            </a:r>
          </a:p>
          <a:p>
            <a:pPr lvl="1"/>
            <a:r>
              <a:rPr lang="en-US" dirty="0"/>
              <a:t>Separate from those linked to </a:t>
            </a:r>
            <a:r>
              <a:rPr lang="en-US" dirty="0" err="1"/>
              <a:t>self.change_color</a:t>
            </a:r>
            <a:endParaRPr lang="en-US" dirty="0"/>
          </a:p>
          <a:p>
            <a:r>
              <a:rPr lang="en-US" dirty="0"/>
              <a:t>There should be four </a:t>
            </a:r>
            <a:r>
              <a:rPr lang="en-US" dirty="0" err="1"/>
              <a:t>Radiobuttons</a:t>
            </a:r>
            <a:r>
              <a:rPr lang="en-US" dirty="0"/>
              <a:t>, each linked to one of the labels</a:t>
            </a:r>
          </a:p>
          <a:p>
            <a:r>
              <a:rPr lang="en-US" dirty="0"/>
              <a:t>Create an </a:t>
            </a:r>
            <a:r>
              <a:rPr lang="en-US" dirty="0" err="1"/>
              <a:t>IntVar</a:t>
            </a:r>
            <a:r>
              <a:rPr lang="en-US" dirty="0"/>
              <a:t> to use as the variable for these </a:t>
            </a:r>
            <a:r>
              <a:rPr lang="en-US" dirty="0" err="1"/>
              <a:t>Radiobuttons</a:t>
            </a:r>
            <a:endParaRPr lang="en-US" dirty="0"/>
          </a:p>
          <a:p>
            <a:r>
              <a:rPr lang="en-US" dirty="0"/>
              <a:t>The user’s selection should determine which Label will change color when the button is clicked.</a:t>
            </a:r>
          </a:p>
        </p:txBody>
      </p:sp>
    </p:spTree>
    <p:extLst>
      <p:ext uri="{BB962C8B-B14F-4D97-AF65-F5344CB8AC3E}">
        <p14:creationId xmlns:p14="http://schemas.microsoft.com/office/powerpoint/2010/main" val="3313258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Window vs. </a:t>
            </a:r>
            <a:r>
              <a:rPr lang="en-US" dirty="0" err="1"/>
              <a:t>Toplevels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root window is your main window (</a:t>
            </a:r>
            <a:r>
              <a:rPr lang="en-US" dirty="0" err="1"/>
              <a:t>Tk</a:t>
            </a:r>
            <a:r>
              <a:rPr lang="en-US" dirty="0"/>
              <a:t>)</a:t>
            </a:r>
          </a:p>
          <a:p>
            <a:r>
              <a:rPr lang="en-US" dirty="0"/>
              <a:t>A GUI application should have only one root window</a:t>
            </a:r>
          </a:p>
          <a:p>
            <a:r>
              <a:rPr lang="en-US" dirty="0"/>
              <a:t>Any additional windows should be </a:t>
            </a:r>
            <a:r>
              <a:rPr lang="en-US" dirty="0" err="1"/>
              <a:t>Toplevels</a:t>
            </a:r>
            <a:endParaRPr lang="en-US" dirty="0"/>
          </a:p>
          <a:p>
            <a:r>
              <a:rPr lang="en-US" dirty="0"/>
              <a:t>Hide windows with .withdraw()</a:t>
            </a:r>
          </a:p>
          <a:p>
            <a:r>
              <a:rPr lang="en-US" dirty="0"/>
              <a:t>Show windows with .</a:t>
            </a:r>
            <a:r>
              <a:rPr lang="en-US" dirty="0" err="1"/>
              <a:t>deiconify</a:t>
            </a:r>
            <a:r>
              <a:rPr lang="en-US" dirty="0"/>
              <a:t>()</a:t>
            </a:r>
          </a:p>
          <a:p>
            <a:r>
              <a:rPr lang="en-US" dirty="0"/>
              <a:t>Delete windows with .destroy() (they will be gone forever!)</a:t>
            </a:r>
          </a:p>
          <a:p>
            <a:r>
              <a:rPr lang="en-US" dirty="0"/>
              <a:t>If you destroy the root window, all </a:t>
            </a:r>
            <a:r>
              <a:rPr lang="en-US" dirty="0" err="1"/>
              <a:t>Toplevels</a:t>
            </a:r>
            <a:r>
              <a:rPr lang="en-US" dirty="0"/>
              <a:t> will also be destroyed</a:t>
            </a:r>
          </a:p>
        </p:txBody>
      </p:sp>
    </p:spTree>
    <p:extLst>
      <p:ext uri="{BB962C8B-B14F-4D97-AF65-F5344CB8AC3E}">
        <p14:creationId xmlns:p14="http://schemas.microsoft.com/office/powerpoint/2010/main" val="2555526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multiple windows to our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# in __</a:t>
            </a:r>
            <a:r>
              <a:rPr lang="en-US" sz="1800" dirty="0" err="1">
                <a:latin typeface="Consolas" panose="020B0609020204030204" pitchFamily="49" charset="0"/>
              </a:rPr>
              <a:t>init</a:t>
            </a:r>
            <a:r>
              <a:rPr lang="en-US" sz="1800" dirty="0">
                <a:latin typeface="Consolas" panose="020B0609020204030204" pitchFamily="49" charset="0"/>
              </a:rPr>
              <a:t>__ method, add line: </a:t>
            </a:r>
            <a:r>
              <a:rPr lang="en-US" sz="1800" dirty="0" err="1">
                <a:latin typeface="Consolas" panose="020B0609020204030204" pitchFamily="49" charset="0"/>
              </a:rPr>
              <a:t>self.root</a:t>
            </a:r>
            <a:r>
              <a:rPr lang="en-US" sz="1800" dirty="0">
                <a:latin typeface="Consolas" panose="020B0609020204030204" pitchFamily="49" charset="0"/>
              </a:rPr>
              <a:t> = win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def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new_window</a:t>
            </a:r>
            <a:r>
              <a:rPr lang="en-US" sz="1800" dirty="0">
                <a:latin typeface="Consolas" panose="020B0609020204030204" pitchFamily="49" charset="0"/>
              </a:rPr>
              <a:t>(self):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self.root.withdraw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self.new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Toplevel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Label(</a:t>
            </a:r>
            <a:r>
              <a:rPr lang="en-US" sz="1800" dirty="0" err="1">
                <a:latin typeface="Consolas" panose="020B0609020204030204" pitchFamily="49" charset="0"/>
              </a:rPr>
              <a:t>self.new</a:t>
            </a:r>
            <a:r>
              <a:rPr lang="en-US" sz="1800" dirty="0">
                <a:latin typeface="Consolas" panose="020B0609020204030204" pitchFamily="49" charset="0"/>
              </a:rPr>
              <a:t>, width=30, height=10, text="I'm a new window!").pack()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Button(</a:t>
            </a:r>
            <a:r>
              <a:rPr lang="en-US" sz="1800" dirty="0" err="1">
                <a:latin typeface="Consolas" panose="020B0609020204030204" pitchFamily="49" charset="0"/>
              </a:rPr>
              <a:t>self.new</a:t>
            </a:r>
            <a:r>
              <a:rPr lang="en-US" sz="1800" dirty="0">
                <a:latin typeface="Consolas" panose="020B0609020204030204" pitchFamily="49" charset="0"/>
              </a:rPr>
              <a:t>, text="Close window", command=</a:t>
            </a:r>
            <a:r>
              <a:rPr lang="en-US" sz="1800" dirty="0" err="1">
                <a:latin typeface="Consolas" panose="020B0609020204030204" pitchFamily="49" charset="0"/>
              </a:rPr>
              <a:t>self.close_new</a:t>
            </a:r>
            <a:r>
              <a:rPr lang="en-US" sz="1800" dirty="0">
                <a:latin typeface="Consolas" panose="020B0609020204030204" pitchFamily="49" charset="0"/>
              </a:rPr>
              <a:t>).pack()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def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close_new</a:t>
            </a:r>
            <a:r>
              <a:rPr lang="en-US" sz="1800" dirty="0">
                <a:latin typeface="Consolas" panose="020B0609020204030204" pitchFamily="49" charset="0"/>
              </a:rPr>
              <a:t>(self):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self.new.destroy</a:t>
            </a:r>
            <a:r>
              <a:rPr lang="en-US" sz="1800" dirty="0">
                <a:latin typeface="Consolas" panose="020B0609020204030204" pitchFamily="49" charset="0"/>
              </a:rPr>
              <a:t>() # destroy new window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self.root.deiconify</a:t>
            </a:r>
            <a:r>
              <a:rPr lang="en-US" sz="1800" dirty="0">
                <a:latin typeface="Consolas" panose="020B0609020204030204" pitchFamily="49" charset="0"/>
              </a:rPr>
              <a:t>() # show root window</a:t>
            </a:r>
          </a:p>
        </p:txBody>
      </p:sp>
    </p:spTree>
    <p:extLst>
      <p:ext uri="{BB962C8B-B14F-4D97-AF65-F5344CB8AC3E}">
        <p14:creationId xmlns:p14="http://schemas.microsoft.com/office/powerpoint/2010/main" val="1788072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GUI appearance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windows and widgets have many optional parameters to change their appearance</a:t>
            </a:r>
          </a:p>
          <a:p>
            <a:r>
              <a:rPr lang="en-US" dirty="0" err="1"/>
              <a:t>bg</a:t>
            </a:r>
            <a:r>
              <a:rPr lang="en-US" dirty="0"/>
              <a:t>: background color</a:t>
            </a:r>
          </a:p>
          <a:p>
            <a:r>
              <a:rPr lang="en-US" dirty="0" err="1"/>
              <a:t>fg</a:t>
            </a:r>
            <a:r>
              <a:rPr lang="en-US" dirty="0"/>
              <a:t>: foreground color (for Labels, this is the font color)</a:t>
            </a:r>
          </a:p>
          <a:p>
            <a:r>
              <a:rPr lang="en-US" dirty="0" err="1"/>
              <a:t>bd</a:t>
            </a:r>
            <a:r>
              <a:rPr lang="en-US" dirty="0"/>
              <a:t>: border width</a:t>
            </a:r>
          </a:p>
          <a:p>
            <a:r>
              <a:rPr lang="en-US" dirty="0"/>
              <a:t>border: border type (RAISED, SUNKEN,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For color codes: </a:t>
            </a:r>
            <a:r>
              <a:rPr lang="en-US" dirty="0">
                <a:hlinkClick r:id="rId2"/>
              </a:rPr>
              <a:t>http://htmlcolorcodes.com/</a:t>
            </a:r>
            <a:r>
              <a:rPr lang="en-US" dirty="0"/>
              <a:t> </a:t>
            </a:r>
          </a:p>
          <a:p>
            <a:r>
              <a:rPr lang="en-US" dirty="0"/>
              <a:t>For more options, check the documentation or online tutorials</a:t>
            </a:r>
          </a:p>
        </p:txBody>
      </p:sp>
    </p:spTree>
    <p:extLst>
      <p:ext uri="{BB962C8B-B14F-4D97-AF65-F5344CB8AC3E}">
        <p14:creationId xmlns:p14="http://schemas.microsoft.com/office/powerpoint/2010/main" val="416473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GUI: Graphical 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40936" cy="4351338"/>
          </a:xfrm>
        </p:spPr>
        <p:txBody>
          <a:bodyPr/>
          <a:lstStyle/>
          <a:p>
            <a:r>
              <a:rPr lang="en-US" dirty="0"/>
              <a:t>A way for people to interact with computer programs</a:t>
            </a:r>
          </a:p>
          <a:p>
            <a:r>
              <a:rPr lang="en-US" dirty="0"/>
              <a:t>Uses windows, icons and menus</a:t>
            </a:r>
          </a:p>
          <a:p>
            <a:r>
              <a:rPr lang="en-US" dirty="0"/>
              <a:t>Can be manipulated by a mouse and keyboard</a:t>
            </a:r>
          </a:p>
        </p:txBody>
      </p:sp>
      <p:pic>
        <p:nvPicPr>
          <p:cNvPr id="1026" name="Picture 2" descr="http://i.stack.imgur.com/rFcc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25632"/>
            <a:ext cx="4884263" cy="255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810" y="4329029"/>
            <a:ext cx="4366641" cy="222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5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GUIs: Step by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the GUI</a:t>
            </a:r>
          </a:p>
          <a:p>
            <a:r>
              <a:rPr lang="en-US" dirty="0"/>
              <a:t>Create all the buttons, labels, entries, etc. (widgets)</a:t>
            </a:r>
          </a:p>
          <a:p>
            <a:pPr lvl="1"/>
            <a:r>
              <a:rPr lang="en-US" dirty="0"/>
              <a:t>And specify where they go in a window</a:t>
            </a:r>
          </a:p>
          <a:p>
            <a:r>
              <a:rPr lang="en-US" dirty="0"/>
              <a:t>Write functions/methods to do what needs to be done</a:t>
            </a:r>
          </a:p>
          <a:p>
            <a:r>
              <a:rPr lang="en-US" dirty="0"/>
              <a:t>Connect the widgets to the functions/methods</a:t>
            </a:r>
          </a:p>
          <a:p>
            <a:r>
              <a:rPr lang="en-US" dirty="0"/>
              <a:t>Start the main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82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Tkinter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the </a:t>
            </a:r>
            <a:r>
              <a:rPr lang="en-US" dirty="0" err="1"/>
              <a:t>Tkinter</a:t>
            </a:r>
            <a:r>
              <a:rPr lang="en-US" dirty="0"/>
              <a:t> GUI toolkit to create Python GUIs</a:t>
            </a:r>
          </a:p>
          <a:p>
            <a:r>
              <a:rPr lang="en-US" dirty="0" err="1"/>
              <a:t>tkinter</a:t>
            </a:r>
            <a:r>
              <a:rPr lang="en-US" dirty="0"/>
              <a:t>: the module containing all the code</a:t>
            </a:r>
          </a:p>
          <a:p>
            <a:endParaRPr lang="en-US" dirty="0"/>
          </a:p>
          <a:p>
            <a:r>
              <a:rPr lang="en-US" dirty="0"/>
              <a:t>To import the </a:t>
            </a:r>
            <a:r>
              <a:rPr lang="en-US" dirty="0" err="1"/>
              <a:t>tkinter</a:t>
            </a:r>
            <a:r>
              <a:rPr lang="en-US" dirty="0"/>
              <a:t> library: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tkinter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import *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hlinkClick r:id="rId3"/>
              </a:rPr>
              <a:t>https://docs.python.org/3/library/tk.html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8493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simple </a:t>
            </a:r>
            <a:r>
              <a:rPr lang="en-US" dirty="0" err="1"/>
              <a:t>tkinter</a:t>
            </a:r>
            <a:r>
              <a:rPr lang="en-US" dirty="0"/>
              <a:t> widgets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0458" cy="4351338"/>
          </a:xfrm>
        </p:spPr>
        <p:txBody>
          <a:bodyPr/>
          <a:lstStyle/>
          <a:p>
            <a:r>
              <a:rPr lang="en-US" dirty="0"/>
              <a:t>Label</a:t>
            </a:r>
          </a:p>
          <a:p>
            <a:pPr lvl="1"/>
            <a:r>
              <a:rPr lang="en-US" dirty="0"/>
              <a:t>Just displays text, not clickable</a:t>
            </a:r>
          </a:p>
          <a:p>
            <a:r>
              <a:rPr lang="en-US" dirty="0"/>
              <a:t>Button</a:t>
            </a:r>
          </a:p>
          <a:p>
            <a:pPr lvl="1"/>
            <a:r>
              <a:rPr lang="en-US" dirty="0"/>
              <a:t>Can be linked to a function/method; that function/method is called on click</a:t>
            </a:r>
          </a:p>
          <a:p>
            <a:r>
              <a:rPr lang="en-US" dirty="0"/>
              <a:t>Entry</a:t>
            </a:r>
          </a:p>
          <a:p>
            <a:pPr lvl="1"/>
            <a:r>
              <a:rPr lang="en-US" dirty="0"/>
              <a:t>Can allow the user to enter text</a:t>
            </a:r>
          </a:p>
          <a:p>
            <a:pPr lvl="1"/>
            <a:r>
              <a:rPr lang="en-US" dirty="0"/>
              <a:t>Can also be used to display text</a:t>
            </a:r>
          </a:p>
          <a:p>
            <a:pPr lvl="1"/>
            <a:r>
              <a:rPr lang="en-US" dirty="0"/>
              <a:t>Has 3 possible states: normal, </a:t>
            </a:r>
            <a:r>
              <a:rPr lang="en-US" dirty="0" err="1"/>
              <a:t>readonly</a:t>
            </a:r>
            <a:r>
              <a:rPr lang="en-US" dirty="0"/>
              <a:t>, disabled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864" t="1434" r="1238" b="889"/>
          <a:stretch/>
        </p:blipFill>
        <p:spPr>
          <a:xfrm>
            <a:off x="8221980" y="2082232"/>
            <a:ext cx="3131820" cy="26390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093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tkinter</a:t>
            </a:r>
            <a:r>
              <a:rPr lang="en-US" dirty="0"/>
              <a:t>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win = </a:t>
            </a:r>
            <a:r>
              <a:rPr lang="en-US" dirty="0" err="1">
                <a:latin typeface="Consolas" panose="020B0609020204030204" pitchFamily="49" charset="0"/>
              </a:rPr>
              <a:t>Tk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win.title</a:t>
            </a:r>
            <a:r>
              <a:rPr lang="en-US" dirty="0">
                <a:latin typeface="Consolas" panose="020B0609020204030204" pitchFamily="49" charset="0"/>
              </a:rPr>
              <a:t>("My GUI")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 = Label(win, text="Hello, world")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 = Button(win, text="Click me!")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l.pack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b.pack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win.mainloop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5226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the button to a function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525768" y="4001294"/>
            <a:ext cx="2886456" cy="497554"/>
          </a:xfrm>
          <a:prstGeom prst="rect">
            <a:avLst/>
          </a:prstGeom>
          <a:solidFill>
            <a:srgbClr val="FF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4892040" cy="967168"/>
          </a:xfrm>
          <a:prstGeom prst="rect">
            <a:avLst/>
          </a:prstGeom>
          <a:solidFill>
            <a:srgbClr val="FF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clicked():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print("Button clicked!")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win = </a:t>
            </a:r>
            <a:r>
              <a:rPr lang="en-US" dirty="0" err="1">
                <a:latin typeface="Consolas" panose="020B0609020204030204" pitchFamily="49" charset="0"/>
              </a:rPr>
              <a:t>Tk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win.title</a:t>
            </a:r>
            <a:r>
              <a:rPr lang="en-US" dirty="0">
                <a:latin typeface="Consolas" panose="020B0609020204030204" pitchFamily="49" charset="0"/>
              </a:rPr>
              <a:t>("My GUI")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 = Label(win, text="Hello, world")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 = Button(win, text="Click me!", command=clicked)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l.pack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b.pack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win.mainloop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103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Encapsulating a GUI into an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class </a:t>
            </a:r>
            <a:r>
              <a:rPr lang="en-US" sz="2200" dirty="0" err="1">
                <a:latin typeface="Consolas" panose="020B0609020204030204" pitchFamily="49" charset="0"/>
              </a:rPr>
              <a:t>MyGUI</a:t>
            </a:r>
            <a:r>
              <a:rPr lang="en-US" sz="2200" dirty="0">
                <a:latin typeface="Consolas" panose="020B0609020204030204" pitchFamily="49" charset="0"/>
              </a:rPr>
              <a:t>: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def</a:t>
            </a:r>
            <a:r>
              <a:rPr lang="en-US" sz="2200" dirty="0">
                <a:latin typeface="Consolas" panose="020B0609020204030204" pitchFamily="49" charset="0"/>
              </a:rPr>
              <a:t> __</a:t>
            </a:r>
            <a:r>
              <a:rPr lang="en-US" sz="2200" dirty="0" err="1">
                <a:latin typeface="Consolas" panose="020B0609020204030204" pitchFamily="49" charset="0"/>
              </a:rPr>
              <a:t>init</a:t>
            </a:r>
            <a:r>
              <a:rPr lang="en-US" sz="2200" dirty="0">
                <a:latin typeface="Consolas" panose="020B0609020204030204" pitchFamily="49" charset="0"/>
              </a:rPr>
              <a:t>__(self, win):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	l = Label(win, text="Hello, world!")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	b = Button(win, text="Click me!", command=</a:t>
            </a:r>
            <a:r>
              <a:rPr lang="en-US" sz="2200" dirty="0" err="1">
                <a:latin typeface="Consolas" panose="020B0609020204030204" pitchFamily="49" charset="0"/>
              </a:rPr>
              <a:t>self.clicked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	</a:t>
            </a:r>
            <a:r>
              <a:rPr lang="en-US" sz="2200" dirty="0" err="1">
                <a:latin typeface="Consolas" panose="020B0609020204030204" pitchFamily="49" charset="0"/>
              </a:rPr>
              <a:t>l.pack</a:t>
            </a:r>
            <a:r>
              <a:rPr lang="en-US" sz="22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	</a:t>
            </a:r>
            <a:r>
              <a:rPr lang="en-US" sz="2200" dirty="0" err="1">
                <a:latin typeface="Consolas" panose="020B0609020204030204" pitchFamily="49" charset="0"/>
              </a:rPr>
              <a:t>b.pack</a:t>
            </a:r>
            <a:r>
              <a:rPr lang="en-US" sz="22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def</a:t>
            </a:r>
            <a:r>
              <a:rPr lang="en-US" sz="2200" dirty="0">
                <a:latin typeface="Consolas" panose="020B0609020204030204" pitchFamily="49" charset="0"/>
              </a:rPr>
              <a:t> clicked(self):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	print(“Button clicked!”)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965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2676</TotalTime>
  <Words>1302</Words>
  <Application>Microsoft Office PowerPoint</Application>
  <PresentationFormat>Widescreen</PresentationFormat>
  <Paragraphs>212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Office Theme</vt:lpstr>
      <vt:lpstr>Graphical User Interfaces (GUIs)</vt:lpstr>
      <vt:lpstr>Before we had GUIs:</vt:lpstr>
      <vt:lpstr>GUI: Graphical User Interface</vt:lpstr>
      <vt:lpstr>GUIs: Step by Step</vt:lpstr>
      <vt:lpstr>Tkinter</vt:lpstr>
      <vt:lpstr>Some simple tkinter widgets</vt:lpstr>
      <vt:lpstr>Basic tkinter GUI</vt:lpstr>
      <vt:lpstr>Linking the button to a function</vt:lpstr>
      <vt:lpstr>Encapsulating a GUI into an Object</vt:lpstr>
      <vt:lpstr>Encapsulating a GUI into an Object</vt:lpstr>
      <vt:lpstr>GUI layout managers</vt:lpstr>
      <vt:lpstr>Exercise: Adder</vt:lpstr>
      <vt:lpstr>Next time...</vt:lpstr>
      <vt:lpstr>Frames</vt:lpstr>
      <vt:lpstr>Example: Frames (use within GUI class)</vt:lpstr>
      <vt:lpstr>Radiobuttons</vt:lpstr>
      <vt:lpstr>StringVars and IntVars</vt:lpstr>
      <vt:lpstr>Exercise</vt:lpstr>
      <vt:lpstr>Adding Radiobuttons to our Frame example</vt:lpstr>
      <vt:lpstr>Adding Radiobuttons to our Frame example</vt:lpstr>
      <vt:lpstr>Additional Exercise</vt:lpstr>
      <vt:lpstr>Root Window vs. Toplevels</vt:lpstr>
      <vt:lpstr>Adding multiple windows to our example:</vt:lpstr>
      <vt:lpstr>Changing the GUI appearance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Tkinter GUIs</dc:title>
  <dc:creator>Kate Unsworth</dc:creator>
  <cp:lastModifiedBy>Kate Unsworth</cp:lastModifiedBy>
  <cp:revision>23</cp:revision>
  <dcterms:created xsi:type="dcterms:W3CDTF">2016-11-07T22:04:48Z</dcterms:created>
  <dcterms:modified xsi:type="dcterms:W3CDTF">2016-11-11T15:17:25Z</dcterms:modified>
</cp:coreProperties>
</file>