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 Thin"/>
      <p:regular r:id="rId9"/>
      <p:bold r:id="rId10"/>
      <p:italic r:id="rId11"/>
      <p:boldItalic r:id="rId12"/>
    </p:embeddedFont>
    <p:embeddedFont>
      <p:font typeface="Roboto Medium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font" Target="fonts/RobotoThin-italic.fntdata"/><Relationship Id="rId10" Type="http://schemas.openxmlformats.org/officeDocument/2006/relationships/font" Target="fonts/RobotoThin-bold.fntdata"/><Relationship Id="rId13" Type="http://schemas.openxmlformats.org/officeDocument/2006/relationships/font" Target="fonts/RobotoMedium-regular.fntdata"/><Relationship Id="rId12" Type="http://schemas.openxmlformats.org/officeDocument/2006/relationships/font" Target="fonts/RobotoThin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Thin-regular.fntdata"/><Relationship Id="rId15" Type="http://schemas.openxmlformats.org/officeDocument/2006/relationships/font" Target="fonts/RobotoMedium-italic.fntdata"/><Relationship Id="rId14" Type="http://schemas.openxmlformats.org/officeDocument/2006/relationships/font" Target="fonts/RobotoMedium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obotoMedium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474df5c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474df5c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474df5c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474df5c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474df5cd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474df5cd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I do?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Generate a random graph with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vertices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Run the approximate solution on the generated graph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Repeat step the previous step 5 more times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Run the exact solution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Wait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Wait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Wait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Wait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Compile the results in a text file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Repeat steps 1-9, 4 more times, increasing </a:t>
            </a:r>
            <a:r>
              <a:rPr lang="en">
                <a:solidFill>
                  <a:srgbClr val="FF0000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by 2 each iteration and appending to the text file created in step 9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Visualize the results in a box and whisker plot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0" y="263874"/>
            <a:ext cx="6154350" cy="46157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6059100" y="319700"/>
            <a:ext cx="2805600" cy="4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Results</a:t>
            </a:r>
            <a:endParaRPr b="1" sz="2500"/>
          </a:p>
        </p:txBody>
      </p:sp>
      <p:sp>
        <p:nvSpPr>
          <p:cNvPr id="62" name="Google Shape;62;p14"/>
          <p:cNvSpPr/>
          <p:nvPr/>
        </p:nvSpPr>
        <p:spPr>
          <a:xfrm>
            <a:off x="6059100" y="972300"/>
            <a:ext cx="2805600" cy="404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Takeaways</a:t>
            </a:r>
            <a:endParaRPr b="1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residual increases alongside the number of vertices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approximation is very accurate in small graphs</a:t>
            </a:r>
            <a:br>
              <a:rPr lang="en"/>
            </a:b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Questions Raised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Does output variance increase with the number of vertices?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can we tighten the accuracy of the approximate solution?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15"/>
          <p:cNvGrpSpPr/>
          <p:nvPr/>
        </p:nvGrpSpPr>
        <p:grpSpPr>
          <a:xfrm>
            <a:off x="779363" y="1379500"/>
            <a:ext cx="7585266" cy="3711155"/>
            <a:chOff x="779363" y="716175"/>
            <a:chExt cx="7585266" cy="3711155"/>
          </a:xfrm>
        </p:grpSpPr>
        <p:grpSp>
          <p:nvGrpSpPr>
            <p:cNvPr id="68" name="Google Shape;68;p15"/>
            <p:cNvGrpSpPr/>
            <p:nvPr/>
          </p:nvGrpSpPr>
          <p:grpSpPr>
            <a:xfrm>
              <a:off x="779363" y="716175"/>
              <a:ext cx="2486829" cy="3711155"/>
              <a:chOff x="1118224" y="283725"/>
              <a:chExt cx="2090826" cy="4076400"/>
            </a:xfrm>
          </p:grpSpPr>
          <p:sp>
            <p:nvSpPr>
              <p:cNvPr id="69" name="Google Shape;69;p15"/>
              <p:cNvSpPr/>
              <p:nvPr/>
            </p:nvSpPr>
            <p:spPr>
              <a:xfrm>
                <a:off x="1178650" y="283725"/>
                <a:ext cx="2030400" cy="4076400"/>
              </a:xfrm>
              <a:prstGeom prst="rect">
                <a:avLst/>
              </a:pr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1118224" y="341749"/>
                <a:ext cx="2048100" cy="24906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20124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1233923" y="1225061"/>
                <a:ext cx="1815000" cy="60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0">
                    <a:solidFill>
                      <a:schemeClr val="dk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O(N!)</a:t>
                </a:r>
                <a:endParaRPr sz="5000">
                  <a:solidFill>
                    <a:schemeClr val="dk1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1233850" y="470600"/>
                <a:ext cx="1815000" cy="67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Finding the Shortest Path </a:t>
                </a:r>
                <a:endParaRPr b="1" sz="2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 rot="5400000">
                <a:off x="1938871" y="2785391"/>
                <a:ext cx="389100" cy="278100"/>
              </a:xfrm>
              <a:prstGeom prst="rightArrow">
                <a:avLst>
                  <a:gd fmla="val 34239" name="adj1"/>
                  <a:gd fmla="val 57035" name="adj2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1118308" y="3172455"/>
                <a:ext cx="2030400" cy="108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2921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Roboto"/>
                  <a:buChar char="●"/>
                </a:pPr>
                <a:r>
                  <a:rPr lang="en" sz="10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For every possible combination of vertices check if the distance is shorter than the previous</a:t>
                </a:r>
                <a:endParaRPr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921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Roboto"/>
                  <a:buChar char="●"/>
                </a:pPr>
                <a:r>
                  <a:rPr lang="en" sz="10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Iterations = Permutation(V,V)</a:t>
                </a:r>
                <a:endParaRPr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75" name="Google Shape;75;p15"/>
            <p:cNvGrpSpPr/>
            <p:nvPr/>
          </p:nvGrpSpPr>
          <p:grpSpPr>
            <a:xfrm>
              <a:off x="3328581" y="716175"/>
              <a:ext cx="2486829" cy="3711155"/>
              <a:chOff x="1118224" y="283725"/>
              <a:chExt cx="2090826" cy="4076400"/>
            </a:xfrm>
          </p:grpSpPr>
          <p:sp>
            <p:nvSpPr>
              <p:cNvPr id="76" name="Google Shape;76;p15"/>
              <p:cNvSpPr/>
              <p:nvPr/>
            </p:nvSpPr>
            <p:spPr>
              <a:xfrm>
                <a:off x="1178650" y="283725"/>
                <a:ext cx="2030400" cy="4076400"/>
              </a:xfrm>
              <a:prstGeom prst="rect">
                <a:avLst/>
              </a:pr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1118224" y="341749"/>
                <a:ext cx="2048100" cy="24906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20124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1233923" y="1225061"/>
                <a:ext cx="1815000" cy="60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50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O(N!)</a:t>
                </a:r>
                <a:endParaRPr b="1" sz="5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1233850" y="470600"/>
                <a:ext cx="1815000" cy="67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Proving the Shortest Path</a:t>
                </a:r>
                <a:endParaRPr b="1" sz="2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 rot="5400000">
                <a:off x="1938871" y="2785391"/>
                <a:ext cx="389100" cy="278100"/>
              </a:xfrm>
              <a:prstGeom prst="rightArrow">
                <a:avLst>
                  <a:gd fmla="val 34239" name="adj1"/>
                  <a:gd fmla="val 57035" name="adj2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1118308" y="3172455"/>
                <a:ext cx="2030400" cy="108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2921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Roboto"/>
                  <a:buChar char="●"/>
                </a:pPr>
                <a:r>
                  <a:rPr lang="en" sz="10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Proving that we have found the shortest path requires searching for a shorter path</a:t>
                </a:r>
                <a:endParaRPr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921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Roboto"/>
                  <a:buChar char="●"/>
                </a:pPr>
                <a:r>
                  <a:rPr lang="en" sz="10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Essentially just as effective as running the algorithm again</a:t>
                </a:r>
                <a:endParaRPr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82" name="Google Shape;82;p15"/>
            <p:cNvGrpSpPr/>
            <p:nvPr/>
          </p:nvGrpSpPr>
          <p:grpSpPr>
            <a:xfrm>
              <a:off x="5877800" y="716175"/>
              <a:ext cx="2486829" cy="3711155"/>
              <a:chOff x="1118224" y="283725"/>
              <a:chExt cx="2090826" cy="4076400"/>
            </a:xfrm>
          </p:grpSpPr>
          <p:sp>
            <p:nvSpPr>
              <p:cNvPr id="83" name="Google Shape;83;p15"/>
              <p:cNvSpPr/>
              <p:nvPr/>
            </p:nvSpPr>
            <p:spPr>
              <a:xfrm>
                <a:off x="1178650" y="283725"/>
                <a:ext cx="2030400" cy="4076400"/>
              </a:xfrm>
              <a:prstGeom prst="rect">
                <a:avLst/>
              </a:prstGeom>
              <a:solidFill>
                <a:srgbClr val="2012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1118224" y="341749"/>
                <a:ext cx="2048100" cy="24906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20124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1233923" y="1225061"/>
                <a:ext cx="1815000" cy="60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0">
                    <a:solidFill>
                      <a:schemeClr val="dk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O(N</a:t>
                </a:r>
                <a:r>
                  <a:rPr baseline="30000" lang="en" sz="5000">
                    <a:solidFill>
                      <a:schemeClr val="dk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3</a:t>
                </a:r>
                <a:r>
                  <a:rPr lang="en" sz="5000">
                    <a:solidFill>
                      <a:schemeClr val="dk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)</a:t>
                </a:r>
                <a:endParaRPr sz="5000">
                  <a:solidFill>
                    <a:schemeClr val="dk1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1233850" y="470600"/>
                <a:ext cx="1815000" cy="67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Estimating the Shortest Path</a:t>
                </a:r>
                <a:endParaRPr sz="2000">
                  <a:solidFill>
                    <a:schemeClr val="dk1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 rot="5400000">
                <a:off x="1938871" y="2785391"/>
                <a:ext cx="389100" cy="278100"/>
              </a:xfrm>
              <a:prstGeom prst="rightArrow">
                <a:avLst>
                  <a:gd fmla="val 34239" name="adj1"/>
                  <a:gd fmla="val 57035" name="adj2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1118308" y="3172455"/>
                <a:ext cx="2030400" cy="108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2921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Roboto"/>
                  <a:buChar char="●"/>
                </a:pPr>
                <a:r>
                  <a:rPr lang="en" sz="10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Randomly generate tours and explore internal permutations.</a:t>
                </a:r>
                <a:endParaRPr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921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Roboto"/>
                  <a:buChar char="●"/>
                </a:pPr>
                <a:r>
                  <a:rPr lang="en" sz="10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Dominated by iterating over the tour in a nested for-loop (n*n*n).</a:t>
                </a:r>
                <a:endParaRPr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89" name="Google Shape;89;p15"/>
          <p:cNvSpPr/>
          <p:nvPr/>
        </p:nvSpPr>
        <p:spPr>
          <a:xfrm>
            <a:off x="800250" y="310950"/>
            <a:ext cx="7543500" cy="86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Why NP Hard?</a:t>
            </a:r>
            <a:endParaRPr b="1"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