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swald Medium"/>
      <p:regular r:id="rId16"/>
      <p:bold r:id="rId17"/>
    </p:embeddedFont>
    <p:embeddedFont>
      <p:font typeface="Roboto Medium"/>
      <p:regular r:id="rId18"/>
      <p:bold r:id="rId19"/>
      <p:italic r:id="rId20"/>
      <p:boldItalic r:id="rId21"/>
    </p:embeddedFont>
    <p:embeddedFont>
      <p:font typeface="Oswald Light"/>
      <p:regular r:id="rId22"/>
      <p:bold r:id="rId23"/>
    </p:embeddedFont>
    <p:embeddedFont>
      <p:font typeface="Oswald SemiBold"/>
      <p:regular r:id="rId24"/>
      <p:bold r:id="rId25"/>
    </p:embeddedFont>
    <p:embeddedFont>
      <p:font typeface="Roboto Ligh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OswaldLight-regular.fntdata"/><Relationship Id="rId21" Type="http://schemas.openxmlformats.org/officeDocument/2006/relationships/font" Target="fonts/RobotoMedium-boldItalic.fntdata"/><Relationship Id="rId24" Type="http://schemas.openxmlformats.org/officeDocument/2006/relationships/font" Target="fonts/OswaldSemiBold-regular.fntdata"/><Relationship Id="rId23" Type="http://schemas.openxmlformats.org/officeDocument/2006/relationships/font" Target="fonts/Oswald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OswaldSemiBold-bold.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Medium-bold.fntdata"/><Relationship Id="rId16" Type="http://schemas.openxmlformats.org/officeDocument/2006/relationships/font" Target="fonts/OswaldMedium-regular.fntdata"/><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8b6b25c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8b6b25c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f8b6b2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f8b6b2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f8b6b25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f8b6b25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f8b6b25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f8b6b25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f8b6b25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f8b6b25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f8b6b25c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f8b6b25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f8b6b25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f8b6b25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8b6b25c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8b6b25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f8b6b25c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f8b6b25c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Oswald"/>
                <a:ea typeface="Oswald"/>
                <a:cs typeface="Oswald"/>
                <a:sym typeface="Oswald"/>
              </a:rPr>
              <a:t>Bank Churn Project.</a:t>
            </a:r>
            <a:endParaRPr b="1">
              <a:latin typeface="Oswald"/>
              <a:ea typeface="Oswald"/>
              <a:cs typeface="Oswald"/>
              <a:sym typeface="Oswald"/>
            </a:endParaRPr>
          </a:p>
        </p:txBody>
      </p:sp>
      <p:sp>
        <p:nvSpPr>
          <p:cNvPr id="55" name="Google Shape;55;p13"/>
          <p:cNvSpPr txBox="1"/>
          <p:nvPr>
            <p:ph idx="1" type="subTitle"/>
          </p:nvPr>
        </p:nvSpPr>
        <p:spPr>
          <a:xfrm>
            <a:off x="311700" y="2797175"/>
            <a:ext cx="8520600" cy="11652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solidFill>
                  <a:schemeClr val="dk1"/>
                </a:solidFill>
                <a:latin typeface="Oswald Light"/>
                <a:ea typeface="Oswald Light"/>
                <a:cs typeface="Oswald Light"/>
                <a:sym typeface="Oswald Light"/>
              </a:rPr>
              <a:t>Preentrega </a:t>
            </a:r>
            <a:r>
              <a:rPr lang="en-GB">
                <a:solidFill>
                  <a:schemeClr val="dk1"/>
                </a:solidFill>
                <a:latin typeface="Oswald"/>
                <a:ea typeface="Oswald"/>
                <a:cs typeface="Oswald"/>
                <a:sym typeface="Oswald"/>
              </a:rPr>
              <a:t>a</a:t>
            </a:r>
            <a:r>
              <a:rPr lang="en-GB">
                <a:solidFill>
                  <a:schemeClr val="dk1"/>
                </a:solidFill>
                <a:latin typeface="Oswald"/>
                <a:ea typeface="Oswald"/>
                <a:cs typeface="Oswald"/>
                <a:sym typeface="Oswald"/>
              </a:rPr>
              <a:t>nálisis de insights de salida de clientes de una entidad bancaria.</a:t>
            </a:r>
            <a:endParaRPr>
              <a:solidFill>
                <a:schemeClr val="dk1"/>
              </a:solidFill>
              <a:latin typeface="Oswald"/>
              <a:ea typeface="Oswald"/>
              <a:cs typeface="Oswald"/>
              <a:sym typeface="Oswald"/>
            </a:endParaRPr>
          </a:p>
          <a:p>
            <a:pPr indent="0" lvl="0" marL="0" rtl="0" algn="ctr">
              <a:spcBef>
                <a:spcPts val="0"/>
              </a:spcBef>
              <a:spcAft>
                <a:spcPts val="0"/>
              </a:spcAft>
              <a:buNone/>
            </a:pPr>
            <a:r>
              <a:t/>
            </a:r>
            <a:endParaRPr>
              <a:solidFill>
                <a:schemeClr val="dk1"/>
              </a:solidFill>
              <a:latin typeface="Oswald Light"/>
              <a:ea typeface="Oswald Light"/>
              <a:cs typeface="Oswald Light"/>
              <a:sym typeface="Oswald Light"/>
            </a:endParaRPr>
          </a:p>
          <a:p>
            <a:pPr indent="0" lvl="0" marL="0" rtl="0" algn="ctr">
              <a:spcBef>
                <a:spcPts val="0"/>
              </a:spcBef>
              <a:spcAft>
                <a:spcPts val="0"/>
              </a:spcAft>
              <a:buNone/>
            </a:pPr>
            <a:r>
              <a:rPr lang="en-GB">
                <a:solidFill>
                  <a:schemeClr val="dk1"/>
                </a:solidFill>
                <a:latin typeface="Oswald Light"/>
                <a:ea typeface="Oswald Light"/>
                <a:cs typeface="Oswald Light"/>
                <a:sym typeface="Oswald Light"/>
              </a:rPr>
              <a:t>Por: </a:t>
            </a:r>
            <a:r>
              <a:rPr lang="en-GB">
                <a:solidFill>
                  <a:schemeClr val="dk1"/>
                </a:solidFill>
                <a:latin typeface="Oswald"/>
                <a:ea typeface="Oswald"/>
                <a:cs typeface="Oswald"/>
                <a:sym typeface="Oswald"/>
              </a:rPr>
              <a:t>Mateo Barajas</a:t>
            </a:r>
            <a:endParaRPr>
              <a:solidFill>
                <a:schemeClr val="dk1"/>
              </a:solidFill>
              <a:latin typeface="Oswald"/>
              <a:ea typeface="Oswald"/>
              <a:cs typeface="Oswald"/>
              <a:sym typeface="Oswald"/>
            </a:endParaRPr>
          </a:p>
          <a:p>
            <a:pPr indent="0" lvl="0" marL="0" rtl="0" algn="ctr">
              <a:spcBef>
                <a:spcPts val="0"/>
              </a:spcBef>
              <a:spcAft>
                <a:spcPts val="0"/>
              </a:spcAft>
              <a:buNone/>
            </a:pPr>
            <a:r>
              <a:t/>
            </a:r>
            <a:endParaRPr>
              <a:solidFill>
                <a:schemeClr val="dk1"/>
              </a:solidFill>
              <a:latin typeface="Oswald Light"/>
              <a:ea typeface="Oswald Light"/>
              <a:cs typeface="Oswald Light"/>
              <a:sym typeface="Oswald Light"/>
            </a:endParaRPr>
          </a:p>
          <a:p>
            <a:pPr indent="0" lvl="0" marL="0" rtl="0" algn="ctr">
              <a:spcBef>
                <a:spcPts val="0"/>
              </a:spcBef>
              <a:spcAft>
                <a:spcPts val="0"/>
              </a:spcAft>
              <a:buNone/>
            </a:pPr>
            <a:r>
              <a:rPr lang="en-GB">
                <a:solidFill>
                  <a:schemeClr val="dk1"/>
                </a:solidFill>
                <a:latin typeface="Oswald Medium"/>
                <a:ea typeface="Oswald Medium"/>
                <a:cs typeface="Oswald Medium"/>
                <a:sym typeface="Oswald Medium"/>
              </a:rPr>
              <a:t>2023</a:t>
            </a:r>
            <a:endParaRPr>
              <a:solidFill>
                <a:schemeClr val="dk1"/>
              </a:solidFill>
              <a:latin typeface="Oswald Medium"/>
              <a:ea typeface="Oswald Medium"/>
              <a:cs typeface="Oswald Medium"/>
              <a:sym typeface="Oswald Medium"/>
            </a:endParaRPr>
          </a:p>
        </p:txBody>
      </p:sp>
      <p:cxnSp>
        <p:nvCxnSpPr>
          <p:cNvPr id="56" name="Google Shape;56;p13"/>
          <p:cNvCxnSpPr/>
          <p:nvPr/>
        </p:nvCxnSpPr>
        <p:spPr>
          <a:xfrm>
            <a:off x="1384650" y="2734975"/>
            <a:ext cx="6374700" cy="0"/>
          </a:xfrm>
          <a:prstGeom prst="straightConnector1">
            <a:avLst/>
          </a:prstGeom>
          <a:noFill/>
          <a:ln cap="flat" cmpd="sng" w="9525">
            <a:solidFill>
              <a:srgbClr val="0000FF"/>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6744450" y="4362451"/>
            <a:ext cx="2145551" cy="499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32350" y="520400"/>
            <a:ext cx="2272500" cy="12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20">
                <a:latin typeface="Oswald Light"/>
                <a:ea typeface="Oswald Light"/>
                <a:cs typeface="Oswald Light"/>
                <a:sym typeface="Oswald Light"/>
              </a:rPr>
              <a:t>Insights</a:t>
            </a:r>
            <a:r>
              <a:rPr lang="en-GB" sz="2320">
                <a:latin typeface="Oswald Medium"/>
                <a:ea typeface="Oswald Medium"/>
                <a:cs typeface="Oswald Medium"/>
                <a:sym typeface="Oswald Medium"/>
              </a:rPr>
              <a:t> Recomendaciones</a:t>
            </a:r>
            <a:endParaRPr sz="2120">
              <a:latin typeface="Oswald Medium"/>
              <a:ea typeface="Oswald Medium"/>
              <a:cs typeface="Oswald Medium"/>
              <a:sym typeface="Oswald Medium"/>
            </a:endParaRPr>
          </a:p>
        </p:txBody>
      </p:sp>
      <p:sp>
        <p:nvSpPr>
          <p:cNvPr id="136" name="Google Shape;136;p22"/>
          <p:cNvSpPr txBox="1"/>
          <p:nvPr>
            <p:ph idx="1" type="body"/>
          </p:nvPr>
        </p:nvSpPr>
        <p:spPr>
          <a:xfrm>
            <a:off x="850050" y="1597125"/>
            <a:ext cx="7443900" cy="3132600"/>
          </a:xfrm>
          <a:prstGeom prst="rect">
            <a:avLst/>
          </a:prstGeom>
        </p:spPr>
        <p:txBody>
          <a:bodyPr anchorCtr="0" anchor="t" bIns="91425" lIns="91425" spcFirstLastPara="1" rIns="91425" wrap="square" tIns="91425">
            <a:normAutofit/>
          </a:bodyPr>
          <a:lstStyle/>
          <a:p>
            <a:pPr indent="0" lvl="0" marL="0" rtl="0" algn="l">
              <a:lnSpc>
                <a:spcPct val="200000"/>
              </a:lnSpc>
              <a:spcBef>
                <a:spcPts val="600"/>
              </a:spcBef>
              <a:spcAft>
                <a:spcPts val="0"/>
              </a:spcAft>
              <a:buNone/>
            </a:pPr>
            <a:r>
              <a:rPr lang="en-GB" sz="850">
                <a:solidFill>
                  <a:schemeClr val="dk1"/>
                </a:solidFill>
                <a:highlight>
                  <a:schemeClr val="lt1"/>
                </a:highlight>
                <a:latin typeface="Oswald Medium"/>
                <a:ea typeface="Oswald Medium"/>
                <a:cs typeface="Oswald Medium"/>
                <a:sym typeface="Oswald Medium"/>
              </a:rPr>
              <a:t>Insights</a:t>
            </a:r>
            <a:endParaRPr sz="850">
              <a:solidFill>
                <a:schemeClr val="dk1"/>
              </a:solidFill>
              <a:highlight>
                <a:schemeClr val="lt1"/>
              </a:highlight>
              <a:latin typeface="Oswald Medium"/>
              <a:ea typeface="Oswald Medium"/>
              <a:cs typeface="Oswald Medium"/>
              <a:sym typeface="Oswald Medium"/>
            </a:endParaRPr>
          </a:p>
          <a:p>
            <a:pPr indent="-282575" lvl="0" marL="457200" rtl="0" algn="l">
              <a:lnSpc>
                <a:spcPct val="200000"/>
              </a:lnSpc>
              <a:spcBef>
                <a:spcPts val="600"/>
              </a:spcBef>
              <a:spcAft>
                <a:spcPts val="0"/>
              </a:spcAft>
              <a:buClr>
                <a:srgbClr val="0000FF"/>
              </a:buClr>
              <a:buSzPts val="850"/>
              <a:buFont typeface="Roboto Medium"/>
              <a:buChar char="●"/>
            </a:pPr>
            <a:r>
              <a:rPr lang="en-GB" sz="850">
                <a:solidFill>
                  <a:schemeClr val="dk1"/>
                </a:solidFill>
                <a:highlight>
                  <a:schemeClr val="lt1"/>
                </a:highlight>
                <a:latin typeface="Oswald Light"/>
                <a:ea typeface="Oswald Light"/>
                <a:cs typeface="Oswald Light"/>
                <a:sym typeface="Oswald Light"/>
              </a:rPr>
              <a:t>C</a:t>
            </a:r>
            <a:r>
              <a:rPr lang="en-GB" sz="850">
                <a:solidFill>
                  <a:schemeClr val="dk1"/>
                </a:solidFill>
                <a:highlight>
                  <a:schemeClr val="lt1"/>
                </a:highlight>
                <a:latin typeface="Oswald Light"/>
                <a:ea typeface="Oswald Light"/>
                <a:cs typeface="Oswald Light"/>
                <a:sym typeface="Oswald Light"/>
              </a:rPr>
              <a:t>antidad en porcentaje de </a:t>
            </a:r>
            <a:r>
              <a:rPr lang="en-GB" sz="850">
                <a:solidFill>
                  <a:schemeClr val="dk1"/>
                </a:solidFill>
                <a:highlight>
                  <a:schemeClr val="lt1"/>
                </a:highlight>
                <a:latin typeface="Oswald"/>
                <a:ea typeface="Oswald"/>
                <a:cs typeface="Oswald"/>
                <a:sym typeface="Oswald"/>
              </a:rPr>
              <a:t>Hombres</a:t>
            </a:r>
            <a:r>
              <a:rPr lang="en-GB" sz="850">
                <a:solidFill>
                  <a:schemeClr val="dk1"/>
                </a:solidFill>
                <a:highlight>
                  <a:schemeClr val="lt1"/>
                </a:highlight>
                <a:latin typeface="Oswald Light"/>
                <a:ea typeface="Oswald Light"/>
                <a:cs typeface="Oswald Light"/>
                <a:sym typeface="Oswald Light"/>
              </a:rPr>
              <a:t> corresponde al </a:t>
            </a:r>
            <a:r>
              <a:rPr lang="en-GB" sz="850">
                <a:solidFill>
                  <a:schemeClr val="dk1"/>
                </a:solidFill>
                <a:highlight>
                  <a:schemeClr val="lt1"/>
                </a:highlight>
                <a:latin typeface="Oswald"/>
                <a:ea typeface="Oswald"/>
                <a:cs typeface="Oswald"/>
                <a:sym typeface="Oswald"/>
              </a:rPr>
              <a:t>54.56% </a:t>
            </a:r>
            <a:r>
              <a:rPr lang="en-GB" sz="850">
                <a:solidFill>
                  <a:schemeClr val="dk1"/>
                </a:solidFill>
                <a:highlight>
                  <a:schemeClr val="lt1"/>
                </a:highlight>
                <a:latin typeface="Oswald Light"/>
                <a:ea typeface="Oswald Light"/>
                <a:cs typeface="Oswald Light"/>
                <a:sym typeface="Oswald Light"/>
              </a:rPr>
              <a:t>y las </a:t>
            </a:r>
            <a:r>
              <a:rPr lang="en-GB" sz="850">
                <a:solidFill>
                  <a:schemeClr val="dk1"/>
                </a:solidFill>
                <a:highlight>
                  <a:schemeClr val="lt1"/>
                </a:highlight>
                <a:latin typeface="Oswald"/>
                <a:ea typeface="Oswald"/>
                <a:cs typeface="Oswald"/>
                <a:sym typeface="Oswald"/>
              </a:rPr>
              <a:t>Mujeres </a:t>
            </a:r>
            <a:r>
              <a:rPr lang="en-GB" sz="850">
                <a:solidFill>
                  <a:schemeClr val="dk1"/>
                </a:solidFill>
                <a:highlight>
                  <a:schemeClr val="lt1"/>
                </a:highlight>
                <a:latin typeface="Oswald Light"/>
                <a:ea typeface="Oswald Light"/>
                <a:cs typeface="Oswald Light"/>
                <a:sym typeface="Oswald Light"/>
              </a:rPr>
              <a:t>corresponden al </a:t>
            </a:r>
            <a:r>
              <a:rPr lang="en-GB" sz="850">
                <a:solidFill>
                  <a:schemeClr val="dk1"/>
                </a:solidFill>
                <a:highlight>
                  <a:schemeClr val="lt1"/>
                </a:highlight>
                <a:latin typeface="Oswald"/>
                <a:ea typeface="Oswald"/>
                <a:cs typeface="Oswald"/>
                <a:sym typeface="Oswald"/>
              </a:rPr>
              <a:t>45.43</a:t>
            </a:r>
            <a:r>
              <a:rPr lang="en-GB" sz="850">
                <a:solidFill>
                  <a:schemeClr val="dk1"/>
                </a:solidFill>
                <a:highlight>
                  <a:schemeClr val="lt1"/>
                </a:highlight>
                <a:latin typeface="Oswald Light"/>
                <a:ea typeface="Oswald Light"/>
                <a:cs typeface="Oswald Light"/>
                <a:sym typeface="Oswald Light"/>
              </a:rPr>
              <a:t>%.</a:t>
            </a:r>
            <a:endParaRPr sz="850">
              <a:solidFill>
                <a:schemeClr val="dk1"/>
              </a:solidFill>
              <a:highlight>
                <a:schemeClr val="lt1"/>
              </a:highlight>
              <a:latin typeface="Oswald Light"/>
              <a:ea typeface="Oswald Light"/>
              <a:cs typeface="Oswald Light"/>
              <a:sym typeface="Oswald Light"/>
            </a:endParaRPr>
          </a:p>
          <a:p>
            <a:pPr indent="-282575" lvl="0" marL="457200" rtl="0" algn="l">
              <a:lnSpc>
                <a:spcPct val="200000"/>
              </a:lnSpc>
              <a:spcBef>
                <a:spcPts val="0"/>
              </a:spcBef>
              <a:spcAft>
                <a:spcPts val="0"/>
              </a:spcAft>
              <a:buClr>
                <a:srgbClr val="0000FF"/>
              </a:buClr>
              <a:buSzPts val="850"/>
              <a:buFont typeface="Oswald Light"/>
              <a:buChar char="●"/>
            </a:pPr>
            <a:r>
              <a:rPr lang="en-GB" sz="850">
                <a:solidFill>
                  <a:schemeClr val="dk1"/>
                </a:solidFill>
                <a:highlight>
                  <a:schemeClr val="lt1"/>
                </a:highlight>
                <a:latin typeface="Oswald"/>
                <a:ea typeface="Oswald"/>
                <a:cs typeface="Oswald"/>
                <a:sym typeface="Oswald"/>
              </a:rPr>
              <a:t>Media</a:t>
            </a:r>
            <a:r>
              <a:rPr lang="en-GB" sz="850">
                <a:solidFill>
                  <a:schemeClr val="dk1"/>
                </a:solidFill>
                <a:highlight>
                  <a:schemeClr val="lt1"/>
                </a:highlight>
                <a:latin typeface="Oswald Light"/>
                <a:ea typeface="Oswald Light"/>
                <a:cs typeface="Oswald Light"/>
                <a:sym typeface="Oswald Light"/>
              </a:rPr>
              <a:t> sobre la variable </a:t>
            </a:r>
            <a:r>
              <a:rPr lang="en-GB" sz="850">
                <a:solidFill>
                  <a:schemeClr val="dk1"/>
                </a:solidFill>
                <a:highlight>
                  <a:schemeClr val="lt1"/>
                </a:highlight>
                <a:latin typeface="Oswald"/>
                <a:ea typeface="Oswald"/>
                <a:cs typeface="Oswald"/>
                <a:sym typeface="Oswald"/>
              </a:rPr>
              <a:t>edad</a:t>
            </a:r>
            <a:r>
              <a:rPr lang="en-GB" sz="850">
                <a:solidFill>
                  <a:schemeClr val="dk1"/>
                </a:solidFill>
                <a:highlight>
                  <a:schemeClr val="lt1"/>
                </a:highlight>
                <a:latin typeface="Oswald Light"/>
                <a:ea typeface="Oswald Light"/>
                <a:cs typeface="Oswald Light"/>
                <a:sym typeface="Oswald Light"/>
              </a:rPr>
              <a:t> se encuentra en </a:t>
            </a:r>
            <a:r>
              <a:rPr lang="en-GB" sz="850">
                <a:solidFill>
                  <a:schemeClr val="dk1"/>
                </a:solidFill>
                <a:highlight>
                  <a:schemeClr val="lt1"/>
                </a:highlight>
                <a:latin typeface="Oswald"/>
                <a:ea typeface="Oswald"/>
                <a:cs typeface="Oswald"/>
                <a:sym typeface="Oswald"/>
              </a:rPr>
              <a:t>38 años.</a:t>
            </a:r>
            <a:endParaRPr sz="850">
              <a:solidFill>
                <a:schemeClr val="dk1"/>
              </a:solidFill>
              <a:highlight>
                <a:schemeClr val="lt1"/>
              </a:highlight>
              <a:latin typeface="Oswald"/>
              <a:ea typeface="Oswald"/>
              <a:cs typeface="Oswald"/>
              <a:sym typeface="Oswald"/>
            </a:endParaRPr>
          </a:p>
          <a:p>
            <a:pPr indent="-282575" lvl="0" marL="457200" rtl="0" algn="l">
              <a:lnSpc>
                <a:spcPct val="200000"/>
              </a:lnSpc>
              <a:spcBef>
                <a:spcPts val="0"/>
              </a:spcBef>
              <a:spcAft>
                <a:spcPts val="0"/>
              </a:spcAft>
              <a:buClr>
                <a:srgbClr val="0000FF"/>
              </a:buClr>
              <a:buSzPts val="850"/>
              <a:buFont typeface="Oswald"/>
              <a:buChar char="●"/>
            </a:pPr>
            <a:r>
              <a:rPr lang="en-GB" sz="850">
                <a:solidFill>
                  <a:schemeClr val="dk1"/>
                </a:solidFill>
                <a:highlight>
                  <a:schemeClr val="lt1"/>
                </a:highlight>
                <a:latin typeface="Oswald"/>
                <a:ea typeface="Oswald"/>
                <a:cs typeface="Oswald"/>
                <a:sym typeface="Oswald"/>
              </a:rPr>
              <a:t>Calificación de Crédito </a:t>
            </a:r>
            <a:r>
              <a:rPr lang="en-GB" sz="850">
                <a:solidFill>
                  <a:schemeClr val="dk1"/>
                </a:solidFill>
                <a:highlight>
                  <a:schemeClr val="lt1"/>
                </a:highlight>
                <a:latin typeface="Oswald Light"/>
                <a:ea typeface="Oswald Light"/>
                <a:cs typeface="Oswald Light"/>
                <a:sym typeface="Oswald Light"/>
              </a:rPr>
              <a:t>tiene un valor </a:t>
            </a:r>
            <a:r>
              <a:rPr lang="en-GB" sz="850">
                <a:solidFill>
                  <a:schemeClr val="dk1"/>
                </a:solidFill>
                <a:highlight>
                  <a:schemeClr val="lt1"/>
                </a:highlight>
                <a:latin typeface="Oswald"/>
                <a:ea typeface="Oswald"/>
                <a:cs typeface="Oswald"/>
                <a:sym typeface="Oswald"/>
              </a:rPr>
              <a:t>media</a:t>
            </a:r>
            <a:r>
              <a:rPr lang="en-GB" sz="850">
                <a:solidFill>
                  <a:schemeClr val="dk1"/>
                </a:solidFill>
                <a:highlight>
                  <a:schemeClr val="lt1"/>
                </a:highlight>
                <a:latin typeface="Oswald Light"/>
                <a:ea typeface="Oswald Light"/>
                <a:cs typeface="Oswald Light"/>
                <a:sym typeface="Oswald Light"/>
              </a:rPr>
              <a:t> sobre los </a:t>
            </a:r>
            <a:r>
              <a:rPr lang="en-GB" sz="850">
                <a:solidFill>
                  <a:schemeClr val="dk1"/>
                </a:solidFill>
                <a:highlight>
                  <a:schemeClr val="lt1"/>
                </a:highlight>
                <a:latin typeface="Oswald"/>
                <a:ea typeface="Oswald"/>
                <a:cs typeface="Oswald"/>
                <a:sym typeface="Oswald"/>
              </a:rPr>
              <a:t>650 ptos.</a:t>
            </a:r>
            <a:endParaRPr sz="850">
              <a:solidFill>
                <a:schemeClr val="dk1"/>
              </a:solidFill>
              <a:highlight>
                <a:schemeClr val="lt1"/>
              </a:highlight>
              <a:latin typeface="Oswald"/>
              <a:ea typeface="Oswald"/>
              <a:cs typeface="Oswald"/>
              <a:sym typeface="Oswald"/>
            </a:endParaRPr>
          </a:p>
          <a:p>
            <a:pPr indent="-282575" lvl="0" marL="457200" rtl="0" algn="l">
              <a:lnSpc>
                <a:spcPct val="200000"/>
              </a:lnSpc>
              <a:spcBef>
                <a:spcPts val="0"/>
              </a:spcBef>
              <a:spcAft>
                <a:spcPts val="0"/>
              </a:spcAft>
              <a:buClr>
                <a:srgbClr val="0000FF"/>
              </a:buClr>
              <a:buSzPts val="850"/>
              <a:buFont typeface="Oswald"/>
              <a:buChar char="●"/>
            </a:pPr>
            <a:r>
              <a:rPr lang="en-GB" sz="850">
                <a:solidFill>
                  <a:schemeClr val="dk1"/>
                </a:solidFill>
                <a:highlight>
                  <a:schemeClr val="lt1"/>
                </a:highlight>
                <a:latin typeface="Oswald Light"/>
                <a:ea typeface="Oswald Light"/>
                <a:cs typeface="Oswald Light"/>
                <a:sym typeface="Oswald Light"/>
              </a:rPr>
              <a:t>Cantidad de clientes (Churn) que han salido del banco dentro de la muestra corresponde a un </a:t>
            </a:r>
            <a:r>
              <a:rPr lang="en-GB" sz="850">
                <a:solidFill>
                  <a:schemeClr val="dk1"/>
                </a:solidFill>
                <a:highlight>
                  <a:schemeClr val="lt1"/>
                </a:highlight>
                <a:latin typeface="Oswald"/>
                <a:ea typeface="Oswald"/>
                <a:cs typeface="Oswald"/>
                <a:sym typeface="Oswald"/>
              </a:rPr>
              <a:t>20.37%</a:t>
            </a:r>
            <a:endParaRPr sz="850">
              <a:solidFill>
                <a:srgbClr val="0000FF"/>
              </a:solidFill>
              <a:highlight>
                <a:schemeClr val="lt1"/>
              </a:highlight>
              <a:latin typeface="Oswald"/>
              <a:ea typeface="Oswald"/>
              <a:cs typeface="Oswald"/>
              <a:sym typeface="Oswald"/>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Oswald Medium"/>
                <a:ea typeface="Oswald Medium"/>
                <a:cs typeface="Oswald Medium"/>
                <a:sym typeface="Oswald Medium"/>
              </a:rPr>
              <a:t>Recomendaciones</a:t>
            </a:r>
            <a:endParaRPr sz="862">
              <a:solidFill>
                <a:schemeClr val="dk1"/>
              </a:solidFill>
              <a:highlight>
                <a:schemeClr val="lt1"/>
              </a:highlight>
              <a:latin typeface="Oswald Medium"/>
              <a:ea typeface="Oswald Medium"/>
              <a:cs typeface="Oswald Medium"/>
              <a:sym typeface="Oswald Medium"/>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Oswald Light"/>
                <a:ea typeface="Oswald Light"/>
                <a:cs typeface="Oswald Light"/>
                <a:sym typeface="Oswald Light"/>
              </a:rPr>
              <a:t>De acuerdo el análisis de correlación podemos percibir que no hay variables con un alto coeficiente de relación entre ellas, que nos puedan dar indicios de patrones sobre los resultados. Podríamos decir que existe una relación entre las variables "age" y "churn" que podría ser útil dentro de la hipótesis.</a:t>
            </a:r>
            <a:endParaRPr sz="862">
              <a:solidFill>
                <a:schemeClr val="dk1"/>
              </a:solidFill>
              <a:highlight>
                <a:schemeClr val="lt1"/>
              </a:highlight>
              <a:latin typeface="Oswald Light"/>
              <a:ea typeface="Oswald Light"/>
              <a:cs typeface="Oswald Light"/>
              <a:sym typeface="Oswald Light"/>
            </a:endParaRPr>
          </a:p>
          <a:p>
            <a:pPr indent="0" lvl="0" marL="0" rtl="0" algn="l">
              <a:lnSpc>
                <a:spcPct val="100000"/>
              </a:lnSpc>
              <a:spcBef>
                <a:spcPts val="600"/>
              </a:spcBef>
              <a:spcAft>
                <a:spcPts val="500"/>
              </a:spcAft>
              <a:buSzPts val="935"/>
              <a:buNone/>
            </a:pPr>
            <a:r>
              <a:rPr lang="en-GB" sz="862">
                <a:solidFill>
                  <a:schemeClr val="dk1"/>
                </a:solidFill>
                <a:highlight>
                  <a:schemeClr val="lt1"/>
                </a:highlight>
                <a:latin typeface="Oswald Light"/>
                <a:ea typeface="Oswald Light"/>
                <a:cs typeface="Oswald Light"/>
                <a:sym typeface="Oswald Light"/>
              </a:rPr>
              <a:t>Se puede determinar que el dataset no tiene datos Null o NaN lo cual nos ayuda a tener una información completa y veráz. Por otro lado, no existe un alto nivel de relación entre la variable objetivo ('churn') y las variables independientes, por lo que se deberá entrenar el modelo de acuerdo con las variables categóricas y numéricas existentes con el propósito de encontrar la mejor manera de categorizar los datos de entrenamiento y aplicarlo sobre los de testeo. La mejor opción para realizar el feature selection será a través de un stepwise selection y se propone utilizar un algoritmo de clasificación de modelo de K-means, random forest o de Artificial Neuronal Network para cumplir con el objetivo de validar la predicción de la salida de clientes del banco.</a:t>
            </a:r>
            <a:endParaRPr sz="962">
              <a:solidFill>
                <a:schemeClr val="dk1"/>
              </a:solidFill>
              <a:highlight>
                <a:schemeClr val="lt1"/>
              </a:highlight>
              <a:latin typeface="Oswald Light"/>
              <a:ea typeface="Oswald Light"/>
              <a:cs typeface="Oswald Light"/>
              <a:sym typeface="Oswald Light"/>
            </a:endParaRPr>
          </a:p>
        </p:txBody>
      </p:sp>
      <p:cxnSp>
        <p:nvCxnSpPr>
          <p:cNvPr id="137" name="Google Shape;137;p22"/>
          <p:cNvCxnSpPr/>
          <p:nvPr/>
        </p:nvCxnSpPr>
        <p:spPr>
          <a:xfrm flipH="1" rot="10800000">
            <a:off x="383925" y="1343425"/>
            <a:ext cx="3927600" cy="6600"/>
          </a:xfrm>
          <a:prstGeom prst="straightConnector1">
            <a:avLst/>
          </a:prstGeom>
          <a:noFill/>
          <a:ln cap="flat" cmpd="sng" w="9525">
            <a:solidFill>
              <a:srgbClr val="0000FF"/>
            </a:solidFill>
            <a:prstDash val="solid"/>
            <a:round/>
            <a:headEnd len="med" w="med" type="none"/>
            <a:tailEnd len="med" w="med" type="none"/>
          </a:ln>
        </p:spPr>
      </p:cxnSp>
      <p:pic>
        <p:nvPicPr>
          <p:cNvPr id="138" name="Google Shape;138;p22"/>
          <p:cNvPicPr preferRelativeResize="0"/>
          <p:nvPr/>
        </p:nvPicPr>
        <p:blipFill>
          <a:blip r:embed="rId3">
            <a:alphaModFix/>
          </a:blip>
          <a:stretch>
            <a:fillRect/>
          </a:stretch>
        </p:blipFill>
        <p:spPr>
          <a:xfrm>
            <a:off x="6073800" y="520400"/>
            <a:ext cx="1943400" cy="738850"/>
          </a:xfrm>
          <a:prstGeom prst="rect">
            <a:avLst/>
          </a:prstGeom>
          <a:noFill/>
          <a:ln>
            <a:noFill/>
          </a:ln>
        </p:spPr>
      </p:pic>
      <p:pic>
        <p:nvPicPr>
          <p:cNvPr id="139" name="Google Shape;139;p22"/>
          <p:cNvPicPr preferRelativeResize="0"/>
          <p:nvPr/>
        </p:nvPicPr>
        <p:blipFill>
          <a:blip r:embed="rId4">
            <a:alphaModFix/>
          </a:blip>
          <a:stretch>
            <a:fillRect/>
          </a:stretch>
        </p:blipFill>
        <p:spPr>
          <a:xfrm>
            <a:off x="6767287" y="1178962"/>
            <a:ext cx="1749175" cy="59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SemiBold"/>
                <a:ea typeface="Oswald SemiBold"/>
                <a:cs typeface="Oswald SemiBold"/>
                <a:sym typeface="Oswald SemiBold"/>
              </a:rPr>
              <a:t>Agenda</a:t>
            </a:r>
            <a:endParaRPr>
              <a:latin typeface="Oswald SemiBold"/>
              <a:ea typeface="Oswald SemiBold"/>
              <a:cs typeface="Oswald SemiBold"/>
              <a:sym typeface="Oswald SemiBold"/>
            </a:endParaRPr>
          </a:p>
        </p:txBody>
      </p:sp>
      <p:sp>
        <p:nvSpPr>
          <p:cNvPr id="63" name="Google Shape;63;p14"/>
          <p:cNvSpPr txBox="1"/>
          <p:nvPr>
            <p:ph idx="1" type="body"/>
          </p:nvPr>
        </p:nvSpPr>
        <p:spPr>
          <a:xfrm>
            <a:off x="887475" y="1118200"/>
            <a:ext cx="1168800" cy="31521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0000FF"/>
              </a:buClr>
              <a:buSzPts val="2000"/>
              <a:buFont typeface="Oswald"/>
              <a:buChar char="●"/>
            </a:pPr>
            <a:r>
              <a:rPr b="1" lang="en-GB" sz="2000">
                <a:solidFill>
                  <a:srgbClr val="0000FF"/>
                </a:solidFill>
                <a:latin typeface="Oswald"/>
                <a:ea typeface="Oswald"/>
                <a:cs typeface="Oswald"/>
                <a:sym typeface="Oswald"/>
              </a:rPr>
              <a:t>01</a:t>
            </a:r>
            <a:endParaRPr b="1" sz="2000">
              <a:solidFill>
                <a:srgbClr val="0000FF"/>
              </a:solidFill>
              <a:latin typeface="Oswald"/>
              <a:ea typeface="Oswald"/>
              <a:cs typeface="Oswald"/>
              <a:sym typeface="Oswald"/>
            </a:endParaRPr>
          </a:p>
          <a:p>
            <a:pPr indent="-355600" lvl="0" marL="457200" rtl="0" algn="l">
              <a:lnSpc>
                <a:spcPct val="200000"/>
              </a:lnSpc>
              <a:spcBef>
                <a:spcPts val="0"/>
              </a:spcBef>
              <a:spcAft>
                <a:spcPts val="0"/>
              </a:spcAft>
              <a:buClr>
                <a:srgbClr val="0000FF"/>
              </a:buClr>
              <a:buSzPts val="2000"/>
              <a:buFont typeface="Oswald"/>
              <a:buChar char="●"/>
            </a:pPr>
            <a:r>
              <a:rPr b="1" lang="en-GB" sz="2000">
                <a:solidFill>
                  <a:srgbClr val="0000FF"/>
                </a:solidFill>
                <a:latin typeface="Oswald"/>
                <a:ea typeface="Oswald"/>
                <a:cs typeface="Oswald"/>
                <a:sym typeface="Oswald"/>
              </a:rPr>
              <a:t>02</a:t>
            </a:r>
            <a:endParaRPr b="1" sz="2000">
              <a:solidFill>
                <a:srgbClr val="0000FF"/>
              </a:solidFill>
              <a:latin typeface="Oswald"/>
              <a:ea typeface="Oswald"/>
              <a:cs typeface="Oswald"/>
              <a:sym typeface="Oswald"/>
            </a:endParaRPr>
          </a:p>
          <a:p>
            <a:pPr indent="-355600" lvl="0" marL="457200" rtl="0" algn="l">
              <a:lnSpc>
                <a:spcPct val="200000"/>
              </a:lnSpc>
              <a:spcBef>
                <a:spcPts val="0"/>
              </a:spcBef>
              <a:spcAft>
                <a:spcPts val="0"/>
              </a:spcAft>
              <a:buClr>
                <a:srgbClr val="0000FF"/>
              </a:buClr>
              <a:buSzPts val="2000"/>
              <a:buFont typeface="Oswald"/>
              <a:buChar char="●"/>
            </a:pPr>
            <a:r>
              <a:rPr b="1" lang="en-GB" sz="2000">
                <a:solidFill>
                  <a:srgbClr val="0000FF"/>
                </a:solidFill>
                <a:latin typeface="Oswald"/>
                <a:ea typeface="Oswald"/>
                <a:cs typeface="Oswald"/>
                <a:sym typeface="Oswald"/>
              </a:rPr>
              <a:t>03</a:t>
            </a:r>
            <a:endParaRPr b="1" sz="2000">
              <a:solidFill>
                <a:srgbClr val="0000FF"/>
              </a:solidFill>
              <a:latin typeface="Oswald"/>
              <a:ea typeface="Oswald"/>
              <a:cs typeface="Oswald"/>
              <a:sym typeface="Oswald"/>
            </a:endParaRPr>
          </a:p>
          <a:p>
            <a:pPr indent="-355600" lvl="0" marL="457200" rtl="0" algn="l">
              <a:lnSpc>
                <a:spcPct val="200000"/>
              </a:lnSpc>
              <a:spcBef>
                <a:spcPts val="0"/>
              </a:spcBef>
              <a:spcAft>
                <a:spcPts val="0"/>
              </a:spcAft>
              <a:buClr>
                <a:srgbClr val="0000FF"/>
              </a:buClr>
              <a:buSzPts val="2000"/>
              <a:buFont typeface="Oswald"/>
              <a:buChar char="●"/>
            </a:pPr>
            <a:r>
              <a:rPr b="1" lang="en-GB" sz="2000">
                <a:solidFill>
                  <a:srgbClr val="0000FF"/>
                </a:solidFill>
                <a:latin typeface="Oswald"/>
                <a:ea typeface="Oswald"/>
                <a:cs typeface="Oswald"/>
                <a:sym typeface="Oswald"/>
              </a:rPr>
              <a:t>04</a:t>
            </a:r>
            <a:endParaRPr b="1" sz="2000">
              <a:solidFill>
                <a:srgbClr val="0000FF"/>
              </a:solidFill>
              <a:latin typeface="Oswald"/>
              <a:ea typeface="Oswald"/>
              <a:cs typeface="Oswald"/>
              <a:sym typeface="Oswald"/>
            </a:endParaRPr>
          </a:p>
          <a:p>
            <a:pPr indent="-355600" lvl="0" marL="457200" rtl="0" algn="l">
              <a:lnSpc>
                <a:spcPct val="200000"/>
              </a:lnSpc>
              <a:spcBef>
                <a:spcPts val="0"/>
              </a:spcBef>
              <a:spcAft>
                <a:spcPts val="0"/>
              </a:spcAft>
              <a:buClr>
                <a:srgbClr val="0000FF"/>
              </a:buClr>
              <a:buSzPts val="2000"/>
              <a:buFont typeface="Oswald"/>
              <a:buChar char="●"/>
            </a:pPr>
            <a:r>
              <a:rPr b="1" lang="en-GB" sz="2000">
                <a:solidFill>
                  <a:srgbClr val="0000FF"/>
                </a:solidFill>
                <a:latin typeface="Oswald"/>
                <a:ea typeface="Oswald"/>
                <a:cs typeface="Oswald"/>
                <a:sym typeface="Oswald"/>
              </a:rPr>
              <a:t>05 </a:t>
            </a:r>
            <a:endParaRPr b="1" sz="2000">
              <a:solidFill>
                <a:srgbClr val="0000FF"/>
              </a:solidFill>
              <a:latin typeface="Oswald"/>
              <a:ea typeface="Oswald"/>
              <a:cs typeface="Oswald"/>
              <a:sym typeface="Oswald"/>
            </a:endParaRPr>
          </a:p>
        </p:txBody>
      </p:sp>
      <p:sp>
        <p:nvSpPr>
          <p:cNvPr id="64" name="Google Shape;64;p14"/>
          <p:cNvSpPr txBox="1"/>
          <p:nvPr>
            <p:ph idx="1" type="body"/>
          </p:nvPr>
        </p:nvSpPr>
        <p:spPr>
          <a:xfrm>
            <a:off x="2056275" y="1118200"/>
            <a:ext cx="5657100" cy="3152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lang="en-GB" sz="2000">
                <a:solidFill>
                  <a:schemeClr val="dk1"/>
                </a:solidFill>
                <a:latin typeface="Oswald Medium"/>
                <a:ea typeface="Oswald Medium"/>
                <a:cs typeface="Oswald Medium"/>
                <a:sym typeface="Oswald Medium"/>
              </a:rPr>
              <a:t>Contexto y Audiencia</a:t>
            </a:r>
            <a:endParaRPr sz="2000">
              <a:solidFill>
                <a:schemeClr val="dk1"/>
              </a:solidFill>
              <a:latin typeface="Oswald Medium"/>
              <a:ea typeface="Oswald Medium"/>
              <a:cs typeface="Oswald Medium"/>
              <a:sym typeface="Oswald Medium"/>
            </a:endParaRPr>
          </a:p>
          <a:p>
            <a:pPr indent="0" lvl="0" marL="0" rtl="0" algn="l">
              <a:lnSpc>
                <a:spcPct val="150000"/>
              </a:lnSpc>
              <a:spcBef>
                <a:spcPts val="1200"/>
              </a:spcBef>
              <a:spcAft>
                <a:spcPts val="0"/>
              </a:spcAft>
              <a:buNone/>
            </a:pPr>
            <a:r>
              <a:rPr lang="en-GB" sz="2000">
                <a:solidFill>
                  <a:schemeClr val="dk1"/>
                </a:solidFill>
                <a:latin typeface="Oswald Medium"/>
                <a:ea typeface="Oswald Medium"/>
                <a:cs typeface="Oswald Medium"/>
                <a:sym typeface="Oswald Medium"/>
              </a:rPr>
              <a:t>Hipótesis y Preguntas</a:t>
            </a:r>
            <a:endParaRPr sz="2000">
              <a:solidFill>
                <a:schemeClr val="dk1"/>
              </a:solidFill>
              <a:latin typeface="Oswald Medium"/>
              <a:ea typeface="Oswald Medium"/>
              <a:cs typeface="Oswald Medium"/>
              <a:sym typeface="Oswald Medium"/>
            </a:endParaRPr>
          </a:p>
          <a:p>
            <a:pPr indent="0" lvl="0" marL="0" rtl="0" algn="l">
              <a:lnSpc>
                <a:spcPct val="150000"/>
              </a:lnSpc>
              <a:spcBef>
                <a:spcPts val="1200"/>
              </a:spcBef>
              <a:spcAft>
                <a:spcPts val="0"/>
              </a:spcAft>
              <a:buNone/>
            </a:pPr>
            <a:r>
              <a:rPr lang="en-GB" sz="2000">
                <a:solidFill>
                  <a:schemeClr val="dk1"/>
                </a:solidFill>
                <a:latin typeface="Oswald Medium"/>
                <a:ea typeface="Oswald Medium"/>
                <a:cs typeface="Oswald Medium"/>
                <a:sym typeface="Oswald Medium"/>
              </a:rPr>
              <a:t>Metadata</a:t>
            </a:r>
            <a:endParaRPr sz="2000">
              <a:solidFill>
                <a:schemeClr val="dk1"/>
              </a:solidFill>
              <a:latin typeface="Oswald Medium"/>
              <a:ea typeface="Oswald Medium"/>
              <a:cs typeface="Oswald Medium"/>
              <a:sym typeface="Oswald Medium"/>
            </a:endParaRPr>
          </a:p>
          <a:p>
            <a:pPr indent="0" lvl="0" marL="0" rtl="0" algn="l">
              <a:lnSpc>
                <a:spcPct val="150000"/>
              </a:lnSpc>
              <a:spcBef>
                <a:spcPts val="1200"/>
              </a:spcBef>
              <a:spcAft>
                <a:spcPts val="0"/>
              </a:spcAft>
              <a:buNone/>
            </a:pPr>
            <a:r>
              <a:rPr lang="en-GB" sz="2000">
                <a:solidFill>
                  <a:schemeClr val="dk1"/>
                </a:solidFill>
                <a:latin typeface="Oswald Medium"/>
                <a:ea typeface="Oswald Medium"/>
                <a:cs typeface="Oswald Medium"/>
                <a:sym typeface="Oswald Medium"/>
              </a:rPr>
              <a:t>Exploratory Data Analysis (EDA)</a:t>
            </a:r>
            <a:endParaRPr sz="2000">
              <a:solidFill>
                <a:schemeClr val="dk1"/>
              </a:solidFill>
              <a:latin typeface="Oswald Medium"/>
              <a:ea typeface="Oswald Medium"/>
              <a:cs typeface="Oswald Medium"/>
              <a:sym typeface="Oswald Medium"/>
            </a:endParaRPr>
          </a:p>
          <a:p>
            <a:pPr indent="0" lvl="0" marL="0" rtl="0" algn="l">
              <a:lnSpc>
                <a:spcPct val="150000"/>
              </a:lnSpc>
              <a:spcBef>
                <a:spcPts val="1200"/>
              </a:spcBef>
              <a:spcAft>
                <a:spcPts val="1200"/>
              </a:spcAft>
              <a:buNone/>
            </a:pPr>
            <a:r>
              <a:rPr lang="en-GB" sz="2000">
                <a:solidFill>
                  <a:schemeClr val="dk1"/>
                </a:solidFill>
                <a:latin typeface="Oswald Medium"/>
                <a:ea typeface="Oswald Medium"/>
                <a:cs typeface="Oswald Medium"/>
                <a:sym typeface="Oswald Medium"/>
              </a:rPr>
              <a:t>Insights</a:t>
            </a:r>
            <a:endParaRPr sz="2000">
              <a:solidFill>
                <a:schemeClr val="dk1"/>
              </a:solidFill>
              <a:latin typeface="Oswald Medium"/>
              <a:ea typeface="Oswald Medium"/>
              <a:cs typeface="Oswald Medium"/>
              <a:sym typeface="Oswald Medium"/>
            </a:endParaRPr>
          </a:p>
        </p:txBody>
      </p:sp>
      <p:pic>
        <p:nvPicPr>
          <p:cNvPr id="65" name="Google Shape;65;p14"/>
          <p:cNvPicPr preferRelativeResize="0"/>
          <p:nvPr/>
        </p:nvPicPr>
        <p:blipFill rotWithShape="1">
          <a:blip r:embed="rId3">
            <a:alphaModFix/>
          </a:blip>
          <a:srcRect b="0" l="31556" r="6749" t="0"/>
          <a:stretch/>
        </p:blipFill>
        <p:spPr>
          <a:xfrm>
            <a:off x="5624025" y="0"/>
            <a:ext cx="475707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2104450" y="717275"/>
            <a:ext cx="6717600" cy="3596700"/>
          </a:xfrm>
          <a:prstGeom prst="rect">
            <a:avLst/>
          </a:prstGeom>
        </p:spPr>
        <p:txBody>
          <a:bodyPr anchorCtr="0" anchor="t" bIns="91425" lIns="91425" spcFirstLastPara="1" rIns="91425" wrap="square" tIns="91425">
            <a:normAutofit/>
          </a:bodyPr>
          <a:lstStyle/>
          <a:p>
            <a:pPr indent="0" lvl="0" marL="0" rtl="0" algn="l">
              <a:lnSpc>
                <a:spcPct val="100000"/>
              </a:lnSpc>
              <a:spcBef>
                <a:spcPts val="800"/>
              </a:spcBef>
              <a:spcAft>
                <a:spcPts val="0"/>
              </a:spcAft>
              <a:buClr>
                <a:schemeClr val="dk1"/>
              </a:buClr>
              <a:buSzPts val="935"/>
              <a:buFont typeface="Arial"/>
              <a:buNone/>
            </a:pPr>
            <a:r>
              <a:rPr lang="en-GB" sz="862">
                <a:solidFill>
                  <a:schemeClr val="dk1"/>
                </a:solidFill>
                <a:highlight>
                  <a:schemeClr val="lt1"/>
                </a:highlight>
                <a:latin typeface="Roboto Medium"/>
                <a:ea typeface="Roboto Medium"/>
                <a:cs typeface="Roboto Medium"/>
                <a:sym typeface="Roboto Medium"/>
              </a:rPr>
              <a:t>Contexto comercial</a:t>
            </a:r>
            <a:endParaRPr sz="862">
              <a:solidFill>
                <a:schemeClr val="dk1"/>
              </a:solidFill>
              <a:highlight>
                <a:schemeClr val="lt1"/>
              </a:highlight>
              <a:latin typeface="Roboto Medium"/>
              <a:ea typeface="Roboto Medium"/>
              <a:cs typeface="Roboto Medium"/>
              <a:sym typeface="Roboto Medium"/>
            </a:endParaRPr>
          </a:p>
          <a:p>
            <a:pPr indent="0" lvl="0" marL="0" rtl="0" algn="l">
              <a:lnSpc>
                <a:spcPct val="100000"/>
              </a:lnSpc>
              <a:spcBef>
                <a:spcPts val="800"/>
              </a:spcBef>
              <a:spcAft>
                <a:spcPts val="0"/>
              </a:spcAft>
              <a:buClr>
                <a:schemeClr val="dk1"/>
              </a:buClr>
              <a:buSzPts val="935"/>
              <a:buFont typeface="Arial"/>
              <a:buNone/>
            </a:pPr>
            <a:r>
              <a:rPr lang="en-GB" sz="862">
                <a:solidFill>
                  <a:schemeClr val="dk1"/>
                </a:solidFill>
                <a:highlight>
                  <a:schemeClr val="lt1"/>
                </a:highlight>
                <a:latin typeface="Roboto Light"/>
                <a:ea typeface="Roboto Light"/>
                <a:cs typeface="Roboto Light"/>
                <a:sym typeface="Roboto Light"/>
              </a:rPr>
              <a:t>La base de datos que se está contemplando, corresponde a la de una entidad bancaria de Estados Unidos. El sector terciario, donde se </a:t>
            </a:r>
            <a:r>
              <a:rPr lang="en-GB" sz="862">
                <a:solidFill>
                  <a:schemeClr val="dk1"/>
                </a:solidFill>
                <a:highlight>
                  <a:schemeClr val="lt1"/>
                </a:highlight>
                <a:latin typeface="Roboto Light"/>
                <a:ea typeface="Roboto Light"/>
                <a:cs typeface="Roboto Light"/>
                <a:sym typeface="Roboto Light"/>
              </a:rPr>
              <a:t>ubica</a:t>
            </a:r>
            <a:r>
              <a:rPr lang="en-GB" sz="862">
                <a:solidFill>
                  <a:schemeClr val="dk1"/>
                </a:solidFill>
                <a:highlight>
                  <a:schemeClr val="lt1"/>
                </a:highlight>
                <a:latin typeface="Roboto Light"/>
                <a:ea typeface="Roboto Light"/>
                <a:cs typeface="Roboto Light"/>
                <a:sym typeface="Roboto Light"/>
              </a:rPr>
              <a:t> el sector financiero, tiene un 79,6% de participación en el PIB de EEUU. Bajo esta premisa, se sobre entiende la gran importancia que tiene este sector en el corazón de la economía estadounidense.</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800"/>
              </a:spcBef>
              <a:spcAft>
                <a:spcPts val="0"/>
              </a:spcAft>
              <a:buClr>
                <a:schemeClr val="dk1"/>
              </a:buClr>
              <a:buSzPts val="935"/>
              <a:buFont typeface="Arial"/>
              <a:buNone/>
            </a:pPr>
            <a:r>
              <a:rPr lang="en-GB" sz="862">
                <a:solidFill>
                  <a:schemeClr val="dk1"/>
                </a:solidFill>
                <a:highlight>
                  <a:schemeClr val="lt1"/>
                </a:highlight>
                <a:latin typeface="Roboto Medium"/>
                <a:ea typeface="Roboto Medium"/>
                <a:cs typeface="Roboto Medium"/>
                <a:sym typeface="Roboto Medium"/>
              </a:rPr>
              <a:t>Abstracto de motivación</a:t>
            </a:r>
            <a:endParaRPr sz="862">
              <a:solidFill>
                <a:schemeClr val="dk1"/>
              </a:solidFill>
              <a:highlight>
                <a:schemeClr val="lt1"/>
              </a:highlight>
              <a:latin typeface="Roboto Medium"/>
              <a:ea typeface="Roboto Medium"/>
              <a:cs typeface="Roboto Medium"/>
              <a:sym typeface="Roboto Medium"/>
            </a:endParaRPr>
          </a:p>
          <a:p>
            <a:pPr indent="0" lvl="0" marL="0" rtl="0" algn="l">
              <a:lnSpc>
                <a:spcPct val="100000"/>
              </a:lnSpc>
              <a:spcBef>
                <a:spcPts val="8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La tasa de rotación y de abandono, son aspectos de gran relevancia dentro del ciclo de vida del cliente. En el contexto económico actual, donde el efecto </a:t>
            </a:r>
            <a:r>
              <a:rPr lang="en-GB" sz="862">
                <a:solidFill>
                  <a:schemeClr val="dk1"/>
                </a:solidFill>
                <a:highlight>
                  <a:schemeClr val="lt1"/>
                </a:highlight>
                <a:latin typeface="Roboto Light"/>
                <a:ea typeface="Roboto Light"/>
                <a:cs typeface="Roboto Light"/>
                <a:sym typeface="Roboto Light"/>
              </a:rPr>
              <a:t>pandemia</a:t>
            </a:r>
            <a:r>
              <a:rPr lang="en-GB" sz="862">
                <a:solidFill>
                  <a:schemeClr val="dk1"/>
                </a:solidFill>
                <a:highlight>
                  <a:schemeClr val="lt1"/>
                </a:highlight>
                <a:latin typeface="Roboto Light"/>
                <a:ea typeface="Roboto Light"/>
                <a:cs typeface="Roboto Light"/>
                <a:sym typeface="Roboto Light"/>
              </a:rPr>
              <a:t> generó grandes cambios en la forma en la que los clientes compran y solicitan servicios, al igual que la gran facilidad de acceso a la información y los diferentes aspectos demográficos que </a:t>
            </a:r>
            <a:r>
              <a:rPr lang="en-GB" sz="862">
                <a:solidFill>
                  <a:schemeClr val="dk1"/>
                </a:solidFill>
                <a:highlight>
                  <a:schemeClr val="lt1"/>
                </a:highlight>
                <a:latin typeface="Roboto Light"/>
                <a:ea typeface="Roboto Light"/>
                <a:cs typeface="Roboto Light"/>
                <a:sym typeface="Roboto Light"/>
              </a:rPr>
              <a:t>fluctúan</a:t>
            </a:r>
            <a:r>
              <a:rPr lang="en-GB" sz="862">
                <a:solidFill>
                  <a:schemeClr val="dk1"/>
                </a:solidFill>
                <a:highlight>
                  <a:schemeClr val="lt1"/>
                </a:highlight>
                <a:latin typeface="Roboto Light"/>
                <a:ea typeface="Roboto Light"/>
                <a:cs typeface="Roboto Light"/>
                <a:sym typeface="Roboto Light"/>
              </a:rPr>
              <a:t> con las altas y bajas del mercado. Se ha vuelta más que una estrategia una necesidad los niveles de prevención y fidelización para todas las empresas, en este caso particular, percibimos que las entidades bancarias no solo deben luchar con la transformación digital, ciberseguridad y productos de vanguardia, sino que deben hacer un acercamiento a aquellas variables que podrían modificar el estatus de un cliente fidelizado a un cliente que se vea obligado a retirarse de los servicios de la entidad. Con este modelo, se busca crear una forma preventiva de accionar soluciones a posibles clientes que abandonen la entidad y poder dar una vuelta al ciclo de vida del cliente y lograrlos fidelizar sin necesidad de maltratar su confianza con el banco.</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800"/>
              </a:spcBef>
              <a:spcAft>
                <a:spcPts val="0"/>
              </a:spcAft>
              <a:buSzPts val="935"/>
              <a:buNone/>
            </a:pPr>
            <a:r>
              <a:rPr lang="en-GB" sz="862">
                <a:solidFill>
                  <a:schemeClr val="dk1"/>
                </a:solidFill>
                <a:highlight>
                  <a:schemeClr val="lt1"/>
                </a:highlight>
                <a:latin typeface="Roboto Medium"/>
                <a:ea typeface="Roboto Medium"/>
                <a:cs typeface="Roboto Medium"/>
                <a:sym typeface="Roboto Medium"/>
              </a:rPr>
              <a:t>Audiencia</a:t>
            </a:r>
            <a:endParaRPr sz="862">
              <a:solidFill>
                <a:schemeClr val="dk1"/>
              </a:solidFill>
              <a:highlight>
                <a:schemeClr val="lt1"/>
              </a:highlight>
              <a:latin typeface="Roboto Medium"/>
              <a:ea typeface="Roboto Medium"/>
              <a:cs typeface="Roboto Medium"/>
              <a:sym typeface="Roboto Medium"/>
            </a:endParaRPr>
          </a:p>
          <a:p>
            <a:pPr indent="0" lvl="0" marL="0" rtl="0" algn="l">
              <a:lnSpc>
                <a:spcPct val="100000"/>
              </a:lnSpc>
              <a:spcBef>
                <a:spcPts val="800"/>
              </a:spcBef>
              <a:spcAft>
                <a:spcPts val="500"/>
              </a:spcAft>
              <a:buSzPts val="935"/>
              <a:buNone/>
            </a:pPr>
            <a:r>
              <a:rPr lang="en-GB" sz="862">
                <a:solidFill>
                  <a:schemeClr val="dk1"/>
                </a:solidFill>
                <a:highlight>
                  <a:schemeClr val="lt1"/>
                </a:highlight>
                <a:latin typeface="Roboto Light"/>
                <a:ea typeface="Roboto Light"/>
                <a:cs typeface="Roboto Light"/>
                <a:sym typeface="Roboto Light"/>
              </a:rPr>
              <a:t>Este caso está orientado para </a:t>
            </a:r>
            <a:r>
              <a:rPr lang="en-GB" sz="862">
                <a:solidFill>
                  <a:schemeClr val="dk1"/>
                </a:solidFill>
                <a:highlight>
                  <a:schemeClr val="lt1"/>
                </a:highlight>
                <a:latin typeface="Roboto Light"/>
                <a:ea typeface="Roboto Light"/>
                <a:cs typeface="Roboto Light"/>
                <a:sym typeface="Roboto Light"/>
              </a:rPr>
              <a:t>que</a:t>
            </a:r>
            <a:r>
              <a:rPr lang="en-GB" sz="862">
                <a:solidFill>
                  <a:schemeClr val="dk1"/>
                </a:solidFill>
                <a:highlight>
                  <a:schemeClr val="lt1"/>
                </a:highlight>
                <a:latin typeface="Roboto Light"/>
                <a:ea typeface="Roboto Light"/>
                <a:cs typeface="Roboto Light"/>
                <a:sym typeface="Roboto Light"/>
              </a:rPr>
              <a:t> los resultados puedan usarse para que las respectivas partes interesadas, como los son Directivos del banco, gerentes de producto o </a:t>
            </a:r>
            <a:r>
              <a:rPr lang="en-GB" sz="862">
                <a:solidFill>
                  <a:schemeClr val="dk1"/>
                </a:solidFill>
                <a:highlight>
                  <a:schemeClr val="lt1"/>
                </a:highlight>
                <a:latin typeface="Roboto Light"/>
                <a:ea typeface="Roboto Light"/>
                <a:cs typeface="Roboto Light"/>
                <a:sym typeface="Roboto Light"/>
              </a:rPr>
              <a:t>analistas</a:t>
            </a:r>
            <a:r>
              <a:rPr lang="en-GB" sz="862">
                <a:solidFill>
                  <a:schemeClr val="dk1"/>
                </a:solidFill>
                <a:highlight>
                  <a:schemeClr val="lt1"/>
                </a:highlight>
                <a:latin typeface="Roboto Light"/>
                <a:ea typeface="Roboto Light"/>
                <a:cs typeface="Roboto Light"/>
                <a:sym typeface="Roboto Light"/>
              </a:rPr>
              <a:t> de retención, puedan tomar decisiones y prevenir la salida de clientes que ya tienen un ciclo avanzado en su ciclo de servicio.</a:t>
            </a:r>
            <a:endParaRPr sz="1075">
              <a:latin typeface="Roboto Light"/>
              <a:ea typeface="Roboto Light"/>
              <a:cs typeface="Roboto Light"/>
              <a:sym typeface="Roboto Light"/>
            </a:endParaRPr>
          </a:p>
        </p:txBody>
      </p:sp>
      <p:cxnSp>
        <p:nvCxnSpPr>
          <p:cNvPr id="71" name="Google Shape;71;p15"/>
          <p:cNvCxnSpPr/>
          <p:nvPr/>
        </p:nvCxnSpPr>
        <p:spPr>
          <a:xfrm>
            <a:off x="1967350" y="378300"/>
            <a:ext cx="6900" cy="4386900"/>
          </a:xfrm>
          <a:prstGeom prst="straightConnector1">
            <a:avLst/>
          </a:prstGeom>
          <a:noFill/>
          <a:ln cap="flat" cmpd="sng" w="9525">
            <a:solidFill>
              <a:srgbClr val="0000FF"/>
            </a:solidFill>
            <a:prstDash val="solid"/>
            <a:round/>
            <a:headEnd len="med" w="med" type="none"/>
            <a:tailEnd len="med" w="med" type="none"/>
          </a:ln>
        </p:spPr>
      </p:cxnSp>
      <p:sp>
        <p:nvSpPr>
          <p:cNvPr id="72" name="Google Shape;72;p15"/>
          <p:cNvSpPr txBox="1"/>
          <p:nvPr>
            <p:ph type="title"/>
          </p:nvPr>
        </p:nvSpPr>
        <p:spPr>
          <a:xfrm>
            <a:off x="243250" y="1905050"/>
            <a:ext cx="1724100" cy="102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Light"/>
                <a:ea typeface="Oswald Light"/>
                <a:cs typeface="Oswald Light"/>
                <a:sym typeface="Oswald Light"/>
              </a:rPr>
              <a:t>Contexto y</a:t>
            </a:r>
            <a:r>
              <a:rPr lang="en-GB">
                <a:latin typeface="Oswald Medium"/>
                <a:ea typeface="Oswald Medium"/>
                <a:cs typeface="Oswald Medium"/>
                <a:sym typeface="Oswald Medium"/>
              </a:rPr>
              <a:t> </a:t>
            </a:r>
            <a:endParaRPr>
              <a:latin typeface="Oswald Medium"/>
              <a:ea typeface="Oswald Medium"/>
              <a:cs typeface="Oswald Medium"/>
              <a:sym typeface="Oswald Medium"/>
            </a:endParaRPr>
          </a:p>
          <a:p>
            <a:pPr indent="0" lvl="0" marL="0" rtl="0" algn="l">
              <a:spcBef>
                <a:spcPts val="0"/>
              </a:spcBef>
              <a:spcAft>
                <a:spcPts val="0"/>
              </a:spcAft>
              <a:buNone/>
            </a:pPr>
            <a:r>
              <a:rPr lang="en-GB">
                <a:latin typeface="Oswald Medium"/>
                <a:ea typeface="Oswald Medium"/>
                <a:cs typeface="Oswald Medium"/>
                <a:sym typeface="Oswald Medium"/>
              </a:rPr>
              <a:t>Audiencia</a:t>
            </a:r>
            <a:endParaRPr>
              <a:latin typeface="Oswald Medium"/>
              <a:ea typeface="Oswald Medium"/>
              <a:cs typeface="Oswald Medium"/>
              <a:sym typeface="Oswal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43250" y="1932450"/>
            <a:ext cx="1724100" cy="102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Light"/>
                <a:ea typeface="Oswald Light"/>
                <a:cs typeface="Oswald Light"/>
                <a:sym typeface="Oswald Light"/>
              </a:rPr>
              <a:t>Hipótesis y</a:t>
            </a:r>
            <a:endParaRPr>
              <a:latin typeface="Oswald Medium"/>
              <a:ea typeface="Oswald Medium"/>
              <a:cs typeface="Oswald Medium"/>
              <a:sym typeface="Oswald Medium"/>
            </a:endParaRPr>
          </a:p>
          <a:p>
            <a:pPr indent="0" lvl="0" marL="0" rtl="0" algn="l">
              <a:spcBef>
                <a:spcPts val="0"/>
              </a:spcBef>
              <a:spcAft>
                <a:spcPts val="0"/>
              </a:spcAft>
              <a:buNone/>
            </a:pPr>
            <a:r>
              <a:rPr lang="en-GB">
                <a:latin typeface="Oswald Medium"/>
                <a:ea typeface="Oswald Medium"/>
                <a:cs typeface="Oswald Medium"/>
                <a:sym typeface="Oswald Medium"/>
              </a:rPr>
              <a:t>Preguntas</a:t>
            </a:r>
            <a:endParaRPr>
              <a:latin typeface="Oswald Medium"/>
              <a:ea typeface="Oswald Medium"/>
              <a:cs typeface="Oswald Medium"/>
              <a:sym typeface="Oswald Medium"/>
            </a:endParaRPr>
          </a:p>
        </p:txBody>
      </p:sp>
      <p:sp>
        <p:nvSpPr>
          <p:cNvPr id="78" name="Google Shape;78;p16"/>
          <p:cNvSpPr txBox="1"/>
          <p:nvPr>
            <p:ph idx="1" type="body"/>
          </p:nvPr>
        </p:nvSpPr>
        <p:spPr>
          <a:xfrm>
            <a:off x="2097600" y="1119900"/>
            <a:ext cx="6717600" cy="2646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Medium"/>
                <a:ea typeface="Roboto Medium"/>
                <a:cs typeface="Roboto Medium"/>
                <a:sym typeface="Roboto Medium"/>
              </a:rPr>
              <a:t>Objetivo e Hipótesis</a:t>
            </a:r>
            <a:endParaRPr sz="862">
              <a:solidFill>
                <a:schemeClr val="dk1"/>
              </a:solidFill>
              <a:highlight>
                <a:schemeClr val="lt1"/>
              </a:highlight>
              <a:latin typeface="Roboto Medium"/>
              <a:ea typeface="Roboto Medium"/>
              <a:cs typeface="Roboto Medium"/>
              <a:sym typeface="Roboto Medium"/>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El objetivo principal que se plantea en el marco del desarrollo de este caso de estudio es:</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600"/>
              </a:spcBef>
              <a:spcAft>
                <a:spcPts val="0"/>
              </a:spcAft>
              <a:buSzPts val="935"/>
              <a:buNone/>
            </a:pPr>
            <a:r>
              <a:rPr i="1" lang="en-GB" sz="862">
                <a:solidFill>
                  <a:schemeClr val="dk1"/>
                </a:solidFill>
                <a:highlight>
                  <a:schemeClr val="lt1"/>
                </a:highlight>
                <a:latin typeface="Roboto Light"/>
                <a:ea typeface="Roboto Light"/>
                <a:cs typeface="Roboto Light"/>
                <a:sym typeface="Roboto Light"/>
              </a:rPr>
              <a:t>Determinar y validar la capacidad de predicción de la variable "abandono" en un modelo de Machine Learning supervisado con base a características demográficas de un grupo de clientes.</a:t>
            </a:r>
            <a:endParaRPr i="1"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A partir del planteamiento del objetivo, se establecen las siguientes preguntas de hipótesis de acuerdo con la base de datos que será utilizada para entrenar el modelo.</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Medium"/>
                <a:ea typeface="Roboto Medium"/>
                <a:cs typeface="Roboto Medium"/>
                <a:sym typeface="Roboto Medium"/>
              </a:rPr>
              <a:t>Preguntas</a:t>
            </a:r>
            <a:endParaRPr sz="862">
              <a:solidFill>
                <a:schemeClr val="dk1"/>
              </a:solidFill>
              <a:highlight>
                <a:schemeClr val="lt1"/>
              </a:highlight>
              <a:latin typeface="Roboto Medium"/>
              <a:ea typeface="Roboto Medium"/>
              <a:cs typeface="Roboto Medium"/>
              <a:sym typeface="Roboto Medium"/>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¿Es posible predecir la salida de clientes de una entidad bancaria, basada en una base estructurada de clientes que se han retirado de la entidad?</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¿El balance de cuenta(balance), es una variable dependiente que se relacione con la salida de clientes(churn)?</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¿El salario estimado(estimated_salary), es una variable dependiente que se relacione con la salida de clientes(churn)?</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¿Las variables edad, rango de ingreso y tarjeta de crédito, tiene </a:t>
            </a:r>
            <a:r>
              <a:rPr lang="en-GB" sz="862">
                <a:solidFill>
                  <a:schemeClr val="dk1"/>
                </a:solidFill>
                <a:highlight>
                  <a:schemeClr val="lt1"/>
                </a:highlight>
                <a:latin typeface="Roboto Light"/>
                <a:ea typeface="Roboto Light"/>
                <a:cs typeface="Roboto Light"/>
                <a:sym typeface="Roboto Light"/>
              </a:rPr>
              <a:t>influencia</a:t>
            </a:r>
            <a:r>
              <a:rPr lang="en-GB" sz="862">
                <a:solidFill>
                  <a:schemeClr val="dk1"/>
                </a:solidFill>
                <a:highlight>
                  <a:schemeClr val="lt1"/>
                </a:highlight>
                <a:latin typeface="Roboto Light"/>
                <a:ea typeface="Roboto Light"/>
                <a:cs typeface="Roboto Light"/>
                <a:sym typeface="Roboto Light"/>
              </a:rPr>
              <a:t> en la salida del cliente?</a:t>
            </a:r>
            <a:endParaRPr sz="862">
              <a:solidFill>
                <a:schemeClr val="dk1"/>
              </a:solidFill>
              <a:highlight>
                <a:schemeClr val="lt1"/>
              </a:highlight>
              <a:latin typeface="Roboto Light"/>
              <a:ea typeface="Roboto Light"/>
              <a:cs typeface="Roboto Light"/>
              <a:sym typeface="Roboto Light"/>
            </a:endParaRPr>
          </a:p>
          <a:p>
            <a:pPr indent="0" lvl="0" marL="0" rtl="0" algn="l">
              <a:lnSpc>
                <a:spcPct val="100000"/>
              </a:lnSpc>
              <a:spcBef>
                <a:spcPts val="600"/>
              </a:spcBef>
              <a:spcAft>
                <a:spcPts val="0"/>
              </a:spcAft>
              <a:buSzPts val="935"/>
              <a:buNone/>
            </a:pPr>
            <a:r>
              <a:rPr lang="en-GB" sz="862">
                <a:solidFill>
                  <a:schemeClr val="dk1"/>
                </a:solidFill>
                <a:highlight>
                  <a:schemeClr val="lt1"/>
                </a:highlight>
                <a:latin typeface="Roboto Light"/>
                <a:ea typeface="Roboto Light"/>
                <a:cs typeface="Roboto Light"/>
                <a:sym typeface="Roboto Light"/>
              </a:rPr>
              <a:t>¿Es posible categorizar los clientes utilizando sus ubicaciones y que esto sea un factor clave en el modelo?</a:t>
            </a:r>
            <a:endParaRPr sz="862">
              <a:solidFill>
                <a:schemeClr val="dk1"/>
              </a:solidFill>
              <a:highlight>
                <a:schemeClr val="lt1"/>
              </a:highlight>
              <a:latin typeface="Roboto Light"/>
              <a:ea typeface="Roboto Light"/>
              <a:cs typeface="Roboto Light"/>
              <a:sym typeface="Roboto Light"/>
            </a:endParaRPr>
          </a:p>
          <a:p>
            <a:pPr indent="0" lvl="0" marL="0" rtl="0" algn="l">
              <a:lnSpc>
                <a:spcPct val="95000"/>
              </a:lnSpc>
              <a:spcBef>
                <a:spcPts val="600"/>
              </a:spcBef>
              <a:spcAft>
                <a:spcPts val="500"/>
              </a:spcAft>
              <a:buSzPts val="935"/>
              <a:buNone/>
            </a:pPr>
            <a:r>
              <a:t/>
            </a:r>
            <a:endParaRPr sz="962">
              <a:solidFill>
                <a:schemeClr val="dk1"/>
              </a:solidFill>
              <a:highlight>
                <a:schemeClr val="lt1"/>
              </a:highlight>
              <a:latin typeface="Roboto Light"/>
              <a:ea typeface="Roboto Light"/>
              <a:cs typeface="Roboto Light"/>
              <a:sym typeface="Roboto Light"/>
            </a:endParaRPr>
          </a:p>
        </p:txBody>
      </p:sp>
      <p:cxnSp>
        <p:nvCxnSpPr>
          <p:cNvPr id="79" name="Google Shape;79;p16"/>
          <p:cNvCxnSpPr/>
          <p:nvPr/>
        </p:nvCxnSpPr>
        <p:spPr>
          <a:xfrm>
            <a:off x="1967350" y="374850"/>
            <a:ext cx="0" cy="43938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95650" y="2084850"/>
            <a:ext cx="1724100" cy="102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Light"/>
                <a:ea typeface="Oswald Light"/>
                <a:cs typeface="Oswald Light"/>
                <a:sym typeface="Oswald Light"/>
              </a:rPr>
              <a:t>Resumen</a:t>
            </a:r>
            <a:endParaRPr>
              <a:latin typeface="Oswald Medium"/>
              <a:ea typeface="Oswald Medium"/>
              <a:cs typeface="Oswald Medium"/>
              <a:sym typeface="Oswald Medium"/>
            </a:endParaRPr>
          </a:p>
          <a:p>
            <a:pPr indent="0" lvl="0" marL="0" rtl="0" algn="l">
              <a:spcBef>
                <a:spcPts val="0"/>
              </a:spcBef>
              <a:spcAft>
                <a:spcPts val="0"/>
              </a:spcAft>
              <a:buNone/>
            </a:pPr>
            <a:r>
              <a:rPr lang="en-GB">
                <a:latin typeface="Oswald Medium"/>
                <a:ea typeface="Oswald Medium"/>
                <a:cs typeface="Oswald Medium"/>
                <a:sym typeface="Oswald Medium"/>
              </a:rPr>
              <a:t>Metadata</a:t>
            </a:r>
            <a:endParaRPr>
              <a:latin typeface="Oswald Medium"/>
              <a:ea typeface="Oswald Medium"/>
              <a:cs typeface="Oswald Medium"/>
              <a:sym typeface="Oswald Medium"/>
            </a:endParaRPr>
          </a:p>
        </p:txBody>
      </p:sp>
      <p:pic>
        <p:nvPicPr>
          <p:cNvPr id="85" name="Google Shape;85;p17"/>
          <p:cNvPicPr preferRelativeResize="0"/>
          <p:nvPr/>
        </p:nvPicPr>
        <p:blipFill>
          <a:blip r:embed="rId3">
            <a:alphaModFix/>
          </a:blip>
          <a:stretch>
            <a:fillRect/>
          </a:stretch>
        </p:blipFill>
        <p:spPr>
          <a:xfrm>
            <a:off x="2810313" y="2433148"/>
            <a:ext cx="2162526" cy="1646652"/>
          </a:xfrm>
          <a:prstGeom prst="rect">
            <a:avLst/>
          </a:prstGeom>
          <a:noFill/>
          <a:ln>
            <a:noFill/>
          </a:ln>
        </p:spPr>
      </p:pic>
      <p:pic>
        <p:nvPicPr>
          <p:cNvPr id="86" name="Google Shape;86;p17"/>
          <p:cNvPicPr preferRelativeResize="0"/>
          <p:nvPr/>
        </p:nvPicPr>
        <p:blipFill>
          <a:blip r:embed="rId4">
            <a:alphaModFix/>
          </a:blip>
          <a:stretch>
            <a:fillRect/>
          </a:stretch>
        </p:blipFill>
        <p:spPr>
          <a:xfrm>
            <a:off x="4877650" y="1063050"/>
            <a:ext cx="1278457" cy="1021800"/>
          </a:xfrm>
          <a:prstGeom prst="rect">
            <a:avLst/>
          </a:prstGeom>
          <a:noFill/>
          <a:ln>
            <a:noFill/>
          </a:ln>
        </p:spPr>
      </p:pic>
      <p:sp>
        <p:nvSpPr>
          <p:cNvPr id="87" name="Google Shape;87;p17"/>
          <p:cNvSpPr txBox="1"/>
          <p:nvPr/>
        </p:nvSpPr>
        <p:spPr>
          <a:xfrm>
            <a:off x="4848025" y="719750"/>
            <a:ext cx="13377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swald Light"/>
                <a:ea typeface="Oswald Light"/>
                <a:cs typeface="Oswald Light"/>
                <a:sym typeface="Oswald Light"/>
              </a:rPr>
              <a:t>10.000</a:t>
            </a:r>
            <a:r>
              <a:rPr lang="en-GB"/>
              <a:t> </a:t>
            </a:r>
            <a:r>
              <a:rPr lang="en-GB">
                <a:latin typeface="Oswald Medium"/>
                <a:ea typeface="Oswald Medium"/>
                <a:cs typeface="Oswald Medium"/>
                <a:sym typeface="Oswald Medium"/>
              </a:rPr>
              <a:t>registros</a:t>
            </a:r>
            <a:endParaRPr>
              <a:latin typeface="Oswald Medium"/>
              <a:ea typeface="Oswald Medium"/>
              <a:cs typeface="Oswald Medium"/>
              <a:sym typeface="Oswald Medium"/>
            </a:endParaRPr>
          </a:p>
        </p:txBody>
      </p:sp>
      <p:sp>
        <p:nvSpPr>
          <p:cNvPr id="88" name="Google Shape;88;p17"/>
          <p:cNvSpPr txBox="1"/>
          <p:nvPr/>
        </p:nvSpPr>
        <p:spPr>
          <a:xfrm>
            <a:off x="3222725" y="1852350"/>
            <a:ext cx="13377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swald Light"/>
                <a:ea typeface="Oswald Light"/>
                <a:cs typeface="Oswald Light"/>
                <a:sym typeface="Oswald Light"/>
              </a:rPr>
              <a:t>Distribuidos</a:t>
            </a:r>
            <a:r>
              <a:rPr lang="en-GB">
                <a:latin typeface="Oswald Medium"/>
                <a:ea typeface="Oswald Medium"/>
                <a:cs typeface="Oswald Medium"/>
                <a:sym typeface="Oswald Medium"/>
              </a:rPr>
              <a:t> en tres países</a:t>
            </a:r>
            <a:endParaRPr>
              <a:latin typeface="Oswald Light"/>
              <a:ea typeface="Oswald Light"/>
              <a:cs typeface="Oswald Light"/>
              <a:sym typeface="Oswald Light"/>
            </a:endParaRPr>
          </a:p>
        </p:txBody>
      </p:sp>
      <p:pic>
        <p:nvPicPr>
          <p:cNvPr id="89" name="Google Shape;89;p17"/>
          <p:cNvPicPr preferRelativeResize="0"/>
          <p:nvPr/>
        </p:nvPicPr>
        <p:blipFill>
          <a:blip r:embed="rId5">
            <a:alphaModFix/>
          </a:blip>
          <a:stretch>
            <a:fillRect/>
          </a:stretch>
        </p:blipFill>
        <p:spPr>
          <a:xfrm>
            <a:off x="6259262" y="2433198"/>
            <a:ext cx="2162525" cy="1303800"/>
          </a:xfrm>
          <a:prstGeom prst="rect">
            <a:avLst/>
          </a:prstGeom>
          <a:noFill/>
          <a:ln>
            <a:noFill/>
          </a:ln>
        </p:spPr>
      </p:pic>
      <p:sp>
        <p:nvSpPr>
          <p:cNvPr id="90" name="Google Shape;90;p17"/>
          <p:cNvSpPr txBox="1"/>
          <p:nvPr/>
        </p:nvSpPr>
        <p:spPr>
          <a:xfrm>
            <a:off x="6671675" y="1852350"/>
            <a:ext cx="1337700" cy="58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swald Light"/>
                <a:ea typeface="Oswald Light"/>
                <a:cs typeface="Oswald Light"/>
                <a:sym typeface="Oswald Light"/>
              </a:rPr>
              <a:t>Distribución </a:t>
            </a:r>
            <a:r>
              <a:rPr lang="en-GB">
                <a:latin typeface="Oswald Medium"/>
                <a:ea typeface="Oswald Medium"/>
                <a:cs typeface="Oswald Medium"/>
                <a:sym typeface="Oswald Medium"/>
              </a:rPr>
              <a:t>Género</a:t>
            </a:r>
            <a:endParaRPr>
              <a:latin typeface="Oswald Medium"/>
              <a:ea typeface="Oswald Medium"/>
              <a:cs typeface="Oswald Medium"/>
              <a:sym typeface="Oswald Medium"/>
            </a:endParaRPr>
          </a:p>
        </p:txBody>
      </p:sp>
      <p:cxnSp>
        <p:nvCxnSpPr>
          <p:cNvPr id="91" name="Google Shape;91;p17"/>
          <p:cNvCxnSpPr/>
          <p:nvPr/>
        </p:nvCxnSpPr>
        <p:spPr>
          <a:xfrm>
            <a:off x="1979863" y="374850"/>
            <a:ext cx="0" cy="43938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43250" y="1705200"/>
            <a:ext cx="1724100" cy="173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Light"/>
                <a:ea typeface="Oswald Light"/>
                <a:cs typeface="Oswald Light"/>
                <a:sym typeface="Oswald Light"/>
              </a:rPr>
              <a:t>Exploratory Data</a:t>
            </a:r>
            <a:endParaRPr>
              <a:latin typeface="Oswald Light"/>
              <a:ea typeface="Oswald Light"/>
              <a:cs typeface="Oswald Light"/>
              <a:sym typeface="Oswald Light"/>
            </a:endParaRPr>
          </a:p>
          <a:p>
            <a:pPr indent="0" lvl="0" marL="0" rtl="0" algn="l">
              <a:spcBef>
                <a:spcPts val="0"/>
              </a:spcBef>
              <a:spcAft>
                <a:spcPts val="0"/>
              </a:spcAft>
              <a:buNone/>
            </a:pPr>
            <a:r>
              <a:rPr lang="en-GB">
                <a:latin typeface="Oswald Light"/>
                <a:ea typeface="Oswald Light"/>
                <a:cs typeface="Oswald Light"/>
                <a:sym typeface="Oswald Light"/>
              </a:rPr>
              <a:t>Analysis</a:t>
            </a:r>
            <a:endParaRPr>
              <a:latin typeface="Oswald Light"/>
              <a:ea typeface="Oswald Light"/>
              <a:cs typeface="Oswald Light"/>
              <a:sym typeface="Oswald Light"/>
            </a:endParaRPr>
          </a:p>
          <a:p>
            <a:pPr indent="0" lvl="0" marL="0" rtl="0" algn="l">
              <a:spcBef>
                <a:spcPts val="0"/>
              </a:spcBef>
              <a:spcAft>
                <a:spcPts val="0"/>
              </a:spcAft>
              <a:buNone/>
            </a:pPr>
            <a:r>
              <a:rPr lang="en-GB">
                <a:latin typeface="Oswald Medium"/>
                <a:ea typeface="Oswald Medium"/>
                <a:cs typeface="Oswald Medium"/>
                <a:sym typeface="Oswald Medium"/>
              </a:rPr>
              <a:t>EDA</a:t>
            </a:r>
            <a:endParaRPr>
              <a:latin typeface="Oswald Medium"/>
              <a:ea typeface="Oswald Medium"/>
              <a:cs typeface="Oswald Medium"/>
              <a:sym typeface="Oswald Medium"/>
            </a:endParaRPr>
          </a:p>
        </p:txBody>
      </p:sp>
      <p:sp>
        <p:nvSpPr>
          <p:cNvPr id="97" name="Google Shape;97;p18"/>
          <p:cNvSpPr txBox="1"/>
          <p:nvPr>
            <p:ph idx="1" type="body"/>
          </p:nvPr>
        </p:nvSpPr>
        <p:spPr>
          <a:xfrm>
            <a:off x="2111200" y="374850"/>
            <a:ext cx="6032100" cy="3276600"/>
          </a:xfrm>
          <a:prstGeom prst="rect">
            <a:avLst/>
          </a:prstGeom>
        </p:spPr>
        <p:txBody>
          <a:bodyPr anchorCtr="0" anchor="t" bIns="91425" lIns="91425" spcFirstLastPara="1" rIns="91425" wrap="square" tIns="91425">
            <a:noAutofit/>
          </a:bodyPr>
          <a:lstStyle/>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Light"/>
                <a:ea typeface="Oswald Light"/>
                <a:cs typeface="Oswald Light"/>
                <a:sym typeface="Oswald Light"/>
              </a:rPr>
              <a:t>En esta base de datos se encuentra desglosado una base estructurada de clientes de tres países (Francia, España, Alemania) de una entidad bancaria. </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Clr>
                <a:schemeClr val="dk1"/>
              </a:buClr>
              <a:buSzPts val="275"/>
              <a:buFont typeface="Arial"/>
              <a:buNone/>
            </a:pPr>
            <a:r>
              <a:rPr lang="en-GB" sz="850">
                <a:solidFill>
                  <a:schemeClr val="dk1"/>
                </a:solidFill>
                <a:highlight>
                  <a:schemeClr val="lt1"/>
                </a:highlight>
                <a:latin typeface="Oswald Light"/>
                <a:ea typeface="Oswald Light"/>
                <a:cs typeface="Oswald Light"/>
                <a:sym typeface="Oswald Light"/>
              </a:rPr>
              <a:t>Se utiliza para realizar la predicción de salida (churn) de clientes y sus características.</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Clr>
                <a:schemeClr val="dk1"/>
              </a:buClr>
              <a:buSzPts val="275"/>
              <a:buFont typeface="Arial"/>
              <a:buNone/>
            </a:pPr>
            <a:r>
              <a:rPr lang="en-GB" sz="850">
                <a:solidFill>
                  <a:schemeClr val="dk1"/>
                </a:solidFill>
                <a:highlight>
                  <a:schemeClr val="lt1"/>
                </a:highlight>
                <a:latin typeface="Oswald Light"/>
                <a:ea typeface="Oswald Light"/>
                <a:cs typeface="Oswald Light"/>
                <a:sym typeface="Oswald Light"/>
              </a:rPr>
              <a:t>Mostramos en detalle la información contenida en las columnas:</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1. (customer_id) ID de cliente: </a:t>
            </a:r>
            <a:r>
              <a:rPr lang="en-GB" sz="850">
                <a:solidFill>
                  <a:schemeClr val="dk1"/>
                </a:solidFill>
                <a:highlight>
                  <a:schemeClr val="lt1"/>
                </a:highlight>
                <a:latin typeface="Oswald Light"/>
                <a:ea typeface="Oswald Light"/>
                <a:cs typeface="Oswald Light"/>
                <a:sym typeface="Oswald Light"/>
              </a:rPr>
              <a:t>Un identificador único para cada cliente</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2. (credit_score) Puntuación de crédito: </a:t>
            </a:r>
            <a:r>
              <a:rPr lang="en-GB" sz="850">
                <a:solidFill>
                  <a:schemeClr val="dk1"/>
                </a:solidFill>
                <a:highlight>
                  <a:schemeClr val="lt1"/>
                </a:highlight>
                <a:latin typeface="Oswald Light"/>
                <a:ea typeface="Oswald Light"/>
                <a:cs typeface="Oswald Light"/>
                <a:sym typeface="Oswald Light"/>
              </a:rPr>
              <a:t>Un valor numérico que representa la puntuación crediticia del cliente</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3. (country) Geografía:</a:t>
            </a:r>
            <a:r>
              <a:rPr lang="en-GB" sz="850">
                <a:solidFill>
                  <a:schemeClr val="dk1"/>
                </a:solidFill>
                <a:highlight>
                  <a:schemeClr val="lt1"/>
                </a:highlight>
                <a:latin typeface="Oswald Light"/>
                <a:ea typeface="Oswald Light"/>
                <a:cs typeface="Oswald Light"/>
                <a:sym typeface="Oswald Light"/>
              </a:rPr>
              <a:t> El país en el que reside el cliente (Francia, España o Alemania)</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4. (gender) Género: </a:t>
            </a:r>
            <a:r>
              <a:rPr lang="en-GB" sz="850">
                <a:solidFill>
                  <a:schemeClr val="dk1"/>
                </a:solidFill>
                <a:highlight>
                  <a:schemeClr val="lt1"/>
                </a:highlight>
                <a:latin typeface="Oswald Light"/>
                <a:ea typeface="Oswald Light"/>
                <a:cs typeface="Oswald Light"/>
                <a:sym typeface="Oswald Light"/>
              </a:rPr>
              <a:t>El sexo del cliente (Hombre o Mujer)</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5. (age) Edad:</a:t>
            </a:r>
            <a:r>
              <a:rPr lang="en-GB" sz="850">
                <a:solidFill>
                  <a:schemeClr val="dk1"/>
                </a:solidFill>
                <a:highlight>
                  <a:schemeClr val="lt1"/>
                </a:highlight>
                <a:latin typeface="Oswald Light"/>
                <a:ea typeface="Oswald Light"/>
                <a:cs typeface="Oswald Light"/>
                <a:sym typeface="Oswald Light"/>
              </a:rPr>
              <a:t> Edad del cliente.</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6. (tenure) Antigüedad: </a:t>
            </a:r>
            <a:r>
              <a:rPr lang="en-GB" sz="850">
                <a:solidFill>
                  <a:schemeClr val="dk1"/>
                </a:solidFill>
                <a:highlight>
                  <a:schemeClr val="lt1"/>
                </a:highlight>
                <a:latin typeface="Oswald Light"/>
                <a:ea typeface="Oswald Light"/>
                <a:cs typeface="Oswald Light"/>
                <a:sym typeface="Oswald Light"/>
              </a:rPr>
              <a:t>El número de años que el cliente lleva en el banco.</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7. (balance) Saldo: </a:t>
            </a:r>
            <a:r>
              <a:rPr lang="en-GB" sz="850">
                <a:solidFill>
                  <a:schemeClr val="dk1"/>
                </a:solidFill>
                <a:highlight>
                  <a:schemeClr val="lt1"/>
                </a:highlight>
                <a:latin typeface="Oswald Light"/>
                <a:ea typeface="Oswald Light"/>
                <a:cs typeface="Oswald Light"/>
                <a:sym typeface="Oswald Light"/>
              </a:rPr>
              <a:t>El saldo de la cuenta del cliente</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8. (products_number) Número de productos: </a:t>
            </a:r>
            <a:r>
              <a:rPr lang="en-GB" sz="850">
                <a:solidFill>
                  <a:schemeClr val="dk1"/>
                </a:solidFill>
                <a:highlight>
                  <a:schemeClr val="lt1"/>
                </a:highlight>
                <a:latin typeface="Oswald Light"/>
                <a:ea typeface="Oswald Light"/>
                <a:cs typeface="Oswald Light"/>
                <a:sym typeface="Oswald Light"/>
              </a:rPr>
              <a:t>El número de productos bancarios que utiliza el cliente (por ejemplo, cuenta de    ahorro, tarjeta de crédito)</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9. (credit_card) Tiene Tarjeta Crédito: </a:t>
            </a:r>
            <a:r>
              <a:rPr lang="en-GB" sz="850">
                <a:solidFill>
                  <a:schemeClr val="dk1"/>
                </a:solidFill>
                <a:highlight>
                  <a:schemeClr val="lt1"/>
                </a:highlight>
                <a:latin typeface="Oswald Light"/>
                <a:ea typeface="Oswald Light"/>
                <a:cs typeface="Oswald Light"/>
                <a:sym typeface="Oswald Light"/>
              </a:rPr>
              <a:t>Si el cliente tiene tarjeta de crédito (1 = sí, 0 = no)</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10. (active_member) Es Miembro Activo: </a:t>
            </a:r>
            <a:r>
              <a:rPr lang="en-GB" sz="850">
                <a:solidFill>
                  <a:schemeClr val="dk1"/>
                </a:solidFill>
                <a:highlight>
                  <a:schemeClr val="lt1"/>
                </a:highlight>
                <a:latin typeface="Oswald Light"/>
                <a:ea typeface="Oswald Light"/>
                <a:cs typeface="Oswald Light"/>
                <a:sym typeface="Oswald Light"/>
              </a:rPr>
              <a:t>Si el cliente es socio activo (1 = sí, 0 = no)</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11. (estimated_salary) Estimated Salary:</a:t>
            </a:r>
            <a:r>
              <a:rPr lang="en-GB" sz="850">
                <a:solidFill>
                  <a:schemeClr val="dk1"/>
                </a:solidFill>
                <a:highlight>
                  <a:schemeClr val="lt1"/>
                </a:highlight>
                <a:latin typeface="Oswald Light"/>
                <a:ea typeface="Oswald Light"/>
                <a:cs typeface="Oswald Light"/>
                <a:sym typeface="Oswald Light"/>
              </a:rPr>
              <a:t> El salario estimado del cliente</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50">
                <a:solidFill>
                  <a:schemeClr val="dk1"/>
                </a:solidFill>
                <a:highlight>
                  <a:schemeClr val="lt1"/>
                </a:highlight>
                <a:latin typeface="Oswald"/>
                <a:ea typeface="Oswald"/>
                <a:cs typeface="Oswald"/>
                <a:sym typeface="Oswald"/>
              </a:rPr>
              <a:t>12. (churn) Dado De Baja: </a:t>
            </a:r>
            <a:r>
              <a:rPr lang="en-GB" sz="850">
                <a:solidFill>
                  <a:schemeClr val="dk1"/>
                </a:solidFill>
                <a:highlight>
                  <a:schemeClr val="lt1"/>
                </a:highlight>
                <a:latin typeface="Oswald Light"/>
                <a:ea typeface="Oswald Light"/>
                <a:cs typeface="Oswald Light"/>
                <a:sym typeface="Oswald Light"/>
              </a:rPr>
              <a:t>Si el cliente se ha dado de baja (1 = sí, 0 = no)</a:t>
            </a:r>
            <a:endParaRPr sz="85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500"/>
              </a:spcAft>
              <a:buSzPts val="234"/>
              <a:buNone/>
            </a:pPr>
            <a:r>
              <a:t/>
            </a:r>
            <a:endParaRPr sz="850">
              <a:solidFill>
                <a:schemeClr val="dk1"/>
              </a:solidFill>
              <a:highlight>
                <a:schemeClr val="lt1"/>
              </a:highlight>
              <a:latin typeface="Roboto Light"/>
              <a:ea typeface="Roboto Light"/>
              <a:cs typeface="Roboto Light"/>
              <a:sym typeface="Roboto Light"/>
            </a:endParaRPr>
          </a:p>
        </p:txBody>
      </p:sp>
      <p:pic>
        <p:nvPicPr>
          <p:cNvPr id="98" name="Google Shape;98;p18"/>
          <p:cNvPicPr preferRelativeResize="0"/>
          <p:nvPr/>
        </p:nvPicPr>
        <p:blipFill>
          <a:blip r:embed="rId3">
            <a:alphaModFix/>
          </a:blip>
          <a:stretch>
            <a:fillRect/>
          </a:stretch>
        </p:blipFill>
        <p:spPr>
          <a:xfrm>
            <a:off x="4517150" y="3585075"/>
            <a:ext cx="4030500" cy="1338775"/>
          </a:xfrm>
          <a:prstGeom prst="rect">
            <a:avLst/>
          </a:prstGeom>
          <a:noFill/>
          <a:ln>
            <a:noFill/>
          </a:ln>
          <a:effectLst>
            <a:outerShdw blurRad="57150" rotWithShape="0" algn="bl" dir="5400000" dist="19050">
              <a:srgbClr val="000000">
                <a:alpha val="50000"/>
              </a:srgbClr>
            </a:outerShdw>
          </a:effectLst>
        </p:spPr>
      </p:pic>
      <p:cxnSp>
        <p:nvCxnSpPr>
          <p:cNvPr id="99" name="Google Shape;99;p18"/>
          <p:cNvCxnSpPr/>
          <p:nvPr/>
        </p:nvCxnSpPr>
        <p:spPr>
          <a:xfrm>
            <a:off x="1980975" y="374850"/>
            <a:ext cx="0" cy="4393800"/>
          </a:xfrm>
          <a:prstGeom prst="straightConnector1">
            <a:avLst/>
          </a:prstGeom>
          <a:noFill/>
          <a:ln cap="flat" cmpd="sng" w="9525">
            <a:solidFill>
              <a:srgbClr val="0000FF"/>
            </a:solidFill>
            <a:prstDash val="solid"/>
            <a:round/>
            <a:headEnd len="med" w="med" type="none"/>
            <a:tailEnd len="med" w="med" type="none"/>
          </a:ln>
        </p:spPr>
      </p:cxnSp>
      <p:pic>
        <p:nvPicPr>
          <p:cNvPr id="100" name="Google Shape;100;p18"/>
          <p:cNvPicPr preferRelativeResize="0"/>
          <p:nvPr/>
        </p:nvPicPr>
        <p:blipFill>
          <a:blip r:embed="rId4">
            <a:alphaModFix/>
          </a:blip>
          <a:stretch>
            <a:fillRect/>
          </a:stretch>
        </p:blipFill>
        <p:spPr>
          <a:xfrm>
            <a:off x="2508738" y="3783964"/>
            <a:ext cx="1698375" cy="940987"/>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56875" y="1539900"/>
            <a:ext cx="1724100" cy="206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Light"/>
                <a:ea typeface="Oswald Light"/>
                <a:cs typeface="Oswald Light"/>
                <a:sym typeface="Oswald Light"/>
              </a:rPr>
              <a:t>Distribución </a:t>
            </a:r>
            <a:endParaRPr>
              <a:latin typeface="Oswald Light"/>
              <a:ea typeface="Oswald Light"/>
              <a:cs typeface="Oswald Light"/>
              <a:sym typeface="Oswald Light"/>
            </a:endParaRPr>
          </a:p>
          <a:p>
            <a:pPr indent="0" lvl="0" marL="0" rtl="0" algn="l">
              <a:spcBef>
                <a:spcPts val="0"/>
              </a:spcBef>
              <a:spcAft>
                <a:spcPts val="0"/>
              </a:spcAft>
              <a:buNone/>
            </a:pPr>
            <a:r>
              <a:rPr lang="en-GB">
                <a:latin typeface="Oswald"/>
                <a:ea typeface="Oswald"/>
                <a:cs typeface="Oswald"/>
                <a:sym typeface="Oswald"/>
              </a:rPr>
              <a:t>Variables</a:t>
            </a:r>
            <a:endParaRPr>
              <a:latin typeface="Oswald"/>
              <a:ea typeface="Oswald"/>
              <a:cs typeface="Oswald"/>
              <a:sym typeface="Oswald"/>
            </a:endParaRPr>
          </a:p>
          <a:p>
            <a:pPr indent="0" lvl="0" marL="0" rtl="0" algn="l">
              <a:spcBef>
                <a:spcPts val="0"/>
              </a:spcBef>
              <a:spcAft>
                <a:spcPts val="0"/>
              </a:spcAft>
              <a:buNone/>
            </a:pPr>
            <a:r>
              <a:rPr lang="en-GB">
                <a:latin typeface="Oswald"/>
                <a:ea typeface="Oswald"/>
                <a:cs typeface="Oswald"/>
                <a:sym typeface="Oswald"/>
              </a:rPr>
              <a:t>Género, País, Salario_</a:t>
            </a:r>
            <a:endParaRPr>
              <a:latin typeface="Oswald"/>
              <a:ea typeface="Oswald"/>
              <a:cs typeface="Oswald"/>
              <a:sym typeface="Oswald"/>
            </a:endParaRPr>
          </a:p>
          <a:p>
            <a:pPr indent="0" lvl="0" marL="0" rtl="0" algn="l">
              <a:spcBef>
                <a:spcPts val="0"/>
              </a:spcBef>
              <a:spcAft>
                <a:spcPts val="0"/>
              </a:spcAft>
              <a:buNone/>
            </a:pPr>
            <a:r>
              <a:rPr lang="en-GB">
                <a:latin typeface="Oswald"/>
                <a:ea typeface="Oswald"/>
                <a:cs typeface="Oswald"/>
                <a:sym typeface="Oswald"/>
              </a:rPr>
              <a:t>estimado</a:t>
            </a:r>
            <a:endParaRPr>
              <a:latin typeface="Oswald"/>
              <a:ea typeface="Oswald"/>
              <a:cs typeface="Oswald"/>
              <a:sym typeface="Oswald"/>
            </a:endParaRPr>
          </a:p>
        </p:txBody>
      </p:sp>
      <p:sp>
        <p:nvSpPr>
          <p:cNvPr id="106" name="Google Shape;106;p19"/>
          <p:cNvSpPr txBox="1"/>
          <p:nvPr>
            <p:ph idx="1" type="body"/>
          </p:nvPr>
        </p:nvSpPr>
        <p:spPr>
          <a:xfrm>
            <a:off x="1980975" y="281050"/>
            <a:ext cx="6813600" cy="1179000"/>
          </a:xfrm>
          <a:prstGeom prst="rect">
            <a:avLst/>
          </a:prstGeom>
        </p:spPr>
        <p:txBody>
          <a:bodyPr anchorCtr="0" anchor="t" bIns="91425" lIns="91425" spcFirstLastPara="1" rIns="91425" wrap="square" tIns="91425">
            <a:noAutofit/>
          </a:bodyPr>
          <a:lstStyle/>
          <a:p>
            <a:pPr indent="0" lvl="0" marL="0" rtl="0" algn="l">
              <a:lnSpc>
                <a:spcPct val="75000"/>
              </a:lnSpc>
              <a:spcBef>
                <a:spcPts val="600"/>
              </a:spcBef>
              <a:spcAft>
                <a:spcPts val="0"/>
              </a:spcAft>
              <a:buSzPts val="275"/>
              <a:buNone/>
            </a:pPr>
            <a:r>
              <a:rPr lang="en-GB" sz="800">
                <a:solidFill>
                  <a:schemeClr val="dk1"/>
                </a:solidFill>
                <a:highlight>
                  <a:schemeClr val="lt1"/>
                </a:highlight>
                <a:latin typeface="Oswald Light"/>
                <a:ea typeface="Oswald Light"/>
                <a:cs typeface="Oswald Light"/>
                <a:sym typeface="Oswald Light"/>
              </a:rPr>
              <a:t>En la base de datos, encontramos diferentes tipos de variables categóricas; Género y País.</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00">
                <a:solidFill>
                  <a:schemeClr val="dk1"/>
                </a:solidFill>
                <a:highlight>
                  <a:schemeClr val="lt1"/>
                </a:highlight>
                <a:latin typeface="Oswald Light"/>
                <a:ea typeface="Oswald Light"/>
                <a:cs typeface="Oswald Light"/>
                <a:sym typeface="Oswald Light"/>
              </a:rPr>
              <a:t>Dentro de las principales podemos analizar, que la cantidad en porcentaje de </a:t>
            </a:r>
            <a:r>
              <a:rPr lang="en-GB" sz="800">
                <a:solidFill>
                  <a:schemeClr val="dk1"/>
                </a:solidFill>
                <a:highlight>
                  <a:schemeClr val="lt1"/>
                </a:highlight>
                <a:latin typeface="Oswald"/>
                <a:ea typeface="Oswald"/>
                <a:cs typeface="Oswald"/>
                <a:sym typeface="Oswald"/>
              </a:rPr>
              <a:t>Hombres</a:t>
            </a:r>
            <a:r>
              <a:rPr lang="en-GB" sz="800">
                <a:solidFill>
                  <a:schemeClr val="dk1"/>
                </a:solidFill>
                <a:highlight>
                  <a:schemeClr val="lt1"/>
                </a:highlight>
                <a:latin typeface="Oswald Light"/>
                <a:ea typeface="Oswald Light"/>
                <a:cs typeface="Oswald Light"/>
                <a:sym typeface="Oswald Light"/>
              </a:rPr>
              <a:t> corresponde al </a:t>
            </a:r>
            <a:r>
              <a:rPr lang="en-GB" sz="800">
                <a:solidFill>
                  <a:schemeClr val="dk1"/>
                </a:solidFill>
                <a:highlight>
                  <a:schemeClr val="lt1"/>
                </a:highlight>
                <a:latin typeface="Oswald"/>
                <a:ea typeface="Oswald"/>
                <a:cs typeface="Oswald"/>
                <a:sym typeface="Oswald"/>
              </a:rPr>
              <a:t>54.56% </a:t>
            </a:r>
            <a:r>
              <a:rPr lang="en-GB" sz="800">
                <a:solidFill>
                  <a:schemeClr val="dk1"/>
                </a:solidFill>
                <a:highlight>
                  <a:schemeClr val="lt1"/>
                </a:highlight>
                <a:latin typeface="Oswald Light"/>
                <a:ea typeface="Oswald Light"/>
                <a:cs typeface="Oswald Light"/>
                <a:sym typeface="Oswald Light"/>
              </a:rPr>
              <a:t>y las </a:t>
            </a:r>
            <a:r>
              <a:rPr lang="en-GB" sz="800">
                <a:solidFill>
                  <a:schemeClr val="dk1"/>
                </a:solidFill>
                <a:highlight>
                  <a:schemeClr val="lt1"/>
                </a:highlight>
                <a:latin typeface="Oswald"/>
                <a:ea typeface="Oswald"/>
                <a:cs typeface="Oswald"/>
                <a:sym typeface="Oswald"/>
              </a:rPr>
              <a:t>Mujeres </a:t>
            </a:r>
            <a:r>
              <a:rPr lang="en-GB" sz="800">
                <a:solidFill>
                  <a:schemeClr val="dk1"/>
                </a:solidFill>
                <a:highlight>
                  <a:schemeClr val="lt1"/>
                </a:highlight>
                <a:latin typeface="Oswald Light"/>
                <a:ea typeface="Oswald Light"/>
                <a:cs typeface="Oswald Light"/>
                <a:sym typeface="Oswald Light"/>
              </a:rPr>
              <a:t>corresponden al </a:t>
            </a:r>
            <a:r>
              <a:rPr lang="en-GB" sz="800">
                <a:solidFill>
                  <a:schemeClr val="dk1"/>
                </a:solidFill>
                <a:highlight>
                  <a:schemeClr val="lt1"/>
                </a:highlight>
                <a:latin typeface="Oswald"/>
                <a:ea typeface="Oswald"/>
                <a:cs typeface="Oswald"/>
                <a:sym typeface="Oswald"/>
              </a:rPr>
              <a:t>45.43</a:t>
            </a:r>
            <a:r>
              <a:rPr lang="en-GB" sz="800">
                <a:solidFill>
                  <a:schemeClr val="dk1"/>
                </a:solidFill>
                <a:highlight>
                  <a:schemeClr val="lt1"/>
                </a:highlight>
                <a:latin typeface="Oswald Light"/>
                <a:ea typeface="Oswald Light"/>
                <a:cs typeface="Oswald Light"/>
                <a:sym typeface="Oswald Light"/>
              </a:rPr>
              <a:t>%.</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00">
                <a:solidFill>
                  <a:schemeClr val="dk1"/>
                </a:solidFill>
                <a:highlight>
                  <a:schemeClr val="lt1"/>
                </a:highlight>
                <a:latin typeface="Oswald Light"/>
                <a:ea typeface="Oswald Light"/>
                <a:cs typeface="Oswald Light"/>
                <a:sym typeface="Oswald Light"/>
              </a:rPr>
              <a:t>Igualmente, la variable Salario Estimado nos brinda una noción de </a:t>
            </a:r>
            <a:r>
              <a:rPr lang="en-GB" sz="800">
                <a:solidFill>
                  <a:schemeClr val="dk1"/>
                </a:solidFill>
                <a:highlight>
                  <a:schemeClr val="lt1"/>
                </a:highlight>
                <a:latin typeface="Oswald Light"/>
                <a:ea typeface="Oswald Light"/>
                <a:cs typeface="Oswald Light"/>
                <a:sym typeface="Oswald Light"/>
              </a:rPr>
              <a:t>cómo</a:t>
            </a:r>
            <a:r>
              <a:rPr lang="en-GB" sz="800">
                <a:solidFill>
                  <a:schemeClr val="dk1"/>
                </a:solidFill>
                <a:highlight>
                  <a:schemeClr val="lt1"/>
                </a:highlight>
                <a:latin typeface="Oswald Light"/>
                <a:ea typeface="Oswald Light"/>
                <a:cs typeface="Oswald Light"/>
                <a:sym typeface="Oswald Light"/>
              </a:rPr>
              <a:t> se encuentran distribuidos los ingresos y su cantidad por género. Diciendo que los </a:t>
            </a:r>
            <a:r>
              <a:rPr lang="en-GB" sz="800">
                <a:solidFill>
                  <a:schemeClr val="dk1"/>
                </a:solidFill>
                <a:highlight>
                  <a:schemeClr val="lt1"/>
                </a:highlight>
                <a:latin typeface="Oswald"/>
                <a:ea typeface="Oswald"/>
                <a:cs typeface="Oswald"/>
                <a:sym typeface="Oswald"/>
              </a:rPr>
              <a:t>Hombres </a:t>
            </a:r>
            <a:r>
              <a:rPr lang="en-GB" sz="800">
                <a:solidFill>
                  <a:schemeClr val="dk1"/>
                </a:solidFill>
                <a:highlight>
                  <a:schemeClr val="lt1"/>
                </a:highlight>
                <a:latin typeface="Oswald Light"/>
                <a:ea typeface="Oswald Light"/>
                <a:cs typeface="Oswald Light"/>
                <a:sym typeface="Oswald Light"/>
              </a:rPr>
              <a:t>en promedio sobre los países </a:t>
            </a:r>
            <a:r>
              <a:rPr lang="en-GB" sz="800">
                <a:solidFill>
                  <a:schemeClr val="dk1"/>
                </a:solidFill>
                <a:highlight>
                  <a:schemeClr val="lt1"/>
                </a:highlight>
                <a:latin typeface="Oswald Light"/>
                <a:ea typeface="Oswald Light"/>
                <a:cs typeface="Oswald Light"/>
                <a:sym typeface="Oswald Light"/>
              </a:rPr>
              <a:t>analizados devengan mayores ingresos. </a:t>
            </a:r>
            <a:r>
              <a:rPr lang="en-GB" sz="800">
                <a:solidFill>
                  <a:schemeClr val="dk1"/>
                </a:solidFill>
                <a:highlight>
                  <a:schemeClr val="lt1"/>
                </a:highlight>
                <a:latin typeface="Oswald Light"/>
                <a:ea typeface="Oswald Light"/>
                <a:cs typeface="Oswald Light"/>
                <a:sym typeface="Oswald Light"/>
              </a:rPr>
              <a:t> </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500"/>
              </a:spcAft>
              <a:buSzPts val="234"/>
              <a:buNone/>
            </a:pPr>
            <a:r>
              <a:t/>
            </a:r>
            <a:endParaRPr sz="800">
              <a:solidFill>
                <a:schemeClr val="dk1"/>
              </a:solidFill>
              <a:highlight>
                <a:schemeClr val="lt1"/>
              </a:highlight>
              <a:latin typeface="Roboto Light"/>
              <a:ea typeface="Roboto Light"/>
              <a:cs typeface="Roboto Light"/>
              <a:sym typeface="Roboto Light"/>
            </a:endParaRPr>
          </a:p>
        </p:txBody>
      </p:sp>
      <p:cxnSp>
        <p:nvCxnSpPr>
          <p:cNvPr id="107" name="Google Shape;107;p19"/>
          <p:cNvCxnSpPr/>
          <p:nvPr/>
        </p:nvCxnSpPr>
        <p:spPr>
          <a:xfrm>
            <a:off x="1980975" y="374850"/>
            <a:ext cx="0" cy="4393800"/>
          </a:xfrm>
          <a:prstGeom prst="straightConnector1">
            <a:avLst/>
          </a:prstGeom>
          <a:noFill/>
          <a:ln cap="flat" cmpd="sng" w="9525">
            <a:solidFill>
              <a:srgbClr val="0000FF"/>
            </a:solidFill>
            <a:prstDash val="solid"/>
            <a:round/>
            <a:headEnd len="med" w="med" type="none"/>
            <a:tailEnd len="med" w="med" type="none"/>
          </a:ln>
        </p:spPr>
      </p:cxnSp>
      <p:pic>
        <p:nvPicPr>
          <p:cNvPr id="108" name="Google Shape;108;p19"/>
          <p:cNvPicPr preferRelativeResize="0"/>
          <p:nvPr/>
        </p:nvPicPr>
        <p:blipFill>
          <a:blip r:embed="rId3">
            <a:alphaModFix/>
          </a:blip>
          <a:stretch>
            <a:fillRect/>
          </a:stretch>
        </p:blipFill>
        <p:spPr>
          <a:xfrm>
            <a:off x="5375775" y="1221251"/>
            <a:ext cx="2801926" cy="1925851"/>
          </a:xfrm>
          <a:prstGeom prst="rect">
            <a:avLst/>
          </a:prstGeom>
          <a:noFill/>
          <a:ln>
            <a:noFill/>
          </a:ln>
        </p:spPr>
      </p:pic>
      <p:pic>
        <p:nvPicPr>
          <p:cNvPr id="109" name="Google Shape;109;p19"/>
          <p:cNvPicPr preferRelativeResize="0"/>
          <p:nvPr/>
        </p:nvPicPr>
        <p:blipFill>
          <a:blip r:embed="rId4">
            <a:alphaModFix/>
          </a:blip>
          <a:stretch>
            <a:fillRect/>
          </a:stretch>
        </p:blipFill>
        <p:spPr>
          <a:xfrm>
            <a:off x="2648563" y="1197857"/>
            <a:ext cx="2059608" cy="1972631"/>
          </a:xfrm>
          <a:prstGeom prst="rect">
            <a:avLst/>
          </a:prstGeom>
          <a:noFill/>
          <a:ln>
            <a:noFill/>
          </a:ln>
        </p:spPr>
      </p:pic>
      <p:pic>
        <p:nvPicPr>
          <p:cNvPr id="110" name="Google Shape;110;p19"/>
          <p:cNvPicPr preferRelativeResize="0"/>
          <p:nvPr/>
        </p:nvPicPr>
        <p:blipFill>
          <a:blip r:embed="rId5">
            <a:alphaModFix/>
          </a:blip>
          <a:stretch>
            <a:fillRect/>
          </a:stretch>
        </p:blipFill>
        <p:spPr>
          <a:xfrm>
            <a:off x="2440225" y="3170500"/>
            <a:ext cx="5895101" cy="17912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1980975" y="335900"/>
            <a:ext cx="6813600" cy="1179000"/>
          </a:xfrm>
          <a:prstGeom prst="rect">
            <a:avLst/>
          </a:prstGeom>
        </p:spPr>
        <p:txBody>
          <a:bodyPr anchorCtr="0" anchor="t" bIns="91425" lIns="91425" spcFirstLastPara="1" rIns="91425" wrap="square" tIns="91425">
            <a:noAutofit/>
          </a:bodyPr>
          <a:lstStyle/>
          <a:p>
            <a:pPr indent="0" lvl="0" marL="0" rtl="0" algn="l">
              <a:lnSpc>
                <a:spcPct val="75000"/>
              </a:lnSpc>
              <a:spcBef>
                <a:spcPts val="600"/>
              </a:spcBef>
              <a:spcAft>
                <a:spcPts val="0"/>
              </a:spcAft>
              <a:buSzPts val="275"/>
              <a:buNone/>
            </a:pPr>
            <a:r>
              <a:rPr lang="en-GB" sz="800">
                <a:solidFill>
                  <a:schemeClr val="dk1"/>
                </a:solidFill>
                <a:highlight>
                  <a:schemeClr val="lt1"/>
                </a:highlight>
                <a:latin typeface="Oswald Light"/>
                <a:ea typeface="Oswald Light"/>
                <a:cs typeface="Oswald Light"/>
                <a:sym typeface="Oswald Light"/>
              </a:rPr>
              <a:t>En cuanto a las variables: </a:t>
            </a:r>
            <a:r>
              <a:rPr lang="en-GB" sz="800">
                <a:solidFill>
                  <a:schemeClr val="dk1"/>
                </a:solidFill>
                <a:highlight>
                  <a:schemeClr val="lt1"/>
                </a:highlight>
                <a:latin typeface="Oswald Light"/>
                <a:ea typeface="Oswald Light"/>
                <a:cs typeface="Oswald Light"/>
                <a:sym typeface="Oswald Light"/>
              </a:rPr>
              <a:t>Edad, Calificación de crédito, Active Member.</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00">
                <a:solidFill>
                  <a:schemeClr val="dk1"/>
                </a:solidFill>
                <a:highlight>
                  <a:schemeClr val="lt1"/>
                </a:highlight>
                <a:latin typeface="Oswald Light"/>
                <a:ea typeface="Oswald Light"/>
                <a:cs typeface="Oswald Light"/>
                <a:sym typeface="Oswald Light"/>
              </a:rPr>
              <a:t>Podemos destacar que la </a:t>
            </a:r>
            <a:r>
              <a:rPr lang="en-GB" sz="800">
                <a:solidFill>
                  <a:schemeClr val="dk1"/>
                </a:solidFill>
                <a:highlight>
                  <a:schemeClr val="lt1"/>
                </a:highlight>
                <a:latin typeface="Oswald"/>
                <a:ea typeface="Oswald"/>
                <a:cs typeface="Oswald"/>
                <a:sym typeface="Oswald"/>
              </a:rPr>
              <a:t>media</a:t>
            </a:r>
            <a:r>
              <a:rPr lang="en-GB" sz="800">
                <a:solidFill>
                  <a:schemeClr val="dk1"/>
                </a:solidFill>
                <a:highlight>
                  <a:schemeClr val="lt1"/>
                </a:highlight>
                <a:latin typeface="Oswald Light"/>
                <a:ea typeface="Oswald Light"/>
                <a:cs typeface="Oswald Light"/>
                <a:sym typeface="Oswald Light"/>
              </a:rPr>
              <a:t> sobre la variable </a:t>
            </a:r>
            <a:r>
              <a:rPr lang="en-GB" sz="800">
                <a:solidFill>
                  <a:schemeClr val="dk1"/>
                </a:solidFill>
                <a:highlight>
                  <a:schemeClr val="lt1"/>
                </a:highlight>
                <a:latin typeface="Oswald"/>
                <a:ea typeface="Oswald"/>
                <a:cs typeface="Oswald"/>
                <a:sym typeface="Oswald"/>
              </a:rPr>
              <a:t>edad</a:t>
            </a:r>
            <a:r>
              <a:rPr lang="en-GB" sz="800">
                <a:solidFill>
                  <a:schemeClr val="dk1"/>
                </a:solidFill>
                <a:highlight>
                  <a:schemeClr val="lt1"/>
                </a:highlight>
                <a:latin typeface="Oswald Light"/>
                <a:ea typeface="Oswald Light"/>
                <a:cs typeface="Oswald Light"/>
                <a:sym typeface="Oswald Light"/>
              </a:rPr>
              <a:t> se encuentra en </a:t>
            </a:r>
            <a:r>
              <a:rPr lang="en-GB" sz="800">
                <a:solidFill>
                  <a:schemeClr val="dk1"/>
                </a:solidFill>
                <a:highlight>
                  <a:schemeClr val="lt1"/>
                </a:highlight>
                <a:latin typeface="Oswald"/>
                <a:ea typeface="Oswald"/>
                <a:cs typeface="Oswald"/>
                <a:sym typeface="Oswald"/>
              </a:rPr>
              <a:t>38 años. </a:t>
            </a:r>
            <a:r>
              <a:rPr lang="en-GB" sz="800">
                <a:solidFill>
                  <a:schemeClr val="dk1"/>
                </a:solidFill>
                <a:highlight>
                  <a:schemeClr val="lt1"/>
                </a:highlight>
                <a:latin typeface="Oswald Light"/>
                <a:ea typeface="Oswald Light"/>
                <a:cs typeface="Oswald Light"/>
                <a:sym typeface="Oswald Light"/>
              </a:rPr>
              <a:t>Por otro lado, la </a:t>
            </a:r>
            <a:r>
              <a:rPr lang="en-GB" sz="800">
                <a:solidFill>
                  <a:schemeClr val="dk1"/>
                </a:solidFill>
                <a:highlight>
                  <a:schemeClr val="lt1"/>
                </a:highlight>
                <a:latin typeface="Oswald"/>
                <a:ea typeface="Oswald"/>
                <a:cs typeface="Oswald"/>
                <a:sym typeface="Oswald"/>
              </a:rPr>
              <a:t>Calificación de Crédito </a:t>
            </a:r>
            <a:r>
              <a:rPr lang="en-GB" sz="800">
                <a:solidFill>
                  <a:schemeClr val="dk1"/>
                </a:solidFill>
                <a:highlight>
                  <a:schemeClr val="lt1"/>
                </a:highlight>
                <a:latin typeface="Oswald Light"/>
                <a:ea typeface="Oswald Light"/>
                <a:cs typeface="Oswald Light"/>
                <a:sym typeface="Oswald Light"/>
              </a:rPr>
              <a:t>tiene un valor </a:t>
            </a:r>
            <a:r>
              <a:rPr lang="en-GB" sz="800">
                <a:solidFill>
                  <a:schemeClr val="dk1"/>
                </a:solidFill>
                <a:highlight>
                  <a:schemeClr val="lt1"/>
                </a:highlight>
                <a:latin typeface="Oswald"/>
                <a:ea typeface="Oswald"/>
                <a:cs typeface="Oswald"/>
                <a:sym typeface="Oswald"/>
              </a:rPr>
              <a:t>media</a:t>
            </a:r>
            <a:r>
              <a:rPr lang="en-GB" sz="800">
                <a:solidFill>
                  <a:schemeClr val="dk1"/>
                </a:solidFill>
                <a:highlight>
                  <a:schemeClr val="lt1"/>
                </a:highlight>
                <a:latin typeface="Oswald Light"/>
                <a:ea typeface="Oswald Light"/>
                <a:cs typeface="Oswald Light"/>
                <a:sym typeface="Oswald Light"/>
              </a:rPr>
              <a:t> sobre los </a:t>
            </a:r>
            <a:r>
              <a:rPr lang="en-GB" sz="800">
                <a:solidFill>
                  <a:schemeClr val="dk1"/>
                </a:solidFill>
                <a:highlight>
                  <a:schemeClr val="lt1"/>
                </a:highlight>
                <a:latin typeface="Oswald"/>
                <a:ea typeface="Oswald"/>
                <a:cs typeface="Oswald"/>
                <a:sym typeface="Oswald"/>
              </a:rPr>
              <a:t>650 ptos.</a:t>
            </a:r>
            <a:endParaRPr sz="800">
              <a:solidFill>
                <a:schemeClr val="dk1"/>
              </a:solidFill>
              <a:highlight>
                <a:schemeClr val="lt1"/>
              </a:highlight>
              <a:latin typeface="Oswald"/>
              <a:ea typeface="Oswald"/>
              <a:cs typeface="Oswald"/>
              <a:sym typeface="Oswald"/>
            </a:endParaRPr>
          </a:p>
          <a:p>
            <a:pPr indent="0" lvl="0" marL="0" rtl="0" algn="l">
              <a:lnSpc>
                <a:spcPct val="75000"/>
              </a:lnSpc>
              <a:spcBef>
                <a:spcPts val="600"/>
              </a:spcBef>
              <a:spcAft>
                <a:spcPts val="0"/>
              </a:spcAft>
              <a:buSzPts val="275"/>
              <a:buNone/>
            </a:pPr>
            <a:r>
              <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500"/>
              </a:spcAft>
              <a:buSzPts val="234"/>
              <a:buNone/>
            </a:pPr>
            <a:r>
              <a:t/>
            </a:r>
            <a:endParaRPr sz="800">
              <a:solidFill>
                <a:schemeClr val="dk1"/>
              </a:solidFill>
              <a:highlight>
                <a:schemeClr val="lt1"/>
              </a:highlight>
              <a:latin typeface="Roboto Light"/>
              <a:ea typeface="Roboto Light"/>
              <a:cs typeface="Roboto Light"/>
              <a:sym typeface="Roboto Light"/>
            </a:endParaRPr>
          </a:p>
        </p:txBody>
      </p:sp>
      <p:cxnSp>
        <p:nvCxnSpPr>
          <p:cNvPr id="116" name="Google Shape;116;p20"/>
          <p:cNvCxnSpPr/>
          <p:nvPr/>
        </p:nvCxnSpPr>
        <p:spPr>
          <a:xfrm>
            <a:off x="1980975" y="374850"/>
            <a:ext cx="0" cy="4393800"/>
          </a:xfrm>
          <a:prstGeom prst="straightConnector1">
            <a:avLst/>
          </a:prstGeom>
          <a:noFill/>
          <a:ln cap="flat" cmpd="sng" w="9525">
            <a:solidFill>
              <a:srgbClr val="0000FF"/>
            </a:solidFill>
            <a:prstDash val="solid"/>
            <a:round/>
            <a:headEnd len="med" w="med" type="none"/>
            <a:tailEnd len="med" w="med" type="none"/>
          </a:ln>
        </p:spPr>
      </p:cxnSp>
      <p:sp>
        <p:nvSpPr>
          <p:cNvPr id="117" name="Google Shape;117;p20"/>
          <p:cNvSpPr txBox="1"/>
          <p:nvPr>
            <p:ph type="title"/>
          </p:nvPr>
        </p:nvSpPr>
        <p:spPr>
          <a:xfrm>
            <a:off x="256875" y="1103700"/>
            <a:ext cx="1724100" cy="293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Light"/>
                <a:ea typeface="Oswald Light"/>
                <a:cs typeface="Oswald Light"/>
                <a:sym typeface="Oswald Light"/>
              </a:rPr>
              <a:t>Distribución </a:t>
            </a:r>
            <a:endParaRPr>
              <a:latin typeface="Oswald Light"/>
              <a:ea typeface="Oswald Light"/>
              <a:cs typeface="Oswald Light"/>
              <a:sym typeface="Oswald Light"/>
            </a:endParaRPr>
          </a:p>
          <a:p>
            <a:pPr indent="0" lvl="0" marL="0" rtl="0" algn="l">
              <a:spcBef>
                <a:spcPts val="0"/>
              </a:spcBef>
              <a:spcAft>
                <a:spcPts val="0"/>
              </a:spcAft>
              <a:buNone/>
            </a:pPr>
            <a:r>
              <a:rPr lang="en-GB">
                <a:latin typeface="Oswald"/>
                <a:ea typeface="Oswald"/>
                <a:cs typeface="Oswald"/>
                <a:sym typeface="Oswald"/>
              </a:rPr>
              <a:t>Variables</a:t>
            </a:r>
            <a:endParaRPr>
              <a:latin typeface="Oswald"/>
              <a:ea typeface="Oswald"/>
              <a:cs typeface="Oswald"/>
              <a:sym typeface="Oswald"/>
            </a:endParaRPr>
          </a:p>
          <a:p>
            <a:pPr indent="0" lvl="0" marL="0" rtl="0" algn="l">
              <a:spcBef>
                <a:spcPts val="0"/>
              </a:spcBef>
              <a:spcAft>
                <a:spcPts val="0"/>
              </a:spcAft>
              <a:buNone/>
            </a:pPr>
            <a:r>
              <a:rPr lang="en-GB">
                <a:latin typeface="Oswald"/>
                <a:ea typeface="Oswald"/>
                <a:cs typeface="Oswald"/>
                <a:sym typeface="Oswald"/>
              </a:rPr>
              <a:t>Edad, Calificación de crédito, Active Member</a:t>
            </a:r>
            <a:endParaRPr>
              <a:latin typeface="Oswald"/>
              <a:ea typeface="Oswald"/>
              <a:cs typeface="Oswald"/>
              <a:sym typeface="Oswald"/>
            </a:endParaRPr>
          </a:p>
        </p:txBody>
      </p:sp>
      <p:pic>
        <p:nvPicPr>
          <p:cNvPr id="118" name="Google Shape;118;p20"/>
          <p:cNvPicPr preferRelativeResize="0"/>
          <p:nvPr/>
        </p:nvPicPr>
        <p:blipFill>
          <a:blip r:embed="rId3">
            <a:alphaModFix/>
          </a:blip>
          <a:stretch>
            <a:fillRect/>
          </a:stretch>
        </p:blipFill>
        <p:spPr>
          <a:xfrm>
            <a:off x="2560876" y="829900"/>
            <a:ext cx="2490974" cy="1829025"/>
          </a:xfrm>
          <a:prstGeom prst="rect">
            <a:avLst/>
          </a:prstGeom>
          <a:noFill/>
          <a:ln>
            <a:noFill/>
          </a:ln>
        </p:spPr>
      </p:pic>
      <p:pic>
        <p:nvPicPr>
          <p:cNvPr id="119" name="Google Shape;119;p20"/>
          <p:cNvPicPr preferRelativeResize="0"/>
          <p:nvPr/>
        </p:nvPicPr>
        <p:blipFill>
          <a:blip r:embed="rId4">
            <a:alphaModFix/>
          </a:blip>
          <a:stretch>
            <a:fillRect/>
          </a:stretch>
        </p:blipFill>
        <p:spPr>
          <a:xfrm>
            <a:off x="2490826" y="2811038"/>
            <a:ext cx="2631101" cy="1736542"/>
          </a:xfrm>
          <a:prstGeom prst="rect">
            <a:avLst/>
          </a:prstGeom>
          <a:noFill/>
          <a:ln>
            <a:noFill/>
          </a:ln>
        </p:spPr>
      </p:pic>
      <p:pic>
        <p:nvPicPr>
          <p:cNvPr id="120" name="Google Shape;120;p20"/>
          <p:cNvPicPr preferRelativeResize="0"/>
          <p:nvPr/>
        </p:nvPicPr>
        <p:blipFill>
          <a:blip r:embed="rId5">
            <a:alphaModFix/>
          </a:blip>
          <a:stretch>
            <a:fillRect/>
          </a:stretch>
        </p:blipFill>
        <p:spPr>
          <a:xfrm>
            <a:off x="5631750" y="844709"/>
            <a:ext cx="2490974" cy="1799417"/>
          </a:xfrm>
          <a:prstGeom prst="rect">
            <a:avLst/>
          </a:prstGeom>
          <a:noFill/>
          <a:ln>
            <a:noFill/>
          </a:ln>
        </p:spPr>
      </p:pic>
      <p:pic>
        <p:nvPicPr>
          <p:cNvPr id="121" name="Google Shape;121;p20"/>
          <p:cNvPicPr preferRelativeResize="0"/>
          <p:nvPr/>
        </p:nvPicPr>
        <p:blipFill>
          <a:blip r:embed="rId6">
            <a:alphaModFix/>
          </a:blip>
          <a:stretch>
            <a:fillRect/>
          </a:stretch>
        </p:blipFill>
        <p:spPr>
          <a:xfrm>
            <a:off x="5898938" y="2779600"/>
            <a:ext cx="1956601" cy="1799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1980975" y="548400"/>
            <a:ext cx="6813600" cy="705900"/>
          </a:xfrm>
          <a:prstGeom prst="rect">
            <a:avLst/>
          </a:prstGeom>
        </p:spPr>
        <p:txBody>
          <a:bodyPr anchorCtr="0" anchor="t" bIns="91425" lIns="91425" spcFirstLastPara="1" rIns="91425" wrap="square" tIns="91425">
            <a:noAutofit/>
          </a:bodyPr>
          <a:lstStyle/>
          <a:p>
            <a:pPr indent="0" lvl="0" marL="0" rtl="0" algn="l">
              <a:lnSpc>
                <a:spcPct val="75000"/>
              </a:lnSpc>
              <a:spcBef>
                <a:spcPts val="600"/>
              </a:spcBef>
              <a:spcAft>
                <a:spcPts val="0"/>
              </a:spcAft>
              <a:buSzPts val="275"/>
              <a:buNone/>
            </a:pPr>
            <a:r>
              <a:rPr lang="en-GB" sz="800">
                <a:solidFill>
                  <a:schemeClr val="dk1"/>
                </a:solidFill>
                <a:highlight>
                  <a:schemeClr val="lt1"/>
                </a:highlight>
                <a:latin typeface="Oswald Light"/>
                <a:ea typeface="Oswald Light"/>
                <a:cs typeface="Oswald Light"/>
                <a:sym typeface="Oswald Light"/>
              </a:rPr>
              <a:t>En cuanto al Churn, o nuestra variable objetivo podemos decir:</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0"/>
              </a:spcAft>
              <a:buSzPts val="275"/>
              <a:buNone/>
            </a:pPr>
            <a:r>
              <a:rPr lang="en-GB" sz="800">
                <a:solidFill>
                  <a:schemeClr val="dk1"/>
                </a:solidFill>
                <a:highlight>
                  <a:schemeClr val="lt1"/>
                </a:highlight>
                <a:latin typeface="Oswald Light"/>
                <a:ea typeface="Oswald Light"/>
                <a:cs typeface="Oswald Light"/>
                <a:sym typeface="Oswald Light"/>
              </a:rPr>
              <a:t>P</a:t>
            </a:r>
            <a:r>
              <a:rPr lang="en-GB" sz="800">
                <a:solidFill>
                  <a:schemeClr val="dk1"/>
                </a:solidFill>
                <a:highlight>
                  <a:schemeClr val="lt1"/>
                </a:highlight>
                <a:latin typeface="Oswald Light"/>
                <a:ea typeface="Oswald Light"/>
                <a:cs typeface="Oswald Light"/>
                <a:sym typeface="Oswald Light"/>
              </a:rPr>
              <a:t>articularmente podemos indicar que la cantidad de clientes que han salido del banco dentro de la muestra corresponde a un </a:t>
            </a:r>
            <a:r>
              <a:rPr lang="en-GB" sz="800">
                <a:solidFill>
                  <a:schemeClr val="dk1"/>
                </a:solidFill>
                <a:highlight>
                  <a:schemeClr val="lt1"/>
                </a:highlight>
                <a:latin typeface="Oswald"/>
                <a:ea typeface="Oswald"/>
                <a:cs typeface="Oswald"/>
                <a:sym typeface="Oswald"/>
              </a:rPr>
              <a:t>20.37%,</a:t>
            </a:r>
            <a:r>
              <a:rPr lang="en-GB" sz="800">
                <a:solidFill>
                  <a:schemeClr val="dk1"/>
                </a:solidFill>
                <a:highlight>
                  <a:schemeClr val="lt1"/>
                </a:highlight>
                <a:latin typeface="Oswald Light"/>
                <a:ea typeface="Oswald Light"/>
                <a:cs typeface="Oswald Light"/>
                <a:sym typeface="Oswald Light"/>
              </a:rPr>
              <a:t> de acuerdo con el tipo de dato, sabemos que este una variable dicotómica en la que el valor '1' nos indica que el cliente abandonó la entidad. Por otro lado, la variable Active_member, nos indica si el cliente se encuentra activo dentro de la base de la entidad, lo que nos muestra que el 48.49% NO se encuentra activo de la base.</a:t>
            </a:r>
            <a:endParaRPr sz="800">
              <a:solidFill>
                <a:schemeClr val="dk1"/>
              </a:solidFill>
              <a:highlight>
                <a:schemeClr val="lt1"/>
              </a:highlight>
              <a:latin typeface="Oswald Light"/>
              <a:ea typeface="Oswald Light"/>
              <a:cs typeface="Oswald Light"/>
              <a:sym typeface="Oswald Light"/>
            </a:endParaRPr>
          </a:p>
          <a:p>
            <a:pPr indent="0" lvl="0" marL="0" rtl="0" algn="l">
              <a:lnSpc>
                <a:spcPct val="75000"/>
              </a:lnSpc>
              <a:spcBef>
                <a:spcPts val="600"/>
              </a:spcBef>
              <a:spcAft>
                <a:spcPts val="500"/>
              </a:spcAft>
              <a:buSzPts val="234"/>
              <a:buNone/>
            </a:pPr>
            <a:r>
              <a:t/>
            </a:r>
            <a:endParaRPr sz="800">
              <a:solidFill>
                <a:schemeClr val="dk1"/>
              </a:solidFill>
              <a:highlight>
                <a:schemeClr val="lt1"/>
              </a:highlight>
              <a:latin typeface="Roboto Light"/>
              <a:ea typeface="Roboto Light"/>
              <a:cs typeface="Roboto Light"/>
              <a:sym typeface="Roboto Light"/>
            </a:endParaRPr>
          </a:p>
        </p:txBody>
      </p:sp>
      <p:cxnSp>
        <p:nvCxnSpPr>
          <p:cNvPr id="127" name="Google Shape;127;p21"/>
          <p:cNvCxnSpPr/>
          <p:nvPr/>
        </p:nvCxnSpPr>
        <p:spPr>
          <a:xfrm>
            <a:off x="1980975" y="374850"/>
            <a:ext cx="0" cy="4393800"/>
          </a:xfrm>
          <a:prstGeom prst="straightConnector1">
            <a:avLst/>
          </a:prstGeom>
          <a:noFill/>
          <a:ln cap="flat" cmpd="sng" w="9525">
            <a:solidFill>
              <a:srgbClr val="0000FF"/>
            </a:solidFill>
            <a:prstDash val="solid"/>
            <a:round/>
            <a:headEnd len="med" w="med" type="none"/>
            <a:tailEnd len="med" w="med" type="none"/>
          </a:ln>
        </p:spPr>
      </p:cxnSp>
      <p:sp>
        <p:nvSpPr>
          <p:cNvPr id="128" name="Google Shape;128;p21"/>
          <p:cNvSpPr txBox="1"/>
          <p:nvPr>
            <p:ph type="title"/>
          </p:nvPr>
        </p:nvSpPr>
        <p:spPr>
          <a:xfrm>
            <a:off x="284325" y="1496100"/>
            <a:ext cx="1724100" cy="215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Light"/>
                <a:ea typeface="Oswald Light"/>
                <a:cs typeface="Oswald Light"/>
                <a:sym typeface="Oswald Light"/>
              </a:rPr>
              <a:t>Distribución </a:t>
            </a:r>
            <a:endParaRPr>
              <a:latin typeface="Oswald Light"/>
              <a:ea typeface="Oswald Light"/>
              <a:cs typeface="Oswald Light"/>
              <a:sym typeface="Oswald Light"/>
            </a:endParaRPr>
          </a:p>
          <a:p>
            <a:pPr indent="0" lvl="0" marL="0" rtl="0" algn="l">
              <a:spcBef>
                <a:spcPts val="0"/>
              </a:spcBef>
              <a:spcAft>
                <a:spcPts val="0"/>
              </a:spcAft>
              <a:buNone/>
            </a:pPr>
            <a:r>
              <a:rPr lang="en-GB">
                <a:latin typeface="Oswald"/>
                <a:ea typeface="Oswald"/>
                <a:cs typeface="Oswald"/>
                <a:sym typeface="Oswald"/>
              </a:rPr>
              <a:t>Variable</a:t>
            </a:r>
            <a:endParaRPr>
              <a:latin typeface="Oswald"/>
              <a:ea typeface="Oswald"/>
              <a:cs typeface="Oswald"/>
              <a:sym typeface="Oswald"/>
            </a:endParaRPr>
          </a:p>
          <a:p>
            <a:pPr indent="0" lvl="0" marL="0" rtl="0" algn="l">
              <a:spcBef>
                <a:spcPts val="0"/>
              </a:spcBef>
              <a:spcAft>
                <a:spcPts val="0"/>
              </a:spcAft>
              <a:buNone/>
            </a:pPr>
            <a:r>
              <a:rPr lang="en-GB">
                <a:latin typeface="Oswald"/>
                <a:ea typeface="Oswald"/>
                <a:cs typeface="Oswald"/>
                <a:sym typeface="Oswald"/>
              </a:rPr>
              <a:t>Churn</a:t>
            </a:r>
            <a:endParaRPr>
              <a:latin typeface="Oswald"/>
              <a:ea typeface="Oswald"/>
              <a:cs typeface="Oswald"/>
              <a:sym typeface="Oswald"/>
            </a:endParaRPr>
          </a:p>
          <a:p>
            <a:pPr indent="0" lvl="0" marL="0" rtl="0" algn="l">
              <a:spcBef>
                <a:spcPts val="0"/>
              </a:spcBef>
              <a:spcAft>
                <a:spcPts val="0"/>
              </a:spcAft>
              <a:buNone/>
            </a:pPr>
            <a:r>
              <a:rPr lang="en-GB">
                <a:latin typeface="Oswald"/>
                <a:ea typeface="Oswald"/>
                <a:cs typeface="Oswald"/>
                <a:sym typeface="Oswald"/>
              </a:rPr>
              <a:t>&amp; </a:t>
            </a:r>
            <a:r>
              <a:rPr lang="en-GB">
                <a:latin typeface="Oswald"/>
                <a:ea typeface="Oswald"/>
                <a:cs typeface="Oswald"/>
                <a:sym typeface="Oswald"/>
              </a:rPr>
              <a:t>Mapa</a:t>
            </a:r>
            <a:r>
              <a:rPr lang="en-GB">
                <a:latin typeface="Oswald"/>
                <a:ea typeface="Oswald"/>
                <a:cs typeface="Oswald"/>
                <a:sym typeface="Oswald"/>
              </a:rPr>
              <a:t> de correlación </a:t>
            </a:r>
            <a:endParaRPr>
              <a:latin typeface="Oswald"/>
              <a:ea typeface="Oswald"/>
              <a:cs typeface="Oswald"/>
              <a:sym typeface="Oswald"/>
            </a:endParaRPr>
          </a:p>
        </p:txBody>
      </p:sp>
      <p:pic>
        <p:nvPicPr>
          <p:cNvPr id="129" name="Google Shape;129;p21"/>
          <p:cNvPicPr preferRelativeResize="0"/>
          <p:nvPr/>
        </p:nvPicPr>
        <p:blipFill>
          <a:blip r:embed="rId3">
            <a:alphaModFix/>
          </a:blip>
          <a:stretch>
            <a:fillRect/>
          </a:stretch>
        </p:blipFill>
        <p:spPr>
          <a:xfrm>
            <a:off x="2390438" y="2101075"/>
            <a:ext cx="2493450" cy="2151442"/>
          </a:xfrm>
          <a:prstGeom prst="rect">
            <a:avLst/>
          </a:prstGeom>
          <a:noFill/>
          <a:ln>
            <a:noFill/>
          </a:ln>
        </p:spPr>
      </p:pic>
      <p:pic>
        <p:nvPicPr>
          <p:cNvPr id="130" name="Google Shape;130;p21"/>
          <p:cNvPicPr preferRelativeResize="0"/>
          <p:nvPr/>
        </p:nvPicPr>
        <p:blipFill>
          <a:blip r:embed="rId4">
            <a:alphaModFix/>
          </a:blip>
          <a:stretch>
            <a:fillRect/>
          </a:stretch>
        </p:blipFill>
        <p:spPr>
          <a:xfrm>
            <a:off x="5019175" y="1514900"/>
            <a:ext cx="3336280" cy="332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