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chivo Black" charset="1" panose="020B0A03020202020B04"/>
      <p:regular r:id="rId22"/>
    </p:embeddedFont>
    <p:embeddedFont>
      <p:font typeface="League Spartan" charset="1" panose="00000800000000000000"/>
      <p:regular r:id="rId23"/>
    </p:embeddedFont>
    <p:embeddedFont>
      <p:font typeface="Anton" charset="1" panose="00000500000000000000"/>
      <p:regular r:id="rId24"/>
    </p:embeddedFont>
    <p:embeddedFont>
      <p:font typeface="Arimo" charset="1" panose="020B0604020202020204"/>
      <p:regular r:id="rId25"/>
    </p:embeddedFont>
    <p:embeddedFont>
      <p:font typeface="Arimo Bold" charset="1" panose="020B0704020202020204"/>
      <p:regular r:id="rId26"/>
    </p:embeddedFont>
    <p:embeddedFont>
      <p:font typeface="Horizon" charset="1" panose="02000500000000000000"/>
      <p:regular r:id="rId32"/>
    </p:embeddedFont>
    <p:embeddedFont>
      <p:font typeface="Open Sans Bold" charset="1" panose="020B0806030504020204"/>
      <p:regular r:id="rId34"/>
    </p:embeddedFont>
    <p:embeddedFont>
      <p:font typeface="Open Sans" charset="1" panose="020B0606030504020204"/>
      <p:regular r:id="rId35"/>
    </p:embeddedFont>
    <p:embeddedFont>
      <p:font typeface="Roboto" charset="1" panose="02000000000000000000"/>
      <p:regular r:id="rId36"/>
    </p:embeddedFont>
    <p:embeddedFont>
      <p:font typeface="Marykate"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fonts/font32.fntdata" Type="http://schemas.openxmlformats.org/officeDocument/2006/relationships/font"/><Relationship Id="rId33" Target="notesSlides/notesSlide7.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notesSlides/notesSlide8.xml" Type="http://schemas.openxmlformats.org/officeDocument/2006/relationships/notesSlide"/><Relationship Id="rId39" Target="notesSlides/notesSlide9.xml" Type="http://schemas.openxmlformats.org/officeDocument/2006/relationships/notesSlide"/><Relationship Id="rId4" Target="theme/theme1.xml" Type="http://schemas.openxmlformats.org/officeDocument/2006/relationships/theme"/><Relationship Id="rId40" Target="notesSlides/notesSlide10.xml" Type="http://schemas.openxmlformats.org/officeDocument/2006/relationships/notesSlide"/><Relationship Id="rId41" Target="notesSlides/notesSlide11.xml" Type="http://schemas.openxmlformats.org/officeDocument/2006/relationships/notesSlide"/><Relationship Id="rId42" Target="notesSlides/notesSlide12.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11" Target="../media/image59.png" Type="http://schemas.openxmlformats.org/officeDocument/2006/relationships/image"/><Relationship Id="rId12" Target="../media/image60.svg" Type="http://schemas.openxmlformats.org/officeDocument/2006/relationships/image"/><Relationship Id="rId13" Target="../media/image61.png" Type="http://schemas.openxmlformats.org/officeDocument/2006/relationships/image"/><Relationship Id="rId14" Target="../media/image62.png" Type="http://schemas.openxmlformats.org/officeDocument/2006/relationships/image"/><Relationship Id="rId2" Target="../notesSlides/notesSlide10.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svg" Type="http://schemas.openxmlformats.org/officeDocument/2006/relationships/image"/><Relationship Id="rId11" Target="../media/image67.png" Type="http://schemas.openxmlformats.org/officeDocument/2006/relationships/image"/><Relationship Id="rId2" Target="../notesSlides/notesSlide11.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63.png" Type="http://schemas.openxmlformats.org/officeDocument/2006/relationships/image"/><Relationship Id="rId8" Target="../media/image64.svg" Type="http://schemas.openxmlformats.org/officeDocument/2006/relationships/image"/><Relationship Id="rId9" Target="../media/image6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svg" Type="http://schemas.openxmlformats.org/officeDocument/2006/relationships/image"/><Relationship Id="rId2" Target="../notesSlides/notesSlide12.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68.png" Type="http://schemas.openxmlformats.org/officeDocument/2006/relationships/image"/><Relationship Id="rId8" Target="../media/image69.svg" Type="http://schemas.openxmlformats.org/officeDocument/2006/relationships/image"/><Relationship Id="rId9" Target="../media/image7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33.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jpe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jpe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43.png" Type="http://schemas.openxmlformats.org/officeDocument/2006/relationships/image"/><Relationship Id="rId14" Target="../media/image44.svg" Type="http://schemas.openxmlformats.org/officeDocument/2006/relationships/image"/><Relationship Id="rId2" Target="../notesSlides/notesSlide7.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3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8.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notesSlides/notesSlide9.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 Id="rId9" Target="../media/image5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488584" y="487800"/>
            <a:ext cx="17311744" cy="9304500"/>
          </a:xfrm>
          <a:custGeom>
            <a:avLst/>
            <a:gdLst/>
            <a:ahLst/>
            <a:cxnLst/>
            <a:rect r="r" b="b" t="t" l="l"/>
            <a:pathLst>
              <a:path h="9304500" w="17311744">
                <a:moveTo>
                  <a:pt x="0" y="0"/>
                </a:moveTo>
                <a:lnTo>
                  <a:pt x="17311744" y="0"/>
                </a:lnTo>
                <a:lnTo>
                  <a:pt x="17311744" y="9304500"/>
                </a:lnTo>
                <a:lnTo>
                  <a:pt x="0" y="93045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300975" y="1709875"/>
            <a:ext cx="13241250" cy="6608250"/>
            <a:chOff x="0" y="0"/>
            <a:chExt cx="17655000" cy="8811000"/>
          </a:xfrm>
        </p:grpSpPr>
        <p:sp>
          <p:nvSpPr>
            <p:cNvPr name="Freeform 4" id="4"/>
            <p:cNvSpPr/>
            <p:nvPr/>
          </p:nvSpPr>
          <p:spPr>
            <a:xfrm flipH="false" flipV="false" rot="0">
              <a:off x="12700" y="12700"/>
              <a:ext cx="17629632" cy="8785606"/>
            </a:xfrm>
            <a:custGeom>
              <a:avLst/>
              <a:gdLst/>
              <a:ahLst/>
              <a:cxnLst/>
              <a:rect r="r" b="b" t="t" l="l"/>
              <a:pathLst>
                <a:path h="8785606" w="17629632">
                  <a:moveTo>
                    <a:pt x="0" y="0"/>
                  </a:moveTo>
                  <a:lnTo>
                    <a:pt x="17629632" y="0"/>
                  </a:lnTo>
                  <a:lnTo>
                    <a:pt x="17629632" y="8785606"/>
                  </a:lnTo>
                  <a:lnTo>
                    <a:pt x="0" y="8785606"/>
                  </a:lnTo>
                  <a:close/>
                </a:path>
              </a:pathLst>
            </a:custGeom>
            <a:solidFill>
              <a:srgbClr val="1A2A42"/>
            </a:solidFill>
          </p:spPr>
        </p:sp>
        <p:sp>
          <p:nvSpPr>
            <p:cNvPr name="Freeform 5" id="5"/>
            <p:cNvSpPr/>
            <p:nvPr/>
          </p:nvSpPr>
          <p:spPr>
            <a:xfrm flipH="false" flipV="false" rot="0">
              <a:off x="0" y="0"/>
              <a:ext cx="17655032" cy="8811006"/>
            </a:xfrm>
            <a:custGeom>
              <a:avLst/>
              <a:gdLst/>
              <a:ahLst/>
              <a:cxnLst/>
              <a:rect r="r" b="b" t="t" l="l"/>
              <a:pathLst>
                <a:path h="8811006" w="17655032">
                  <a:moveTo>
                    <a:pt x="12700" y="0"/>
                  </a:moveTo>
                  <a:lnTo>
                    <a:pt x="17642332" y="0"/>
                  </a:lnTo>
                  <a:cubicBezTo>
                    <a:pt x="17649318" y="0"/>
                    <a:pt x="17655032" y="5715"/>
                    <a:pt x="17655032" y="12700"/>
                  </a:cubicBezTo>
                  <a:lnTo>
                    <a:pt x="17655032" y="8798306"/>
                  </a:lnTo>
                  <a:cubicBezTo>
                    <a:pt x="17655032" y="8805291"/>
                    <a:pt x="17649318" y="8811006"/>
                    <a:pt x="17642332" y="8811006"/>
                  </a:cubicBezTo>
                  <a:lnTo>
                    <a:pt x="12700" y="8811006"/>
                  </a:lnTo>
                  <a:cubicBezTo>
                    <a:pt x="5715" y="8811006"/>
                    <a:pt x="0" y="8805291"/>
                    <a:pt x="0" y="8798306"/>
                  </a:cubicBezTo>
                  <a:lnTo>
                    <a:pt x="0" y="12700"/>
                  </a:lnTo>
                  <a:cubicBezTo>
                    <a:pt x="0" y="5715"/>
                    <a:pt x="5715" y="0"/>
                    <a:pt x="12700" y="0"/>
                  </a:cubicBezTo>
                  <a:moveTo>
                    <a:pt x="12700" y="25400"/>
                  </a:moveTo>
                  <a:lnTo>
                    <a:pt x="12700" y="12700"/>
                  </a:lnTo>
                  <a:lnTo>
                    <a:pt x="25400" y="12700"/>
                  </a:lnTo>
                  <a:lnTo>
                    <a:pt x="25400" y="8798306"/>
                  </a:lnTo>
                  <a:lnTo>
                    <a:pt x="12700" y="8798306"/>
                  </a:lnTo>
                  <a:lnTo>
                    <a:pt x="12700" y="8785606"/>
                  </a:lnTo>
                  <a:lnTo>
                    <a:pt x="17642332" y="8785606"/>
                  </a:lnTo>
                  <a:lnTo>
                    <a:pt x="17642332" y="8798306"/>
                  </a:lnTo>
                  <a:lnTo>
                    <a:pt x="17629632" y="8798306"/>
                  </a:lnTo>
                  <a:lnTo>
                    <a:pt x="17629632" y="12700"/>
                  </a:lnTo>
                  <a:lnTo>
                    <a:pt x="17642332" y="12700"/>
                  </a:lnTo>
                  <a:lnTo>
                    <a:pt x="17642332" y="25400"/>
                  </a:lnTo>
                  <a:lnTo>
                    <a:pt x="12700" y="25400"/>
                  </a:lnTo>
                  <a:close/>
                </a:path>
              </a:pathLst>
            </a:custGeom>
            <a:solidFill>
              <a:srgbClr val="FE4A6B"/>
            </a:solidFill>
          </p:spPr>
        </p:sp>
        <p:sp>
          <p:nvSpPr>
            <p:cNvPr name="TextBox 6" id="6"/>
            <p:cNvSpPr txBox="true"/>
            <p:nvPr/>
          </p:nvSpPr>
          <p:spPr>
            <a:xfrm>
              <a:off x="0" y="-9525"/>
              <a:ext cx="17655000" cy="8820525"/>
            </a:xfrm>
            <a:prstGeom prst="rect">
              <a:avLst/>
            </a:prstGeom>
          </p:spPr>
          <p:txBody>
            <a:bodyPr anchor="ctr" rtlCol="false" tIns="50800" lIns="50800" bIns="50800" rIns="50800"/>
            <a:lstStyle/>
            <a:p>
              <a:pPr algn="ctr">
                <a:lnSpc>
                  <a:spcPts val="10559"/>
                </a:lnSpc>
              </a:pPr>
              <a:r>
                <a:rPr lang="en-US" sz="8799">
                  <a:solidFill>
                    <a:srgbClr val="FFFFFF"/>
                  </a:solidFill>
                  <a:latin typeface="Archivo Black"/>
                  <a:ea typeface="Archivo Black"/>
                  <a:cs typeface="Archivo Black"/>
                  <a:sym typeface="Archivo Black"/>
                </a:rPr>
                <a:t>PROYECTO FINAL</a:t>
              </a:r>
            </a:p>
            <a:p>
              <a:pPr algn="ctr">
                <a:lnSpc>
                  <a:spcPts val="11039"/>
                </a:lnSpc>
              </a:pPr>
              <a:r>
                <a:rPr lang="en-US" sz="9199">
                  <a:solidFill>
                    <a:srgbClr val="A6AABE"/>
                  </a:solidFill>
                  <a:latin typeface="League Spartan"/>
                  <a:ea typeface="League Spartan"/>
                  <a:cs typeface="League Spartan"/>
                  <a:sym typeface="League Spartan"/>
                </a:rPr>
                <a:t>Ferretería</a:t>
              </a:r>
            </a:p>
            <a:p>
              <a:pPr algn="ctr">
                <a:lnSpc>
                  <a:spcPts val="11039"/>
                </a:lnSpc>
              </a:pPr>
              <a:r>
                <a:rPr lang="en-US" sz="9199">
                  <a:solidFill>
                    <a:srgbClr val="FFAEAE"/>
                  </a:solidFill>
                  <a:latin typeface="Anton"/>
                  <a:ea typeface="Anton"/>
                  <a:cs typeface="Anton"/>
                  <a:sym typeface="Anton"/>
                </a:rPr>
                <a:t>FerreCode</a:t>
              </a:r>
            </a:p>
          </p:txBody>
        </p:sp>
      </p:grpSp>
      <p:grpSp>
        <p:nvGrpSpPr>
          <p:cNvPr name="Group 7" id="7"/>
          <p:cNvGrpSpPr/>
          <p:nvPr/>
        </p:nvGrpSpPr>
        <p:grpSpPr>
          <a:xfrm rot="0">
            <a:off x="13349999" y="5257375"/>
            <a:ext cx="4036050" cy="2363250"/>
            <a:chOff x="0" y="0"/>
            <a:chExt cx="5381400" cy="3151000"/>
          </a:xfrm>
        </p:grpSpPr>
        <p:sp>
          <p:nvSpPr>
            <p:cNvPr name="Freeform 8" id="8"/>
            <p:cNvSpPr/>
            <p:nvPr/>
          </p:nvSpPr>
          <p:spPr>
            <a:xfrm flipH="false" flipV="false" rot="0">
              <a:off x="12700" y="12700"/>
              <a:ext cx="5355971" cy="3125597"/>
            </a:xfrm>
            <a:custGeom>
              <a:avLst/>
              <a:gdLst/>
              <a:ahLst/>
              <a:cxnLst/>
              <a:rect r="r" b="b" t="t" l="l"/>
              <a:pathLst>
                <a:path h="3125597" w="5355971">
                  <a:moveTo>
                    <a:pt x="0" y="0"/>
                  </a:moveTo>
                  <a:lnTo>
                    <a:pt x="5355971" y="0"/>
                  </a:lnTo>
                  <a:lnTo>
                    <a:pt x="5355971" y="3125597"/>
                  </a:lnTo>
                  <a:lnTo>
                    <a:pt x="0" y="3125597"/>
                  </a:lnTo>
                  <a:close/>
                </a:path>
              </a:pathLst>
            </a:custGeom>
            <a:solidFill>
              <a:srgbClr val="2A4C89"/>
            </a:solidFill>
          </p:spPr>
        </p:sp>
        <p:sp>
          <p:nvSpPr>
            <p:cNvPr name="Freeform 9" id="9"/>
            <p:cNvSpPr/>
            <p:nvPr/>
          </p:nvSpPr>
          <p:spPr>
            <a:xfrm flipH="false" flipV="false" rot="0">
              <a:off x="0" y="0"/>
              <a:ext cx="5381371" cy="3150997"/>
            </a:xfrm>
            <a:custGeom>
              <a:avLst/>
              <a:gdLst/>
              <a:ahLst/>
              <a:cxnLst/>
              <a:rect r="r" b="b" t="t" l="l"/>
              <a:pathLst>
                <a:path h="3150997" w="5381371">
                  <a:moveTo>
                    <a:pt x="12700" y="0"/>
                  </a:moveTo>
                  <a:lnTo>
                    <a:pt x="5368671" y="0"/>
                  </a:lnTo>
                  <a:cubicBezTo>
                    <a:pt x="5375656" y="0"/>
                    <a:pt x="5381371" y="5715"/>
                    <a:pt x="5381371" y="12700"/>
                  </a:cubicBezTo>
                  <a:lnTo>
                    <a:pt x="5381371" y="3138297"/>
                  </a:lnTo>
                  <a:cubicBezTo>
                    <a:pt x="5381371" y="3145282"/>
                    <a:pt x="5375656" y="3150997"/>
                    <a:pt x="5368671" y="3150997"/>
                  </a:cubicBezTo>
                  <a:lnTo>
                    <a:pt x="12700" y="3150997"/>
                  </a:lnTo>
                  <a:cubicBezTo>
                    <a:pt x="5715" y="3150997"/>
                    <a:pt x="0" y="3145282"/>
                    <a:pt x="0" y="3138297"/>
                  </a:cubicBezTo>
                  <a:lnTo>
                    <a:pt x="0" y="12700"/>
                  </a:lnTo>
                  <a:cubicBezTo>
                    <a:pt x="0" y="5715"/>
                    <a:pt x="5715" y="0"/>
                    <a:pt x="12700" y="0"/>
                  </a:cubicBezTo>
                  <a:moveTo>
                    <a:pt x="12700" y="25400"/>
                  </a:moveTo>
                  <a:lnTo>
                    <a:pt x="12700" y="12700"/>
                  </a:lnTo>
                  <a:lnTo>
                    <a:pt x="25400" y="12700"/>
                  </a:lnTo>
                  <a:lnTo>
                    <a:pt x="25400" y="3138297"/>
                  </a:lnTo>
                  <a:lnTo>
                    <a:pt x="12700" y="3138297"/>
                  </a:lnTo>
                  <a:lnTo>
                    <a:pt x="12700" y="3125597"/>
                  </a:lnTo>
                  <a:lnTo>
                    <a:pt x="5368671" y="3125597"/>
                  </a:lnTo>
                  <a:lnTo>
                    <a:pt x="5368671" y="3138297"/>
                  </a:lnTo>
                  <a:lnTo>
                    <a:pt x="5355971" y="3138297"/>
                  </a:lnTo>
                  <a:lnTo>
                    <a:pt x="5355971" y="12700"/>
                  </a:lnTo>
                  <a:lnTo>
                    <a:pt x="5368671" y="12700"/>
                  </a:lnTo>
                  <a:lnTo>
                    <a:pt x="5368671" y="25400"/>
                  </a:lnTo>
                  <a:lnTo>
                    <a:pt x="12700" y="25400"/>
                  </a:lnTo>
                  <a:close/>
                </a:path>
              </a:pathLst>
            </a:custGeom>
            <a:solidFill>
              <a:srgbClr val="FE4A6B"/>
            </a:solidFill>
          </p:spPr>
        </p:sp>
      </p:grpSp>
      <p:sp>
        <p:nvSpPr>
          <p:cNvPr name="Freeform 10" id="10"/>
          <p:cNvSpPr/>
          <p:nvPr/>
        </p:nvSpPr>
        <p:spPr>
          <a:xfrm flipH="false" flipV="false" rot="0">
            <a:off x="14088223" y="6994973"/>
            <a:ext cx="2942678" cy="322576"/>
          </a:xfrm>
          <a:custGeom>
            <a:avLst/>
            <a:gdLst/>
            <a:ahLst/>
            <a:cxnLst/>
            <a:rect r="r" b="b" t="t" l="l"/>
            <a:pathLst>
              <a:path h="322576" w="2942678">
                <a:moveTo>
                  <a:pt x="0" y="0"/>
                </a:moveTo>
                <a:lnTo>
                  <a:pt x="2942678" y="0"/>
                </a:lnTo>
                <a:lnTo>
                  <a:pt x="2942678" y="322576"/>
                </a:lnTo>
                <a:lnTo>
                  <a:pt x="0" y="3225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1" id="11"/>
          <p:cNvSpPr/>
          <p:nvPr/>
        </p:nvSpPr>
        <p:spPr>
          <a:xfrm rot="20906">
            <a:off x="14020494" y="7422800"/>
            <a:ext cx="3132508" cy="0"/>
          </a:xfrm>
          <a:prstGeom prst="line">
            <a:avLst/>
          </a:prstGeom>
          <a:ln cap="rnd" w="9525">
            <a:solidFill>
              <a:srgbClr val="103675"/>
            </a:solidFill>
            <a:prstDash val="solid"/>
            <a:headEnd type="none" len="sm" w="sm"/>
            <a:tailEnd type="none" len="sm" w="sm"/>
          </a:ln>
        </p:spPr>
      </p:sp>
      <p:sp>
        <p:nvSpPr>
          <p:cNvPr name="AutoShape 12" id="12"/>
          <p:cNvSpPr/>
          <p:nvPr/>
        </p:nvSpPr>
        <p:spPr>
          <a:xfrm rot="16201">
            <a:off x="13349977" y="5670518"/>
            <a:ext cx="4042095" cy="0"/>
          </a:xfrm>
          <a:prstGeom prst="line">
            <a:avLst/>
          </a:prstGeom>
          <a:ln cap="rnd" w="9525">
            <a:solidFill>
              <a:srgbClr val="FE4A6B"/>
            </a:solidFill>
            <a:prstDash val="solid"/>
            <a:headEnd type="none" len="sm" w="sm"/>
            <a:tailEnd type="none" len="sm" w="sm"/>
          </a:ln>
        </p:spPr>
      </p:sp>
      <p:grpSp>
        <p:nvGrpSpPr>
          <p:cNvPr name="Group 13" id="13"/>
          <p:cNvGrpSpPr/>
          <p:nvPr/>
        </p:nvGrpSpPr>
        <p:grpSpPr>
          <a:xfrm rot="0">
            <a:off x="13470800" y="5794850"/>
            <a:ext cx="3794400" cy="51600"/>
            <a:chOff x="0" y="0"/>
            <a:chExt cx="5059200" cy="68800"/>
          </a:xfrm>
        </p:grpSpPr>
        <p:sp>
          <p:nvSpPr>
            <p:cNvPr name="Freeform 14" id="14"/>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15" id="15"/>
          <p:cNvGrpSpPr/>
          <p:nvPr/>
        </p:nvGrpSpPr>
        <p:grpSpPr>
          <a:xfrm rot="0">
            <a:off x="13470800" y="5894688"/>
            <a:ext cx="3794400" cy="51600"/>
            <a:chOff x="0" y="0"/>
            <a:chExt cx="5059200" cy="68800"/>
          </a:xfrm>
        </p:grpSpPr>
        <p:sp>
          <p:nvSpPr>
            <p:cNvPr name="Freeform 16" id="16"/>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17" id="17"/>
          <p:cNvGrpSpPr/>
          <p:nvPr/>
        </p:nvGrpSpPr>
        <p:grpSpPr>
          <a:xfrm rot="0">
            <a:off x="13470800" y="5994528"/>
            <a:ext cx="3794400" cy="51600"/>
            <a:chOff x="0" y="0"/>
            <a:chExt cx="5059200" cy="68800"/>
          </a:xfrm>
        </p:grpSpPr>
        <p:sp>
          <p:nvSpPr>
            <p:cNvPr name="Freeform 18" id="18"/>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19" id="19"/>
          <p:cNvGrpSpPr/>
          <p:nvPr/>
        </p:nvGrpSpPr>
        <p:grpSpPr>
          <a:xfrm rot="0">
            <a:off x="13470800" y="6094366"/>
            <a:ext cx="3794400" cy="51600"/>
            <a:chOff x="0" y="0"/>
            <a:chExt cx="5059200" cy="68800"/>
          </a:xfrm>
        </p:grpSpPr>
        <p:sp>
          <p:nvSpPr>
            <p:cNvPr name="Freeform 20" id="20"/>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21" id="21"/>
          <p:cNvGrpSpPr/>
          <p:nvPr/>
        </p:nvGrpSpPr>
        <p:grpSpPr>
          <a:xfrm rot="0">
            <a:off x="13470800" y="6194206"/>
            <a:ext cx="3794400" cy="51600"/>
            <a:chOff x="0" y="0"/>
            <a:chExt cx="5059200" cy="68800"/>
          </a:xfrm>
        </p:grpSpPr>
        <p:sp>
          <p:nvSpPr>
            <p:cNvPr name="Freeform 22" id="22"/>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23" id="23"/>
          <p:cNvGrpSpPr/>
          <p:nvPr/>
        </p:nvGrpSpPr>
        <p:grpSpPr>
          <a:xfrm rot="0">
            <a:off x="13470800" y="6294044"/>
            <a:ext cx="3794400" cy="51600"/>
            <a:chOff x="0" y="0"/>
            <a:chExt cx="5059200" cy="68800"/>
          </a:xfrm>
        </p:grpSpPr>
        <p:sp>
          <p:nvSpPr>
            <p:cNvPr name="Freeform 24" id="24"/>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25" id="25"/>
          <p:cNvGrpSpPr/>
          <p:nvPr/>
        </p:nvGrpSpPr>
        <p:grpSpPr>
          <a:xfrm rot="0">
            <a:off x="13470800" y="6393884"/>
            <a:ext cx="3794400" cy="51600"/>
            <a:chOff x="0" y="0"/>
            <a:chExt cx="5059200" cy="68800"/>
          </a:xfrm>
        </p:grpSpPr>
        <p:sp>
          <p:nvSpPr>
            <p:cNvPr name="Freeform 26" id="26"/>
            <p:cNvSpPr/>
            <p:nvPr/>
          </p:nvSpPr>
          <p:spPr>
            <a:xfrm flipH="false" flipV="false" rot="0">
              <a:off x="0" y="0"/>
              <a:ext cx="5059172" cy="68834"/>
            </a:xfrm>
            <a:custGeom>
              <a:avLst/>
              <a:gdLst/>
              <a:ahLst/>
              <a:cxnLst/>
              <a:rect r="r" b="b" t="t" l="l"/>
              <a:pathLst>
                <a:path h="68834" w="5059172">
                  <a:moveTo>
                    <a:pt x="0" y="0"/>
                  </a:moveTo>
                  <a:lnTo>
                    <a:pt x="5059172" y="0"/>
                  </a:lnTo>
                  <a:lnTo>
                    <a:pt x="5059172" y="68834"/>
                  </a:lnTo>
                  <a:lnTo>
                    <a:pt x="0" y="68834"/>
                  </a:lnTo>
                  <a:close/>
                </a:path>
              </a:pathLst>
            </a:custGeom>
            <a:solidFill>
              <a:srgbClr val="A9CCEA"/>
            </a:solidFill>
          </p:spPr>
        </p:sp>
      </p:grpSp>
      <p:grpSp>
        <p:nvGrpSpPr>
          <p:cNvPr name="Group 27" id="27"/>
          <p:cNvGrpSpPr/>
          <p:nvPr/>
        </p:nvGrpSpPr>
        <p:grpSpPr>
          <a:xfrm rot="0">
            <a:off x="13470800" y="6493700"/>
            <a:ext cx="1892400" cy="51600"/>
            <a:chOff x="0" y="0"/>
            <a:chExt cx="2523200" cy="68800"/>
          </a:xfrm>
        </p:grpSpPr>
        <p:sp>
          <p:nvSpPr>
            <p:cNvPr name="Freeform 28" id="28"/>
            <p:cNvSpPr/>
            <p:nvPr/>
          </p:nvSpPr>
          <p:spPr>
            <a:xfrm flipH="false" flipV="false" rot="0">
              <a:off x="0" y="0"/>
              <a:ext cx="2523236" cy="68834"/>
            </a:xfrm>
            <a:custGeom>
              <a:avLst/>
              <a:gdLst/>
              <a:ahLst/>
              <a:cxnLst/>
              <a:rect r="r" b="b" t="t" l="l"/>
              <a:pathLst>
                <a:path h="68834" w="2523236">
                  <a:moveTo>
                    <a:pt x="0" y="0"/>
                  </a:moveTo>
                  <a:lnTo>
                    <a:pt x="2523236" y="0"/>
                  </a:lnTo>
                  <a:lnTo>
                    <a:pt x="2523236" y="68834"/>
                  </a:lnTo>
                  <a:lnTo>
                    <a:pt x="0" y="68834"/>
                  </a:lnTo>
                  <a:close/>
                </a:path>
              </a:pathLst>
            </a:custGeom>
            <a:solidFill>
              <a:srgbClr val="E5F1FF"/>
            </a:solidFill>
          </p:spPr>
        </p:sp>
      </p:grpSp>
      <p:sp>
        <p:nvSpPr>
          <p:cNvPr name="Freeform 29" id="29"/>
          <p:cNvSpPr/>
          <p:nvPr/>
        </p:nvSpPr>
        <p:spPr>
          <a:xfrm flipH="false" flipV="false" rot="0">
            <a:off x="13470800" y="6857200"/>
            <a:ext cx="373200" cy="155400"/>
          </a:xfrm>
          <a:custGeom>
            <a:avLst/>
            <a:gdLst/>
            <a:ahLst/>
            <a:cxnLst/>
            <a:rect r="r" b="b" t="t" l="l"/>
            <a:pathLst>
              <a:path h="155400" w="373200">
                <a:moveTo>
                  <a:pt x="0" y="0"/>
                </a:moveTo>
                <a:lnTo>
                  <a:pt x="373200" y="0"/>
                </a:lnTo>
                <a:lnTo>
                  <a:pt x="373200" y="155400"/>
                </a:lnTo>
                <a:lnTo>
                  <a:pt x="0" y="155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0" id="30"/>
          <p:cNvGrpSpPr/>
          <p:nvPr/>
        </p:nvGrpSpPr>
        <p:grpSpPr>
          <a:xfrm rot="0">
            <a:off x="13470800" y="6593548"/>
            <a:ext cx="1892400" cy="51600"/>
            <a:chOff x="0" y="0"/>
            <a:chExt cx="2523200" cy="68800"/>
          </a:xfrm>
        </p:grpSpPr>
        <p:sp>
          <p:nvSpPr>
            <p:cNvPr name="Freeform 31" id="31"/>
            <p:cNvSpPr/>
            <p:nvPr/>
          </p:nvSpPr>
          <p:spPr>
            <a:xfrm flipH="false" flipV="false" rot="0">
              <a:off x="0" y="0"/>
              <a:ext cx="2523236" cy="68834"/>
            </a:xfrm>
            <a:custGeom>
              <a:avLst/>
              <a:gdLst/>
              <a:ahLst/>
              <a:cxnLst/>
              <a:rect r="r" b="b" t="t" l="l"/>
              <a:pathLst>
                <a:path h="68834" w="2523236">
                  <a:moveTo>
                    <a:pt x="0" y="0"/>
                  </a:moveTo>
                  <a:lnTo>
                    <a:pt x="2523236" y="0"/>
                  </a:lnTo>
                  <a:lnTo>
                    <a:pt x="2523236" y="68834"/>
                  </a:lnTo>
                  <a:lnTo>
                    <a:pt x="0" y="68834"/>
                  </a:lnTo>
                  <a:close/>
                </a:path>
              </a:pathLst>
            </a:custGeom>
            <a:solidFill>
              <a:srgbClr val="E5F1FF"/>
            </a:solidFill>
          </p:spPr>
        </p:sp>
      </p:grpSp>
      <p:grpSp>
        <p:nvGrpSpPr>
          <p:cNvPr name="Group 32" id="32"/>
          <p:cNvGrpSpPr/>
          <p:nvPr/>
        </p:nvGrpSpPr>
        <p:grpSpPr>
          <a:xfrm rot="0">
            <a:off x="13470800" y="6693396"/>
            <a:ext cx="1892400" cy="51600"/>
            <a:chOff x="0" y="0"/>
            <a:chExt cx="2523200" cy="68800"/>
          </a:xfrm>
        </p:grpSpPr>
        <p:sp>
          <p:nvSpPr>
            <p:cNvPr name="Freeform 33" id="33"/>
            <p:cNvSpPr/>
            <p:nvPr/>
          </p:nvSpPr>
          <p:spPr>
            <a:xfrm flipH="false" flipV="false" rot="0">
              <a:off x="0" y="0"/>
              <a:ext cx="2523236" cy="68834"/>
            </a:xfrm>
            <a:custGeom>
              <a:avLst/>
              <a:gdLst/>
              <a:ahLst/>
              <a:cxnLst/>
              <a:rect r="r" b="b" t="t" l="l"/>
              <a:pathLst>
                <a:path h="68834" w="2523236">
                  <a:moveTo>
                    <a:pt x="0" y="0"/>
                  </a:moveTo>
                  <a:lnTo>
                    <a:pt x="2523236" y="0"/>
                  </a:lnTo>
                  <a:lnTo>
                    <a:pt x="2523236" y="68834"/>
                  </a:lnTo>
                  <a:lnTo>
                    <a:pt x="0" y="68834"/>
                  </a:lnTo>
                  <a:close/>
                </a:path>
              </a:pathLst>
            </a:custGeom>
            <a:solidFill>
              <a:srgbClr val="E5F1FF"/>
            </a:solidFill>
          </p:spPr>
        </p:sp>
      </p:grpSp>
      <p:grpSp>
        <p:nvGrpSpPr>
          <p:cNvPr name="Group 34" id="34"/>
          <p:cNvGrpSpPr/>
          <p:nvPr/>
        </p:nvGrpSpPr>
        <p:grpSpPr>
          <a:xfrm rot="0">
            <a:off x="9144000" y="7806024"/>
            <a:ext cx="8915470" cy="1986276"/>
            <a:chOff x="0" y="0"/>
            <a:chExt cx="15921256" cy="3547094"/>
          </a:xfrm>
        </p:grpSpPr>
        <p:sp>
          <p:nvSpPr>
            <p:cNvPr name="Freeform 35" id="35"/>
            <p:cNvSpPr/>
            <p:nvPr/>
          </p:nvSpPr>
          <p:spPr>
            <a:xfrm flipH="false" flipV="false" rot="0">
              <a:off x="27378" y="21769"/>
              <a:ext cx="15866566" cy="3503450"/>
            </a:xfrm>
            <a:custGeom>
              <a:avLst/>
              <a:gdLst/>
              <a:ahLst/>
              <a:cxnLst/>
              <a:rect r="r" b="b" t="t" l="l"/>
              <a:pathLst>
                <a:path h="3503450" w="15866566">
                  <a:moveTo>
                    <a:pt x="0" y="0"/>
                  </a:moveTo>
                  <a:lnTo>
                    <a:pt x="15866567" y="0"/>
                  </a:lnTo>
                  <a:lnTo>
                    <a:pt x="15866567" y="3503450"/>
                  </a:lnTo>
                  <a:lnTo>
                    <a:pt x="0" y="3503450"/>
                  </a:lnTo>
                  <a:close/>
                </a:path>
              </a:pathLst>
            </a:custGeom>
            <a:solidFill>
              <a:srgbClr val="1A2A42"/>
            </a:solidFill>
          </p:spPr>
        </p:sp>
        <p:sp>
          <p:nvSpPr>
            <p:cNvPr name="Freeform 36" id="36"/>
            <p:cNvSpPr/>
            <p:nvPr/>
          </p:nvSpPr>
          <p:spPr>
            <a:xfrm flipH="false" flipV="false" rot="0">
              <a:off x="0" y="0"/>
              <a:ext cx="15921287" cy="3546988"/>
            </a:xfrm>
            <a:custGeom>
              <a:avLst/>
              <a:gdLst/>
              <a:ahLst/>
              <a:cxnLst/>
              <a:rect r="r" b="b" t="t" l="l"/>
              <a:pathLst>
                <a:path h="3546988" w="15921287">
                  <a:moveTo>
                    <a:pt x="27378" y="0"/>
                  </a:moveTo>
                  <a:lnTo>
                    <a:pt x="15893945" y="0"/>
                  </a:lnTo>
                  <a:cubicBezTo>
                    <a:pt x="15909003" y="0"/>
                    <a:pt x="15921287" y="9796"/>
                    <a:pt x="15921287" y="21769"/>
                  </a:cubicBezTo>
                  <a:lnTo>
                    <a:pt x="15921287" y="3525219"/>
                  </a:lnTo>
                  <a:cubicBezTo>
                    <a:pt x="15921287" y="3537192"/>
                    <a:pt x="15909003" y="3546988"/>
                    <a:pt x="15893945" y="3546988"/>
                  </a:cubicBezTo>
                  <a:lnTo>
                    <a:pt x="27378" y="3546988"/>
                  </a:lnTo>
                  <a:cubicBezTo>
                    <a:pt x="12320" y="3546988"/>
                    <a:pt x="0" y="3537192"/>
                    <a:pt x="0" y="3525219"/>
                  </a:cubicBezTo>
                  <a:lnTo>
                    <a:pt x="0" y="21769"/>
                  </a:lnTo>
                  <a:cubicBezTo>
                    <a:pt x="0" y="9796"/>
                    <a:pt x="12320" y="0"/>
                    <a:pt x="27378" y="0"/>
                  </a:cubicBezTo>
                  <a:moveTo>
                    <a:pt x="27378" y="43537"/>
                  </a:moveTo>
                  <a:lnTo>
                    <a:pt x="27378" y="21769"/>
                  </a:lnTo>
                  <a:lnTo>
                    <a:pt x="54757" y="21769"/>
                  </a:lnTo>
                  <a:lnTo>
                    <a:pt x="54757" y="3525219"/>
                  </a:lnTo>
                  <a:lnTo>
                    <a:pt x="27378" y="3525219"/>
                  </a:lnTo>
                  <a:lnTo>
                    <a:pt x="27378" y="3503450"/>
                  </a:lnTo>
                  <a:lnTo>
                    <a:pt x="15893945" y="3503450"/>
                  </a:lnTo>
                  <a:lnTo>
                    <a:pt x="15893945" y="3525219"/>
                  </a:lnTo>
                  <a:lnTo>
                    <a:pt x="15866566" y="3525219"/>
                  </a:lnTo>
                  <a:lnTo>
                    <a:pt x="15866566" y="21769"/>
                  </a:lnTo>
                  <a:lnTo>
                    <a:pt x="15893945" y="21769"/>
                  </a:lnTo>
                  <a:lnTo>
                    <a:pt x="15893945" y="43537"/>
                  </a:lnTo>
                  <a:lnTo>
                    <a:pt x="27378" y="43537"/>
                  </a:lnTo>
                  <a:close/>
                </a:path>
              </a:pathLst>
            </a:custGeom>
            <a:solidFill>
              <a:srgbClr val="FE4A6B"/>
            </a:solidFill>
          </p:spPr>
        </p:sp>
        <p:sp>
          <p:nvSpPr>
            <p:cNvPr name="TextBox 37" id="37"/>
            <p:cNvSpPr txBox="true"/>
            <p:nvPr/>
          </p:nvSpPr>
          <p:spPr>
            <a:xfrm>
              <a:off x="0" y="-19050"/>
              <a:ext cx="15921256" cy="3566144"/>
            </a:xfrm>
            <a:prstGeom prst="rect">
              <a:avLst/>
            </a:prstGeom>
          </p:spPr>
          <p:txBody>
            <a:bodyPr anchor="ctr" rtlCol="false" tIns="37929" lIns="37929" bIns="37929" rIns="37929"/>
            <a:lstStyle/>
            <a:p>
              <a:pPr algn="ctr">
                <a:lnSpc>
                  <a:spcPts val="2508"/>
                </a:lnSpc>
              </a:pPr>
              <a:r>
                <a:rPr lang="en-US" sz="2090">
                  <a:solidFill>
                    <a:srgbClr val="FFFFFF"/>
                  </a:solidFill>
                  <a:latin typeface="Arimo"/>
                  <a:ea typeface="Arimo"/>
                  <a:cs typeface="Arimo"/>
                  <a:sym typeface="Arimo"/>
                </a:rPr>
                <a:t>.</a:t>
              </a:r>
            </a:p>
            <a:p>
              <a:pPr algn="ctr">
                <a:lnSpc>
                  <a:spcPts val="2508"/>
                </a:lnSpc>
              </a:pPr>
            </a:p>
          </p:txBody>
        </p:sp>
      </p:grpSp>
      <p:grpSp>
        <p:nvGrpSpPr>
          <p:cNvPr name="Group 38" id="38"/>
          <p:cNvGrpSpPr/>
          <p:nvPr/>
        </p:nvGrpSpPr>
        <p:grpSpPr>
          <a:xfrm rot="0">
            <a:off x="9144456" y="7156261"/>
            <a:ext cx="8849588" cy="704029"/>
            <a:chOff x="0" y="0"/>
            <a:chExt cx="7388600" cy="587800"/>
          </a:xfrm>
        </p:grpSpPr>
        <p:sp>
          <p:nvSpPr>
            <p:cNvPr name="Freeform 39" id="39"/>
            <p:cNvSpPr/>
            <p:nvPr/>
          </p:nvSpPr>
          <p:spPr>
            <a:xfrm flipH="false" flipV="false" rot="0">
              <a:off x="12700" y="12700"/>
              <a:ext cx="7363206" cy="562356"/>
            </a:xfrm>
            <a:custGeom>
              <a:avLst/>
              <a:gdLst/>
              <a:ahLst/>
              <a:cxnLst/>
              <a:rect r="r" b="b" t="t" l="l"/>
              <a:pathLst>
                <a:path h="562356" w="7363206">
                  <a:moveTo>
                    <a:pt x="0" y="0"/>
                  </a:moveTo>
                  <a:lnTo>
                    <a:pt x="7363206" y="0"/>
                  </a:lnTo>
                  <a:lnTo>
                    <a:pt x="7363206" y="562356"/>
                  </a:lnTo>
                  <a:lnTo>
                    <a:pt x="0" y="562356"/>
                  </a:lnTo>
                  <a:close/>
                </a:path>
              </a:pathLst>
            </a:custGeom>
            <a:solidFill>
              <a:srgbClr val="2A4C89"/>
            </a:solidFill>
          </p:spPr>
        </p:sp>
        <p:sp>
          <p:nvSpPr>
            <p:cNvPr name="Freeform 40" id="40"/>
            <p:cNvSpPr/>
            <p:nvPr/>
          </p:nvSpPr>
          <p:spPr>
            <a:xfrm flipH="false" flipV="false" rot="0">
              <a:off x="0" y="0"/>
              <a:ext cx="7388606" cy="587756"/>
            </a:xfrm>
            <a:custGeom>
              <a:avLst/>
              <a:gdLst/>
              <a:ahLst/>
              <a:cxnLst/>
              <a:rect r="r" b="b" t="t" l="l"/>
              <a:pathLst>
                <a:path h="587756" w="7388606">
                  <a:moveTo>
                    <a:pt x="12700" y="0"/>
                  </a:moveTo>
                  <a:lnTo>
                    <a:pt x="7375906" y="0"/>
                  </a:lnTo>
                  <a:cubicBezTo>
                    <a:pt x="7382891" y="0"/>
                    <a:pt x="7388606" y="5715"/>
                    <a:pt x="7388606" y="12700"/>
                  </a:cubicBezTo>
                  <a:lnTo>
                    <a:pt x="7388606" y="575056"/>
                  </a:lnTo>
                  <a:cubicBezTo>
                    <a:pt x="7388606" y="582041"/>
                    <a:pt x="7382891" y="587756"/>
                    <a:pt x="7375906" y="587756"/>
                  </a:cubicBezTo>
                  <a:lnTo>
                    <a:pt x="12700" y="587756"/>
                  </a:lnTo>
                  <a:cubicBezTo>
                    <a:pt x="5715" y="587756"/>
                    <a:pt x="0" y="582041"/>
                    <a:pt x="0" y="575056"/>
                  </a:cubicBezTo>
                  <a:lnTo>
                    <a:pt x="0" y="12700"/>
                  </a:lnTo>
                  <a:cubicBezTo>
                    <a:pt x="0" y="5715"/>
                    <a:pt x="5715" y="0"/>
                    <a:pt x="12700" y="0"/>
                  </a:cubicBezTo>
                  <a:moveTo>
                    <a:pt x="12700" y="25400"/>
                  </a:moveTo>
                  <a:lnTo>
                    <a:pt x="12700" y="12700"/>
                  </a:lnTo>
                  <a:lnTo>
                    <a:pt x="25400" y="12700"/>
                  </a:lnTo>
                  <a:lnTo>
                    <a:pt x="25400" y="575056"/>
                  </a:lnTo>
                  <a:lnTo>
                    <a:pt x="12700" y="575056"/>
                  </a:lnTo>
                  <a:lnTo>
                    <a:pt x="12700" y="562356"/>
                  </a:lnTo>
                  <a:lnTo>
                    <a:pt x="7375906" y="562356"/>
                  </a:lnTo>
                  <a:lnTo>
                    <a:pt x="7375906" y="575056"/>
                  </a:lnTo>
                  <a:lnTo>
                    <a:pt x="7363206" y="575056"/>
                  </a:lnTo>
                  <a:lnTo>
                    <a:pt x="7363206" y="12700"/>
                  </a:lnTo>
                  <a:lnTo>
                    <a:pt x="7375906" y="12700"/>
                  </a:lnTo>
                  <a:lnTo>
                    <a:pt x="7375906" y="25400"/>
                  </a:lnTo>
                  <a:lnTo>
                    <a:pt x="12700" y="25400"/>
                  </a:lnTo>
                  <a:close/>
                </a:path>
              </a:pathLst>
            </a:custGeom>
            <a:solidFill>
              <a:srgbClr val="FE4A6B"/>
            </a:solidFill>
          </p:spPr>
        </p:sp>
      </p:grpSp>
      <p:grpSp>
        <p:nvGrpSpPr>
          <p:cNvPr name="Group 41" id="41"/>
          <p:cNvGrpSpPr/>
          <p:nvPr/>
        </p:nvGrpSpPr>
        <p:grpSpPr>
          <a:xfrm rot="0">
            <a:off x="1300975" y="1269025"/>
            <a:ext cx="13241250" cy="440850"/>
            <a:chOff x="0" y="0"/>
            <a:chExt cx="17655000" cy="587800"/>
          </a:xfrm>
        </p:grpSpPr>
        <p:sp>
          <p:nvSpPr>
            <p:cNvPr name="Freeform 42" id="42"/>
            <p:cNvSpPr/>
            <p:nvPr/>
          </p:nvSpPr>
          <p:spPr>
            <a:xfrm flipH="false" flipV="false" rot="0">
              <a:off x="12700" y="12700"/>
              <a:ext cx="17629632" cy="562356"/>
            </a:xfrm>
            <a:custGeom>
              <a:avLst/>
              <a:gdLst/>
              <a:ahLst/>
              <a:cxnLst/>
              <a:rect r="r" b="b" t="t" l="l"/>
              <a:pathLst>
                <a:path h="562356" w="17629632">
                  <a:moveTo>
                    <a:pt x="0" y="0"/>
                  </a:moveTo>
                  <a:lnTo>
                    <a:pt x="17629632" y="0"/>
                  </a:lnTo>
                  <a:lnTo>
                    <a:pt x="17629632" y="562356"/>
                  </a:lnTo>
                  <a:lnTo>
                    <a:pt x="0" y="562356"/>
                  </a:lnTo>
                  <a:close/>
                </a:path>
              </a:pathLst>
            </a:custGeom>
            <a:solidFill>
              <a:srgbClr val="2A4C89"/>
            </a:solidFill>
          </p:spPr>
        </p:sp>
        <p:sp>
          <p:nvSpPr>
            <p:cNvPr name="Freeform 43" id="43"/>
            <p:cNvSpPr/>
            <p:nvPr/>
          </p:nvSpPr>
          <p:spPr>
            <a:xfrm flipH="false" flipV="false" rot="0">
              <a:off x="0" y="0"/>
              <a:ext cx="17655032" cy="587756"/>
            </a:xfrm>
            <a:custGeom>
              <a:avLst/>
              <a:gdLst/>
              <a:ahLst/>
              <a:cxnLst/>
              <a:rect r="r" b="b" t="t" l="l"/>
              <a:pathLst>
                <a:path h="587756" w="17655032">
                  <a:moveTo>
                    <a:pt x="12700" y="0"/>
                  </a:moveTo>
                  <a:lnTo>
                    <a:pt x="17642332" y="0"/>
                  </a:lnTo>
                  <a:cubicBezTo>
                    <a:pt x="17649318" y="0"/>
                    <a:pt x="17655032" y="5715"/>
                    <a:pt x="17655032" y="12700"/>
                  </a:cubicBezTo>
                  <a:lnTo>
                    <a:pt x="17655032" y="575056"/>
                  </a:lnTo>
                  <a:cubicBezTo>
                    <a:pt x="17655032" y="582041"/>
                    <a:pt x="17649318" y="587756"/>
                    <a:pt x="17642332" y="587756"/>
                  </a:cubicBezTo>
                  <a:lnTo>
                    <a:pt x="12700" y="587756"/>
                  </a:lnTo>
                  <a:cubicBezTo>
                    <a:pt x="5715" y="587756"/>
                    <a:pt x="0" y="582041"/>
                    <a:pt x="0" y="575056"/>
                  </a:cubicBezTo>
                  <a:lnTo>
                    <a:pt x="0" y="12700"/>
                  </a:lnTo>
                  <a:cubicBezTo>
                    <a:pt x="0" y="5715"/>
                    <a:pt x="5715" y="0"/>
                    <a:pt x="12700" y="0"/>
                  </a:cubicBezTo>
                  <a:moveTo>
                    <a:pt x="12700" y="25400"/>
                  </a:moveTo>
                  <a:lnTo>
                    <a:pt x="12700" y="12700"/>
                  </a:lnTo>
                  <a:lnTo>
                    <a:pt x="25400" y="12700"/>
                  </a:lnTo>
                  <a:lnTo>
                    <a:pt x="25400" y="575056"/>
                  </a:lnTo>
                  <a:lnTo>
                    <a:pt x="12700" y="575056"/>
                  </a:lnTo>
                  <a:lnTo>
                    <a:pt x="12700" y="562356"/>
                  </a:lnTo>
                  <a:lnTo>
                    <a:pt x="17642332" y="562356"/>
                  </a:lnTo>
                  <a:lnTo>
                    <a:pt x="17642332" y="575056"/>
                  </a:lnTo>
                  <a:lnTo>
                    <a:pt x="17629632" y="575056"/>
                  </a:lnTo>
                  <a:lnTo>
                    <a:pt x="17629632" y="12700"/>
                  </a:lnTo>
                  <a:lnTo>
                    <a:pt x="17642332" y="12700"/>
                  </a:lnTo>
                  <a:lnTo>
                    <a:pt x="17642332" y="25400"/>
                  </a:lnTo>
                  <a:lnTo>
                    <a:pt x="12700" y="25400"/>
                  </a:lnTo>
                  <a:close/>
                </a:path>
              </a:pathLst>
            </a:custGeom>
            <a:solidFill>
              <a:srgbClr val="FE4A6B"/>
            </a:solidFill>
          </p:spPr>
        </p:sp>
      </p:grpSp>
      <p:sp>
        <p:nvSpPr>
          <p:cNvPr name="Freeform 44" id="44"/>
          <p:cNvSpPr/>
          <p:nvPr/>
        </p:nvSpPr>
        <p:spPr>
          <a:xfrm flipH="false" flipV="false" rot="0">
            <a:off x="15250409" y="1422926"/>
            <a:ext cx="2014791" cy="3167699"/>
          </a:xfrm>
          <a:custGeom>
            <a:avLst/>
            <a:gdLst/>
            <a:ahLst/>
            <a:cxnLst/>
            <a:rect r="r" b="b" t="t" l="l"/>
            <a:pathLst>
              <a:path h="3167699" w="2014791">
                <a:moveTo>
                  <a:pt x="0" y="0"/>
                </a:moveTo>
                <a:lnTo>
                  <a:pt x="2014791" y="0"/>
                </a:lnTo>
                <a:lnTo>
                  <a:pt x="2014791" y="3167699"/>
                </a:lnTo>
                <a:lnTo>
                  <a:pt x="0" y="31676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45" id="45"/>
          <p:cNvSpPr txBox="true"/>
          <p:nvPr/>
        </p:nvSpPr>
        <p:spPr>
          <a:xfrm rot="0">
            <a:off x="9255957" y="8082249"/>
            <a:ext cx="4401443" cy="1514475"/>
          </a:xfrm>
          <a:prstGeom prst="rect">
            <a:avLst/>
          </a:prstGeom>
        </p:spPr>
        <p:txBody>
          <a:bodyPr anchor="t" rtlCol="false" tIns="0" lIns="0" bIns="0" rIns="0">
            <a:spAutoFit/>
          </a:bodyPr>
          <a:lstStyle/>
          <a:p>
            <a:pPr algn="l">
              <a:lnSpc>
                <a:spcPts val="2999"/>
              </a:lnSpc>
            </a:pPr>
            <a:r>
              <a:rPr lang="en-US" sz="2499" b="true">
                <a:solidFill>
                  <a:srgbClr val="FFFFFF"/>
                </a:solidFill>
                <a:latin typeface="Arimo Bold"/>
                <a:ea typeface="Arimo Bold"/>
                <a:cs typeface="Arimo Bold"/>
                <a:sym typeface="Arimo Bold"/>
              </a:rPr>
              <a:t>●EDUARDO MICHEL</a:t>
            </a:r>
          </a:p>
          <a:p>
            <a:pPr algn="l">
              <a:lnSpc>
                <a:spcPts val="2999"/>
              </a:lnSpc>
              <a:spcBef>
                <a:spcPct val="0"/>
              </a:spcBef>
            </a:pPr>
            <a:r>
              <a:rPr lang="en-US" b="true" sz="2499">
                <a:solidFill>
                  <a:srgbClr val="FFFFFF"/>
                </a:solidFill>
                <a:latin typeface="Arimo Bold"/>
                <a:ea typeface="Arimo Bold"/>
                <a:cs typeface="Arimo Bold"/>
                <a:sym typeface="Arimo Bold"/>
              </a:rPr>
              <a:t>●MATEO ROBLES</a:t>
            </a:r>
          </a:p>
          <a:p>
            <a:pPr algn="l">
              <a:lnSpc>
                <a:spcPts val="2999"/>
              </a:lnSpc>
              <a:spcBef>
                <a:spcPct val="0"/>
              </a:spcBef>
            </a:pPr>
            <a:r>
              <a:rPr lang="en-US" b="true" sz="2499">
                <a:solidFill>
                  <a:srgbClr val="FFFFFF"/>
                </a:solidFill>
                <a:latin typeface="Arimo Bold"/>
                <a:ea typeface="Arimo Bold"/>
                <a:cs typeface="Arimo Bold"/>
                <a:sym typeface="Arimo Bold"/>
              </a:rPr>
              <a:t>●DAGOBERTO MARMOLEJO</a:t>
            </a:r>
          </a:p>
          <a:p>
            <a:pPr algn="l">
              <a:lnSpc>
                <a:spcPts val="3127"/>
              </a:lnSpc>
              <a:spcBef>
                <a:spcPct val="0"/>
              </a:spcBef>
            </a:pPr>
          </a:p>
        </p:txBody>
      </p:sp>
      <p:sp>
        <p:nvSpPr>
          <p:cNvPr name="TextBox 46" id="46"/>
          <p:cNvSpPr txBox="true"/>
          <p:nvPr/>
        </p:nvSpPr>
        <p:spPr>
          <a:xfrm rot="0">
            <a:off x="14088223" y="8046687"/>
            <a:ext cx="3737372" cy="1495425"/>
          </a:xfrm>
          <a:prstGeom prst="rect">
            <a:avLst/>
          </a:prstGeom>
        </p:spPr>
        <p:txBody>
          <a:bodyPr anchor="t" rtlCol="false" tIns="0" lIns="0" bIns="0" rIns="0">
            <a:spAutoFit/>
          </a:bodyPr>
          <a:lstStyle/>
          <a:p>
            <a:pPr algn="l">
              <a:lnSpc>
                <a:spcPts val="2999"/>
              </a:lnSpc>
            </a:pPr>
            <a:r>
              <a:rPr lang="en-US" sz="2499" b="true">
                <a:solidFill>
                  <a:srgbClr val="FFFFFF"/>
                </a:solidFill>
                <a:latin typeface="Arimo Bold"/>
                <a:ea typeface="Arimo Bold"/>
                <a:cs typeface="Arimo Bold"/>
                <a:sym typeface="Arimo Bold"/>
              </a:rPr>
              <a:t>●ANA PADILLA </a:t>
            </a:r>
          </a:p>
          <a:p>
            <a:pPr algn="l">
              <a:lnSpc>
                <a:spcPts val="2999"/>
              </a:lnSpc>
              <a:spcBef>
                <a:spcPct val="0"/>
              </a:spcBef>
            </a:pPr>
            <a:r>
              <a:rPr lang="en-US" b="true" sz="2499">
                <a:solidFill>
                  <a:srgbClr val="FFFFFF"/>
                </a:solidFill>
                <a:latin typeface="Arimo Bold"/>
                <a:ea typeface="Arimo Bold"/>
                <a:cs typeface="Arimo Bold"/>
                <a:sym typeface="Arimo Bold"/>
              </a:rPr>
              <a:t>●EMILIANO CUEVA</a:t>
            </a:r>
          </a:p>
          <a:p>
            <a:pPr algn="l">
              <a:lnSpc>
                <a:spcPts val="2999"/>
              </a:lnSpc>
              <a:spcBef>
                <a:spcPct val="0"/>
              </a:spcBef>
            </a:pPr>
            <a:r>
              <a:rPr lang="en-US" b="true" sz="2499">
                <a:solidFill>
                  <a:srgbClr val="FFFFFF"/>
                </a:solidFill>
                <a:latin typeface="Arimo Bold"/>
                <a:ea typeface="Arimo Bold"/>
                <a:cs typeface="Arimo Bold"/>
                <a:sym typeface="Arimo Bold"/>
              </a:rPr>
              <a:t>●LEONARDO ESPINOSA</a:t>
            </a:r>
          </a:p>
          <a:p>
            <a:pPr algn="l">
              <a:lnSpc>
                <a:spcPts val="299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0" y="91481"/>
            <a:ext cx="17677587" cy="9709986"/>
          </a:xfrm>
          <a:custGeom>
            <a:avLst/>
            <a:gdLst/>
            <a:ahLst/>
            <a:cxnLst/>
            <a:rect r="r" b="b" t="t" l="l"/>
            <a:pathLst>
              <a:path h="9709986" w="17677587">
                <a:moveTo>
                  <a:pt x="0" y="0"/>
                </a:moveTo>
                <a:lnTo>
                  <a:pt x="17677587" y="0"/>
                </a:lnTo>
                <a:lnTo>
                  <a:pt x="17677587" y="9709986"/>
                </a:lnTo>
                <a:lnTo>
                  <a:pt x="0" y="97099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069825" y="966225"/>
            <a:ext cx="1386450" cy="2293050"/>
          </a:xfrm>
          <a:custGeom>
            <a:avLst/>
            <a:gdLst/>
            <a:ahLst/>
            <a:cxnLst/>
            <a:rect r="r" b="b" t="t" l="l"/>
            <a:pathLst>
              <a:path h="2293050" w="1386450">
                <a:moveTo>
                  <a:pt x="0" y="0"/>
                </a:moveTo>
                <a:lnTo>
                  <a:pt x="1386450" y="0"/>
                </a:lnTo>
                <a:lnTo>
                  <a:pt x="1386450" y="2293050"/>
                </a:lnTo>
                <a:lnTo>
                  <a:pt x="0" y="2293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3217205" y="6895050"/>
            <a:ext cx="4042095" cy="2363250"/>
            <a:chOff x="0" y="0"/>
            <a:chExt cx="5389460" cy="3151000"/>
          </a:xfrm>
        </p:grpSpPr>
        <p:grpSp>
          <p:nvGrpSpPr>
            <p:cNvPr name="Group 5" id="5"/>
            <p:cNvGrpSpPr/>
            <p:nvPr/>
          </p:nvGrpSpPr>
          <p:grpSpPr>
            <a:xfrm rot="0">
              <a:off x="30" y="0"/>
              <a:ext cx="5381400" cy="3151000"/>
              <a:chOff x="0" y="0"/>
              <a:chExt cx="5381400" cy="3151000"/>
            </a:xfrm>
          </p:grpSpPr>
          <p:sp>
            <p:nvSpPr>
              <p:cNvPr name="Freeform 6" id="6"/>
              <p:cNvSpPr/>
              <p:nvPr/>
            </p:nvSpPr>
            <p:spPr>
              <a:xfrm flipH="false" flipV="false" rot="0">
                <a:off x="12700" y="12700"/>
                <a:ext cx="5355971" cy="3125597"/>
              </a:xfrm>
              <a:custGeom>
                <a:avLst/>
                <a:gdLst/>
                <a:ahLst/>
                <a:cxnLst/>
                <a:rect r="r" b="b" t="t" l="l"/>
                <a:pathLst>
                  <a:path h="3125597" w="5355971">
                    <a:moveTo>
                      <a:pt x="0" y="0"/>
                    </a:moveTo>
                    <a:lnTo>
                      <a:pt x="5355971" y="0"/>
                    </a:lnTo>
                    <a:lnTo>
                      <a:pt x="5355971" y="3125597"/>
                    </a:lnTo>
                    <a:lnTo>
                      <a:pt x="0" y="3125597"/>
                    </a:lnTo>
                    <a:close/>
                  </a:path>
                </a:pathLst>
              </a:custGeom>
              <a:solidFill>
                <a:srgbClr val="2A4C89"/>
              </a:solidFill>
            </p:spPr>
          </p:sp>
          <p:sp>
            <p:nvSpPr>
              <p:cNvPr name="Freeform 7" id="7"/>
              <p:cNvSpPr/>
              <p:nvPr/>
            </p:nvSpPr>
            <p:spPr>
              <a:xfrm flipH="false" flipV="false" rot="0">
                <a:off x="0" y="0"/>
                <a:ext cx="5381371" cy="3150997"/>
              </a:xfrm>
              <a:custGeom>
                <a:avLst/>
                <a:gdLst/>
                <a:ahLst/>
                <a:cxnLst/>
                <a:rect r="r" b="b" t="t" l="l"/>
                <a:pathLst>
                  <a:path h="3150997" w="5381371">
                    <a:moveTo>
                      <a:pt x="12700" y="0"/>
                    </a:moveTo>
                    <a:lnTo>
                      <a:pt x="5368671" y="0"/>
                    </a:lnTo>
                    <a:cubicBezTo>
                      <a:pt x="5375656" y="0"/>
                      <a:pt x="5381371" y="5715"/>
                      <a:pt x="5381371" y="12700"/>
                    </a:cubicBezTo>
                    <a:lnTo>
                      <a:pt x="5381371" y="3138297"/>
                    </a:lnTo>
                    <a:cubicBezTo>
                      <a:pt x="5381371" y="3145282"/>
                      <a:pt x="5375656" y="3150997"/>
                      <a:pt x="5368671" y="3150997"/>
                    </a:cubicBezTo>
                    <a:lnTo>
                      <a:pt x="12700" y="3150997"/>
                    </a:lnTo>
                    <a:cubicBezTo>
                      <a:pt x="5715" y="3150997"/>
                      <a:pt x="0" y="3145282"/>
                      <a:pt x="0" y="3138297"/>
                    </a:cubicBezTo>
                    <a:lnTo>
                      <a:pt x="0" y="12700"/>
                    </a:lnTo>
                    <a:cubicBezTo>
                      <a:pt x="0" y="5715"/>
                      <a:pt x="5715" y="0"/>
                      <a:pt x="12700" y="0"/>
                    </a:cubicBezTo>
                    <a:moveTo>
                      <a:pt x="12700" y="25400"/>
                    </a:moveTo>
                    <a:lnTo>
                      <a:pt x="12700" y="12700"/>
                    </a:lnTo>
                    <a:lnTo>
                      <a:pt x="25400" y="12700"/>
                    </a:lnTo>
                    <a:lnTo>
                      <a:pt x="25400" y="3138297"/>
                    </a:lnTo>
                    <a:lnTo>
                      <a:pt x="12700" y="3138297"/>
                    </a:lnTo>
                    <a:lnTo>
                      <a:pt x="12700" y="3125597"/>
                    </a:lnTo>
                    <a:lnTo>
                      <a:pt x="5368671" y="3125597"/>
                    </a:lnTo>
                    <a:lnTo>
                      <a:pt x="5368671" y="3138297"/>
                    </a:lnTo>
                    <a:lnTo>
                      <a:pt x="5355971" y="3138297"/>
                    </a:lnTo>
                    <a:lnTo>
                      <a:pt x="5355971" y="12700"/>
                    </a:lnTo>
                    <a:lnTo>
                      <a:pt x="5368671" y="12700"/>
                    </a:lnTo>
                    <a:lnTo>
                      <a:pt x="5368671" y="25400"/>
                    </a:lnTo>
                    <a:lnTo>
                      <a:pt x="12700" y="25400"/>
                    </a:lnTo>
                    <a:close/>
                  </a:path>
                </a:pathLst>
              </a:custGeom>
              <a:solidFill>
                <a:srgbClr val="FE4A6B"/>
              </a:solidFill>
            </p:spPr>
          </p:sp>
        </p:grpSp>
        <p:grpSp>
          <p:nvGrpSpPr>
            <p:cNvPr name="Group 8" id="8"/>
            <p:cNvGrpSpPr/>
            <p:nvPr/>
          </p:nvGrpSpPr>
          <p:grpSpPr>
            <a:xfrm rot="0">
              <a:off x="161098" y="505799"/>
              <a:ext cx="2316800" cy="976800"/>
              <a:chOff x="0" y="0"/>
              <a:chExt cx="2316800" cy="976800"/>
            </a:xfrm>
          </p:grpSpPr>
          <p:sp>
            <p:nvSpPr>
              <p:cNvPr name="Freeform 9" id="9"/>
              <p:cNvSpPr/>
              <p:nvPr/>
            </p:nvSpPr>
            <p:spPr>
              <a:xfrm flipH="false" flipV="false" rot="0">
                <a:off x="0" y="0"/>
                <a:ext cx="2316861" cy="976757"/>
              </a:xfrm>
              <a:custGeom>
                <a:avLst/>
                <a:gdLst/>
                <a:ahLst/>
                <a:cxnLst/>
                <a:rect r="r" b="b" t="t" l="l"/>
                <a:pathLst>
                  <a:path h="976757" w="2316861">
                    <a:moveTo>
                      <a:pt x="0" y="0"/>
                    </a:moveTo>
                    <a:lnTo>
                      <a:pt x="2316861" y="0"/>
                    </a:lnTo>
                    <a:lnTo>
                      <a:pt x="2316861" y="976757"/>
                    </a:lnTo>
                    <a:lnTo>
                      <a:pt x="0" y="976757"/>
                    </a:lnTo>
                    <a:close/>
                  </a:path>
                </a:pathLst>
              </a:custGeom>
              <a:solidFill>
                <a:srgbClr val="103675"/>
              </a:solidFill>
            </p:spPr>
          </p:sp>
        </p:grpSp>
        <p:grpSp>
          <p:nvGrpSpPr>
            <p:cNvPr name="Group 10" id="10"/>
            <p:cNvGrpSpPr/>
            <p:nvPr/>
          </p:nvGrpSpPr>
          <p:grpSpPr>
            <a:xfrm rot="0">
              <a:off x="2946831" y="505799"/>
              <a:ext cx="2316800" cy="976800"/>
              <a:chOff x="0" y="0"/>
              <a:chExt cx="2316800" cy="976800"/>
            </a:xfrm>
          </p:grpSpPr>
          <p:sp>
            <p:nvSpPr>
              <p:cNvPr name="Freeform 11" id="11"/>
              <p:cNvSpPr/>
              <p:nvPr/>
            </p:nvSpPr>
            <p:spPr>
              <a:xfrm flipH="false" flipV="false" rot="0">
                <a:off x="0" y="0"/>
                <a:ext cx="2316861" cy="976757"/>
              </a:xfrm>
              <a:custGeom>
                <a:avLst/>
                <a:gdLst/>
                <a:ahLst/>
                <a:cxnLst/>
                <a:rect r="r" b="b" t="t" l="l"/>
                <a:pathLst>
                  <a:path h="976757" w="2316861">
                    <a:moveTo>
                      <a:pt x="0" y="0"/>
                    </a:moveTo>
                    <a:lnTo>
                      <a:pt x="2316861" y="0"/>
                    </a:lnTo>
                    <a:lnTo>
                      <a:pt x="2316861" y="976757"/>
                    </a:lnTo>
                    <a:lnTo>
                      <a:pt x="0" y="976757"/>
                    </a:lnTo>
                    <a:close/>
                  </a:path>
                </a:pathLst>
              </a:custGeom>
              <a:solidFill>
                <a:srgbClr val="103675"/>
              </a:solidFill>
            </p:spPr>
          </p:sp>
        </p:grpSp>
        <p:sp>
          <p:nvSpPr>
            <p:cNvPr name="Freeform 12" id="12"/>
            <p:cNvSpPr/>
            <p:nvPr/>
          </p:nvSpPr>
          <p:spPr>
            <a:xfrm flipH="false" flipV="false" rot="0">
              <a:off x="2290758" y="2361499"/>
              <a:ext cx="1906504" cy="430101"/>
            </a:xfrm>
            <a:custGeom>
              <a:avLst/>
              <a:gdLst/>
              <a:ahLst/>
              <a:cxnLst/>
              <a:rect r="r" b="b" t="t" l="l"/>
              <a:pathLst>
                <a:path h="430101" w="1906504">
                  <a:moveTo>
                    <a:pt x="0" y="0"/>
                  </a:moveTo>
                  <a:lnTo>
                    <a:pt x="1906504" y="0"/>
                  </a:lnTo>
                  <a:lnTo>
                    <a:pt x="1906504" y="430101"/>
                  </a:lnTo>
                  <a:lnTo>
                    <a:pt x="0" y="4301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3" id="13"/>
            <p:cNvSpPr/>
            <p:nvPr/>
          </p:nvSpPr>
          <p:spPr>
            <a:xfrm>
              <a:off x="2247198" y="2925582"/>
              <a:ext cx="2028600" cy="25400"/>
            </a:xfrm>
            <a:prstGeom prst="line">
              <a:avLst/>
            </a:prstGeom>
            <a:ln cap="rnd" w="12700">
              <a:solidFill>
                <a:srgbClr val="FE4A6B"/>
              </a:solidFill>
              <a:prstDash val="solid"/>
              <a:headEnd type="none" len="sm" w="sm"/>
              <a:tailEnd type="none" len="sm" w="sm"/>
            </a:ln>
          </p:spPr>
        </p:sp>
        <p:sp>
          <p:nvSpPr>
            <p:cNvPr name="AutoShape 14" id="14"/>
            <p:cNvSpPr/>
            <p:nvPr/>
          </p:nvSpPr>
          <p:spPr>
            <a:xfrm>
              <a:off x="30" y="333539"/>
              <a:ext cx="5389400" cy="25400"/>
            </a:xfrm>
            <a:prstGeom prst="line">
              <a:avLst/>
            </a:prstGeom>
            <a:ln cap="rnd" w="12700">
              <a:solidFill>
                <a:srgbClr val="FE4A6B"/>
              </a:solidFill>
              <a:prstDash val="solid"/>
              <a:headEnd type="none" len="sm" w="sm"/>
              <a:tailEnd type="none" len="sm" w="sm"/>
            </a:ln>
          </p:spPr>
        </p:sp>
        <p:sp>
          <p:nvSpPr>
            <p:cNvPr name="Freeform 15" id="15"/>
            <p:cNvSpPr/>
            <p:nvPr/>
          </p:nvSpPr>
          <p:spPr>
            <a:xfrm flipH="false" flipV="false" rot="0">
              <a:off x="379098" y="760615"/>
              <a:ext cx="1880800" cy="508608"/>
            </a:xfrm>
            <a:custGeom>
              <a:avLst/>
              <a:gdLst/>
              <a:ahLst/>
              <a:cxnLst/>
              <a:rect r="r" b="b" t="t" l="l"/>
              <a:pathLst>
                <a:path h="508608" w="1880800">
                  <a:moveTo>
                    <a:pt x="0" y="0"/>
                  </a:moveTo>
                  <a:lnTo>
                    <a:pt x="1880800" y="0"/>
                  </a:lnTo>
                  <a:lnTo>
                    <a:pt x="1880800" y="508608"/>
                  </a:lnTo>
                  <a:lnTo>
                    <a:pt x="0" y="5086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6" id="16"/>
            <p:cNvGrpSpPr/>
            <p:nvPr/>
          </p:nvGrpSpPr>
          <p:grpSpPr>
            <a:xfrm rot="0">
              <a:off x="161098" y="1648465"/>
              <a:ext cx="5102400" cy="68800"/>
              <a:chOff x="0" y="0"/>
              <a:chExt cx="5102400" cy="68800"/>
            </a:xfrm>
          </p:grpSpPr>
          <p:sp>
            <p:nvSpPr>
              <p:cNvPr name="Freeform 17" id="17"/>
              <p:cNvSpPr/>
              <p:nvPr/>
            </p:nvSpPr>
            <p:spPr>
              <a:xfrm flipH="false" flipV="false" rot="0">
                <a:off x="0" y="0"/>
                <a:ext cx="5102352" cy="68834"/>
              </a:xfrm>
              <a:custGeom>
                <a:avLst/>
                <a:gdLst/>
                <a:ahLst/>
                <a:cxnLst/>
                <a:rect r="r" b="b" t="t" l="l"/>
                <a:pathLst>
                  <a:path h="68834" w="5102352">
                    <a:moveTo>
                      <a:pt x="0" y="0"/>
                    </a:moveTo>
                    <a:lnTo>
                      <a:pt x="5102352" y="0"/>
                    </a:lnTo>
                    <a:lnTo>
                      <a:pt x="5102352" y="68834"/>
                    </a:lnTo>
                    <a:lnTo>
                      <a:pt x="0" y="68834"/>
                    </a:lnTo>
                    <a:close/>
                  </a:path>
                </a:pathLst>
              </a:custGeom>
              <a:solidFill>
                <a:srgbClr val="1A2A42"/>
              </a:solidFill>
            </p:spPr>
          </p:sp>
        </p:grpSp>
        <p:sp>
          <p:nvSpPr>
            <p:cNvPr name="Freeform 18" id="18"/>
            <p:cNvSpPr/>
            <p:nvPr/>
          </p:nvSpPr>
          <p:spPr>
            <a:xfrm flipH="false" flipV="false" rot="0">
              <a:off x="30" y="2688000"/>
              <a:ext cx="1862400" cy="207200"/>
            </a:xfrm>
            <a:custGeom>
              <a:avLst/>
              <a:gdLst/>
              <a:ahLst/>
              <a:cxnLst/>
              <a:rect r="r" b="b" t="t" l="l"/>
              <a:pathLst>
                <a:path h="207200" w="1862400">
                  <a:moveTo>
                    <a:pt x="0" y="0"/>
                  </a:moveTo>
                  <a:lnTo>
                    <a:pt x="1862400" y="0"/>
                  </a:lnTo>
                  <a:lnTo>
                    <a:pt x="1862400" y="207200"/>
                  </a:lnTo>
                  <a:lnTo>
                    <a:pt x="0" y="2072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9" id="19"/>
            <p:cNvGrpSpPr/>
            <p:nvPr/>
          </p:nvGrpSpPr>
          <p:grpSpPr>
            <a:xfrm rot="0">
              <a:off x="161098" y="1781572"/>
              <a:ext cx="5102400" cy="68800"/>
              <a:chOff x="0" y="0"/>
              <a:chExt cx="5102400" cy="68800"/>
            </a:xfrm>
          </p:grpSpPr>
          <p:sp>
            <p:nvSpPr>
              <p:cNvPr name="Freeform 20" id="20"/>
              <p:cNvSpPr/>
              <p:nvPr/>
            </p:nvSpPr>
            <p:spPr>
              <a:xfrm flipH="false" flipV="false" rot="0">
                <a:off x="0" y="0"/>
                <a:ext cx="5102352" cy="68834"/>
              </a:xfrm>
              <a:custGeom>
                <a:avLst/>
                <a:gdLst/>
                <a:ahLst/>
                <a:cxnLst/>
                <a:rect r="r" b="b" t="t" l="l"/>
                <a:pathLst>
                  <a:path h="68834" w="5102352">
                    <a:moveTo>
                      <a:pt x="0" y="0"/>
                    </a:moveTo>
                    <a:lnTo>
                      <a:pt x="5102352" y="0"/>
                    </a:lnTo>
                    <a:lnTo>
                      <a:pt x="5102352" y="68834"/>
                    </a:lnTo>
                    <a:lnTo>
                      <a:pt x="0" y="68834"/>
                    </a:lnTo>
                    <a:close/>
                  </a:path>
                </a:pathLst>
              </a:custGeom>
              <a:solidFill>
                <a:srgbClr val="1A2A42"/>
              </a:solidFill>
            </p:spPr>
          </p:sp>
        </p:grpSp>
        <p:grpSp>
          <p:nvGrpSpPr>
            <p:cNvPr name="Group 21" id="21"/>
            <p:cNvGrpSpPr/>
            <p:nvPr/>
          </p:nvGrpSpPr>
          <p:grpSpPr>
            <a:xfrm rot="0">
              <a:off x="161098" y="1914679"/>
              <a:ext cx="5102400" cy="68800"/>
              <a:chOff x="0" y="0"/>
              <a:chExt cx="5102400" cy="68800"/>
            </a:xfrm>
          </p:grpSpPr>
          <p:sp>
            <p:nvSpPr>
              <p:cNvPr name="Freeform 22" id="22"/>
              <p:cNvSpPr/>
              <p:nvPr/>
            </p:nvSpPr>
            <p:spPr>
              <a:xfrm flipH="false" flipV="false" rot="0">
                <a:off x="0" y="0"/>
                <a:ext cx="5102352" cy="68834"/>
              </a:xfrm>
              <a:custGeom>
                <a:avLst/>
                <a:gdLst/>
                <a:ahLst/>
                <a:cxnLst/>
                <a:rect r="r" b="b" t="t" l="l"/>
                <a:pathLst>
                  <a:path h="68834" w="5102352">
                    <a:moveTo>
                      <a:pt x="0" y="0"/>
                    </a:moveTo>
                    <a:lnTo>
                      <a:pt x="5102352" y="0"/>
                    </a:lnTo>
                    <a:lnTo>
                      <a:pt x="5102352" y="68834"/>
                    </a:lnTo>
                    <a:lnTo>
                      <a:pt x="0" y="68834"/>
                    </a:lnTo>
                    <a:close/>
                  </a:path>
                </a:pathLst>
              </a:custGeom>
              <a:solidFill>
                <a:srgbClr val="1A2A42"/>
              </a:solidFill>
            </p:spPr>
          </p:sp>
        </p:grpSp>
        <p:sp>
          <p:nvSpPr>
            <p:cNvPr name="Freeform 23" id="23"/>
            <p:cNvSpPr/>
            <p:nvPr/>
          </p:nvSpPr>
          <p:spPr>
            <a:xfrm flipH="false" flipV="false" rot="0">
              <a:off x="3164831" y="760615"/>
              <a:ext cx="1880800" cy="508608"/>
            </a:xfrm>
            <a:custGeom>
              <a:avLst/>
              <a:gdLst/>
              <a:ahLst/>
              <a:cxnLst/>
              <a:rect r="r" b="b" t="t" l="l"/>
              <a:pathLst>
                <a:path h="508608" w="1880800">
                  <a:moveTo>
                    <a:pt x="0" y="0"/>
                  </a:moveTo>
                  <a:lnTo>
                    <a:pt x="1880800" y="0"/>
                  </a:lnTo>
                  <a:lnTo>
                    <a:pt x="1880800" y="508608"/>
                  </a:lnTo>
                  <a:lnTo>
                    <a:pt x="0" y="5086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24" id="24"/>
          <p:cNvSpPr/>
          <p:nvPr/>
        </p:nvSpPr>
        <p:spPr>
          <a:xfrm flipH="false" flipV="false" rot="0">
            <a:off x="476994" y="6151764"/>
            <a:ext cx="6213072" cy="3106536"/>
          </a:xfrm>
          <a:custGeom>
            <a:avLst/>
            <a:gdLst/>
            <a:ahLst/>
            <a:cxnLst/>
            <a:rect r="r" b="b" t="t" l="l"/>
            <a:pathLst>
              <a:path h="3106536" w="6213072">
                <a:moveTo>
                  <a:pt x="0" y="0"/>
                </a:moveTo>
                <a:lnTo>
                  <a:pt x="6213072" y="0"/>
                </a:lnTo>
                <a:lnTo>
                  <a:pt x="6213072" y="3106536"/>
                </a:lnTo>
                <a:lnTo>
                  <a:pt x="0" y="3106536"/>
                </a:lnTo>
                <a:lnTo>
                  <a:pt x="0" y="0"/>
                </a:lnTo>
                <a:close/>
              </a:path>
            </a:pathLst>
          </a:custGeom>
          <a:blipFill>
            <a:blip r:embed="rId13"/>
            <a:stretch>
              <a:fillRect l="0" t="0" r="0" b="0"/>
            </a:stretch>
          </a:blipFill>
        </p:spPr>
      </p:sp>
      <p:sp>
        <p:nvSpPr>
          <p:cNvPr name="Freeform 25" id="25"/>
          <p:cNvSpPr/>
          <p:nvPr/>
        </p:nvSpPr>
        <p:spPr>
          <a:xfrm flipH="false" flipV="false" rot="0">
            <a:off x="476994" y="2662646"/>
            <a:ext cx="6213072" cy="2914379"/>
          </a:xfrm>
          <a:custGeom>
            <a:avLst/>
            <a:gdLst/>
            <a:ahLst/>
            <a:cxnLst/>
            <a:rect r="r" b="b" t="t" l="l"/>
            <a:pathLst>
              <a:path h="2914379" w="6213072">
                <a:moveTo>
                  <a:pt x="0" y="0"/>
                </a:moveTo>
                <a:lnTo>
                  <a:pt x="6213072" y="0"/>
                </a:lnTo>
                <a:lnTo>
                  <a:pt x="6213072" y="2914379"/>
                </a:lnTo>
                <a:lnTo>
                  <a:pt x="0" y="2914379"/>
                </a:lnTo>
                <a:lnTo>
                  <a:pt x="0" y="0"/>
                </a:lnTo>
                <a:close/>
              </a:path>
            </a:pathLst>
          </a:custGeom>
          <a:blipFill>
            <a:blip r:embed="rId14"/>
            <a:stretch>
              <a:fillRect l="0" t="0" r="0" b="0"/>
            </a:stretch>
          </a:blipFill>
        </p:spPr>
      </p:sp>
      <p:sp>
        <p:nvSpPr>
          <p:cNvPr name="TextBox 26" id="26"/>
          <p:cNvSpPr txBox="true"/>
          <p:nvPr/>
        </p:nvSpPr>
        <p:spPr>
          <a:xfrm rot="0">
            <a:off x="609887" y="503859"/>
            <a:ext cx="14955081" cy="1850518"/>
          </a:xfrm>
          <a:prstGeom prst="rect">
            <a:avLst/>
          </a:prstGeom>
        </p:spPr>
        <p:txBody>
          <a:bodyPr anchor="t" rtlCol="false" tIns="0" lIns="0" bIns="0" rIns="0">
            <a:spAutoFit/>
          </a:bodyPr>
          <a:lstStyle/>
          <a:p>
            <a:pPr algn="ctr">
              <a:lnSpc>
                <a:spcPts val="7313"/>
              </a:lnSpc>
            </a:pPr>
            <a:r>
              <a:rPr lang="en-US" sz="5299" b="true">
                <a:solidFill>
                  <a:srgbClr val="FFFFFF"/>
                </a:solidFill>
                <a:latin typeface="Arimo Bold"/>
                <a:ea typeface="Arimo Bold"/>
                <a:cs typeface="Arimo Bold"/>
                <a:sym typeface="Arimo Bold"/>
              </a:rPr>
              <a:t>PROBLEMAS EXPERIMENTADOS </a:t>
            </a:r>
          </a:p>
          <a:p>
            <a:pPr algn="ctr">
              <a:lnSpc>
                <a:spcPts val="7313"/>
              </a:lnSpc>
            </a:pPr>
            <a:r>
              <a:rPr lang="en-US" b="true" sz="5299">
                <a:solidFill>
                  <a:srgbClr val="FFFFFF"/>
                </a:solidFill>
                <a:latin typeface="Arimo Bold"/>
                <a:ea typeface="Arimo Bold"/>
                <a:cs typeface="Arimo Bold"/>
                <a:sym typeface="Arimo Bold"/>
              </a:rPr>
              <a:t>Y SOLUCIONES</a:t>
            </a:r>
          </a:p>
        </p:txBody>
      </p:sp>
      <p:sp>
        <p:nvSpPr>
          <p:cNvPr name="TextBox 27" id="27"/>
          <p:cNvSpPr txBox="true"/>
          <p:nvPr/>
        </p:nvSpPr>
        <p:spPr>
          <a:xfrm rot="0">
            <a:off x="7339978" y="2563927"/>
            <a:ext cx="8389656" cy="2686050"/>
          </a:xfrm>
          <a:prstGeom prst="rect">
            <a:avLst/>
          </a:prstGeom>
        </p:spPr>
        <p:txBody>
          <a:bodyPr anchor="t" rtlCol="false" tIns="0" lIns="0" bIns="0" rIns="0">
            <a:spAutoFit/>
          </a:bodyPr>
          <a:lstStyle/>
          <a:p>
            <a:pPr algn="ctr">
              <a:lnSpc>
                <a:spcPts val="5280"/>
              </a:lnSpc>
              <a:spcBef>
                <a:spcPct val="0"/>
              </a:spcBef>
            </a:pPr>
            <a:r>
              <a:rPr lang="en-US" b="true" sz="4400">
                <a:solidFill>
                  <a:srgbClr val="FFE0B1"/>
                </a:solidFill>
                <a:latin typeface="Arimo Bold"/>
                <a:ea typeface="Arimo Bold"/>
                <a:cs typeface="Arimo Bold"/>
                <a:sym typeface="Arimo Bold"/>
              </a:rPr>
              <a:t>ERROR. CONSULTA ACCESS NO RECONOCE MAYÚSCULAS Y MINÚSCULAS</a:t>
            </a:r>
          </a:p>
          <a:p>
            <a:pPr algn="ctr">
              <a:lnSpc>
                <a:spcPts val="5280"/>
              </a:lnSpc>
              <a:spcBef>
                <a:spcPct val="0"/>
              </a:spcBef>
            </a:pPr>
          </a:p>
        </p:txBody>
      </p:sp>
      <p:sp>
        <p:nvSpPr>
          <p:cNvPr name="TextBox 28" id="28"/>
          <p:cNvSpPr txBox="true"/>
          <p:nvPr/>
        </p:nvSpPr>
        <p:spPr>
          <a:xfrm rot="0">
            <a:off x="7529457" y="4636842"/>
            <a:ext cx="9448115" cy="2324100"/>
          </a:xfrm>
          <a:prstGeom prst="rect">
            <a:avLst/>
          </a:prstGeom>
        </p:spPr>
        <p:txBody>
          <a:bodyPr anchor="t" rtlCol="false" tIns="0" lIns="0" bIns="0" rIns="0">
            <a:spAutoFit/>
          </a:bodyPr>
          <a:lstStyle/>
          <a:p>
            <a:pPr algn="just">
              <a:lnSpc>
                <a:spcPts val="2999"/>
              </a:lnSpc>
              <a:spcBef>
                <a:spcPct val="0"/>
              </a:spcBef>
            </a:pPr>
            <a:r>
              <a:rPr lang="en-US" b="true" sz="2499">
                <a:solidFill>
                  <a:srgbClr val="FFFFFF"/>
                </a:solidFill>
                <a:latin typeface="Arimo Bold"/>
                <a:ea typeface="Arimo Bold"/>
                <a:cs typeface="Arimo Bold"/>
                <a:sym typeface="Arimo Bold"/>
              </a:rPr>
              <a:t>Después de investigar, encontramos que, por default, las consultas SQL en Microsoft Access no son sensibles a mayúsculas y minúsculas. Esto resultaba en errores en el apartado de inicio de sesión, buscar producto y catálogo de usuarios. Llegamos a dos soluciones.</a:t>
            </a:r>
          </a:p>
          <a:p>
            <a:pPr algn="ctr">
              <a:lnSpc>
                <a:spcPts val="3600"/>
              </a:lnSpc>
              <a:spcBef>
                <a:spcPct val="0"/>
              </a:spcBef>
            </a:pPr>
          </a:p>
        </p:txBody>
      </p:sp>
      <p:sp>
        <p:nvSpPr>
          <p:cNvPr name="TextBox 29" id="29"/>
          <p:cNvSpPr txBox="true"/>
          <p:nvPr/>
        </p:nvSpPr>
        <p:spPr>
          <a:xfrm rot="0">
            <a:off x="6690066" y="6876000"/>
            <a:ext cx="6020296" cy="1352550"/>
          </a:xfrm>
          <a:prstGeom prst="rect">
            <a:avLst/>
          </a:prstGeom>
        </p:spPr>
        <p:txBody>
          <a:bodyPr anchor="t" rtlCol="false" tIns="0" lIns="0" bIns="0" rIns="0">
            <a:spAutoFit/>
          </a:bodyPr>
          <a:lstStyle/>
          <a:p>
            <a:pPr algn="just" marL="949961" indent="-474980" lvl="1">
              <a:lnSpc>
                <a:spcPts val="5280"/>
              </a:lnSpc>
              <a:spcBef>
                <a:spcPct val="0"/>
              </a:spcBef>
              <a:buAutoNum type="arabicPeriod" startAt="1"/>
            </a:pPr>
            <a:r>
              <a:rPr lang="en-US" b="true" sz="4400">
                <a:solidFill>
                  <a:srgbClr val="D2F0B9"/>
                </a:solidFill>
                <a:latin typeface="Arimo Bold"/>
                <a:ea typeface="Arimo Bold"/>
                <a:cs typeface="Arimo Bold"/>
                <a:sym typeface="Arimo Bold"/>
              </a:rPr>
              <a:t>Cambiar lógica de Consulta</a:t>
            </a:r>
          </a:p>
        </p:txBody>
      </p:sp>
      <p:sp>
        <p:nvSpPr>
          <p:cNvPr name="TextBox 30" id="30"/>
          <p:cNvSpPr txBox="true"/>
          <p:nvPr/>
        </p:nvSpPr>
        <p:spPr>
          <a:xfrm rot="0">
            <a:off x="7101352" y="8286225"/>
            <a:ext cx="4967050" cy="685800"/>
          </a:xfrm>
          <a:prstGeom prst="rect">
            <a:avLst/>
          </a:prstGeom>
        </p:spPr>
        <p:txBody>
          <a:bodyPr anchor="t" rtlCol="false" tIns="0" lIns="0" bIns="0" rIns="0">
            <a:spAutoFit/>
          </a:bodyPr>
          <a:lstStyle/>
          <a:p>
            <a:pPr algn="just">
              <a:lnSpc>
                <a:spcPts val="5280"/>
              </a:lnSpc>
              <a:spcBef>
                <a:spcPct val="0"/>
              </a:spcBef>
            </a:pPr>
            <a:r>
              <a:rPr lang="en-US" b="true" sz="4400">
                <a:solidFill>
                  <a:srgbClr val="D2F0B9"/>
                </a:solidFill>
                <a:latin typeface="Arimo Bold"/>
                <a:ea typeface="Arimo Bold"/>
                <a:cs typeface="Arimo Bold"/>
                <a:sym typeface="Arimo Bold"/>
              </a:rPr>
              <a:t>2. Funcion StrCmp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379019" cy="9545988"/>
          </a:xfrm>
          <a:custGeom>
            <a:avLst/>
            <a:gdLst/>
            <a:ahLst/>
            <a:cxnLst/>
            <a:rect r="r" b="b" t="t" l="l"/>
            <a:pathLst>
              <a:path h="9545988" w="17379019">
                <a:moveTo>
                  <a:pt x="0" y="0"/>
                </a:moveTo>
                <a:lnTo>
                  <a:pt x="17379019" y="0"/>
                </a:lnTo>
                <a:lnTo>
                  <a:pt x="17379019" y="9545988"/>
                </a:lnTo>
                <a:lnTo>
                  <a:pt x="0" y="95459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00632" y="1113428"/>
            <a:ext cx="16558668" cy="4557644"/>
          </a:xfrm>
          <a:custGeom>
            <a:avLst/>
            <a:gdLst/>
            <a:ahLst/>
            <a:cxnLst/>
            <a:rect r="r" b="b" t="t" l="l"/>
            <a:pathLst>
              <a:path h="4557644" w="16558668">
                <a:moveTo>
                  <a:pt x="0" y="0"/>
                </a:moveTo>
                <a:lnTo>
                  <a:pt x="16558668" y="0"/>
                </a:lnTo>
                <a:lnTo>
                  <a:pt x="16558668" y="4557644"/>
                </a:lnTo>
                <a:lnTo>
                  <a:pt x="0" y="45576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480625" y="2991775"/>
            <a:ext cx="989250" cy="989250"/>
            <a:chOff x="0" y="0"/>
            <a:chExt cx="1319000" cy="1319000"/>
          </a:xfrm>
        </p:grpSpPr>
        <p:sp>
          <p:nvSpPr>
            <p:cNvPr name="Freeform 5" id="5"/>
            <p:cNvSpPr/>
            <p:nvPr/>
          </p:nvSpPr>
          <p:spPr>
            <a:xfrm flipH="false" flipV="false" rot="0">
              <a:off x="12700" y="12700"/>
              <a:ext cx="1293622" cy="1293622"/>
            </a:xfrm>
            <a:custGeom>
              <a:avLst/>
              <a:gdLst/>
              <a:ahLst/>
              <a:cxnLst/>
              <a:rect r="r" b="b" t="t" l="l"/>
              <a:pathLst>
                <a:path h="1293622" w="1293622">
                  <a:moveTo>
                    <a:pt x="0" y="0"/>
                  </a:moveTo>
                  <a:lnTo>
                    <a:pt x="1293622" y="0"/>
                  </a:lnTo>
                  <a:lnTo>
                    <a:pt x="1293622" y="1293622"/>
                  </a:lnTo>
                  <a:lnTo>
                    <a:pt x="0" y="1293622"/>
                  </a:lnTo>
                  <a:close/>
                </a:path>
              </a:pathLst>
            </a:custGeom>
            <a:solidFill>
              <a:srgbClr val="103675"/>
            </a:solidFill>
          </p:spPr>
        </p:sp>
        <p:sp>
          <p:nvSpPr>
            <p:cNvPr name="Freeform 6" id="6"/>
            <p:cNvSpPr/>
            <p:nvPr/>
          </p:nvSpPr>
          <p:spPr>
            <a:xfrm flipH="false" flipV="false" rot="0">
              <a:off x="0" y="0"/>
              <a:ext cx="1319022" cy="1319022"/>
            </a:xfrm>
            <a:custGeom>
              <a:avLst/>
              <a:gdLst/>
              <a:ahLst/>
              <a:cxnLst/>
              <a:rect r="r" b="b" t="t" l="l"/>
              <a:pathLst>
                <a:path h="1319022" w="1319022">
                  <a:moveTo>
                    <a:pt x="12700" y="0"/>
                  </a:moveTo>
                  <a:lnTo>
                    <a:pt x="1306322" y="0"/>
                  </a:lnTo>
                  <a:cubicBezTo>
                    <a:pt x="1313307" y="0"/>
                    <a:pt x="1319022" y="5715"/>
                    <a:pt x="1319022" y="12700"/>
                  </a:cubicBezTo>
                  <a:lnTo>
                    <a:pt x="1319022" y="1306322"/>
                  </a:lnTo>
                  <a:cubicBezTo>
                    <a:pt x="1319022" y="1313307"/>
                    <a:pt x="1313307" y="1319022"/>
                    <a:pt x="1306322" y="1319022"/>
                  </a:cubicBezTo>
                  <a:lnTo>
                    <a:pt x="12700" y="1319022"/>
                  </a:lnTo>
                  <a:cubicBezTo>
                    <a:pt x="5715" y="1319022"/>
                    <a:pt x="0" y="1313307"/>
                    <a:pt x="0" y="1306322"/>
                  </a:cubicBezTo>
                  <a:lnTo>
                    <a:pt x="0" y="12700"/>
                  </a:lnTo>
                  <a:cubicBezTo>
                    <a:pt x="0" y="5715"/>
                    <a:pt x="5715" y="0"/>
                    <a:pt x="12700" y="0"/>
                  </a:cubicBezTo>
                  <a:moveTo>
                    <a:pt x="12700" y="25400"/>
                  </a:moveTo>
                  <a:lnTo>
                    <a:pt x="12700" y="12700"/>
                  </a:lnTo>
                  <a:lnTo>
                    <a:pt x="25400" y="12700"/>
                  </a:lnTo>
                  <a:lnTo>
                    <a:pt x="25400" y="1306322"/>
                  </a:lnTo>
                  <a:lnTo>
                    <a:pt x="12700" y="1306322"/>
                  </a:lnTo>
                  <a:lnTo>
                    <a:pt x="12700" y="1293622"/>
                  </a:lnTo>
                  <a:lnTo>
                    <a:pt x="1306322" y="1293622"/>
                  </a:lnTo>
                  <a:lnTo>
                    <a:pt x="1306322" y="1306322"/>
                  </a:lnTo>
                  <a:lnTo>
                    <a:pt x="1293622" y="1306322"/>
                  </a:lnTo>
                  <a:lnTo>
                    <a:pt x="1293622" y="12700"/>
                  </a:lnTo>
                  <a:lnTo>
                    <a:pt x="1306322" y="12700"/>
                  </a:lnTo>
                  <a:lnTo>
                    <a:pt x="1306322" y="25400"/>
                  </a:lnTo>
                  <a:lnTo>
                    <a:pt x="12700" y="25400"/>
                  </a:lnTo>
                  <a:close/>
                </a:path>
              </a:pathLst>
            </a:custGeom>
            <a:solidFill>
              <a:srgbClr val="FE4A6B"/>
            </a:solidFill>
          </p:spPr>
        </p:sp>
      </p:grpSp>
      <p:sp>
        <p:nvSpPr>
          <p:cNvPr name="Freeform 7" id="7"/>
          <p:cNvSpPr/>
          <p:nvPr/>
        </p:nvSpPr>
        <p:spPr>
          <a:xfrm flipH="false" flipV="false" rot="0">
            <a:off x="1636012" y="3168366"/>
            <a:ext cx="678506" cy="636084"/>
          </a:xfrm>
          <a:custGeom>
            <a:avLst/>
            <a:gdLst/>
            <a:ahLst/>
            <a:cxnLst/>
            <a:rect r="r" b="b" t="t" l="l"/>
            <a:pathLst>
              <a:path h="636084" w="678506">
                <a:moveTo>
                  <a:pt x="0" y="0"/>
                </a:moveTo>
                <a:lnTo>
                  <a:pt x="678506" y="0"/>
                </a:lnTo>
                <a:lnTo>
                  <a:pt x="678506" y="636084"/>
                </a:lnTo>
                <a:lnTo>
                  <a:pt x="0" y="63608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322479" y="5143500"/>
            <a:ext cx="4651492" cy="3814224"/>
          </a:xfrm>
          <a:custGeom>
            <a:avLst/>
            <a:gdLst/>
            <a:ahLst/>
            <a:cxnLst/>
            <a:rect r="r" b="b" t="t" l="l"/>
            <a:pathLst>
              <a:path h="3814224" w="4651492">
                <a:moveTo>
                  <a:pt x="0" y="0"/>
                </a:moveTo>
                <a:lnTo>
                  <a:pt x="4651492" y="0"/>
                </a:lnTo>
                <a:lnTo>
                  <a:pt x="4651492" y="3814224"/>
                </a:lnTo>
                <a:lnTo>
                  <a:pt x="0" y="38142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943061" y="5130560"/>
            <a:ext cx="3827164" cy="3827164"/>
          </a:xfrm>
          <a:custGeom>
            <a:avLst/>
            <a:gdLst/>
            <a:ahLst/>
            <a:cxnLst/>
            <a:rect r="r" b="b" t="t" l="l"/>
            <a:pathLst>
              <a:path h="3827164" w="3827164">
                <a:moveTo>
                  <a:pt x="0" y="0"/>
                </a:moveTo>
                <a:lnTo>
                  <a:pt x="3827164" y="0"/>
                </a:lnTo>
                <a:lnTo>
                  <a:pt x="3827164" y="3827164"/>
                </a:lnTo>
                <a:lnTo>
                  <a:pt x="0" y="3827164"/>
                </a:lnTo>
                <a:lnTo>
                  <a:pt x="0" y="0"/>
                </a:lnTo>
                <a:close/>
              </a:path>
            </a:pathLst>
          </a:custGeom>
          <a:blipFill>
            <a:blip r:embed="rId11"/>
            <a:stretch>
              <a:fillRect l="0" t="0" r="0" b="0"/>
            </a:stretch>
          </a:blipFill>
        </p:spPr>
      </p:sp>
      <p:sp>
        <p:nvSpPr>
          <p:cNvPr name="TextBox 10" id="10"/>
          <p:cNvSpPr txBox="true"/>
          <p:nvPr/>
        </p:nvSpPr>
        <p:spPr>
          <a:xfrm rot="0">
            <a:off x="1531425" y="962425"/>
            <a:ext cx="15225150" cy="742950"/>
          </a:xfrm>
          <a:prstGeom prst="rect">
            <a:avLst/>
          </a:prstGeom>
        </p:spPr>
        <p:txBody>
          <a:bodyPr anchor="t" rtlCol="false" tIns="0" lIns="0" bIns="0" rIns="0">
            <a:spAutoFit/>
          </a:bodyPr>
          <a:lstStyle/>
          <a:p>
            <a:pPr algn="l">
              <a:lnSpc>
                <a:spcPts val="5760"/>
              </a:lnSpc>
            </a:pPr>
            <a:r>
              <a:rPr lang="en-US" b="true" sz="4800">
                <a:solidFill>
                  <a:srgbClr val="FFFFFF"/>
                </a:solidFill>
                <a:latin typeface="Arimo Bold"/>
                <a:ea typeface="Arimo Bold"/>
                <a:cs typeface="Arimo Bold"/>
                <a:sym typeface="Arimo Bold"/>
              </a:rPr>
              <a:t>Correccion de Errores, Validacion y Mejora de Front</a:t>
            </a:r>
          </a:p>
        </p:txBody>
      </p:sp>
      <p:sp>
        <p:nvSpPr>
          <p:cNvPr name="TextBox 11" id="11"/>
          <p:cNvSpPr txBox="true"/>
          <p:nvPr/>
        </p:nvSpPr>
        <p:spPr>
          <a:xfrm rot="0">
            <a:off x="2662275" y="2752975"/>
            <a:ext cx="14107950" cy="1457325"/>
          </a:xfrm>
          <a:prstGeom prst="rect">
            <a:avLst/>
          </a:prstGeom>
        </p:spPr>
        <p:txBody>
          <a:bodyPr anchor="t" rtlCol="false" tIns="0" lIns="0" bIns="0" rIns="0">
            <a:spAutoFit/>
          </a:bodyPr>
          <a:lstStyle/>
          <a:p>
            <a:pPr algn="just">
              <a:lnSpc>
                <a:spcPts val="2879"/>
              </a:lnSpc>
            </a:pPr>
            <a:r>
              <a:rPr lang="en-US" sz="2400">
                <a:solidFill>
                  <a:srgbClr val="FFFFFF"/>
                </a:solidFill>
                <a:latin typeface="Arimo"/>
                <a:ea typeface="Arimo"/>
                <a:cs typeface="Arimo"/>
                <a:sym typeface="Arimo"/>
              </a:rPr>
              <a:t>El equipo concentro sus esfuerzos para corregir los errores que se presentaban durante la programacion de la aplicacion de la ferreteria, y se logró validar cada uno de los campos que pueda ingresar un usuario operativo en todos los apartados luego de una investigacion en la cual descubrimos los tipos de caracteres permitidos para los campos de texto, las cuales son los siguientes:</a:t>
            </a:r>
          </a:p>
        </p:txBody>
      </p:sp>
      <p:sp>
        <p:nvSpPr>
          <p:cNvPr name="TextBox 12" id="12"/>
          <p:cNvSpPr txBox="true"/>
          <p:nvPr/>
        </p:nvSpPr>
        <p:spPr>
          <a:xfrm rot="0">
            <a:off x="1480625" y="4599835"/>
            <a:ext cx="10831908" cy="460629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Nombre_Completo: permite letras (con/sin acento), espacios.</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Usuario: permite letras, números, guion bajo (_), punto (.).</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Contraseña: letras, números y especiales (@, #, $, %, &amp;, *, !, -, _, ., ,, ;).</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Nombre de Producto: permite letras, números, punto (.), comillas ("), guion (-), diagonal (/), numeral (#), grado (°), porcentaje (%), más (+).</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Descripción: letras (con/sin acento), números, coma (,), punto (.).</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Marca: permite solo letras, digitos, &amp; y ‘.</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Precio: permite números enteros o decimales positivos.</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Cantidad_en_Stock: números enteros positivos.</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Imagen: ingreso obligatorio (no se permite dejar vacío).</a:t>
            </a:r>
          </a:p>
          <a:p>
            <a:pPr algn="l" marL="518160" indent="-259080" lvl="1">
              <a:lnSpc>
                <a:spcPts val="3359"/>
              </a:lnSpc>
              <a:buFont typeface="Arial"/>
              <a:buChar char="•"/>
            </a:pPr>
            <a:r>
              <a:rPr lang="en-US" b="true" sz="2400">
                <a:solidFill>
                  <a:srgbClr val="FFFFFF"/>
                </a:solidFill>
                <a:latin typeface="Arimo Bold"/>
                <a:ea typeface="Arimo Bold"/>
                <a:cs typeface="Arimo Bold"/>
                <a:sym typeface="Arimo Bold"/>
              </a:rPr>
              <a:t>DineroRecibo: números enteros o decimales positivos.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57" y="0"/>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00632" y="1658044"/>
            <a:ext cx="16886700" cy="4647932"/>
          </a:xfrm>
          <a:custGeom>
            <a:avLst/>
            <a:gdLst/>
            <a:ahLst/>
            <a:cxnLst/>
            <a:rect r="r" b="b" t="t" l="l"/>
            <a:pathLst>
              <a:path h="4647932" w="16886700">
                <a:moveTo>
                  <a:pt x="0" y="0"/>
                </a:moveTo>
                <a:lnTo>
                  <a:pt x="16886700" y="0"/>
                </a:lnTo>
                <a:lnTo>
                  <a:pt x="16886700" y="4647932"/>
                </a:lnTo>
                <a:lnTo>
                  <a:pt x="0" y="46479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98755" y="5778509"/>
            <a:ext cx="3826800" cy="51600"/>
            <a:chOff x="0" y="0"/>
            <a:chExt cx="5102400" cy="68800"/>
          </a:xfrm>
        </p:grpSpPr>
        <p:sp>
          <p:nvSpPr>
            <p:cNvPr name="Freeform 5" id="5"/>
            <p:cNvSpPr/>
            <p:nvPr/>
          </p:nvSpPr>
          <p:spPr>
            <a:xfrm flipH="false" flipV="false" rot="0">
              <a:off x="0" y="0"/>
              <a:ext cx="5102352" cy="68834"/>
            </a:xfrm>
            <a:custGeom>
              <a:avLst/>
              <a:gdLst/>
              <a:ahLst/>
              <a:cxnLst/>
              <a:rect r="r" b="b" t="t" l="l"/>
              <a:pathLst>
                <a:path h="68834" w="5102352">
                  <a:moveTo>
                    <a:pt x="0" y="0"/>
                  </a:moveTo>
                  <a:lnTo>
                    <a:pt x="5102352" y="0"/>
                  </a:lnTo>
                  <a:lnTo>
                    <a:pt x="5102352" y="68834"/>
                  </a:lnTo>
                  <a:lnTo>
                    <a:pt x="0" y="68834"/>
                  </a:lnTo>
                  <a:close/>
                </a:path>
              </a:pathLst>
            </a:custGeom>
            <a:solidFill>
              <a:srgbClr val="1A2A42"/>
            </a:solidFill>
          </p:spPr>
        </p:sp>
      </p:grpSp>
      <p:sp>
        <p:nvSpPr>
          <p:cNvPr name="TextBox 6" id="6"/>
          <p:cNvSpPr txBox="true"/>
          <p:nvPr/>
        </p:nvSpPr>
        <p:spPr>
          <a:xfrm rot="0">
            <a:off x="2437922" y="2983612"/>
            <a:ext cx="13412155" cy="3162300"/>
          </a:xfrm>
          <a:prstGeom prst="rect">
            <a:avLst/>
          </a:prstGeom>
        </p:spPr>
        <p:txBody>
          <a:bodyPr anchor="t" rtlCol="false" tIns="0" lIns="0" bIns="0" rIns="0">
            <a:spAutoFit/>
          </a:bodyPr>
          <a:lstStyle/>
          <a:p>
            <a:pPr algn="just">
              <a:lnSpc>
                <a:spcPts val="4199"/>
              </a:lnSpc>
              <a:spcBef>
                <a:spcPct val="0"/>
              </a:spcBef>
            </a:pPr>
            <a:r>
              <a:rPr lang="en-US" b="true" sz="3499">
                <a:solidFill>
                  <a:srgbClr val="FFFFFF"/>
                </a:solidFill>
                <a:latin typeface="Arimo Bold"/>
                <a:ea typeface="Arimo Bold"/>
                <a:cs typeface="Arimo Bold"/>
                <a:sym typeface="Arimo Bold"/>
              </a:rPr>
              <a:t>A pesar de todos los desafíos como muy poco tiempo y la complejidad que lleva el estar aprendiendo lenguajes de programación como Java, se pudo sacar adelante gracias a el trabajo en equipo y los conocimientos que nos impartió el profesor, pudimos crecer personalmente y profesionalmente, como tambien la reafirmación del interés por la programación.</a:t>
            </a:r>
          </a:p>
        </p:txBody>
      </p:sp>
      <p:sp>
        <p:nvSpPr>
          <p:cNvPr name="Freeform 7" id="7"/>
          <p:cNvSpPr/>
          <p:nvPr/>
        </p:nvSpPr>
        <p:spPr>
          <a:xfrm flipH="false" flipV="false" rot="0">
            <a:off x="1028700" y="6920472"/>
            <a:ext cx="2337828" cy="2337828"/>
          </a:xfrm>
          <a:custGeom>
            <a:avLst/>
            <a:gdLst/>
            <a:ahLst/>
            <a:cxnLst/>
            <a:rect r="r" b="b" t="t" l="l"/>
            <a:pathLst>
              <a:path h="2337828" w="2337828">
                <a:moveTo>
                  <a:pt x="0" y="0"/>
                </a:moveTo>
                <a:lnTo>
                  <a:pt x="2337828" y="0"/>
                </a:lnTo>
                <a:lnTo>
                  <a:pt x="2337828" y="2337828"/>
                </a:lnTo>
                <a:lnTo>
                  <a:pt x="0" y="23378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4597736" y="6754525"/>
            <a:ext cx="2504683" cy="2669721"/>
          </a:xfrm>
          <a:custGeom>
            <a:avLst/>
            <a:gdLst/>
            <a:ahLst/>
            <a:cxnLst/>
            <a:rect r="r" b="b" t="t" l="l"/>
            <a:pathLst>
              <a:path h="2669721" w="2504683">
                <a:moveTo>
                  <a:pt x="0" y="0"/>
                </a:moveTo>
                <a:lnTo>
                  <a:pt x="2504683" y="0"/>
                </a:lnTo>
                <a:lnTo>
                  <a:pt x="2504683" y="2669721"/>
                </a:lnTo>
                <a:lnTo>
                  <a:pt x="0" y="26697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5939916" y="1105594"/>
            <a:ext cx="7472239" cy="1076325"/>
          </a:xfrm>
          <a:prstGeom prst="rect">
            <a:avLst/>
          </a:prstGeom>
        </p:spPr>
        <p:txBody>
          <a:bodyPr anchor="t" rtlCol="false" tIns="0" lIns="0" bIns="0" rIns="0">
            <a:spAutoFit/>
          </a:bodyPr>
          <a:lstStyle/>
          <a:p>
            <a:pPr algn="l">
              <a:lnSpc>
                <a:spcPts val="8279"/>
              </a:lnSpc>
            </a:pPr>
            <a:r>
              <a:rPr lang="en-US" b="true" sz="6899">
                <a:solidFill>
                  <a:srgbClr val="F58219"/>
                </a:solidFill>
                <a:latin typeface="Arimo Bold"/>
                <a:ea typeface="Arimo Bold"/>
                <a:cs typeface="Arimo Bold"/>
                <a:sym typeface="Arimo Bold"/>
              </a:rPr>
              <a:t>CONCLUSION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2799150" y="2136273"/>
            <a:ext cx="13074901" cy="6014454"/>
          </a:xfrm>
          <a:custGeom>
            <a:avLst/>
            <a:gdLst/>
            <a:ahLst/>
            <a:cxnLst/>
            <a:rect r="r" b="b" t="t" l="l"/>
            <a:pathLst>
              <a:path h="6014454" w="13074901">
                <a:moveTo>
                  <a:pt x="0" y="0"/>
                </a:moveTo>
                <a:lnTo>
                  <a:pt x="13074900" y="0"/>
                </a:lnTo>
                <a:lnTo>
                  <a:pt x="13074900" y="6014454"/>
                </a:lnTo>
                <a:lnTo>
                  <a:pt x="0" y="6014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00650" y="892610"/>
            <a:ext cx="16886700" cy="8570732"/>
          </a:xfrm>
          <a:custGeom>
            <a:avLst/>
            <a:gdLst/>
            <a:ahLst/>
            <a:cxnLst/>
            <a:rect r="r" b="b" t="t" l="l"/>
            <a:pathLst>
              <a:path h="8570732" w="16886700">
                <a:moveTo>
                  <a:pt x="0" y="0"/>
                </a:moveTo>
                <a:lnTo>
                  <a:pt x="16886700" y="0"/>
                </a:lnTo>
                <a:lnTo>
                  <a:pt x="16886700" y="8570732"/>
                </a:lnTo>
                <a:lnTo>
                  <a:pt x="0" y="85707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521900" y="943375"/>
            <a:ext cx="152442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Índice</a:t>
            </a:r>
          </a:p>
        </p:txBody>
      </p:sp>
      <p:sp>
        <p:nvSpPr>
          <p:cNvPr name="TextBox 5" id="5"/>
          <p:cNvSpPr txBox="true"/>
          <p:nvPr/>
        </p:nvSpPr>
        <p:spPr>
          <a:xfrm rot="0">
            <a:off x="1508350" y="2716451"/>
            <a:ext cx="13056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01</a:t>
            </a:r>
          </a:p>
        </p:txBody>
      </p:sp>
      <p:sp>
        <p:nvSpPr>
          <p:cNvPr name="TextBox 6" id="6"/>
          <p:cNvSpPr txBox="true"/>
          <p:nvPr/>
        </p:nvSpPr>
        <p:spPr>
          <a:xfrm rot="0">
            <a:off x="1508350" y="5045013"/>
            <a:ext cx="13056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02</a:t>
            </a:r>
          </a:p>
        </p:txBody>
      </p:sp>
      <p:sp>
        <p:nvSpPr>
          <p:cNvPr name="TextBox 7" id="7"/>
          <p:cNvSpPr txBox="true"/>
          <p:nvPr/>
        </p:nvSpPr>
        <p:spPr>
          <a:xfrm rot="0">
            <a:off x="9144000" y="2716451"/>
            <a:ext cx="13056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04</a:t>
            </a:r>
          </a:p>
        </p:txBody>
      </p:sp>
      <p:sp>
        <p:nvSpPr>
          <p:cNvPr name="TextBox 8" id="8"/>
          <p:cNvSpPr txBox="true"/>
          <p:nvPr/>
        </p:nvSpPr>
        <p:spPr>
          <a:xfrm rot="0">
            <a:off x="1508350" y="7373541"/>
            <a:ext cx="13056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03</a:t>
            </a:r>
          </a:p>
        </p:txBody>
      </p:sp>
      <p:sp>
        <p:nvSpPr>
          <p:cNvPr name="TextBox 9" id="9"/>
          <p:cNvSpPr txBox="true"/>
          <p:nvPr/>
        </p:nvSpPr>
        <p:spPr>
          <a:xfrm rot="0">
            <a:off x="9144000" y="5114925"/>
            <a:ext cx="130560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05</a:t>
            </a:r>
          </a:p>
        </p:txBody>
      </p:sp>
      <p:sp>
        <p:nvSpPr>
          <p:cNvPr name="TextBox 10" id="10"/>
          <p:cNvSpPr txBox="true"/>
          <p:nvPr/>
        </p:nvSpPr>
        <p:spPr>
          <a:xfrm rot="0">
            <a:off x="3285025" y="2827043"/>
            <a:ext cx="5071950" cy="619125"/>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Introducción</a:t>
            </a:r>
          </a:p>
        </p:txBody>
      </p:sp>
      <p:sp>
        <p:nvSpPr>
          <p:cNvPr name="TextBox 11" id="11"/>
          <p:cNvSpPr txBox="true"/>
          <p:nvPr/>
        </p:nvSpPr>
        <p:spPr>
          <a:xfrm rot="0">
            <a:off x="3285025" y="5155553"/>
            <a:ext cx="5071950" cy="1219200"/>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Analisis del problema</a:t>
            </a:r>
          </a:p>
        </p:txBody>
      </p:sp>
      <p:sp>
        <p:nvSpPr>
          <p:cNvPr name="TextBox 12" id="12"/>
          <p:cNvSpPr txBox="true"/>
          <p:nvPr/>
        </p:nvSpPr>
        <p:spPr>
          <a:xfrm rot="0">
            <a:off x="3285025" y="7484063"/>
            <a:ext cx="5071950" cy="1219200"/>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Detalles relevantes del programa</a:t>
            </a:r>
          </a:p>
        </p:txBody>
      </p:sp>
      <p:sp>
        <p:nvSpPr>
          <p:cNvPr name="TextBox 13" id="13"/>
          <p:cNvSpPr txBox="true"/>
          <p:nvPr/>
        </p:nvSpPr>
        <p:spPr>
          <a:xfrm rot="0">
            <a:off x="11002525" y="2283063"/>
            <a:ext cx="5071950" cy="1819275"/>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Problemas experimentados y soluciones</a:t>
            </a:r>
          </a:p>
        </p:txBody>
      </p:sp>
      <p:sp>
        <p:nvSpPr>
          <p:cNvPr name="TextBox 14" id="14"/>
          <p:cNvSpPr txBox="true"/>
          <p:nvPr/>
        </p:nvSpPr>
        <p:spPr>
          <a:xfrm rot="0">
            <a:off x="11002525" y="5281612"/>
            <a:ext cx="5071950" cy="619125"/>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Conclusión</a:t>
            </a:r>
          </a:p>
        </p:txBody>
      </p:sp>
      <p:sp>
        <p:nvSpPr>
          <p:cNvPr name="Freeform 15" id="15"/>
          <p:cNvSpPr/>
          <p:nvPr/>
        </p:nvSpPr>
        <p:spPr>
          <a:xfrm flipH="false" flipV="false" rot="0">
            <a:off x="15717875" y="7533679"/>
            <a:ext cx="1859850" cy="2125320"/>
          </a:xfrm>
          <a:custGeom>
            <a:avLst/>
            <a:gdLst/>
            <a:ahLst/>
            <a:cxnLst/>
            <a:rect r="r" b="b" t="t" l="l"/>
            <a:pathLst>
              <a:path h="2125320" w="1859850">
                <a:moveTo>
                  <a:pt x="0" y="0"/>
                </a:moveTo>
                <a:lnTo>
                  <a:pt x="1859850" y="0"/>
                </a:lnTo>
                <a:lnTo>
                  <a:pt x="1859850" y="2125320"/>
                </a:lnTo>
                <a:lnTo>
                  <a:pt x="0" y="21253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00632" y="1113428"/>
            <a:ext cx="16886700" cy="8570732"/>
          </a:xfrm>
          <a:custGeom>
            <a:avLst/>
            <a:gdLst/>
            <a:ahLst/>
            <a:cxnLst/>
            <a:rect r="r" b="b" t="t" l="l"/>
            <a:pathLst>
              <a:path h="8570732" w="16886700">
                <a:moveTo>
                  <a:pt x="0" y="0"/>
                </a:moveTo>
                <a:lnTo>
                  <a:pt x="16886700" y="0"/>
                </a:lnTo>
                <a:lnTo>
                  <a:pt x="16886700" y="8570732"/>
                </a:lnTo>
                <a:lnTo>
                  <a:pt x="0" y="85707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517875" y="2051748"/>
            <a:ext cx="840675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INTRODUCCION</a:t>
            </a:r>
          </a:p>
        </p:txBody>
      </p:sp>
      <p:sp>
        <p:nvSpPr>
          <p:cNvPr name="TextBox 5" id="5"/>
          <p:cNvSpPr txBox="true"/>
          <p:nvPr/>
        </p:nvSpPr>
        <p:spPr>
          <a:xfrm rot="0">
            <a:off x="1517875" y="3662000"/>
            <a:ext cx="7891950" cy="3267075"/>
          </a:xfrm>
          <a:prstGeom prst="rect">
            <a:avLst/>
          </a:prstGeom>
        </p:spPr>
        <p:txBody>
          <a:bodyPr anchor="t" rtlCol="false" tIns="0" lIns="0" bIns="0" rIns="0">
            <a:spAutoFit/>
          </a:bodyPr>
          <a:lstStyle/>
          <a:p>
            <a:pPr algn="just">
              <a:lnSpc>
                <a:spcPts val="2879"/>
              </a:lnSpc>
            </a:pPr>
            <a:r>
              <a:rPr lang="en-US" sz="2400">
                <a:solidFill>
                  <a:srgbClr val="FFFFFF"/>
                </a:solidFill>
                <a:latin typeface="Arimo"/>
                <a:ea typeface="Arimo"/>
                <a:cs typeface="Arimo"/>
                <a:sym typeface="Arimo"/>
              </a:rPr>
              <a:t>Este proyecto tiene como un proposito el poder diseñar un programa en Java, el cual se constituye de una tienda de ferreteria, en la cual pudimos integrar una conexion a una base de datos de Access. </a:t>
            </a:r>
          </a:p>
          <a:p>
            <a:pPr algn="just">
              <a:lnSpc>
                <a:spcPts val="2879"/>
              </a:lnSpc>
            </a:pPr>
          </a:p>
          <a:p>
            <a:pPr algn="just">
              <a:lnSpc>
                <a:spcPts val="2879"/>
              </a:lnSpc>
            </a:pPr>
            <a:r>
              <a:rPr lang="en-US" sz="2400">
                <a:solidFill>
                  <a:srgbClr val="FFFFFF"/>
                </a:solidFill>
                <a:latin typeface="Arimo"/>
                <a:ea typeface="Arimo"/>
                <a:cs typeface="Arimo"/>
                <a:sym typeface="Arimo"/>
              </a:rPr>
              <a:t>Ademas, implementamos funcionalidades fundamentales, tales como el poder eliminar, buscar, insertar y modificar gracias a los conocimientos de programacion y del lenguaje adquiridos previamente.</a:t>
            </a:r>
          </a:p>
        </p:txBody>
      </p:sp>
      <p:sp>
        <p:nvSpPr>
          <p:cNvPr name="Freeform 6" id="6"/>
          <p:cNvSpPr/>
          <p:nvPr/>
        </p:nvSpPr>
        <p:spPr>
          <a:xfrm flipH="true" flipV="false" rot="0">
            <a:off x="11521629" y="1773575"/>
            <a:ext cx="5017050" cy="7308450"/>
          </a:xfrm>
          <a:custGeom>
            <a:avLst/>
            <a:gdLst/>
            <a:ahLst/>
            <a:cxnLst/>
            <a:rect r="r" b="b" t="t" l="l"/>
            <a:pathLst>
              <a:path h="7308450" w="5017050">
                <a:moveTo>
                  <a:pt x="5017050" y="0"/>
                </a:moveTo>
                <a:lnTo>
                  <a:pt x="0" y="0"/>
                </a:lnTo>
                <a:lnTo>
                  <a:pt x="0" y="7308450"/>
                </a:lnTo>
                <a:lnTo>
                  <a:pt x="5017050" y="7308450"/>
                </a:lnTo>
                <a:lnTo>
                  <a:pt x="5017050" y="0"/>
                </a:lnTo>
                <a:close/>
              </a:path>
            </a:pathLst>
          </a:custGeom>
          <a:blipFill>
            <a:blip r:embed="rId7"/>
            <a:stretch>
              <a:fillRect l="-8338" t="0" r="-8338" b="-12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92116" y="9512094"/>
            <a:ext cx="16895112" cy="148806"/>
          </a:xfrm>
          <a:custGeom>
            <a:avLst/>
            <a:gdLst/>
            <a:ahLst/>
            <a:cxnLst/>
            <a:rect r="r" b="b" t="t" l="l"/>
            <a:pathLst>
              <a:path h="148806" w="16895112">
                <a:moveTo>
                  <a:pt x="0" y="0"/>
                </a:moveTo>
                <a:lnTo>
                  <a:pt x="16895112" y="0"/>
                </a:lnTo>
                <a:lnTo>
                  <a:pt x="16895112" y="148806"/>
                </a:lnTo>
                <a:lnTo>
                  <a:pt x="0" y="148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174316" y="4156280"/>
            <a:ext cx="2261225" cy="3739841"/>
          </a:xfrm>
          <a:custGeom>
            <a:avLst/>
            <a:gdLst/>
            <a:ahLst/>
            <a:cxnLst/>
            <a:rect r="r" b="b" t="t" l="l"/>
            <a:pathLst>
              <a:path h="3739841" w="2261225">
                <a:moveTo>
                  <a:pt x="0" y="0"/>
                </a:moveTo>
                <a:lnTo>
                  <a:pt x="2261225" y="0"/>
                </a:lnTo>
                <a:lnTo>
                  <a:pt x="2261225" y="3739841"/>
                </a:lnTo>
                <a:lnTo>
                  <a:pt x="0" y="37398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5046565" y="1028700"/>
            <a:ext cx="2516726" cy="2607356"/>
          </a:xfrm>
          <a:custGeom>
            <a:avLst/>
            <a:gdLst/>
            <a:ahLst/>
            <a:cxnLst/>
            <a:rect r="r" b="b" t="t" l="l"/>
            <a:pathLst>
              <a:path h="2607356" w="2516726">
                <a:moveTo>
                  <a:pt x="0" y="0"/>
                </a:moveTo>
                <a:lnTo>
                  <a:pt x="2516726" y="0"/>
                </a:lnTo>
                <a:lnTo>
                  <a:pt x="2516726" y="2607356"/>
                </a:lnTo>
                <a:lnTo>
                  <a:pt x="0" y="2607356"/>
                </a:lnTo>
                <a:lnTo>
                  <a:pt x="0" y="0"/>
                </a:lnTo>
                <a:close/>
              </a:path>
            </a:pathLst>
          </a:custGeom>
          <a:blipFill>
            <a:blip r:embed="rId9"/>
            <a:stretch>
              <a:fillRect l="0" t="0" r="0" b="0"/>
            </a:stretch>
          </a:blipFill>
        </p:spPr>
      </p:sp>
      <p:sp>
        <p:nvSpPr>
          <p:cNvPr name="TextBox 6" id="6"/>
          <p:cNvSpPr txBox="true"/>
          <p:nvPr/>
        </p:nvSpPr>
        <p:spPr>
          <a:xfrm rot="0">
            <a:off x="1531425" y="952900"/>
            <a:ext cx="15225150" cy="942975"/>
          </a:xfrm>
          <a:prstGeom prst="rect">
            <a:avLst/>
          </a:prstGeom>
        </p:spPr>
        <p:txBody>
          <a:bodyPr anchor="t" rtlCol="false" tIns="0" lIns="0" bIns="0" rIns="0">
            <a:spAutoFit/>
          </a:bodyPr>
          <a:lstStyle/>
          <a:p>
            <a:pPr algn="l">
              <a:lnSpc>
                <a:spcPts val="7200"/>
              </a:lnSpc>
            </a:pPr>
            <a:r>
              <a:rPr lang="en-US" b="true" sz="6000">
                <a:solidFill>
                  <a:srgbClr val="FFFFFF"/>
                </a:solidFill>
                <a:latin typeface="Arimo Bold"/>
                <a:ea typeface="Arimo Bold"/>
                <a:cs typeface="Arimo Bold"/>
                <a:sym typeface="Arimo Bold"/>
              </a:rPr>
              <a:t>ANALISIS DEL PROBLEMA</a:t>
            </a:r>
          </a:p>
        </p:txBody>
      </p:sp>
      <p:sp>
        <p:nvSpPr>
          <p:cNvPr name="TextBox 7" id="7"/>
          <p:cNvSpPr txBox="true"/>
          <p:nvPr/>
        </p:nvSpPr>
        <p:spPr>
          <a:xfrm rot="0">
            <a:off x="1517877" y="2708200"/>
            <a:ext cx="12993750" cy="619125"/>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Planteamiento</a:t>
            </a:r>
          </a:p>
        </p:txBody>
      </p:sp>
      <p:sp>
        <p:nvSpPr>
          <p:cNvPr name="TextBox 8" id="8"/>
          <p:cNvSpPr txBox="true"/>
          <p:nvPr/>
        </p:nvSpPr>
        <p:spPr>
          <a:xfrm rot="0">
            <a:off x="1517877" y="3382250"/>
            <a:ext cx="12993750" cy="1457325"/>
          </a:xfrm>
          <a:prstGeom prst="rect">
            <a:avLst/>
          </a:prstGeom>
        </p:spPr>
        <p:txBody>
          <a:bodyPr anchor="t" rtlCol="false" tIns="0" lIns="0" bIns="0" rIns="0">
            <a:spAutoFit/>
          </a:bodyPr>
          <a:lstStyle/>
          <a:p>
            <a:pPr algn="just">
              <a:lnSpc>
                <a:spcPts val="2879"/>
              </a:lnSpc>
            </a:pPr>
            <a:r>
              <a:rPr lang="en-US" sz="2400">
                <a:solidFill>
                  <a:srgbClr val="FFFFFF"/>
                </a:solidFill>
                <a:latin typeface="Arimo"/>
                <a:ea typeface="Arimo"/>
                <a:cs typeface="Arimo"/>
                <a:sym typeface="Arimo"/>
              </a:rPr>
              <a:t>Cuando se nos presento el proyecto, se planteo ante nosotros la siguiente problematica: una tienda de ferreteria la cual requeria el diseño y desarollo de un programa en Java. Después de analizar la problematica en equipo, llegamos a que nuestra aplicacion contendria los apartados: Usuarios, Inventario, Productos (Gestión de Productos), Vender.</a:t>
            </a:r>
          </a:p>
        </p:txBody>
      </p:sp>
      <p:sp>
        <p:nvSpPr>
          <p:cNvPr name="TextBox 9" id="9"/>
          <p:cNvSpPr txBox="true"/>
          <p:nvPr/>
        </p:nvSpPr>
        <p:spPr>
          <a:xfrm rot="0">
            <a:off x="1517877" y="5352946"/>
            <a:ext cx="12993750" cy="2543175"/>
          </a:xfrm>
          <a:prstGeom prst="rect">
            <a:avLst/>
          </a:prstGeom>
        </p:spPr>
        <p:txBody>
          <a:bodyPr anchor="t" rtlCol="false" tIns="0" lIns="0" bIns="0" rIns="0">
            <a:spAutoFit/>
          </a:bodyPr>
          <a:lstStyle/>
          <a:p>
            <a:pPr algn="just">
              <a:lnSpc>
                <a:spcPts val="2879"/>
              </a:lnSpc>
            </a:pPr>
            <a:r>
              <a:rPr lang="en-US" sz="2400">
                <a:solidFill>
                  <a:srgbClr val="FFFFFF"/>
                </a:solidFill>
                <a:latin typeface="Arimo"/>
                <a:ea typeface="Arimo"/>
                <a:cs typeface="Arimo"/>
                <a:sym typeface="Arimo"/>
              </a:rPr>
              <a:t>Tambien tuvimos que otorgar permisos específicos para acceder las funciones. Al discutir con el equipo concluimos que la mejor opción era tener un sistema de roles, dividiendose en 3: Propietario, Admin y Cajero.</a:t>
            </a:r>
          </a:p>
          <a:p>
            <a:pPr algn="just">
              <a:lnSpc>
                <a:spcPts val="2879"/>
              </a:lnSpc>
            </a:pPr>
          </a:p>
          <a:p>
            <a:pPr algn="just">
              <a:lnSpc>
                <a:spcPts val="2879"/>
              </a:lnSpc>
            </a:pPr>
            <a:r>
              <a:rPr lang="en-US" sz="2400">
                <a:solidFill>
                  <a:srgbClr val="FFFFFF"/>
                </a:solidFill>
                <a:latin typeface="Arimo"/>
                <a:ea typeface="Arimo"/>
                <a:cs typeface="Arimo"/>
                <a:sym typeface="Arimo"/>
              </a:rPr>
              <a:t>Para el diseño de la aplicación, pensamos que la mejor opción era tener un menú principal con las diferentes opciones que tiene el usuario. Al seleccionar una, se redireccionaría a una ventana con el mismo menú lateral pero con el apartado específico en el centro.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488584" y="487800"/>
            <a:ext cx="17318656" cy="9308215"/>
          </a:xfrm>
          <a:custGeom>
            <a:avLst/>
            <a:gdLst/>
            <a:ahLst/>
            <a:cxnLst/>
            <a:rect r="r" b="b" t="t" l="l"/>
            <a:pathLst>
              <a:path h="9308215" w="17318656">
                <a:moveTo>
                  <a:pt x="0" y="0"/>
                </a:moveTo>
                <a:lnTo>
                  <a:pt x="17318656" y="0"/>
                </a:lnTo>
                <a:lnTo>
                  <a:pt x="17318656" y="9308215"/>
                </a:lnTo>
                <a:lnTo>
                  <a:pt x="0" y="93082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947282"/>
            <a:ext cx="15825009" cy="8389252"/>
          </a:xfrm>
          <a:custGeom>
            <a:avLst/>
            <a:gdLst/>
            <a:ahLst/>
            <a:cxnLst/>
            <a:rect r="r" b="b" t="t" l="l"/>
            <a:pathLst>
              <a:path h="8389252" w="15825009">
                <a:moveTo>
                  <a:pt x="0" y="0"/>
                </a:moveTo>
                <a:lnTo>
                  <a:pt x="15825009" y="0"/>
                </a:lnTo>
                <a:lnTo>
                  <a:pt x="15825009" y="8389251"/>
                </a:lnTo>
                <a:lnTo>
                  <a:pt x="0" y="83892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false" rot="0">
            <a:off x="1511482" y="2100636"/>
            <a:ext cx="4331476" cy="6614069"/>
          </a:xfrm>
          <a:custGeom>
            <a:avLst/>
            <a:gdLst/>
            <a:ahLst/>
            <a:cxnLst/>
            <a:rect r="r" b="b" t="t" l="l"/>
            <a:pathLst>
              <a:path h="6614069" w="4331476">
                <a:moveTo>
                  <a:pt x="4331476" y="0"/>
                </a:moveTo>
                <a:lnTo>
                  <a:pt x="0" y="0"/>
                </a:lnTo>
                <a:lnTo>
                  <a:pt x="0" y="6614069"/>
                </a:lnTo>
                <a:lnTo>
                  <a:pt x="4331476" y="6614069"/>
                </a:lnTo>
                <a:lnTo>
                  <a:pt x="4331476" y="0"/>
                </a:lnTo>
                <a:close/>
              </a:path>
            </a:pathLst>
          </a:custGeom>
          <a:blipFill>
            <a:blip r:embed="rId7"/>
            <a:stretch>
              <a:fillRect l="-64568" t="0" r="-64568" b="0"/>
            </a:stretch>
          </a:blipFill>
        </p:spPr>
      </p:sp>
      <p:grpSp>
        <p:nvGrpSpPr>
          <p:cNvPr name="Group 5" id="5"/>
          <p:cNvGrpSpPr/>
          <p:nvPr/>
        </p:nvGrpSpPr>
        <p:grpSpPr>
          <a:xfrm rot="0">
            <a:off x="12279767" y="3643832"/>
            <a:ext cx="3707610" cy="5070873"/>
            <a:chOff x="0" y="0"/>
            <a:chExt cx="4943479" cy="6761164"/>
          </a:xfrm>
        </p:grpSpPr>
        <p:grpSp>
          <p:nvGrpSpPr>
            <p:cNvPr name="Group 6" id="6"/>
            <p:cNvGrpSpPr/>
            <p:nvPr/>
          </p:nvGrpSpPr>
          <p:grpSpPr>
            <a:xfrm rot="0">
              <a:off x="42" y="0"/>
              <a:ext cx="4935921" cy="6761164"/>
              <a:chOff x="0" y="0"/>
              <a:chExt cx="3381400" cy="4631800"/>
            </a:xfrm>
          </p:grpSpPr>
          <p:sp>
            <p:nvSpPr>
              <p:cNvPr name="Freeform 7" id="7"/>
              <p:cNvSpPr/>
              <p:nvPr/>
            </p:nvSpPr>
            <p:spPr>
              <a:xfrm flipH="false" flipV="false" rot="0">
                <a:off x="12700" y="12700"/>
                <a:ext cx="3355975" cy="4606417"/>
              </a:xfrm>
              <a:custGeom>
                <a:avLst/>
                <a:gdLst/>
                <a:ahLst/>
                <a:cxnLst/>
                <a:rect r="r" b="b" t="t" l="l"/>
                <a:pathLst>
                  <a:path h="4606417" w="3355975">
                    <a:moveTo>
                      <a:pt x="0" y="0"/>
                    </a:moveTo>
                    <a:lnTo>
                      <a:pt x="3355975" y="0"/>
                    </a:lnTo>
                    <a:lnTo>
                      <a:pt x="3355975" y="4606417"/>
                    </a:lnTo>
                    <a:lnTo>
                      <a:pt x="0" y="4606417"/>
                    </a:lnTo>
                    <a:close/>
                  </a:path>
                </a:pathLst>
              </a:custGeom>
              <a:solidFill>
                <a:srgbClr val="2A4C89"/>
              </a:solidFill>
            </p:spPr>
          </p:sp>
          <p:sp>
            <p:nvSpPr>
              <p:cNvPr name="Freeform 8" id="8"/>
              <p:cNvSpPr/>
              <p:nvPr/>
            </p:nvSpPr>
            <p:spPr>
              <a:xfrm flipH="false" flipV="false" rot="0">
                <a:off x="0" y="0"/>
                <a:ext cx="3381375" cy="4631817"/>
              </a:xfrm>
              <a:custGeom>
                <a:avLst/>
                <a:gdLst/>
                <a:ahLst/>
                <a:cxnLst/>
                <a:rect r="r" b="b" t="t" l="l"/>
                <a:pathLst>
                  <a:path h="4631817" w="3381375">
                    <a:moveTo>
                      <a:pt x="12700" y="0"/>
                    </a:moveTo>
                    <a:lnTo>
                      <a:pt x="3368675" y="0"/>
                    </a:lnTo>
                    <a:cubicBezTo>
                      <a:pt x="3375660" y="0"/>
                      <a:pt x="3381375" y="5715"/>
                      <a:pt x="3381375" y="12700"/>
                    </a:cubicBezTo>
                    <a:lnTo>
                      <a:pt x="3381375" y="4619117"/>
                    </a:lnTo>
                    <a:cubicBezTo>
                      <a:pt x="3381375" y="4626102"/>
                      <a:pt x="3375660" y="4631817"/>
                      <a:pt x="3368675" y="4631817"/>
                    </a:cubicBezTo>
                    <a:lnTo>
                      <a:pt x="12700" y="4631817"/>
                    </a:lnTo>
                    <a:cubicBezTo>
                      <a:pt x="5715" y="4631817"/>
                      <a:pt x="0" y="4626102"/>
                      <a:pt x="0" y="4619117"/>
                    </a:cubicBezTo>
                    <a:lnTo>
                      <a:pt x="0" y="12700"/>
                    </a:lnTo>
                    <a:cubicBezTo>
                      <a:pt x="0" y="5715"/>
                      <a:pt x="5715" y="0"/>
                      <a:pt x="12700" y="0"/>
                    </a:cubicBezTo>
                    <a:moveTo>
                      <a:pt x="12700" y="25400"/>
                    </a:moveTo>
                    <a:lnTo>
                      <a:pt x="12700" y="12700"/>
                    </a:lnTo>
                    <a:lnTo>
                      <a:pt x="25400" y="12700"/>
                    </a:lnTo>
                    <a:lnTo>
                      <a:pt x="25400" y="4619117"/>
                    </a:lnTo>
                    <a:lnTo>
                      <a:pt x="12700" y="4619117"/>
                    </a:lnTo>
                    <a:lnTo>
                      <a:pt x="12700" y="4606417"/>
                    </a:lnTo>
                    <a:lnTo>
                      <a:pt x="3368675" y="4606417"/>
                    </a:lnTo>
                    <a:lnTo>
                      <a:pt x="3368675" y="4619117"/>
                    </a:lnTo>
                    <a:lnTo>
                      <a:pt x="3355975" y="4619117"/>
                    </a:lnTo>
                    <a:lnTo>
                      <a:pt x="3355975" y="12700"/>
                    </a:lnTo>
                    <a:lnTo>
                      <a:pt x="3368675" y="12700"/>
                    </a:lnTo>
                    <a:lnTo>
                      <a:pt x="3368675" y="25400"/>
                    </a:lnTo>
                    <a:lnTo>
                      <a:pt x="12700" y="25400"/>
                    </a:lnTo>
                    <a:close/>
                  </a:path>
                </a:pathLst>
              </a:custGeom>
              <a:solidFill>
                <a:srgbClr val="FE4A6B"/>
              </a:solidFill>
            </p:spPr>
          </p:sp>
        </p:grpSp>
        <p:sp>
          <p:nvSpPr>
            <p:cNvPr name="AutoShape 9" id="9"/>
            <p:cNvSpPr/>
            <p:nvPr/>
          </p:nvSpPr>
          <p:spPr>
            <a:xfrm rot="25784">
              <a:off x="0" y="496146"/>
              <a:ext cx="4943479" cy="0"/>
            </a:xfrm>
            <a:prstGeom prst="line">
              <a:avLst/>
            </a:prstGeom>
            <a:ln cap="rnd" w="18539">
              <a:solidFill>
                <a:srgbClr val="FE4A6B"/>
              </a:solidFill>
              <a:prstDash val="solid"/>
              <a:headEnd type="none" len="sm" w="sm"/>
              <a:tailEnd type="none" len="sm" w="sm"/>
            </a:ln>
          </p:spPr>
        </p:sp>
        <p:sp>
          <p:nvSpPr>
            <p:cNvPr name="Freeform 10" id="10"/>
            <p:cNvSpPr/>
            <p:nvPr/>
          </p:nvSpPr>
          <p:spPr>
            <a:xfrm flipH="false" flipV="false" rot="0">
              <a:off x="376004" y="3785802"/>
              <a:ext cx="1920614" cy="2370110"/>
            </a:xfrm>
            <a:custGeom>
              <a:avLst/>
              <a:gdLst/>
              <a:ahLst/>
              <a:cxnLst/>
              <a:rect r="r" b="b" t="t" l="l"/>
              <a:pathLst>
                <a:path h="2370110" w="1920614">
                  <a:moveTo>
                    <a:pt x="0" y="0"/>
                  </a:moveTo>
                  <a:lnTo>
                    <a:pt x="1920614" y="0"/>
                  </a:lnTo>
                  <a:lnTo>
                    <a:pt x="1920614" y="2370110"/>
                  </a:lnTo>
                  <a:lnTo>
                    <a:pt x="0" y="23701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2639425" y="3785802"/>
              <a:ext cx="1920584" cy="2370250"/>
            </a:xfrm>
            <a:custGeom>
              <a:avLst/>
              <a:gdLst/>
              <a:ahLst/>
              <a:cxnLst/>
              <a:rect r="r" b="b" t="t" l="l"/>
              <a:pathLst>
                <a:path h="2370250" w="1920584">
                  <a:moveTo>
                    <a:pt x="0" y="0"/>
                  </a:moveTo>
                  <a:lnTo>
                    <a:pt x="1920585" y="0"/>
                  </a:lnTo>
                  <a:lnTo>
                    <a:pt x="1920585" y="2370250"/>
                  </a:lnTo>
                  <a:lnTo>
                    <a:pt x="0" y="23702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2" id="12"/>
            <p:cNvGrpSpPr/>
            <p:nvPr/>
          </p:nvGrpSpPr>
          <p:grpSpPr>
            <a:xfrm rot="0">
              <a:off x="376019" y="1356232"/>
              <a:ext cx="4182994" cy="1970048"/>
              <a:chOff x="0" y="0"/>
              <a:chExt cx="2865600" cy="1349600"/>
            </a:xfrm>
          </p:grpSpPr>
          <p:sp>
            <p:nvSpPr>
              <p:cNvPr name="Freeform 13" id="13"/>
              <p:cNvSpPr/>
              <p:nvPr/>
            </p:nvSpPr>
            <p:spPr>
              <a:xfrm flipH="false" flipV="false" rot="0">
                <a:off x="0" y="0"/>
                <a:ext cx="2865628" cy="1349629"/>
              </a:xfrm>
              <a:custGeom>
                <a:avLst/>
                <a:gdLst/>
                <a:ahLst/>
                <a:cxnLst/>
                <a:rect r="r" b="b" t="t" l="l"/>
                <a:pathLst>
                  <a:path h="1349629" w="2865628">
                    <a:moveTo>
                      <a:pt x="0" y="0"/>
                    </a:moveTo>
                    <a:lnTo>
                      <a:pt x="2865628" y="0"/>
                    </a:lnTo>
                    <a:lnTo>
                      <a:pt x="2865628" y="1349629"/>
                    </a:lnTo>
                    <a:lnTo>
                      <a:pt x="0" y="1349629"/>
                    </a:lnTo>
                    <a:close/>
                  </a:path>
                </a:pathLst>
              </a:custGeom>
              <a:solidFill>
                <a:srgbClr val="103675"/>
              </a:solidFill>
            </p:spPr>
          </p:sp>
        </p:grpSp>
        <p:sp>
          <p:nvSpPr>
            <p:cNvPr name="Freeform 14" id="14"/>
            <p:cNvSpPr/>
            <p:nvPr/>
          </p:nvSpPr>
          <p:spPr>
            <a:xfrm flipH="false" flipV="false" rot="0">
              <a:off x="1034082" y="1652952"/>
              <a:ext cx="2875273" cy="976016"/>
            </a:xfrm>
            <a:custGeom>
              <a:avLst/>
              <a:gdLst/>
              <a:ahLst/>
              <a:cxnLst/>
              <a:rect r="r" b="b" t="t" l="l"/>
              <a:pathLst>
                <a:path h="976016" w="2875273">
                  <a:moveTo>
                    <a:pt x="0" y="0"/>
                  </a:moveTo>
                  <a:lnTo>
                    <a:pt x="2875273" y="0"/>
                  </a:lnTo>
                  <a:lnTo>
                    <a:pt x="2875273" y="976016"/>
                  </a:lnTo>
                  <a:lnTo>
                    <a:pt x="0" y="9760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5" id="15"/>
            <p:cNvGrpSpPr/>
            <p:nvPr/>
          </p:nvGrpSpPr>
          <p:grpSpPr>
            <a:xfrm rot="0">
              <a:off x="565391" y="2969134"/>
              <a:ext cx="3812807" cy="100429"/>
              <a:chOff x="0" y="0"/>
              <a:chExt cx="2612000" cy="68800"/>
            </a:xfrm>
          </p:grpSpPr>
          <p:sp>
            <p:nvSpPr>
              <p:cNvPr name="Freeform 16" id="16"/>
              <p:cNvSpPr/>
              <p:nvPr/>
            </p:nvSpPr>
            <p:spPr>
              <a:xfrm flipH="false" flipV="false" rot="0">
                <a:off x="0" y="0"/>
                <a:ext cx="2612009" cy="68834"/>
              </a:xfrm>
              <a:custGeom>
                <a:avLst/>
                <a:gdLst/>
                <a:ahLst/>
                <a:cxnLst/>
                <a:rect r="r" b="b" t="t" l="l"/>
                <a:pathLst>
                  <a:path h="68834" w="2612009">
                    <a:moveTo>
                      <a:pt x="0" y="0"/>
                    </a:moveTo>
                    <a:lnTo>
                      <a:pt x="2612009" y="0"/>
                    </a:lnTo>
                    <a:lnTo>
                      <a:pt x="2612009" y="68834"/>
                    </a:lnTo>
                    <a:lnTo>
                      <a:pt x="0" y="68834"/>
                    </a:lnTo>
                    <a:close/>
                  </a:path>
                </a:pathLst>
              </a:custGeom>
              <a:solidFill>
                <a:srgbClr val="A9CCEA"/>
              </a:solidFill>
            </p:spPr>
          </p:sp>
        </p:grpSp>
        <p:grpSp>
          <p:nvGrpSpPr>
            <p:cNvPr name="Group 17" id="17"/>
            <p:cNvGrpSpPr/>
            <p:nvPr/>
          </p:nvGrpSpPr>
          <p:grpSpPr>
            <a:xfrm rot="0">
              <a:off x="376035" y="934177"/>
              <a:ext cx="4138618" cy="100429"/>
              <a:chOff x="0" y="0"/>
              <a:chExt cx="2835200" cy="68800"/>
            </a:xfrm>
          </p:grpSpPr>
          <p:sp>
            <p:nvSpPr>
              <p:cNvPr name="Freeform 18" id="18"/>
              <p:cNvSpPr/>
              <p:nvPr/>
            </p:nvSpPr>
            <p:spPr>
              <a:xfrm flipH="false" flipV="false" rot="0">
                <a:off x="0" y="0"/>
                <a:ext cx="2835148" cy="68834"/>
              </a:xfrm>
              <a:custGeom>
                <a:avLst/>
                <a:gdLst/>
                <a:ahLst/>
                <a:cxnLst/>
                <a:rect r="r" b="b" t="t" l="l"/>
                <a:pathLst>
                  <a:path h="68834" w="2835148">
                    <a:moveTo>
                      <a:pt x="0" y="0"/>
                    </a:moveTo>
                    <a:lnTo>
                      <a:pt x="2835148" y="0"/>
                    </a:lnTo>
                    <a:lnTo>
                      <a:pt x="2835148" y="68834"/>
                    </a:lnTo>
                    <a:lnTo>
                      <a:pt x="0" y="68834"/>
                    </a:lnTo>
                    <a:close/>
                  </a:path>
                </a:pathLst>
              </a:custGeom>
              <a:solidFill>
                <a:srgbClr val="A9CCEA"/>
              </a:solidFill>
            </p:spPr>
          </p:sp>
        </p:grpSp>
      </p:grpSp>
      <p:sp>
        <p:nvSpPr>
          <p:cNvPr name="Freeform 19" id="19"/>
          <p:cNvSpPr/>
          <p:nvPr/>
        </p:nvSpPr>
        <p:spPr>
          <a:xfrm flipH="false" flipV="false" rot="0">
            <a:off x="6499434" y="3643832"/>
            <a:ext cx="5304278" cy="5070873"/>
          </a:xfrm>
          <a:custGeom>
            <a:avLst/>
            <a:gdLst/>
            <a:ahLst/>
            <a:cxnLst/>
            <a:rect r="r" b="b" t="t" l="l"/>
            <a:pathLst>
              <a:path h="5070873" w="5304278">
                <a:moveTo>
                  <a:pt x="0" y="0"/>
                </a:moveTo>
                <a:lnTo>
                  <a:pt x="5304278" y="0"/>
                </a:lnTo>
                <a:lnTo>
                  <a:pt x="5304278" y="5070873"/>
                </a:lnTo>
                <a:lnTo>
                  <a:pt x="0" y="5070873"/>
                </a:lnTo>
                <a:lnTo>
                  <a:pt x="0" y="0"/>
                </a:lnTo>
                <a:close/>
              </a:path>
            </a:pathLst>
          </a:custGeom>
          <a:blipFill>
            <a:blip r:embed="rId14"/>
            <a:stretch>
              <a:fillRect l="-17330" t="0" r="-93297" b="-24619"/>
            </a:stretch>
          </a:blipFill>
        </p:spPr>
      </p:sp>
      <p:sp>
        <p:nvSpPr>
          <p:cNvPr name="TextBox 20" id="20"/>
          <p:cNvSpPr txBox="true"/>
          <p:nvPr/>
        </p:nvSpPr>
        <p:spPr>
          <a:xfrm rot="0">
            <a:off x="6499434" y="2049086"/>
            <a:ext cx="9487942" cy="1257300"/>
          </a:xfrm>
          <a:prstGeom prst="rect">
            <a:avLst/>
          </a:prstGeom>
        </p:spPr>
        <p:txBody>
          <a:bodyPr anchor="t" rtlCol="false" tIns="0" lIns="0" bIns="0" rIns="0">
            <a:spAutoFit/>
          </a:bodyPr>
          <a:lstStyle/>
          <a:p>
            <a:pPr algn="l">
              <a:lnSpc>
                <a:spcPts val="9600"/>
              </a:lnSpc>
            </a:pPr>
            <a:r>
              <a:rPr lang="en-US" b="true" sz="8000">
                <a:solidFill>
                  <a:srgbClr val="FFFFFF"/>
                </a:solidFill>
                <a:latin typeface="Arimo Bold"/>
                <a:ea typeface="Arimo Bold"/>
                <a:cs typeface="Arimo Bold"/>
                <a:sym typeface="Arimo Bold"/>
              </a:rPr>
              <a:t>Detalles relevantes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07275"/>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00632" y="1113428"/>
            <a:ext cx="16886700" cy="4647932"/>
          </a:xfrm>
          <a:custGeom>
            <a:avLst/>
            <a:gdLst/>
            <a:ahLst/>
            <a:cxnLst/>
            <a:rect r="r" b="b" t="t" l="l"/>
            <a:pathLst>
              <a:path h="4647932" w="16886700">
                <a:moveTo>
                  <a:pt x="0" y="0"/>
                </a:moveTo>
                <a:lnTo>
                  <a:pt x="16886700" y="0"/>
                </a:lnTo>
                <a:lnTo>
                  <a:pt x="16886700" y="4647932"/>
                </a:lnTo>
                <a:lnTo>
                  <a:pt x="0" y="46479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4056309" y="1895875"/>
            <a:ext cx="2189572" cy="2338601"/>
          </a:xfrm>
          <a:custGeom>
            <a:avLst/>
            <a:gdLst/>
            <a:ahLst/>
            <a:cxnLst/>
            <a:rect r="r" b="b" t="t" l="l"/>
            <a:pathLst>
              <a:path h="2338601" w="2189572">
                <a:moveTo>
                  <a:pt x="0" y="0"/>
                </a:moveTo>
                <a:lnTo>
                  <a:pt x="2189572" y="0"/>
                </a:lnTo>
                <a:lnTo>
                  <a:pt x="2189572" y="2338601"/>
                </a:lnTo>
                <a:lnTo>
                  <a:pt x="0" y="2338601"/>
                </a:lnTo>
                <a:lnTo>
                  <a:pt x="0" y="0"/>
                </a:lnTo>
                <a:close/>
              </a:path>
            </a:pathLst>
          </a:custGeom>
          <a:blipFill>
            <a:blip r:embed="rId7"/>
            <a:stretch>
              <a:fillRect l="0" t="0" r="0" b="0"/>
            </a:stretch>
          </a:blipFill>
        </p:spPr>
      </p:sp>
      <p:sp>
        <p:nvSpPr>
          <p:cNvPr name="Freeform 5" id="5"/>
          <p:cNvSpPr/>
          <p:nvPr/>
        </p:nvSpPr>
        <p:spPr>
          <a:xfrm flipH="false" flipV="false" rot="0">
            <a:off x="4056309" y="4752034"/>
            <a:ext cx="2227902" cy="2018652"/>
          </a:xfrm>
          <a:custGeom>
            <a:avLst/>
            <a:gdLst/>
            <a:ahLst/>
            <a:cxnLst/>
            <a:rect r="r" b="b" t="t" l="l"/>
            <a:pathLst>
              <a:path h="2018652" w="2227902">
                <a:moveTo>
                  <a:pt x="0" y="0"/>
                </a:moveTo>
                <a:lnTo>
                  <a:pt x="2227902" y="0"/>
                </a:lnTo>
                <a:lnTo>
                  <a:pt x="2227902" y="2018652"/>
                </a:lnTo>
                <a:lnTo>
                  <a:pt x="0" y="2018652"/>
                </a:lnTo>
                <a:lnTo>
                  <a:pt x="0" y="0"/>
                </a:lnTo>
                <a:close/>
              </a:path>
            </a:pathLst>
          </a:custGeom>
          <a:blipFill>
            <a:blip r:embed="rId8"/>
            <a:stretch>
              <a:fillRect l="0" t="0" r="0" b="0"/>
            </a:stretch>
          </a:blipFill>
        </p:spPr>
      </p:sp>
      <p:sp>
        <p:nvSpPr>
          <p:cNvPr name="Freeform 6" id="6"/>
          <p:cNvSpPr/>
          <p:nvPr/>
        </p:nvSpPr>
        <p:spPr>
          <a:xfrm flipH="false" flipV="false" rot="0">
            <a:off x="4037144" y="7285036"/>
            <a:ext cx="2227902" cy="2214481"/>
          </a:xfrm>
          <a:custGeom>
            <a:avLst/>
            <a:gdLst/>
            <a:ahLst/>
            <a:cxnLst/>
            <a:rect r="r" b="b" t="t" l="l"/>
            <a:pathLst>
              <a:path h="2214481" w="2227902">
                <a:moveTo>
                  <a:pt x="0" y="0"/>
                </a:moveTo>
                <a:lnTo>
                  <a:pt x="2227902" y="0"/>
                </a:lnTo>
                <a:lnTo>
                  <a:pt x="2227902" y="2214481"/>
                </a:lnTo>
                <a:lnTo>
                  <a:pt x="0" y="2214481"/>
                </a:lnTo>
                <a:lnTo>
                  <a:pt x="0" y="0"/>
                </a:lnTo>
                <a:close/>
              </a:path>
            </a:pathLst>
          </a:custGeom>
          <a:blipFill>
            <a:blip r:embed="rId9"/>
            <a:stretch>
              <a:fillRect l="0" t="0" r="0" b="0"/>
            </a:stretch>
          </a:blipFill>
        </p:spPr>
      </p:sp>
      <p:sp>
        <p:nvSpPr>
          <p:cNvPr name="TextBox 7" id="7"/>
          <p:cNvSpPr txBox="true"/>
          <p:nvPr/>
        </p:nvSpPr>
        <p:spPr>
          <a:xfrm rot="0">
            <a:off x="-362337" y="876700"/>
            <a:ext cx="15252150" cy="1019175"/>
          </a:xfrm>
          <a:prstGeom prst="rect">
            <a:avLst/>
          </a:prstGeom>
        </p:spPr>
        <p:txBody>
          <a:bodyPr anchor="t" rtlCol="false" tIns="0" lIns="0" bIns="0" rIns="0">
            <a:spAutoFit/>
          </a:bodyPr>
          <a:lstStyle/>
          <a:p>
            <a:pPr algn="l">
              <a:lnSpc>
                <a:spcPts val="7919"/>
              </a:lnSpc>
            </a:pPr>
            <a:r>
              <a:rPr lang="en-US" sz="6599">
                <a:solidFill>
                  <a:srgbClr val="FFFFFF"/>
                </a:solidFill>
                <a:latin typeface="Archivo Black"/>
                <a:ea typeface="Archivo Black"/>
                <a:cs typeface="Archivo Black"/>
                <a:sym typeface="Archivo Black"/>
              </a:rPr>
              <a:t>                      Sistema de Roles</a:t>
            </a:r>
          </a:p>
        </p:txBody>
      </p:sp>
      <p:sp>
        <p:nvSpPr>
          <p:cNvPr name="TextBox 8" id="8"/>
          <p:cNvSpPr txBox="true"/>
          <p:nvPr/>
        </p:nvSpPr>
        <p:spPr>
          <a:xfrm rot="0">
            <a:off x="6827659" y="2813506"/>
            <a:ext cx="9209782" cy="1162050"/>
          </a:xfrm>
          <a:prstGeom prst="rect">
            <a:avLst/>
          </a:prstGeom>
        </p:spPr>
        <p:txBody>
          <a:bodyPr anchor="t" rtlCol="false" tIns="0" lIns="0" bIns="0" rIns="0">
            <a:spAutoFit/>
          </a:bodyPr>
          <a:lstStyle/>
          <a:p>
            <a:pPr algn="ctr">
              <a:lnSpc>
                <a:spcPts val="8519"/>
              </a:lnSpc>
              <a:spcBef>
                <a:spcPct val="0"/>
              </a:spcBef>
            </a:pPr>
            <a:r>
              <a:rPr lang="en-US" sz="7099">
                <a:solidFill>
                  <a:srgbClr val="FFFFFF"/>
                </a:solidFill>
                <a:latin typeface="Horizon"/>
                <a:ea typeface="Horizon"/>
                <a:cs typeface="Horizon"/>
                <a:sym typeface="Horizon"/>
              </a:rPr>
              <a:t>PROPIETARIO</a:t>
            </a:r>
          </a:p>
        </p:txBody>
      </p:sp>
      <p:sp>
        <p:nvSpPr>
          <p:cNvPr name="TextBox 9" id="9"/>
          <p:cNvSpPr txBox="true"/>
          <p:nvPr/>
        </p:nvSpPr>
        <p:spPr>
          <a:xfrm rot="0">
            <a:off x="4056309" y="5420407"/>
            <a:ext cx="11457696" cy="1162050"/>
          </a:xfrm>
          <a:prstGeom prst="rect">
            <a:avLst/>
          </a:prstGeom>
        </p:spPr>
        <p:txBody>
          <a:bodyPr anchor="t" rtlCol="false" tIns="0" lIns="0" bIns="0" rIns="0">
            <a:spAutoFit/>
          </a:bodyPr>
          <a:lstStyle/>
          <a:p>
            <a:pPr algn="ctr">
              <a:lnSpc>
                <a:spcPts val="8520"/>
              </a:lnSpc>
              <a:spcBef>
                <a:spcPct val="0"/>
              </a:spcBef>
            </a:pPr>
            <a:r>
              <a:rPr lang="en-US" sz="7100">
                <a:solidFill>
                  <a:srgbClr val="FFFFFF"/>
                </a:solidFill>
                <a:latin typeface="Horizon"/>
                <a:ea typeface="Horizon"/>
                <a:cs typeface="Horizon"/>
                <a:sym typeface="Horizon"/>
              </a:rPr>
              <a:t>ADMIN</a:t>
            </a:r>
          </a:p>
        </p:txBody>
      </p:sp>
      <p:sp>
        <p:nvSpPr>
          <p:cNvPr name="TextBox 10" id="10"/>
          <p:cNvSpPr txBox="true"/>
          <p:nvPr/>
        </p:nvSpPr>
        <p:spPr>
          <a:xfrm rot="0">
            <a:off x="7642008" y="7768389"/>
            <a:ext cx="5538043" cy="1162050"/>
          </a:xfrm>
          <a:prstGeom prst="rect">
            <a:avLst/>
          </a:prstGeom>
        </p:spPr>
        <p:txBody>
          <a:bodyPr anchor="t" rtlCol="false" tIns="0" lIns="0" bIns="0" rIns="0">
            <a:spAutoFit/>
          </a:bodyPr>
          <a:lstStyle/>
          <a:p>
            <a:pPr algn="ctr">
              <a:lnSpc>
                <a:spcPts val="8520"/>
              </a:lnSpc>
              <a:spcBef>
                <a:spcPct val="0"/>
              </a:spcBef>
            </a:pPr>
            <a:r>
              <a:rPr lang="en-US" sz="7100">
                <a:solidFill>
                  <a:srgbClr val="FFFFFF"/>
                </a:solidFill>
                <a:latin typeface="Horizon"/>
                <a:ea typeface="Horizon"/>
                <a:cs typeface="Horizon"/>
                <a:sym typeface="Horizon"/>
              </a:rPr>
              <a:t>CAJERO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444961" y="417169"/>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92116" y="9512094"/>
            <a:ext cx="16895112" cy="148806"/>
          </a:xfrm>
          <a:custGeom>
            <a:avLst/>
            <a:gdLst/>
            <a:ahLst/>
            <a:cxnLst/>
            <a:rect r="r" b="b" t="t" l="l"/>
            <a:pathLst>
              <a:path h="148806" w="16895112">
                <a:moveTo>
                  <a:pt x="0" y="0"/>
                </a:moveTo>
                <a:lnTo>
                  <a:pt x="16895112" y="0"/>
                </a:lnTo>
                <a:lnTo>
                  <a:pt x="16895112" y="148806"/>
                </a:lnTo>
                <a:lnTo>
                  <a:pt x="0" y="148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200778" y="3758170"/>
            <a:ext cx="1386450" cy="2293050"/>
          </a:xfrm>
          <a:custGeom>
            <a:avLst/>
            <a:gdLst/>
            <a:ahLst/>
            <a:cxnLst/>
            <a:rect r="r" b="b" t="t" l="l"/>
            <a:pathLst>
              <a:path h="2293050" w="1386450">
                <a:moveTo>
                  <a:pt x="0" y="0"/>
                </a:moveTo>
                <a:lnTo>
                  <a:pt x="1386450" y="0"/>
                </a:lnTo>
                <a:lnTo>
                  <a:pt x="1386450" y="2293050"/>
                </a:lnTo>
                <a:lnTo>
                  <a:pt x="0" y="2293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6957532" y="2344243"/>
            <a:ext cx="3585927" cy="7011168"/>
            <a:chOff x="0" y="0"/>
            <a:chExt cx="944442" cy="1846563"/>
          </a:xfrm>
        </p:grpSpPr>
        <p:sp>
          <p:nvSpPr>
            <p:cNvPr name="Freeform 6" id="6"/>
            <p:cNvSpPr/>
            <p:nvPr/>
          </p:nvSpPr>
          <p:spPr>
            <a:xfrm flipH="false" flipV="false" rot="0">
              <a:off x="0" y="0"/>
              <a:ext cx="944442" cy="1846563"/>
            </a:xfrm>
            <a:custGeom>
              <a:avLst/>
              <a:gdLst/>
              <a:ahLst/>
              <a:cxnLst/>
              <a:rect r="r" b="b" t="t" l="l"/>
              <a:pathLst>
                <a:path h="1846563" w="944442">
                  <a:moveTo>
                    <a:pt x="0" y="0"/>
                  </a:moveTo>
                  <a:lnTo>
                    <a:pt x="944442" y="0"/>
                  </a:lnTo>
                  <a:lnTo>
                    <a:pt x="944442" y="1846563"/>
                  </a:lnTo>
                  <a:lnTo>
                    <a:pt x="0" y="1846563"/>
                  </a:lnTo>
                  <a:close/>
                </a:path>
              </a:pathLst>
            </a:custGeom>
            <a:solidFill>
              <a:srgbClr val="2A88D8"/>
            </a:solidFill>
          </p:spPr>
        </p:sp>
        <p:sp>
          <p:nvSpPr>
            <p:cNvPr name="TextBox 7" id="7"/>
            <p:cNvSpPr txBox="true"/>
            <p:nvPr/>
          </p:nvSpPr>
          <p:spPr>
            <a:xfrm>
              <a:off x="0" y="-9525"/>
              <a:ext cx="944442" cy="1856088"/>
            </a:xfrm>
            <a:prstGeom prst="rect">
              <a:avLst/>
            </a:prstGeom>
          </p:spPr>
          <p:txBody>
            <a:bodyPr anchor="ctr" rtlCol="false" tIns="50800" lIns="50800" bIns="50800" rIns="50800"/>
            <a:lstStyle/>
            <a:p>
              <a:pPr algn="ctr">
                <a:lnSpc>
                  <a:spcPts val="2999"/>
                </a:lnSpc>
              </a:pPr>
            </a:p>
          </p:txBody>
        </p:sp>
      </p:grpSp>
      <p:grpSp>
        <p:nvGrpSpPr>
          <p:cNvPr name="Group 8" id="8"/>
          <p:cNvGrpSpPr/>
          <p:nvPr/>
        </p:nvGrpSpPr>
        <p:grpSpPr>
          <a:xfrm rot="0">
            <a:off x="6800483" y="2133072"/>
            <a:ext cx="3570843" cy="7125228"/>
            <a:chOff x="0" y="0"/>
            <a:chExt cx="940469" cy="1876603"/>
          </a:xfrm>
        </p:grpSpPr>
        <p:sp>
          <p:nvSpPr>
            <p:cNvPr name="Freeform 9" id="9"/>
            <p:cNvSpPr/>
            <p:nvPr/>
          </p:nvSpPr>
          <p:spPr>
            <a:xfrm flipH="false" flipV="false" rot="0">
              <a:off x="0" y="0"/>
              <a:ext cx="940469" cy="1876603"/>
            </a:xfrm>
            <a:custGeom>
              <a:avLst/>
              <a:gdLst/>
              <a:ahLst/>
              <a:cxnLst/>
              <a:rect r="r" b="b" t="t" l="l"/>
              <a:pathLst>
                <a:path h="1876603" w="940469">
                  <a:moveTo>
                    <a:pt x="0" y="0"/>
                  </a:moveTo>
                  <a:lnTo>
                    <a:pt x="940469" y="0"/>
                  </a:lnTo>
                  <a:lnTo>
                    <a:pt x="940469" y="1876603"/>
                  </a:lnTo>
                  <a:lnTo>
                    <a:pt x="0" y="1876603"/>
                  </a:lnTo>
                  <a:close/>
                </a:path>
              </a:pathLst>
            </a:custGeom>
            <a:solidFill>
              <a:srgbClr val="2A4C89"/>
            </a:solidFill>
          </p:spPr>
        </p:sp>
        <p:sp>
          <p:nvSpPr>
            <p:cNvPr name="TextBox 10" id="10"/>
            <p:cNvSpPr txBox="true"/>
            <p:nvPr/>
          </p:nvSpPr>
          <p:spPr>
            <a:xfrm>
              <a:off x="0" y="-9525"/>
              <a:ext cx="940469" cy="1886128"/>
            </a:xfrm>
            <a:prstGeom prst="rect">
              <a:avLst/>
            </a:prstGeom>
          </p:spPr>
          <p:txBody>
            <a:bodyPr anchor="ctr" rtlCol="false" tIns="50800" lIns="50800" bIns="50800" rIns="50800"/>
            <a:lstStyle/>
            <a:p>
              <a:pPr algn="ctr">
                <a:lnSpc>
                  <a:spcPts val="2999"/>
                </a:lnSpc>
              </a:pPr>
            </a:p>
          </p:txBody>
        </p:sp>
      </p:grpSp>
      <p:sp>
        <p:nvSpPr>
          <p:cNvPr name="Freeform 11" id="11"/>
          <p:cNvSpPr/>
          <p:nvPr/>
        </p:nvSpPr>
        <p:spPr>
          <a:xfrm flipH="false" flipV="false" rot="0">
            <a:off x="6709981" y="1980672"/>
            <a:ext cx="3412433" cy="7123599"/>
          </a:xfrm>
          <a:custGeom>
            <a:avLst/>
            <a:gdLst/>
            <a:ahLst/>
            <a:cxnLst/>
            <a:rect r="r" b="b" t="t" l="l"/>
            <a:pathLst>
              <a:path h="7123599" w="3412433">
                <a:moveTo>
                  <a:pt x="0" y="0"/>
                </a:moveTo>
                <a:lnTo>
                  <a:pt x="3412433" y="0"/>
                </a:lnTo>
                <a:lnTo>
                  <a:pt x="3412433" y="7123598"/>
                </a:lnTo>
                <a:lnTo>
                  <a:pt x="0" y="7123598"/>
                </a:lnTo>
                <a:lnTo>
                  <a:pt x="0" y="0"/>
                </a:lnTo>
                <a:close/>
              </a:path>
            </a:pathLst>
          </a:custGeom>
          <a:blipFill>
            <a:blip r:embed="rId9"/>
            <a:stretch>
              <a:fillRect l="0" t="0" r="0" b="0"/>
            </a:stretch>
          </a:blipFill>
        </p:spPr>
      </p:sp>
      <p:sp>
        <p:nvSpPr>
          <p:cNvPr name="Freeform 12" id="12"/>
          <p:cNvSpPr/>
          <p:nvPr/>
        </p:nvSpPr>
        <p:spPr>
          <a:xfrm flipH="false" flipV="false" rot="0">
            <a:off x="11214017" y="2019353"/>
            <a:ext cx="4768712" cy="4031867"/>
          </a:xfrm>
          <a:custGeom>
            <a:avLst/>
            <a:gdLst/>
            <a:ahLst/>
            <a:cxnLst/>
            <a:rect r="r" b="b" t="t" l="l"/>
            <a:pathLst>
              <a:path h="4031867" w="4768712">
                <a:moveTo>
                  <a:pt x="0" y="0"/>
                </a:moveTo>
                <a:lnTo>
                  <a:pt x="4768712" y="0"/>
                </a:lnTo>
                <a:lnTo>
                  <a:pt x="4768712" y="4031867"/>
                </a:lnTo>
                <a:lnTo>
                  <a:pt x="0" y="4031867"/>
                </a:lnTo>
                <a:lnTo>
                  <a:pt x="0" y="0"/>
                </a:lnTo>
                <a:close/>
              </a:path>
            </a:pathLst>
          </a:custGeom>
          <a:blipFill>
            <a:blip r:embed="rId10"/>
            <a:stretch>
              <a:fillRect l="-18580" t="-6764" r="-16876" b="-1"/>
            </a:stretch>
          </a:blipFill>
        </p:spPr>
      </p:sp>
      <p:sp>
        <p:nvSpPr>
          <p:cNvPr name="Freeform 13" id="13"/>
          <p:cNvSpPr/>
          <p:nvPr/>
        </p:nvSpPr>
        <p:spPr>
          <a:xfrm flipH="false" flipV="false" rot="0">
            <a:off x="16820929" y="1770980"/>
            <a:ext cx="693225" cy="1146525"/>
          </a:xfrm>
          <a:custGeom>
            <a:avLst/>
            <a:gdLst/>
            <a:ahLst/>
            <a:cxnLst/>
            <a:rect r="r" b="b" t="t" l="l"/>
            <a:pathLst>
              <a:path h="1146525" w="693225">
                <a:moveTo>
                  <a:pt x="0" y="0"/>
                </a:moveTo>
                <a:lnTo>
                  <a:pt x="693225" y="0"/>
                </a:lnTo>
                <a:lnTo>
                  <a:pt x="693225" y="1146525"/>
                </a:lnTo>
                <a:lnTo>
                  <a:pt x="0" y="114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911191" y="6927375"/>
            <a:ext cx="4960590" cy="2047371"/>
          </a:xfrm>
          <a:custGeom>
            <a:avLst/>
            <a:gdLst/>
            <a:ahLst/>
            <a:cxnLst/>
            <a:rect r="r" b="b" t="t" l="l"/>
            <a:pathLst>
              <a:path h="2047371" w="4960590">
                <a:moveTo>
                  <a:pt x="0" y="0"/>
                </a:moveTo>
                <a:lnTo>
                  <a:pt x="4960590" y="0"/>
                </a:lnTo>
                <a:lnTo>
                  <a:pt x="4960590" y="2047370"/>
                </a:lnTo>
                <a:lnTo>
                  <a:pt x="0" y="20473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2700000">
            <a:off x="5349285" y="5947167"/>
            <a:ext cx="934737" cy="1591974"/>
          </a:xfrm>
          <a:custGeom>
            <a:avLst/>
            <a:gdLst/>
            <a:ahLst/>
            <a:cxnLst/>
            <a:rect r="r" b="b" t="t" l="l"/>
            <a:pathLst>
              <a:path h="1591974" w="934737">
                <a:moveTo>
                  <a:pt x="0" y="0"/>
                </a:moveTo>
                <a:lnTo>
                  <a:pt x="934737" y="0"/>
                </a:lnTo>
                <a:lnTo>
                  <a:pt x="934737" y="1591974"/>
                </a:lnTo>
                <a:lnTo>
                  <a:pt x="0" y="15919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1028700" y="952500"/>
            <a:ext cx="15172078" cy="695959"/>
          </a:xfrm>
          <a:prstGeom prst="rect">
            <a:avLst/>
          </a:prstGeom>
        </p:spPr>
        <p:txBody>
          <a:bodyPr anchor="t" rtlCol="false" tIns="0" lIns="0" bIns="0" rIns="0">
            <a:spAutoFit/>
          </a:bodyPr>
          <a:lstStyle/>
          <a:p>
            <a:pPr algn="ctr">
              <a:lnSpc>
                <a:spcPts val="5740"/>
              </a:lnSpc>
            </a:pPr>
            <a:r>
              <a:rPr lang="en-US" sz="4100" b="true">
                <a:solidFill>
                  <a:srgbClr val="FFFFFF"/>
                </a:solidFill>
                <a:latin typeface="Open Sans Bold"/>
                <a:ea typeface="Open Sans Bold"/>
                <a:cs typeface="Open Sans Bold"/>
                <a:sym typeface="Open Sans Bold"/>
              </a:rPr>
              <a:t>Clases en Java y estructura del proyecto</a:t>
            </a:r>
          </a:p>
        </p:txBody>
      </p:sp>
      <p:sp>
        <p:nvSpPr>
          <p:cNvPr name="TextBox 17" id="17"/>
          <p:cNvSpPr txBox="true"/>
          <p:nvPr/>
        </p:nvSpPr>
        <p:spPr>
          <a:xfrm rot="0">
            <a:off x="1028700" y="2296618"/>
            <a:ext cx="4843081" cy="1589404"/>
          </a:xfrm>
          <a:prstGeom prst="rect">
            <a:avLst/>
          </a:prstGeom>
        </p:spPr>
        <p:txBody>
          <a:bodyPr anchor="t" rtlCol="false" tIns="0" lIns="0" bIns="0" rIns="0">
            <a:spAutoFit/>
          </a:bodyPr>
          <a:lstStyle/>
          <a:p>
            <a:pPr algn="just">
              <a:lnSpc>
                <a:spcPts val="3220"/>
              </a:lnSpc>
            </a:pPr>
            <a:r>
              <a:rPr lang="en-US" sz="2300">
                <a:solidFill>
                  <a:srgbClr val="FFFFFF"/>
                </a:solidFill>
                <a:latin typeface="Open Sans"/>
                <a:ea typeface="Open Sans"/>
                <a:cs typeface="Open Sans"/>
                <a:sym typeface="Open Sans"/>
              </a:rPr>
              <a:t>Las clases públicas son los archivos de codigo que contienen metodos, variables y funciones. </a:t>
            </a:r>
          </a:p>
          <a:p>
            <a:pPr algn="just">
              <a:lnSpc>
                <a:spcPts val="3220"/>
              </a:lnSpc>
            </a:pPr>
          </a:p>
        </p:txBody>
      </p:sp>
      <p:sp>
        <p:nvSpPr>
          <p:cNvPr name="TextBox 18" id="18"/>
          <p:cNvSpPr txBox="true"/>
          <p:nvPr/>
        </p:nvSpPr>
        <p:spPr>
          <a:xfrm rot="0">
            <a:off x="1028700" y="3969290"/>
            <a:ext cx="4843081" cy="2328928"/>
          </a:xfrm>
          <a:prstGeom prst="rect">
            <a:avLst/>
          </a:prstGeom>
        </p:spPr>
        <p:txBody>
          <a:bodyPr anchor="t" rtlCol="false" tIns="0" lIns="0" bIns="0" rIns="0">
            <a:spAutoFit/>
          </a:bodyPr>
          <a:lstStyle/>
          <a:p>
            <a:pPr algn="just">
              <a:lnSpc>
                <a:spcPts val="3149"/>
              </a:lnSpc>
            </a:pPr>
            <a:r>
              <a:rPr lang="en-US" sz="2249">
                <a:solidFill>
                  <a:srgbClr val="FFFFFF"/>
                </a:solidFill>
                <a:latin typeface="Open Sans"/>
                <a:ea typeface="Open Sans"/>
                <a:cs typeface="Open Sans"/>
                <a:sym typeface="Open Sans"/>
              </a:rPr>
              <a:t>Su archivo de codigo contiene variables y funciones estáticas a las cuales se puede acceder desde cualquier parte del programa, solamente haciendo referencia a la clase</a:t>
            </a:r>
          </a:p>
        </p:txBody>
      </p:sp>
      <p:sp>
        <p:nvSpPr>
          <p:cNvPr name="TextBox 19" id="19"/>
          <p:cNvSpPr txBox="true"/>
          <p:nvPr/>
        </p:nvSpPr>
        <p:spPr>
          <a:xfrm rot="0">
            <a:off x="11214017" y="6241067"/>
            <a:ext cx="5679986" cy="2343153"/>
          </a:xfrm>
          <a:prstGeom prst="rect">
            <a:avLst/>
          </a:prstGeom>
        </p:spPr>
        <p:txBody>
          <a:bodyPr anchor="t" rtlCol="false" tIns="0" lIns="0" bIns="0" rIns="0">
            <a:spAutoFit/>
          </a:bodyPr>
          <a:lstStyle/>
          <a:p>
            <a:pPr algn="just">
              <a:lnSpc>
                <a:spcPts val="3149"/>
              </a:lnSpc>
            </a:pPr>
            <a:r>
              <a:rPr lang="en-US" sz="2249">
                <a:solidFill>
                  <a:srgbClr val="FFFFFF"/>
                </a:solidFill>
                <a:latin typeface="Roboto"/>
                <a:ea typeface="Roboto"/>
                <a:cs typeface="Roboto"/>
                <a:sym typeface="Roboto"/>
              </a:rPr>
              <a:t>Podemos observar la base de datos de la ferretería, el driver para interactura con BDDS, la carpeta con las imagenes de los productos, y en src, una carpeta con las imagenes para el front y las clases, ya sean frames o de código que utilizamos.</a:t>
            </a:r>
          </a:p>
        </p:txBody>
      </p:sp>
      <p:sp>
        <p:nvSpPr>
          <p:cNvPr name="TextBox 20" id="20"/>
          <p:cNvSpPr txBox="true"/>
          <p:nvPr/>
        </p:nvSpPr>
        <p:spPr>
          <a:xfrm rot="0">
            <a:off x="969945" y="7193505"/>
            <a:ext cx="4843081" cy="1429386"/>
          </a:xfrm>
          <a:prstGeom prst="rect">
            <a:avLst/>
          </a:prstGeom>
        </p:spPr>
        <p:txBody>
          <a:bodyPr anchor="t" rtlCol="false" tIns="0" lIns="0" bIns="0" rIns="0">
            <a:spAutoFit/>
          </a:bodyPr>
          <a:lstStyle/>
          <a:p>
            <a:pPr algn="ctr">
              <a:lnSpc>
                <a:spcPts val="5739"/>
              </a:lnSpc>
            </a:pPr>
            <a:r>
              <a:rPr lang="en-US" sz="4099">
                <a:solidFill>
                  <a:srgbClr val="FFFFFF"/>
                </a:solidFill>
                <a:latin typeface="Marykate"/>
                <a:ea typeface="Marykate"/>
                <a:cs typeface="Marykate"/>
                <a:sym typeface="Marykate"/>
              </a:rPr>
              <a:t>Diagrama de arbol con la estructura del proyecto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520012" y="3787894"/>
            <a:ext cx="17247975" cy="4747370"/>
          </a:xfrm>
          <a:custGeom>
            <a:avLst/>
            <a:gdLst/>
            <a:ahLst/>
            <a:cxnLst/>
            <a:rect r="r" b="b" t="t" l="l"/>
            <a:pathLst>
              <a:path h="4747370" w="17247975">
                <a:moveTo>
                  <a:pt x="0" y="0"/>
                </a:moveTo>
                <a:lnTo>
                  <a:pt x="17247976" y="0"/>
                </a:lnTo>
                <a:lnTo>
                  <a:pt x="17247976" y="4747370"/>
                </a:lnTo>
                <a:lnTo>
                  <a:pt x="0" y="4747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18466" y="7149768"/>
            <a:ext cx="2584097" cy="2269307"/>
          </a:xfrm>
          <a:custGeom>
            <a:avLst/>
            <a:gdLst/>
            <a:ahLst/>
            <a:cxnLst/>
            <a:rect r="r" b="b" t="t" l="l"/>
            <a:pathLst>
              <a:path h="2269307" w="2584097">
                <a:moveTo>
                  <a:pt x="0" y="0"/>
                </a:moveTo>
                <a:lnTo>
                  <a:pt x="2584097" y="0"/>
                </a:lnTo>
                <a:lnTo>
                  <a:pt x="2584097" y="2269307"/>
                </a:lnTo>
                <a:lnTo>
                  <a:pt x="0" y="22693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028700" y="1124129"/>
            <a:ext cx="1831856" cy="1831856"/>
          </a:xfrm>
          <a:custGeom>
            <a:avLst/>
            <a:gdLst/>
            <a:ahLst/>
            <a:cxnLst/>
            <a:rect r="r" b="b" t="t" l="l"/>
            <a:pathLst>
              <a:path h="1831856" w="1831856">
                <a:moveTo>
                  <a:pt x="0" y="0"/>
                </a:moveTo>
                <a:lnTo>
                  <a:pt x="1831856" y="0"/>
                </a:lnTo>
                <a:lnTo>
                  <a:pt x="1831856" y="1831856"/>
                </a:lnTo>
                <a:lnTo>
                  <a:pt x="0" y="18318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 id="6"/>
          <p:cNvSpPr txBox="true"/>
          <p:nvPr/>
        </p:nvSpPr>
        <p:spPr>
          <a:xfrm rot="0">
            <a:off x="3198815" y="1501894"/>
            <a:ext cx="12571763" cy="1038225"/>
          </a:xfrm>
          <a:prstGeom prst="rect">
            <a:avLst/>
          </a:prstGeom>
        </p:spPr>
        <p:txBody>
          <a:bodyPr anchor="t" rtlCol="false" tIns="0" lIns="0" bIns="0" rIns="0">
            <a:spAutoFit/>
          </a:bodyPr>
          <a:lstStyle/>
          <a:p>
            <a:pPr algn="l">
              <a:lnSpc>
                <a:spcPts val="7919"/>
              </a:lnSpc>
            </a:pPr>
            <a:r>
              <a:rPr lang="en-US" b="true" sz="6599">
                <a:solidFill>
                  <a:srgbClr val="FFFFFF"/>
                </a:solidFill>
                <a:latin typeface="Arimo Bold"/>
                <a:ea typeface="Arimo Bold"/>
                <a:cs typeface="Arimo Bold"/>
                <a:sym typeface="Arimo Bold"/>
              </a:rPr>
              <a:t>Librerias y paquetes utilizados</a:t>
            </a:r>
          </a:p>
        </p:txBody>
      </p:sp>
      <p:sp>
        <p:nvSpPr>
          <p:cNvPr name="TextBox 7" id="7"/>
          <p:cNvSpPr txBox="true"/>
          <p:nvPr/>
        </p:nvSpPr>
        <p:spPr>
          <a:xfrm rot="0">
            <a:off x="1267253" y="3768844"/>
            <a:ext cx="4502200" cy="1352550"/>
          </a:xfrm>
          <a:prstGeom prst="rect">
            <a:avLst/>
          </a:prstGeom>
        </p:spPr>
        <p:txBody>
          <a:bodyPr anchor="t" rtlCol="false" tIns="0" lIns="0" bIns="0" rIns="0">
            <a:spAutoFit/>
          </a:bodyPr>
          <a:lstStyle/>
          <a:p>
            <a:pPr algn="ctr">
              <a:lnSpc>
                <a:spcPts val="5280"/>
              </a:lnSpc>
              <a:spcBef>
                <a:spcPct val="0"/>
              </a:spcBef>
            </a:pPr>
            <a:r>
              <a:rPr lang="en-US" b="true" sz="4400">
                <a:solidFill>
                  <a:srgbClr val="CB6CE6"/>
                </a:solidFill>
                <a:latin typeface="Arimo Bold"/>
                <a:ea typeface="Arimo Bold"/>
                <a:cs typeface="Arimo Bold"/>
                <a:sym typeface="Arimo Bold"/>
              </a:rPr>
              <a:t>import java.sql.*;</a:t>
            </a:r>
          </a:p>
          <a:p>
            <a:pPr algn="ctr">
              <a:lnSpc>
                <a:spcPts val="5280"/>
              </a:lnSpc>
              <a:spcBef>
                <a:spcPct val="0"/>
              </a:spcBef>
            </a:pPr>
          </a:p>
        </p:txBody>
      </p:sp>
      <p:sp>
        <p:nvSpPr>
          <p:cNvPr name="TextBox 8" id="8"/>
          <p:cNvSpPr txBox="true"/>
          <p:nvPr/>
        </p:nvSpPr>
        <p:spPr>
          <a:xfrm rot="0">
            <a:off x="5070606" y="6754270"/>
            <a:ext cx="7396871" cy="1780995"/>
          </a:xfrm>
          <a:prstGeom prst="rect">
            <a:avLst/>
          </a:prstGeom>
        </p:spPr>
        <p:txBody>
          <a:bodyPr anchor="t" rtlCol="false" tIns="0" lIns="0" bIns="0" rIns="0">
            <a:spAutoFit/>
          </a:bodyPr>
          <a:lstStyle/>
          <a:p>
            <a:pPr algn="ctr">
              <a:lnSpc>
                <a:spcPts val="4625"/>
              </a:lnSpc>
              <a:spcBef>
                <a:spcPct val="0"/>
              </a:spcBef>
            </a:pPr>
            <a:r>
              <a:rPr lang="en-US" b="true" sz="3854">
                <a:solidFill>
                  <a:srgbClr val="FFBD59"/>
                </a:solidFill>
                <a:latin typeface="Arimo Bold"/>
                <a:ea typeface="Arimo Bold"/>
                <a:cs typeface="Arimo Bold"/>
                <a:sym typeface="Arimo Bold"/>
              </a:rPr>
              <a:t>import javax.swing.ImageIcon; </a:t>
            </a:r>
          </a:p>
          <a:p>
            <a:pPr algn="ctr">
              <a:lnSpc>
                <a:spcPts val="4625"/>
              </a:lnSpc>
              <a:spcBef>
                <a:spcPct val="0"/>
              </a:spcBef>
            </a:pPr>
            <a:r>
              <a:rPr lang="en-US" b="true" sz="3854">
                <a:solidFill>
                  <a:srgbClr val="FFBD59"/>
                </a:solidFill>
                <a:latin typeface="Arimo Bold"/>
                <a:ea typeface="Arimo Bold"/>
                <a:cs typeface="Arimo Bold"/>
                <a:sym typeface="Arimo Bold"/>
              </a:rPr>
              <a:t> import java.awt.Image;</a:t>
            </a:r>
          </a:p>
          <a:p>
            <a:pPr algn="ctr">
              <a:lnSpc>
                <a:spcPts val="4625"/>
              </a:lnSpc>
              <a:spcBef>
                <a:spcPct val="0"/>
              </a:spcBef>
            </a:pPr>
          </a:p>
        </p:txBody>
      </p:sp>
      <p:sp>
        <p:nvSpPr>
          <p:cNvPr name="TextBox 9" id="9"/>
          <p:cNvSpPr txBox="true"/>
          <p:nvPr/>
        </p:nvSpPr>
        <p:spPr>
          <a:xfrm rot="0">
            <a:off x="9714697" y="3768844"/>
            <a:ext cx="8573303" cy="685800"/>
          </a:xfrm>
          <a:prstGeom prst="rect">
            <a:avLst/>
          </a:prstGeom>
        </p:spPr>
        <p:txBody>
          <a:bodyPr anchor="t" rtlCol="false" tIns="0" lIns="0" bIns="0" rIns="0">
            <a:spAutoFit/>
          </a:bodyPr>
          <a:lstStyle/>
          <a:p>
            <a:pPr algn="ctr">
              <a:lnSpc>
                <a:spcPts val="5280"/>
              </a:lnSpc>
              <a:spcBef>
                <a:spcPct val="0"/>
              </a:spcBef>
            </a:pPr>
            <a:r>
              <a:rPr lang="en-US" b="true" sz="4400">
                <a:solidFill>
                  <a:srgbClr val="CB6CE6"/>
                </a:solidFill>
                <a:latin typeface="Arimo Bold"/>
                <a:ea typeface="Arimo Bold"/>
                <a:cs typeface="Arimo Bold"/>
                <a:sym typeface="Arimo Bold"/>
              </a:rPr>
              <a:t>import java.awt.event.*</a:t>
            </a:r>
          </a:p>
        </p:txBody>
      </p:sp>
      <p:sp>
        <p:nvSpPr>
          <p:cNvPr name="TextBox 10" id="10"/>
          <p:cNvSpPr txBox="true"/>
          <p:nvPr/>
        </p:nvSpPr>
        <p:spPr>
          <a:xfrm rot="0">
            <a:off x="5321558" y="8166351"/>
            <a:ext cx="6894966" cy="1847850"/>
          </a:xfrm>
          <a:prstGeom prst="rect">
            <a:avLst/>
          </a:prstGeom>
        </p:spPr>
        <p:txBody>
          <a:bodyPr anchor="t" rtlCol="false" tIns="0" lIns="0" bIns="0" rIns="0">
            <a:spAutoFit/>
          </a:bodyPr>
          <a:lstStyle/>
          <a:p>
            <a:pPr algn="ctr">
              <a:lnSpc>
                <a:spcPts val="3600"/>
              </a:lnSpc>
              <a:spcBef>
                <a:spcPct val="0"/>
              </a:spcBef>
            </a:pPr>
            <a:r>
              <a:rPr lang="en-US" b="true" sz="3000">
                <a:solidFill>
                  <a:srgbClr val="FFFFFF"/>
                </a:solidFill>
                <a:latin typeface="Arimo Bold"/>
                <a:ea typeface="Arimo Bold"/>
                <a:cs typeface="Arimo Bold"/>
                <a:sym typeface="Arimo Bold"/>
              </a:rPr>
              <a:t>Nos proporciona las clases necesarias para trabajar con imágenes dentro de la interfaz gráfica.</a:t>
            </a:r>
          </a:p>
        </p:txBody>
      </p:sp>
      <p:sp>
        <p:nvSpPr>
          <p:cNvPr name="TextBox 11" id="11"/>
          <p:cNvSpPr txBox="true"/>
          <p:nvPr/>
        </p:nvSpPr>
        <p:spPr>
          <a:xfrm rot="0">
            <a:off x="10690505" y="4435594"/>
            <a:ext cx="6250716" cy="1847850"/>
          </a:xfrm>
          <a:prstGeom prst="rect">
            <a:avLst/>
          </a:prstGeom>
        </p:spPr>
        <p:txBody>
          <a:bodyPr anchor="t" rtlCol="false" tIns="0" lIns="0" bIns="0" rIns="0">
            <a:spAutoFit/>
          </a:bodyPr>
          <a:lstStyle/>
          <a:p>
            <a:pPr algn="ctr">
              <a:lnSpc>
                <a:spcPts val="3600"/>
              </a:lnSpc>
              <a:spcBef>
                <a:spcPct val="0"/>
              </a:spcBef>
            </a:pPr>
            <a:r>
              <a:rPr lang="en-US" b="true" sz="3000">
                <a:solidFill>
                  <a:srgbClr val="FFFFFF"/>
                </a:solidFill>
                <a:latin typeface="Arimo Bold"/>
                <a:ea typeface="Arimo Bold"/>
                <a:cs typeface="Arimo Bold"/>
                <a:sym typeface="Arimo Bold"/>
              </a:rPr>
              <a:t>Nos proporciona clases para manejar eventos que se producen en los componentes gráficos de la interfaz de usuario.</a:t>
            </a:r>
          </a:p>
        </p:txBody>
      </p:sp>
      <p:sp>
        <p:nvSpPr>
          <p:cNvPr name="TextBox 12" id="12"/>
          <p:cNvSpPr txBox="true"/>
          <p:nvPr/>
        </p:nvSpPr>
        <p:spPr>
          <a:xfrm rot="0">
            <a:off x="1028700" y="4435594"/>
            <a:ext cx="5478996" cy="1847850"/>
          </a:xfrm>
          <a:prstGeom prst="rect">
            <a:avLst/>
          </a:prstGeom>
        </p:spPr>
        <p:txBody>
          <a:bodyPr anchor="t" rtlCol="false" tIns="0" lIns="0" bIns="0" rIns="0">
            <a:spAutoFit/>
          </a:bodyPr>
          <a:lstStyle/>
          <a:p>
            <a:pPr algn="ctr">
              <a:lnSpc>
                <a:spcPts val="3600"/>
              </a:lnSpc>
              <a:spcBef>
                <a:spcPct val="0"/>
              </a:spcBef>
            </a:pPr>
            <a:r>
              <a:rPr lang="en-US" b="true" sz="3000">
                <a:solidFill>
                  <a:srgbClr val="FFFFFF"/>
                </a:solidFill>
                <a:latin typeface="Arimo Bold"/>
                <a:ea typeface="Arimo Bold"/>
                <a:cs typeface="Arimo Bold"/>
                <a:sym typeface="Arimo Bold"/>
              </a:rPr>
              <a:t>Nos proporciona clases para trabajar con bases de datos a través de JDBC (Java Database Connectivity).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2A42"/>
        </a:solidFill>
      </p:bgPr>
    </p:bg>
    <p:spTree>
      <p:nvGrpSpPr>
        <p:cNvPr id="1" name=""/>
        <p:cNvGrpSpPr/>
        <p:nvPr/>
      </p:nvGrpSpPr>
      <p:grpSpPr>
        <a:xfrm>
          <a:off x="0" y="0"/>
          <a:ext cx="0" cy="0"/>
          <a:chOff x="0" y="0"/>
          <a:chExt cx="0" cy="0"/>
        </a:xfrm>
      </p:grpSpPr>
      <p:sp>
        <p:nvSpPr>
          <p:cNvPr name="Freeform 2" id="2"/>
          <p:cNvSpPr/>
          <p:nvPr/>
        </p:nvSpPr>
        <p:spPr>
          <a:xfrm flipH="false" flipV="false" rot="0">
            <a:off x="339375" y="341751"/>
            <a:ext cx="17609250" cy="9672450"/>
          </a:xfrm>
          <a:custGeom>
            <a:avLst/>
            <a:gdLst/>
            <a:ahLst/>
            <a:cxnLst/>
            <a:rect r="r" b="b" t="t" l="l"/>
            <a:pathLst>
              <a:path h="9672450" w="17609250">
                <a:moveTo>
                  <a:pt x="0" y="0"/>
                </a:moveTo>
                <a:lnTo>
                  <a:pt x="17609250" y="0"/>
                </a:lnTo>
                <a:lnTo>
                  <a:pt x="17609250" y="9672450"/>
                </a:lnTo>
                <a:lnTo>
                  <a:pt x="0" y="9672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1071112"/>
            <a:ext cx="16886700" cy="8570732"/>
          </a:xfrm>
          <a:custGeom>
            <a:avLst/>
            <a:gdLst/>
            <a:ahLst/>
            <a:cxnLst/>
            <a:rect r="r" b="b" t="t" l="l"/>
            <a:pathLst>
              <a:path h="8570732" w="16886700">
                <a:moveTo>
                  <a:pt x="0" y="0"/>
                </a:moveTo>
                <a:lnTo>
                  <a:pt x="16886700" y="0"/>
                </a:lnTo>
                <a:lnTo>
                  <a:pt x="16886700" y="8570732"/>
                </a:lnTo>
                <a:lnTo>
                  <a:pt x="0" y="85707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596028" y="7618920"/>
            <a:ext cx="2022924" cy="2022924"/>
          </a:xfrm>
          <a:custGeom>
            <a:avLst/>
            <a:gdLst/>
            <a:ahLst/>
            <a:cxnLst/>
            <a:rect r="r" b="b" t="t" l="l"/>
            <a:pathLst>
              <a:path h="2022924" w="2022924">
                <a:moveTo>
                  <a:pt x="0" y="0"/>
                </a:moveTo>
                <a:lnTo>
                  <a:pt x="2022924" y="0"/>
                </a:lnTo>
                <a:lnTo>
                  <a:pt x="2022924" y="2022924"/>
                </a:lnTo>
                <a:lnTo>
                  <a:pt x="0" y="2022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028700" y="1071112"/>
            <a:ext cx="2486967" cy="2057400"/>
          </a:xfrm>
          <a:custGeom>
            <a:avLst/>
            <a:gdLst/>
            <a:ahLst/>
            <a:cxnLst/>
            <a:rect r="r" b="b" t="t" l="l"/>
            <a:pathLst>
              <a:path h="2057400" w="2486967">
                <a:moveTo>
                  <a:pt x="0" y="0"/>
                </a:moveTo>
                <a:lnTo>
                  <a:pt x="2486967" y="0"/>
                </a:lnTo>
                <a:lnTo>
                  <a:pt x="2486967" y="2057400"/>
                </a:lnTo>
                <a:lnTo>
                  <a:pt x="0" y="20574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5599651" y="1028700"/>
            <a:ext cx="1433194" cy="2253299"/>
          </a:xfrm>
          <a:custGeom>
            <a:avLst/>
            <a:gdLst/>
            <a:ahLst/>
            <a:cxnLst/>
            <a:rect r="r" b="b" t="t" l="l"/>
            <a:pathLst>
              <a:path h="2253299" w="1433194">
                <a:moveTo>
                  <a:pt x="0" y="0"/>
                </a:moveTo>
                <a:lnTo>
                  <a:pt x="1433193" y="0"/>
                </a:lnTo>
                <a:lnTo>
                  <a:pt x="1433193" y="2253299"/>
                </a:lnTo>
                <a:lnTo>
                  <a:pt x="0" y="225329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7" id="7"/>
          <p:cNvSpPr txBox="true"/>
          <p:nvPr/>
        </p:nvSpPr>
        <p:spPr>
          <a:xfrm rot="0">
            <a:off x="4740278" y="1422147"/>
            <a:ext cx="9778456" cy="1000125"/>
          </a:xfrm>
          <a:prstGeom prst="rect">
            <a:avLst/>
          </a:prstGeom>
        </p:spPr>
        <p:txBody>
          <a:bodyPr anchor="t" rtlCol="false" tIns="0" lIns="0" bIns="0" rIns="0">
            <a:spAutoFit/>
          </a:bodyPr>
          <a:lstStyle/>
          <a:p>
            <a:pPr algn="ctr">
              <a:lnSpc>
                <a:spcPts val="7679"/>
              </a:lnSpc>
            </a:pPr>
            <a:r>
              <a:rPr lang="en-US" b="true" sz="6399">
                <a:solidFill>
                  <a:srgbClr val="A9CCEA"/>
                </a:solidFill>
                <a:latin typeface="Arimo Bold"/>
                <a:ea typeface="Arimo Bold"/>
                <a:cs typeface="Arimo Bold"/>
                <a:sym typeface="Arimo Bold"/>
              </a:rPr>
              <a:t>Funciones del P</a:t>
            </a:r>
            <a:r>
              <a:rPr lang="en-US" b="true" sz="6399">
                <a:solidFill>
                  <a:srgbClr val="A9CCEA"/>
                </a:solidFill>
                <a:latin typeface="Arimo Bold"/>
                <a:ea typeface="Arimo Bold"/>
                <a:cs typeface="Arimo Bold"/>
                <a:sym typeface="Arimo Bold"/>
              </a:rPr>
              <a:t>rograma</a:t>
            </a:r>
          </a:p>
        </p:txBody>
      </p:sp>
      <p:sp>
        <p:nvSpPr>
          <p:cNvPr name="TextBox 8" id="8"/>
          <p:cNvSpPr txBox="true"/>
          <p:nvPr/>
        </p:nvSpPr>
        <p:spPr>
          <a:xfrm rot="0">
            <a:off x="1295754" y="3431544"/>
            <a:ext cx="7321610" cy="6210300"/>
          </a:xfrm>
          <a:prstGeom prst="rect">
            <a:avLst/>
          </a:prstGeom>
        </p:spPr>
        <p:txBody>
          <a:bodyPr anchor="t" rtlCol="false" tIns="0" lIns="0" bIns="0" rIns="0">
            <a:spAutoFit/>
          </a:bodyPr>
          <a:lstStyle/>
          <a:p>
            <a:pPr algn="l" marL="798829" indent="-399415" lvl="1">
              <a:lnSpc>
                <a:spcPts val="4439"/>
              </a:lnSpc>
              <a:buFont typeface="Arial"/>
              <a:buChar char="•"/>
            </a:pPr>
            <a:r>
              <a:rPr lang="en-US" sz="3699">
                <a:solidFill>
                  <a:srgbClr val="E0D6DE"/>
                </a:solidFill>
                <a:latin typeface="Arimo"/>
                <a:ea typeface="Arimo"/>
                <a:cs typeface="Arimo"/>
                <a:sym typeface="Arimo"/>
              </a:rPr>
              <a:t> “void</a:t>
            </a:r>
            <a:r>
              <a:rPr lang="en-US" sz="3699">
                <a:solidFill>
                  <a:srgbClr val="E0D6DE"/>
                </a:solidFill>
                <a:latin typeface="Arimo"/>
                <a:ea typeface="Arimo"/>
                <a:cs typeface="Arimo"/>
                <a:sym typeface="Arimo"/>
              </a:rPr>
              <a:t> iniciarSesion” </a:t>
            </a:r>
          </a:p>
          <a:p>
            <a:pPr algn="l" marL="798829" indent="-399415" lvl="1">
              <a:lnSpc>
                <a:spcPts val="4439"/>
              </a:lnSpc>
              <a:buFont typeface="Arial"/>
              <a:buChar char="•"/>
            </a:pPr>
            <a:r>
              <a:rPr lang="en-US" sz="3699">
                <a:solidFill>
                  <a:srgbClr val="E0D6DE"/>
                </a:solidFill>
                <a:latin typeface="Arimo"/>
                <a:ea typeface="Arimo"/>
                <a:cs typeface="Arimo"/>
                <a:sym typeface="Arimo"/>
              </a:rPr>
              <a:t> “void ReiniciarVariables”</a:t>
            </a:r>
          </a:p>
          <a:p>
            <a:pPr algn="l" marL="798829" indent="-399415" lvl="1">
              <a:lnSpc>
                <a:spcPts val="4439"/>
              </a:lnSpc>
              <a:buFont typeface="Arial"/>
              <a:buChar char="•"/>
            </a:pPr>
            <a:r>
              <a:rPr lang="en-US" sz="3699">
                <a:solidFill>
                  <a:srgbClr val="E0D6DE"/>
                </a:solidFill>
                <a:latin typeface="Arimo"/>
                <a:ea typeface="Arimo"/>
                <a:cs typeface="Arimo"/>
                <a:sym typeface="Arimo"/>
              </a:rPr>
              <a:t>“void CargarProductos”</a:t>
            </a:r>
          </a:p>
          <a:p>
            <a:pPr algn="l" marL="798829" indent="-399415" lvl="1">
              <a:lnSpc>
                <a:spcPts val="4439"/>
              </a:lnSpc>
              <a:buFont typeface="Arial"/>
              <a:buChar char="•"/>
            </a:pPr>
            <a:r>
              <a:rPr lang="en-US" sz="3699">
                <a:solidFill>
                  <a:srgbClr val="E0D6DE"/>
                </a:solidFill>
                <a:latin typeface="Arimo"/>
                <a:ea typeface="Arimo"/>
                <a:cs typeface="Arimo"/>
                <a:sym typeface="Arimo"/>
              </a:rPr>
              <a:t>“void AgregarInventario”</a:t>
            </a:r>
          </a:p>
          <a:p>
            <a:pPr algn="l" marL="798829" indent="-399415" lvl="1">
              <a:lnSpc>
                <a:spcPts val="4439"/>
              </a:lnSpc>
              <a:buFont typeface="Arial"/>
              <a:buChar char="•"/>
            </a:pPr>
            <a:r>
              <a:rPr lang="en-US" sz="3699">
                <a:solidFill>
                  <a:srgbClr val="E0D6DE"/>
                </a:solidFill>
                <a:latin typeface="Arimo"/>
                <a:ea typeface="Arimo"/>
                <a:cs typeface="Arimo"/>
                <a:sym typeface="Arimo"/>
              </a:rPr>
              <a:t>“void MostrarProducto”</a:t>
            </a:r>
          </a:p>
          <a:p>
            <a:pPr algn="l" marL="798829" indent="-399415" lvl="1">
              <a:lnSpc>
                <a:spcPts val="4439"/>
              </a:lnSpc>
              <a:buFont typeface="Arial"/>
              <a:buChar char="•"/>
            </a:pPr>
            <a:r>
              <a:rPr lang="en-US" sz="3699">
                <a:solidFill>
                  <a:srgbClr val="E0D6DE"/>
                </a:solidFill>
                <a:latin typeface="Arimo"/>
                <a:ea typeface="Arimo"/>
                <a:cs typeface="Arimo"/>
                <a:sym typeface="Arimo"/>
              </a:rPr>
              <a:t>“void consultarProductos” </a:t>
            </a:r>
          </a:p>
          <a:p>
            <a:pPr algn="l" marL="798829" indent="-399415" lvl="1">
              <a:lnSpc>
                <a:spcPts val="4439"/>
              </a:lnSpc>
              <a:buFont typeface="Arial"/>
              <a:buChar char="•"/>
            </a:pPr>
            <a:r>
              <a:rPr lang="en-US" sz="3699">
                <a:solidFill>
                  <a:srgbClr val="E0D6DE"/>
                </a:solidFill>
                <a:latin typeface="Arimo"/>
                <a:ea typeface="Arimo"/>
                <a:cs typeface="Arimo"/>
                <a:sym typeface="Arimo"/>
              </a:rPr>
              <a:t>“void ActualizarProducto”</a:t>
            </a:r>
          </a:p>
          <a:p>
            <a:pPr algn="l" marL="798829" indent="-399415" lvl="1">
              <a:lnSpc>
                <a:spcPts val="4439"/>
              </a:lnSpc>
              <a:buFont typeface="Arial"/>
              <a:buChar char="•"/>
            </a:pPr>
            <a:r>
              <a:rPr lang="en-US" sz="3699">
                <a:solidFill>
                  <a:srgbClr val="E0D6DE"/>
                </a:solidFill>
                <a:latin typeface="Arimo"/>
                <a:ea typeface="Arimo"/>
                <a:cs typeface="Arimo"/>
                <a:sym typeface="Arimo"/>
              </a:rPr>
              <a:t> “void BorrarProducto”</a:t>
            </a:r>
          </a:p>
          <a:p>
            <a:pPr algn="l" marL="798829" indent="-399415" lvl="1">
              <a:lnSpc>
                <a:spcPts val="4439"/>
              </a:lnSpc>
              <a:buFont typeface="Arial"/>
              <a:buChar char="•"/>
            </a:pPr>
            <a:r>
              <a:rPr lang="en-US" sz="3699">
                <a:solidFill>
                  <a:srgbClr val="E0D6DE"/>
                </a:solidFill>
                <a:latin typeface="Arimo"/>
                <a:ea typeface="Arimo"/>
                <a:cs typeface="Arimo"/>
                <a:sym typeface="Arimo"/>
              </a:rPr>
              <a:t> “void altaProducto”</a:t>
            </a:r>
          </a:p>
          <a:p>
            <a:pPr algn="l" marL="798829" indent="-399415" lvl="1">
              <a:lnSpc>
                <a:spcPts val="4439"/>
              </a:lnSpc>
              <a:buFont typeface="Arial"/>
              <a:buChar char="•"/>
            </a:pPr>
            <a:r>
              <a:rPr lang="en-US" sz="3699">
                <a:solidFill>
                  <a:srgbClr val="E0D6DE"/>
                </a:solidFill>
                <a:latin typeface="Arimo"/>
                <a:ea typeface="Arimo"/>
                <a:cs typeface="Arimo"/>
                <a:sym typeface="Arimo"/>
              </a:rPr>
              <a:t>“void AgregarAlCarrito” </a:t>
            </a:r>
          </a:p>
          <a:p>
            <a:pPr algn="l">
              <a:lnSpc>
                <a:spcPts val="4439"/>
              </a:lnSpc>
            </a:pPr>
          </a:p>
        </p:txBody>
      </p:sp>
      <p:sp>
        <p:nvSpPr>
          <p:cNvPr name="TextBox 9" id="9"/>
          <p:cNvSpPr txBox="true"/>
          <p:nvPr/>
        </p:nvSpPr>
        <p:spPr>
          <a:xfrm rot="0">
            <a:off x="9810364" y="3431544"/>
            <a:ext cx="7222480" cy="5648325"/>
          </a:xfrm>
          <a:prstGeom prst="rect">
            <a:avLst/>
          </a:prstGeom>
        </p:spPr>
        <p:txBody>
          <a:bodyPr anchor="t" rtlCol="false" tIns="0" lIns="0" bIns="0" rIns="0">
            <a:spAutoFit/>
          </a:bodyPr>
          <a:lstStyle/>
          <a:p>
            <a:pPr algn="just" marL="798829" indent="-399415" lvl="1">
              <a:lnSpc>
                <a:spcPts val="4439"/>
              </a:lnSpc>
              <a:buFont typeface="Arial"/>
              <a:buChar char="•"/>
            </a:pPr>
            <a:r>
              <a:rPr lang="en-US" sz="3699">
                <a:solidFill>
                  <a:srgbClr val="E0D6DE"/>
                </a:solidFill>
                <a:latin typeface="Arimo"/>
                <a:ea typeface="Arimo"/>
                <a:cs typeface="Arimo"/>
                <a:sym typeface="Arimo"/>
              </a:rPr>
              <a:t>“void VaciarElCarrito”</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a:t>
            </a:r>
            <a:r>
              <a:rPr lang="en-US" sz="3699">
                <a:solidFill>
                  <a:srgbClr val="E0D6DE"/>
                </a:solidFill>
                <a:latin typeface="Arimo"/>
                <a:ea typeface="Arimo"/>
                <a:cs typeface="Arimo"/>
                <a:sym typeface="Arimo"/>
              </a:rPr>
              <a:t>oid EliminarProductoCarrito” </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“bool VenderProductos” </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“bool HacerCobro”</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“void consultarUsuario”</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“void consultarTodosUsuarios”</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“void ActualizarUsuario”</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“void BorrarUsuario”</a:t>
            </a:r>
          </a:p>
          <a:p>
            <a:pPr algn="just" marL="798829" indent="-399415" lvl="1">
              <a:lnSpc>
                <a:spcPts val="4439"/>
              </a:lnSpc>
              <a:spcBef>
                <a:spcPct val="0"/>
              </a:spcBef>
              <a:buFont typeface="Arial"/>
              <a:buChar char="•"/>
            </a:pPr>
            <a:r>
              <a:rPr lang="en-US" sz="3699">
                <a:solidFill>
                  <a:srgbClr val="E0D6DE"/>
                </a:solidFill>
                <a:latin typeface="Arimo"/>
                <a:ea typeface="Arimo"/>
                <a:cs typeface="Arimo"/>
                <a:sym typeface="Arimo"/>
              </a:rPr>
              <a:t>“void AgregarUsuario” </a:t>
            </a:r>
          </a:p>
          <a:p>
            <a:pPr algn="just">
              <a:lnSpc>
                <a:spcPts val="443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DAGosrsI9Vo</dc:identifier>
  <dcterms:modified xsi:type="dcterms:W3CDTF">2011-08-01T06:04:30Z</dcterms:modified>
  <cp:revision>1</cp:revision>
  <dc:title>Copy of programming-style-portfolio.pptx</dc:title>
</cp:coreProperties>
</file>