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sldIdLst>
    <p:sldId id="260" r:id="rId2"/>
    <p:sldId id="257" r:id="rId3"/>
    <p:sldId id="280" r:id="rId4"/>
    <p:sldId id="282" r:id="rId5"/>
    <p:sldId id="281" r:id="rId6"/>
    <p:sldId id="284" r:id="rId7"/>
    <p:sldId id="283" r:id="rId8"/>
    <p:sldId id="285" r:id="rId9"/>
    <p:sldId id="267" r:id="rId10"/>
    <p:sldId id="268" r:id="rId11"/>
    <p:sldId id="269" r:id="rId12"/>
    <p:sldId id="28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19/02/2014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7AD-F54A-4967-A26D-2D69946F1297}" type="datetimeFigureOut">
              <a:rPr lang="pt-BR" smtClean="0"/>
              <a:pPr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 userDrawn="1"/>
        </p:nvSpPr>
        <p:spPr>
          <a:xfrm>
            <a:off x="1011560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pt-BR" sz="2800" b="1" dirty="0" smtClean="0">
                <a:solidFill>
                  <a:schemeClr val="bg1"/>
                </a:solidFill>
              </a:rPr>
              <a:t>Prof.</a:t>
            </a:r>
            <a:r>
              <a:rPr kumimoji="0" lang="pt-BR" sz="2800" b="1" baseline="0" dirty="0" smtClean="0">
                <a:solidFill>
                  <a:schemeClr val="bg1"/>
                </a:solidFill>
              </a:rPr>
              <a:t> Dr. </a:t>
            </a:r>
            <a:r>
              <a:rPr kumimoji="0" lang="pt-BR" sz="2800" b="1" dirty="0" smtClean="0">
                <a:solidFill>
                  <a:schemeClr val="bg1"/>
                </a:solidFill>
              </a:rPr>
              <a:t>Jose</a:t>
            </a:r>
            <a:r>
              <a:rPr kumimoji="0" lang="pt-BR" sz="2800" b="1" baseline="0" dirty="0" smtClean="0">
                <a:solidFill>
                  <a:schemeClr val="bg1"/>
                </a:solidFill>
              </a:rPr>
              <a:t> </a:t>
            </a:r>
            <a:r>
              <a:rPr kumimoji="0" lang="pt-BR" sz="2800" b="1" baseline="0" dirty="0" smtClean="0">
                <a:solidFill>
                  <a:schemeClr val="bg1"/>
                </a:solidFill>
              </a:rPr>
              <a:t>Nelson Falavinha Junior</a:t>
            </a:r>
          </a:p>
          <a:p>
            <a:pPr algn="ctr" eaLnBrk="1" latinLnBrk="0" hangingPunct="1"/>
            <a:r>
              <a:rPr kumimoji="0" lang="pt-BR" sz="2800" b="1" baseline="0" dirty="0" smtClean="0">
                <a:solidFill>
                  <a:schemeClr val="bg1"/>
                </a:solidFill>
              </a:rPr>
              <a:t>jfalavinha@facens.br</a:t>
            </a:r>
            <a:endParaRPr kumimoji="0" lang="en-US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2/19/2014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codeblocks/files/Binaries/10.05/Windows/codeblocks-10.05-setup.exe" TargetMode="External"/><Relationship Id="rId2" Type="http://schemas.openxmlformats.org/officeDocument/2006/relationships/hyperlink" Target="http://prdownloads.sourceforge.net/dev-cpp/devcpp-4.9.9.2_setup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2048" y="2852936"/>
            <a:ext cx="7772400" cy="1362075"/>
          </a:xfrm>
        </p:spPr>
        <p:txBody>
          <a:bodyPr/>
          <a:lstStyle/>
          <a:p>
            <a:pPr algn="ctr"/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040" y="692696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Algoritmos e Programação Laboratório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de Software</a:t>
            </a:r>
            <a:endParaRPr lang="pt-BR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6063" y="2205038"/>
            <a:ext cx="1373187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Processo a ser melhorado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21263" y="2205038"/>
            <a:ext cx="1373187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Algoritmo</a:t>
            </a:r>
          </a:p>
          <a:p>
            <a:pPr algn="ctr"/>
            <a:endParaRPr lang="pt-BR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44775" y="2205038"/>
            <a:ext cx="1373188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Análise</a:t>
            </a:r>
          </a:p>
          <a:p>
            <a:pPr algn="ctr"/>
            <a:r>
              <a:rPr lang="pt-BR"/>
              <a:t>do</a:t>
            </a:r>
          </a:p>
          <a:p>
            <a:pPr algn="ctr"/>
            <a:r>
              <a:rPr lang="pt-BR"/>
              <a:t>Processo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391400" y="2205038"/>
            <a:ext cx="1500188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Codificação</a:t>
            </a:r>
          </a:p>
          <a:p>
            <a:pPr algn="ctr"/>
            <a:endParaRPr lang="pt-BR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92988" y="4318000"/>
            <a:ext cx="1500187" cy="9255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Compilação</a:t>
            </a:r>
          </a:p>
          <a:p>
            <a:pPr algn="ctr"/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21263" y="4318000"/>
            <a:ext cx="1373187" cy="9255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Testes</a:t>
            </a:r>
          </a:p>
          <a:p>
            <a:pPr algn="ctr"/>
            <a:endParaRPr lang="pt-BR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95513" y="4318000"/>
            <a:ext cx="1801812" cy="9255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Documentação</a:t>
            </a:r>
          </a:p>
          <a:p>
            <a:pPr algn="ctr"/>
            <a:endParaRPr lang="pt-B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19250" y="2708275"/>
            <a:ext cx="1008063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995738" y="2708275"/>
            <a:ext cx="1008062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372225" y="2708275"/>
            <a:ext cx="1008063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10800000">
            <a:off x="3995738" y="4797425"/>
            <a:ext cx="100965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10800000">
            <a:off x="6372225" y="4797425"/>
            <a:ext cx="100965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5400000">
            <a:off x="7596981" y="3717132"/>
            <a:ext cx="1150937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Desenvolvimento</a:t>
            </a:r>
            <a:endParaRPr lang="pt-B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875" y="1544638"/>
            <a:ext cx="36004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dirty="0"/>
              <a:t>Definição dos Requisitos (Funcionalidades)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284663" y="2840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48038" y="3284538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19475" y="31289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Análise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284663" y="3632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805113" y="5229225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Implementação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268788" y="57324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492500" y="6092825"/>
            <a:ext cx="151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Testes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203575" y="3989388"/>
            <a:ext cx="2160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Projeto / Algortimo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4268788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Entenderam?</a:t>
            </a:r>
          </a:p>
          <a:p>
            <a:endParaRPr lang="pt-BR" dirty="0" smtClean="0"/>
          </a:p>
          <a:p>
            <a:r>
              <a:rPr lang="pt-BR" dirty="0" smtClean="0"/>
              <a:t>Dúvidas?</a:t>
            </a:r>
          </a:p>
          <a:p>
            <a:endParaRPr lang="pt-BR" dirty="0" smtClean="0"/>
          </a:p>
          <a:p>
            <a:r>
              <a:rPr lang="pt-BR" dirty="0" smtClean="0"/>
              <a:t>Podemos seguir </a:t>
            </a:r>
            <a:br>
              <a:rPr lang="pt-BR" dirty="0" smtClean="0"/>
            </a:br>
            <a:r>
              <a:rPr lang="pt-BR" dirty="0" smtClean="0"/>
              <a:t>adiante?</a:t>
            </a:r>
            <a:endParaRPr lang="en-US" dirty="0"/>
          </a:p>
        </p:txBody>
      </p:sp>
      <p:pic>
        <p:nvPicPr>
          <p:cNvPr id="38916" name="Picture 4" descr="http://www.webquestbrasil.org/criador2/user_image/wryplf3315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655864"/>
            <a:ext cx="5220072" cy="5202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Estruturada</a:t>
            </a:r>
          </a:p>
          <a:p>
            <a:pPr lvl="1"/>
            <a:r>
              <a:rPr lang="pt-BR" dirty="0" smtClean="0"/>
              <a:t>A linguagem C é capaz de “esconder” o código usado por uma determinada função do resto do programa, através de variáveis locais e outros conceitos relacionados.</a:t>
            </a:r>
          </a:p>
          <a:p>
            <a:endParaRPr lang="pt-BR" dirty="0" smtClean="0"/>
          </a:p>
          <a:p>
            <a:r>
              <a:rPr lang="pt-BR" dirty="0" smtClean="0"/>
              <a:t>Palavras-chave: </a:t>
            </a:r>
            <a:r>
              <a:rPr lang="pt-BR" dirty="0" smtClean="0">
                <a:solidFill>
                  <a:srgbClr val="FF0000"/>
                </a:solidFill>
              </a:rPr>
              <a:t>minúsculas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b="1" dirty="0" smtClean="0">
                <a:solidFill>
                  <a:srgbClr val="FF0000"/>
                </a:solidFill>
              </a:rPr>
              <a:t>case-sensitive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Diferencia letras minúsculas de maiúsculas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main()</a:t>
            </a:r>
            <a:r>
              <a:rPr lang="pt-BR" b="1" dirty="0" smtClean="0"/>
              <a:t> </a:t>
            </a:r>
            <a:r>
              <a:rPr lang="pt-BR" dirty="0" smtClean="0"/>
              <a:t>é uma função que precisa necessariamente estar presente pois é chamada quando a execução do programa começa.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comando devem ser finalizados, através da utilização do ‘</a:t>
            </a:r>
            <a:r>
              <a:rPr lang="pt-BR" b="1" dirty="0" smtClean="0">
                <a:solidFill>
                  <a:srgbClr val="FF0000"/>
                </a:solidFill>
              </a:rPr>
              <a:t>;</a:t>
            </a:r>
            <a:r>
              <a:rPr lang="pt-BR" dirty="0" smtClean="0"/>
              <a:t>’ (ponto-e-vírgula);</a:t>
            </a:r>
          </a:p>
          <a:p>
            <a:endParaRPr lang="pt-BR" dirty="0" smtClean="0"/>
          </a:p>
          <a:p>
            <a:r>
              <a:rPr lang="pt-BR" dirty="0" smtClean="0"/>
              <a:t>Para inserir comentários utilize: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</a:rPr>
              <a:t>//</a:t>
            </a:r>
            <a:r>
              <a:rPr lang="pt-BR" dirty="0" smtClean="0"/>
              <a:t> para comentar apenas uma linha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</a:rPr>
              <a:t>/* &lt;comentário&gt; */</a:t>
            </a:r>
            <a:r>
              <a:rPr lang="pt-BR" dirty="0" smtClean="0"/>
              <a:t> para comentar mais de uma linha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Palavras reservadas: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2348880"/>
          <a:ext cx="8208912" cy="41764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auto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struct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break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switch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enum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register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typedef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extern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union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unsigned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continue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signed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default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sizeof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volatile</a:t>
                      </a:r>
                    </a:p>
                  </a:txBody>
                  <a:tcPr horzOverflow="overflow"/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while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Estrutura Básica de um Programa em Linguagem C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//</a:t>
            </a:r>
            <a:r>
              <a:rPr lang="pt-BR" sz="3200" dirty="0" smtClean="0">
                <a:latin typeface="Courier New" pitchFamily="49" charset="0"/>
              </a:rPr>
              <a:t>Diretivas e Bibliotecas</a:t>
            </a:r>
          </a:p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//</a:t>
            </a:r>
            <a:r>
              <a:rPr lang="pt-BR" sz="3200" dirty="0" smtClean="0">
                <a:latin typeface="Courier New" pitchFamily="49" charset="0"/>
              </a:rPr>
              <a:t>declaração de variáveis globais</a:t>
            </a:r>
          </a:p>
          <a:p>
            <a:pPr>
              <a:lnSpc>
                <a:spcPct val="9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>
                <a:latin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</a:rPr>
              <a:t>//</a:t>
            </a:r>
            <a:r>
              <a:rPr lang="pt-BR" sz="2400" dirty="0" smtClean="0">
                <a:latin typeface="Courier New" pitchFamily="49" charset="0"/>
              </a:rPr>
              <a:t>declaração var. locais da função </a:t>
            </a:r>
            <a:r>
              <a:rPr lang="pt-BR" sz="2400" b="1" i="1" dirty="0" smtClean="0">
                <a:latin typeface="Courier New" pitchFamily="49" charset="0"/>
              </a:rPr>
              <a:t>main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>
                <a:latin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</a:rPr>
              <a:t>//</a:t>
            </a:r>
            <a:r>
              <a:rPr lang="pt-BR" sz="2400" dirty="0" smtClean="0">
                <a:latin typeface="Courier New" pitchFamily="49" charset="0"/>
              </a:rPr>
              <a:t>comandos da função </a:t>
            </a:r>
            <a:r>
              <a:rPr lang="pt-BR" sz="2400" b="1" i="1" dirty="0" smtClean="0">
                <a:latin typeface="Courier New" pitchFamily="49" charset="0"/>
              </a:rPr>
              <a:t>main</a:t>
            </a:r>
            <a:endParaRPr lang="pt-BR" sz="3200" b="1" i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}</a:t>
            </a:r>
            <a:endParaRPr lang="pt-BR" sz="3200" dirty="0" smtClean="0">
              <a:latin typeface="Courier New" pitchFamily="49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 e Bibliotecas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Diretiva </a:t>
            </a:r>
            <a:r>
              <a:rPr lang="pt-BR" b="1" dirty="0" smtClean="0">
                <a:solidFill>
                  <a:srgbClr val="0070C0"/>
                </a:solidFill>
              </a:rPr>
              <a:t>#include </a:t>
            </a:r>
            <a:r>
              <a:rPr lang="pt-BR" dirty="0" smtClean="0"/>
              <a:t>permite incluir uma biblioteca</a:t>
            </a:r>
          </a:p>
          <a:p>
            <a:r>
              <a:rPr lang="pt-BR" dirty="0" smtClean="0"/>
              <a:t>Bibliotecas contêm funções pré-definidas, utilizadas nos programas</a:t>
            </a:r>
          </a:p>
          <a:p>
            <a:r>
              <a:rPr lang="pt-BR" dirty="0" smtClean="0"/>
              <a:t>Exemplos: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3861048"/>
          <a:ext cx="7488832" cy="2736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4416"/>
                <a:gridCol w="3744416"/>
              </a:tblGrid>
              <a:tr h="659357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#include &lt;stdio.h&gt;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Funções de entrada e saída</a:t>
                      </a:r>
                    </a:p>
                  </a:txBody>
                  <a:tcPr anchor="ctr"/>
                </a:tc>
              </a:tr>
              <a:tr h="519237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#include &lt;stdlib.h&gt;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Funções padrão</a:t>
                      </a:r>
                    </a:p>
                  </a:txBody>
                  <a:tcPr anchor="ctr"/>
                </a:tc>
              </a:tr>
              <a:tr h="519237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#include &lt;math.h&gt;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Funções matemáticas</a:t>
                      </a:r>
                    </a:p>
                  </a:txBody>
                  <a:tcPr anchor="ctr"/>
                </a:tc>
              </a:tr>
              <a:tr h="519237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#include &lt;system.h&gt;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b="1" kern="120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Funções do sistema</a:t>
                      </a:r>
                    </a:p>
                  </a:txBody>
                  <a:tcPr anchor="ctr"/>
                </a:tc>
              </a:tr>
              <a:tr h="519237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#include &lt;string.h&gt;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b="1" kern="120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Funções de texto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 ambiente integrado de desenvolvimento (IDE) de programas em C e C++ com editor, compilador, bibliotecas e debugger.</a:t>
            </a:r>
          </a:p>
          <a:p>
            <a:endParaRPr lang="pt-BR" dirty="0" smtClean="0"/>
          </a:p>
          <a:p>
            <a:r>
              <a:rPr lang="pt-BR" dirty="0" smtClean="0"/>
              <a:t>Dev C++</a:t>
            </a:r>
          </a:p>
          <a:p>
            <a:pPr lvl="1"/>
            <a:r>
              <a:rPr lang="pt-BR" dirty="0" smtClean="0">
                <a:hlinkClick r:id="rId2"/>
              </a:rPr>
              <a:t>http://prdownloads.sourceforge.net/dev-cpp/devcpp-4.9.9.2_setup.exe</a:t>
            </a:r>
            <a:endParaRPr lang="pt-BR" dirty="0" smtClean="0"/>
          </a:p>
          <a:p>
            <a:r>
              <a:rPr lang="pt-BR" dirty="0" smtClean="0"/>
              <a:t>Code Blocks</a:t>
            </a:r>
          </a:p>
          <a:p>
            <a:pPr lvl="1"/>
            <a:r>
              <a:rPr lang="pt-BR" dirty="0" smtClean="0">
                <a:hlinkClick r:id="rId3"/>
              </a:rPr>
              <a:t>http://sourceforge.net/projects/codeblocks/files/Binaries/10.05/Windows/codeblocks-10.05-setup.exe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/ Planejamento</a:t>
            </a:r>
          </a:p>
          <a:p>
            <a:r>
              <a:rPr lang="pt-BR" dirty="0" smtClean="0"/>
              <a:t>Fluxo do desenvolvimento de software</a:t>
            </a:r>
          </a:p>
          <a:p>
            <a:r>
              <a:rPr lang="pt-BR" dirty="0" smtClean="0"/>
              <a:t>Introdução aos conceitos básicos de Linguagem C</a:t>
            </a:r>
          </a:p>
          <a:p>
            <a:r>
              <a:rPr lang="pt-BR" dirty="0" smtClean="0"/>
              <a:t>Dicas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Ambiente de desenvolvimento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salve o programa antes de compilar</a:t>
            </a:r>
          </a:p>
          <a:p>
            <a:r>
              <a:rPr lang="pt-BR" dirty="0" smtClean="0"/>
              <a:t>Sempre compile o programa antes de executar</a:t>
            </a:r>
          </a:p>
          <a:p>
            <a:r>
              <a:rPr lang="pt-BR" dirty="0" smtClean="0"/>
              <a:t>Quando ocorrer um erro de compilação, dê um duplo clique sobre a mensagem de erro para destacar o comando errado no programa</a:t>
            </a:r>
          </a:p>
          <a:p>
            <a:r>
              <a:rPr lang="pt-BR" dirty="0" smtClean="0"/>
              <a:t>Verifique também a linha anterior, que pode ser a responsável pelo erro, especialmente se faltar o </a:t>
            </a:r>
            <a:r>
              <a:rPr lang="pt-BR" b="1" i="1" dirty="0" smtClean="0"/>
              <a:t>famoso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‘ ; ’ </a:t>
            </a:r>
            <a:r>
              <a:rPr lang="pt-BR" dirty="0" smtClean="0"/>
              <a:t>(ponto e virgula)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 smtClean="0">
                <a:latin typeface="Courier New" pitchFamily="49" charset="0"/>
              </a:rPr>
              <a:t>#include</a:t>
            </a:r>
            <a:r>
              <a:rPr lang="pt-BR" sz="2400" dirty="0" smtClean="0">
                <a:latin typeface="Courier New" pitchFamily="49" charset="0"/>
              </a:rPr>
              <a:t> &lt;stdio.h&gt;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>
                <a:latin typeface="Courier New" pitchFamily="49" charset="0"/>
              </a:rPr>
              <a:t>#include</a:t>
            </a:r>
            <a:r>
              <a:rPr lang="pt-BR" sz="2400" dirty="0" smtClean="0">
                <a:latin typeface="Courier New" pitchFamily="49" charset="0"/>
              </a:rPr>
              <a:t> &lt;stdlib.h&gt;</a:t>
            </a:r>
          </a:p>
          <a:p>
            <a:pPr>
              <a:lnSpc>
                <a:spcPct val="90000"/>
              </a:lnSpc>
              <a:buNone/>
            </a:pPr>
            <a:endParaRPr lang="pt-BR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b="1" dirty="0" smtClean="0">
                <a:latin typeface="Courier New" pitchFamily="49" charset="0"/>
              </a:rPr>
              <a:t>printf</a:t>
            </a:r>
            <a:r>
              <a:rPr lang="pt-BR" sz="2200" dirty="0" smtClean="0">
                <a:latin typeface="Courier New" pitchFamily="49" charset="0"/>
              </a:rPr>
              <a:t>(“Meu primeiro programa em C!”);</a:t>
            </a:r>
          </a:p>
          <a:p>
            <a:pPr>
              <a:lnSpc>
                <a:spcPct val="90000"/>
              </a:lnSpc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b="1" dirty="0" smtClean="0">
                <a:latin typeface="Courier New" pitchFamily="49" charset="0"/>
              </a:rPr>
              <a:t>printf</a:t>
            </a:r>
            <a:r>
              <a:rPr lang="pt-BR" sz="2200" dirty="0" smtClean="0">
                <a:latin typeface="Courier New" pitchFamily="49" charset="0"/>
              </a:rPr>
              <a:t>(“Esse cara sou eu...”);</a:t>
            </a:r>
          </a:p>
          <a:p>
            <a:pPr>
              <a:lnSpc>
                <a:spcPct val="90000"/>
              </a:lnSpc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b="1" dirty="0" smtClean="0">
                <a:latin typeface="Courier New" pitchFamily="49" charset="0"/>
              </a:rPr>
              <a:t>system(“pause”)</a:t>
            </a:r>
            <a:r>
              <a:rPr lang="pt-BR" sz="2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#include</a:t>
            </a:r>
            <a:r>
              <a:rPr lang="pt-BR" sz="1400" dirty="0" smtClean="0">
                <a:latin typeface="Courier New" pitchFamily="49" charset="0"/>
              </a:rPr>
              <a:t> &lt;stdio.h&gt;</a:t>
            </a:r>
          </a:p>
          <a:p>
            <a:pPr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#include</a:t>
            </a:r>
            <a:r>
              <a:rPr lang="pt-BR" sz="1400" dirty="0" smtClean="0">
                <a:latin typeface="Courier New" pitchFamily="49" charset="0"/>
              </a:rPr>
              <a:t> &lt;stdlib.h&gt;</a:t>
            </a:r>
          </a:p>
          <a:p>
            <a:pPr>
              <a:lnSpc>
                <a:spcPct val="80000"/>
              </a:lnSpc>
              <a:buNone/>
            </a:pPr>
            <a:endParaRPr lang="pt-BR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main()</a:t>
            </a:r>
          </a:p>
          <a:p>
            <a:pPr>
              <a:lnSpc>
                <a:spcPct val="80000"/>
              </a:lnSpc>
              <a:buNone/>
            </a:pPr>
            <a:r>
              <a:rPr lang="pt-BR" sz="14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</a:rPr>
              <a:t> num1, num2, res;</a:t>
            </a:r>
          </a:p>
          <a:p>
            <a:pPr lvl="1">
              <a:lnSpc>
                <a:spcPct val="80000"/>
              </a:lnSpc>
              <a:buNone/>
            </a:pPr>
            <a:endParaRPr lang="pt-BR" sz="14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</a:rPr>
              <a:t>(“Este programa calcula a soma de 2 numeros Y </a:t>
            </a:r>
            <a:r>
              <a:rPr lang="pt-BR" sz="1400" b="1" dirty="0" smtClean="0">
                <a:latin typeface="Courier New" pitchFamily="49" charset="0"/>
              </a:rPr>
              <a:t>\n</a:t>
            </a:r>
            <a:r>
              <a:rPr lang="pt-BR" sz="1400" dirty="0" smtClean="0">
                <a:latin typeface="Courier New" pitchFamily="49" charset="0"/>
              </a:rPr>
              <a:t>”);</a:t>
            </a:r>
          </a:p>
          <a:p>
            <a:pPr lvl="1">
              <a:lnSpc>
                <a:spcPct val="80000"/>
              </a:lnSpc>
              <a:buNone/>
            </a:pPr>
            <a:endParaRPr lang="pt-BR" sz="14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</a:rPr>
              <a:t>(“Digite o valor para Num1: ”);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scanf</a:t>
            </a:r>
            <a:r>
              <a:rPr lang="pt-BR" sz="1400" dirty="0" smtClean="0">
                <a:latin typeface="Courier New" pitchFamily="49" charset="0"/>
              </a:rPr>
              <a:t>(“</a:t>
            </a:r>
            <a:r>
              <a:rPr lang="pt-BR" sz="1400" b="1" dirty="0" smtClean="0">
                <a:latin typeface="Courier New" pitchFamily="49" charset="0"/>
              </a:rPr>
              <a:t>%i</a:t>
            </a:r>
            <a:r>
              <a:rPr lang="pt-BR" sz="1400" dirty="0" smtClean="0">
                <a:latin typeface="Courier New" pitchFamily="49" charset="0"/>
              </a:rPr>
              <a:t>”, &amp;x);</a:t>
            </a:r>
          </a:p>
          <a:p>
            <a:pPr lvl="1">
              <a:lnSpc>
                <a:spcPct val="80000"/>
              </a:lnSpc>
              <a:buNone/>
            </a:pPr>
            <a:endParaRPr lang="pt-BR" sz="14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</a:rPr>
              <a:t>(“Digite o valor para Num2: ”);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scanf</a:t>
            </a:r>
            <a:r>
              <a:rPr lang="pt-BR" sz="1400" dirty="0" smtClean="0">
                <a:latin typeface="Courier New" pitchFamily="49" charset="0"/>
              </a:rPr>
              <a:t>(“</a:t>
            </a:r>
            <a:r>
              <a:rPr lang="pt-BR" sz="1400" b="1" dirty="0" smtClean="0">
                <a:latin typeface="Courier New" pitchFamily="49" charset="0"/>
              </a:rPr>
              <a:t>%i</a:t>
            </a:r>
            <a:r>
              <a:rPr lang="pt-BR" sz="1400" dirty="0" smtClean="0">
                <a:latin typeface="Courier New" pitchFamily="49" charset="0"/>
              </a:rPr>
              <a:t>”, &amp;Num2);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400" dirty="0" smtClean="0">
                <a:latin typeface="Courier New" pitchFamily="49" charset="0"/>
              </a:rPr>
              <a:t>res = num1+ num2;</a:t>
            </a:r>
          </a:p>
          <a:p>
            <a:pPr lvl="1">
              <a:lnSpc>
                <a:spcPct val="80000"/>
              </a:lnSpc>
              <a:buNone/>
            </a:pPr>
            <a:endParaRPr lang="pt-BR" sz="14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</a:rPr>
              <a:t>(“O resultado da soma foi: %i.</a:t>
            </a:r>
            <a:r>
              <a:rPr lang="pt-BR" sz="1400" b="1" dirty="0" smtClean="0">
                <a:latin typeface="Courier New" pitchFamily="49" charset="0"/>
              </a:rPr>
              <a:t>\n</a:t>
            </a:r>
            <a:r>
              <a:rPr lang="pt-BR" sz="1400" dirty="0" smtClean="0">
                <a:latin typeface="Courier New" pitchFamily="49" charset="0"/>
              </a:rPr>
              <a:t>”, res);</a:t>
            </a:r>
          </a:p>
          <a:p>
            <a:pPr lvl="1">
              <a:lnSpc>
                <a:spcPct val="80000"/>
              </a:lnSpc>
              <a:buNone/>
            </a:pPr>
            <a:endParaRPr lang="pt-BR" sz="14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pt-BR" sz="1400" b="1" dirty="0" smtClean="0">
                <a:latin typeface="Courier New" pitchFamily="49" charset="0"/>
              </a:rPr>
              <a:t>system</a:t>
            </a:r>
            <a:r>
              <a:rPr lang="pt-BR" sz="1400" dirty="0" smtClean="0">
                <a:latin typeface="Courier New" pitchFamily="49" charset="0"/>
              </a:rPr>
              <a:t>(“pause");</a:t>
            </a:r>
          </a:p>
          <a:p>
            <a:pPr>
              <a:lnSpc>
                <a:spcPct val="80000"/>
              </a:lnSpc>
              <a:buNone/>
            </a:pPr>
            <a:r>
              <a:rPr lang="pt-BR" sz="1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Desenvolvimento / Planejamento</a:t>
            </a:r>
            <a:endParaRPr lang="en-US" dirty="0"/>
          </a:p>
        </p:txBody>
      </p:sp>
      <p:pic>
        <p:nvPicPr>
          <p:cNvPr id="1026" name="Picture 2" descr="http://www.sofshore.com.br/services/s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568589"/>
            <a:ext cx="7992888" cy="5289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Entendimento do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balanço em uma árvore...</a:t>
            </a:r>
          </a:p>
          <a:p>
            <a:endParaRPr lang="pt-BR" dirty="0" smtClean="0"/>
          </a:p>
          <a:p>
            <a:r>
              <a:rPr lang="pt-BR" dirty="0" smtClean="0"/>
              <a:t>Parece uma tarefa simples...</a:t>
            </a:r>
          </a:p>
          <a:p>
            <a:endParaRPr lang="pt-BR" dirty="0" smtClean="0"/>
          </a:p>
          <a:p>
            <a:r>
              <a:rPr lang="pt-BR" dirty="0" smtClean="0"/>
              <a:t>Veja se você entendeu como isso deve ser realizado....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Entendimento do Problema</a:t>
            </a:r>
            <a:endParaRPr lang="en-US" dirty="0"/>
          </a:p>
        </p:txBody>
      </p:sp>
      <p:pic>
        <p:nvPicPr>
          <p:cNvPr id="33794" name="Picture 2" descr="http://www.desenvolvimentosoftware.com/wordpress/wp-content/uploads/2013/01/desenvolvimento-de-softwa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68279" y="1600200"/>
            <a:ext cx="7207441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Entrada → Processamento →  Saída</a:t>
            </a:r>
            <a:endParaRPr lang="en-US" sz="3600" dirty="0"/>
          </a:p>
        </p:txBody>
      </p:sp>
      <p:pic>
        <p:nvPicPr>
          <p:cNvPr id="36866" name="Picture 2" descr="http://1.bp.blogspot.com/-pu59w3V4yGo/Tb6_fwNlFTI/AAAAAAAAAA0/IjLRbOOSm5o/s1600/computador%2B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76375" y="2120106"/>
            <a:ext cx="6191250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Entrada → Processamento →  Saída</a:t>
            </a:r>
            <a:endParaRPr lang="en-US" sz="3600" dirty="0"/>
          </a:p>
        </p:txBody>
      </p:sp>
      <p:pic>
        <p:nvPicPr>
          <p:cNvPr id="34818" name="Picture 2" descr="http://rdrblog.com.br/blog/wp-content/uploads/2010/10/entraProsSaida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86075" y="2553494"/>
            <a:ext cx="3371850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básico</a:t>
            </a:r>
            <a:endParaRPr lang="en-US" dirty="0"/>
          </a:p>
        </p:txBody>
      </p:sp>
      <p:pic>
        <p:nvPicPr>
          <p:cNvPr id="37890" name="Picture 2" descr="http://2.bp.blogspot.com/_0xFRE9MJv2o/TPvdpC9RyBI/AAAAAAAAADA/GtCnLmsoxGE/s1600/modelo_em_cascat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19312" y="1977231"/>
            <a:ext cx="4905375" cy="3771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de Software</a:t>
            </a:r>
            <a:endParaRPr lang="pt-B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713" y="3573463"/>
            <a:ext cx="5568950" cy="1816100"/>
          </a:xfrm>
          <a:prstGeom prst="rect">
            <a:avLst/>
          </a:prstGeom>
          <a:solidFill>
            <a:srgbClr val="FFFF99"/>
          </a:solidFill>
          <a:ln w="12700">
            <a:solidFill>
              <a:srgbClr val="CC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pt-BR" sz="1600" b="1"/>
              <a:t>Processo</a:t>
            </a:r>
            <a:r>
              <a:rPr lang="pt-BR" sz="1600"/>
              <a:t>: Multiplicar dois números fornecidos pelo usuário</a:t>
            </a:r>
          </a:p>
          <a:p>
            <a:pPr marL="342900" indent="-342900"/>
            <a:endParaRPr lang="pt-BR" sz="1600"/>
          </a:p>
          <a:p>
            <a:pPr marL="342900" indent="-342900"/>
            <a:r>
              <a:rPr lang="pt-BR" sz="1600" b="1"/>
              <a:t>Algoritmo</a:t>
            </a:r>
            <a:r>
              <a:rPr lang="pt-BR" sz="1600"/>
              <a:t>:</a:t>
            </a:r>
          </a:p>
          <a:p>
            <a:pPr marL="342900" indent="-342900">
              <a:buFontTx/>
              <a:buAutoNum type="arabicPeriod"/>
            </a:pPr>
            <a:r>
              <a:rPr lang="pt-BR" sz="1600"/>
              <a:t>Receber o primeiro número do usuário</a:t>
            </a:r>
          </a:p>
          <a:p>
            <a:pPr marL="342900" indent="-342900">
              <a:buFontTx/>
              <a:buAutoNum type="arabicPeriod"/>
            </a:pPr>
            <a:r>
              <a:rPr lang="pt-BR" sz="1600"/>
              <a:t>Receber o segundo número do usuário</a:t>
            </a:r>
          </a:p>
          <a:p>
            <a:pPr marL="342900" indent="-342900">
              <a:buFontTx/>
              <a:buAutoNum type="arabicPeriod"/>
            </a:pPr>
            <a:r>
              <a:rPr lang="pt-BR" sz="1600"/>
              <a:t>Multiplicar o primeiro número pelo segundo</a:t>
            </a:r>
          </a:p>
          <a:p>
            <a:pPr marL="342900" indent="-342900">
              <a:buFontTx/>
              <a:buAutoNum type="arabicPeriod"/>
            </a:pPr>
            <a:r>
              <a:rPr lang="pt-BR" sz="1600"/>
              <a:t>Exibir o resultado da multiplicação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6063" y="2205038"/>
            <a:ext cx="1373187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Processo a ser melhorado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21263" y="2205038"/>
            <a:ext cx="1373187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Algoritmo</a:t>
            </a:r>
          </a:p>
          <a:p>
            <a:pPr algn="ctr"/>
            <a:endParaRPr lang="pt-BR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44775" y="2205038"/>
            <a:ext cx="1373188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Análise</a:t>
            </a:r>
          </a:p>
          <a:p>
            <a:pPr algn="ctr"/>
            <a:r>
              <a:rPr lang="pt-BR"/>
              <a:t>do</a:t>
            </a:r>
          </a:p>
          <a:p>
            <a:pPr algn="ctr"/>
            <a:r>
              <a:rPr lang="pt-BR"/>
              <a:t>Processo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91400" y="2205038"/>
            <a:ext cx="1500188" cy="9255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66CC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Codificação</a:t>
            </a:r>
          </a:p>
          <a:p>
            <a:pPr algn="ctr"/>
            <a:endParaRPr lang="pt-B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619250" y="2708275"/>
            <a:ext cx="1008063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95738" y="2708275"/>
            <a:ext cx="1008062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372225" y="2708275"/>
            <a:ext cx="1008063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588</Words>
  <Application>Microsoft Office PowerPoint</Application>
  <PresentationFormat>On-screen Show (4:3)</PresentationFormat>
  <Paragraphs>179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Conceitos Básicos</vt:lpstr>
      <vt:lpstr>Agenda</vt:lpstr>
      <vt:lpstr>Desenvolvimento / Planejamento</vt:lpstr>
      <vt:lpstr>Entendimento do Problema</vt:lpstr>
      <vt:lpstr>Entendimento do Problema</vt:lpstr>
      <vt:lpstr>Entrada → Processamento →  Saída</vt:lpstr>
      <vt:lpstr>Entrada → Processamento →  Saída</vt:lpstr>
      <vt:lpstr>Processo básico</vt:lpstr>
      <vt:lpstr>Desenvolvimento de Software</vt:lpstr>
      <vt:lpstr>Desenvolvimento de Software</vt:lpstr>
      <vt:lpstr>Ciclo de Desenvolvimento</vt:lpstr>
      <vt:lpstr>Desenvolvimento de Software</vt:lpstr>
      <vt:lpstr>Linguagem C</vt:lpstr>
      <vt:lpstr>Linguagem C</vt:lpstr>
      <vt:lpstr>Linguagem C</vt:lpstr>
      <vt:lpstr>Linguagem C</vt:lpstr>
      <vt:lpstr>Estrutura Básica de um Programa em Linguagem C</vt:lpstr>
      <vt:lpstr>Diretivas e Bibliotecas</vt:lpstr>
      <vt:lpstr>Ambiente de Desenvolvimento</vt:lpstr>
      <vt:lpstr>Dicas</vt:lpstr>
      <vt:lpstr>Exemplo</vt:lpstr>
      <vt:lpstr>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27</cp:revision>
  <dcterms:created xsi:type="dcterms:W3CDTF">2012-06-02T14:29:11Z</dcterms:created>
  <dcterms:modified xsi:type="dcterms:W3CDTF">2014-02-19T23:38:06Z</dcterms:modified>
</cp:coreProperties>
</file>