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60" r:id="rId2"/>
    <p:sldId id="257" r:id="rId3"/>
    <p:sldId id="263" r:id="rId4"/>
    <p:sldId id="288" r:id="rId5"/>
    <p:sldId id="28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1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90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80" d="100"/>
          <a:sy n="80" d="100"/>
        </p:scale>
        <p:origin x="11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90D6D-D001-44F5-BD8E-434373498928}" type="datetimeFigureOut">
              <a:rPr lang="pt-BR" smtClean="0"/>
              <a:pPr/>
              <a:t>25/02/2015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821F-98FF-4B77-8CFF-F824C5E7C44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99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mailto:jfalavinha@facens.br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41B7AD-F54A-4967-A26D-2D69946F1297}" type="datetimeFigureOut">
              <a:rPr lang="pt-BR" smtClean="0"/>
              <a:pPr/>
              <a:t>25/02/2015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605976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599"/>
            <a:ext cx="5562600" cy="6059761"/>
          </a:xfrm>
        </p:spPr>
        <p:txBody>
          <a:bodyPr vert="eaVert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0691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5606752"/>
            <a:ext cx="7088832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kumimoji="0" lang="pt-BR" sz="2800" b="1" dirty="0" smtClean="0">
                <a:solidFill>
                  <a:schemeClr val="tx1"/>
                </a:solidFill>
              </a:rPr>
              <a:t>Jose</a:t>
            </a:r>
            <a:r>
              <a:rPr kumimoji="0" lang="pt-BR" sz="2800" b="1" baseline="0" dirty="0" smtClean="0">
                <a:solidFill>
                  <a:schemeClr val="tx1"/>
                </a:solidFill>
              </a:rPr>
              <a:t> Nelson Falavinha Junior</a:t>
            </a:r>
            <a:endParaRPr kumimoji="0" lang="en-US" sz="2800" b="1" dirty="0" smtClean="0">
              <a:solidFill>
                <a:schemeClr val="tx1"/>
              </a:solidFill>
            </a:endParaRPr>
          </a:p>
          <a:p>
            <a:pPr algn="ctr" eaLnBrk="1" latinLnBrk="0" hangingPunct="1"/>
            <a:r>
              <a:rPr lang="en-US" sz="2800" b="0" i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  <a:hlinkClick r:id="rId2"/>
              </a:rPr>
              <a:t>jfalavinha@facens.br</a:t>
            </a:r>
            <a:endParaRPr kumimoji="0" lang="en-US" sz="4000" b="1" dirty="0">
              <a:solidFill>
                <a:schemeClr val="accent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599" y="1589567"/>
            <a:ext cx="4119587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0" y="1589567"/>
            <a:ext cx="4119587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35908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4091880" cy="42309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4091880" cy="42309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409188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409188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3050"/>
            <a:ext cx="8331459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91676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602288" cy="4916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5184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351840" cy="506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Algoritmos e Programação</a:t>
            </a:r>
          </a:p>
          <a:p>
            <a:r>
              <a:rPr lang="pt-BR" dirty="0" smtClean="0"/>
              <a:t>Laboratório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 Linguagem 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da Biblioteca: printf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printf (   ...   );</a:t>
            </a:r>
          </a:p>
          <a:p>
            <a:pPr lvl="1"/>
            <a:r>
              <a:rPr lang="pt-BR" dirty="0" smtClean="0"/>
              <a:t>1º. Argumento: string de formato. Deve estar entre aspas duplas (")</a:t>
            </a:r>
          </a:p>
          <a:p>
            <a:pPr lvl="1"/>
            <a:r>
              <a:rPr lang="pt-BR" dirty="0" smtClean="0"/>
              <a:t>Texto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(“Olá Mundo!”);</a:t>
            </a:r>
          </a:p>
          <a:p>
            <a:pPr lvl="1"/>
            <a:r>
              <a:rPr lang="pt-BR" dirty="0" smtClean="0"/>
              <a:t>Códigos de Barra Invertida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(“Bom \n Dia”);</a:t>
            </a:r>
          </a:p>
          <a:p>
            <a:pPr lvl="1"/>
            <a:r>
              <a:rPr lang="pt-BR" dirty="0" smtClean="0"/>
              <a:t>Especificadores de Formato</a:t>
            </a:r>
          </a:p>
          <a:p>
            <a:pPr lvl="2"/>
            <a:r>
              <a:rPr lang="pt-BR" dirty="0" smtClean="0">
                <a:latin typeface="Courier New" pitchFamily="49" charset="0"/>
                <a:cs typeface="Courier New" pitchFamily="49" charset="0"/>
              </a:rPr>
              <a:t>% [largura][.precisão] tipo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2º. Argumento em diante: itens de dados. não vem entre aspas duplas, são tantos quantos forem os especificadores de formato do 1º argumento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da Biblioteca: printf</a:t>
            </a:r>
            <a:endParaRPr lang="pt-BR" dirty="0"/>
          </a:p>
        </p:txBody>
      </p:sp>
      <p:sp>
        <p:nvSpPr>
          <p:cNvPr id="6" name="Rectangle 16"/>
          <p:cNvSpPr txBox="1">
            <a:spLocks noChangeArrowheads="1"/>
          </p:cNvSpPr>
          <p:nvPr/>
        </p:nvSpPr>
        <p:spPr>
          <a:xfrm>
            <a:off x="107950" y="1706563"/>
            <a:ext cx="8856663" cy="41576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(“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 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Float: %.2f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Char: %c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”,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fFloat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cChar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(“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 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Float: %.2f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Char: %c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”,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fFloat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cChar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Variável tipo int (iInt)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Variável tipo float (fFloat)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Variável tipo char (cChar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195513" y="2780407"/>
            <a:ext cx="3889375" cy="360363"/>
            <a:chOff x="1383" y="1706"/>
            <a:chExt cx="2450" cy="227"/>
          </a:xfrm>
        </p:grpSpPr>
        <p:sp>
          <p:nvSpPr>
            <p:cNvPr id="8" name="Line 22"/>
            <p:cNvSpPr>
              <a:spLocks noChangeShapeType="1"/>
            </p:cNvSpPr>
            <p:nvPr/>
          </p:nvSpPr>
          <p:spPr bwMode="auto">
            <a:xfrm>
              <a:off x="3833" y="1706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 flipH="1">
              <a:off x="1383" y="1930"/>
              <a:ext cx="2450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 flipV="1">
              <a:off x="1383" y="1706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924300" y="2780407"/>
            <a:ext cx="3168650" cy="649288"/>
            <a:chOff x="2472" y="1706"/>
            <a:chExt cx="1996" cy="409"/>
          </a:xfrm>
        </p:grpSpPr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4468" y="1706"/>
              <a:ext cx="0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 flipH="1">
              <a:off x="2472" y="2113"/>
              <a:ext cx="1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 flipV="1">
              <a:off x="2472" y="1706"/>
              <a:ext cx="0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" name="Group 33"/>
          <p:cNvGrpSpPr>
            <a:grpSpLocks/>
          </p:cNvGrpSpPr>
          <p:nvPr/>
        </p:nvGrpSpPr>
        <p:grpSpPr bwMode="auto">
          <a:xfrm>
            <a:off x="5364163" y="2780407"/>
            <a:ext cx="2808287" cy="936625"/>
            <a:chOff x="3379" y="1706"/>
            <a:chExt cx="1769" cy="590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5148" y="1706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>
              <a:off x="3379" y="2296"/>
              <a:ext cx="17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3379" y="1706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da Biblioteca: printf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Exemplos:</a:t>
            </a:r>
          </a:p>
          <a:p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(“&lt;texto&gt;”);</a:t>
            </a: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(“Olá Mundo!”);</a:t>
            </a:r>
          </a:p>
          <a:p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(“&lt;formato&gt;”, &lt;var&gt;);</a:t>
            </a: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(“Resultado: %f”, fResultado);</a:t>
            </a:r>
          </a:p>
          <a:p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(“&lt;formato1&gt; &lt;formato2&gt;”, &lt;var1&gt;, &lt;var2&gt;);</a:t>
            </a: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(“Valor 1: %i \n Valor 2: %i”, iNum1, iNum2);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Especificadores de Formato</a:t>
            </a:r>
            <a:endParaRPr lang="pt-BR" dirty="0"/>
          </a:p>
        </p:txBody>
      </p:sp>
      <p:pic>
        <p:nvPicPr>
          <p:cNvPr id="4" name="Content Placeholder 3" descr="Especificadores de Formato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2775" y="2011919"/>
            <a:ext cx="8351838" cy="4245449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Códigos de Barra Invertida</a:t>
            </a:r>
            <a:endParaRPr lang="pt-BR" dirty="0"/>
          </a:p>
        </p:txBody>
      </p:sp>
      <p:pic>
        <p:nvPicPr>
          <p:cNvPr id="4" name="Content Placeholder 3" descr="Codigos de Barra Invertida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2775" y="2578909"/>
            <a:ext cx="8351838" cy="3111469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Biblioteca: scanf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scanf (   ...   );</a:t>
            </a:r>
          </a:p>
          <a:p>
            <a:pPr lvl="1"/>
            <a:r>
              <a:rPr lang="pt-BR" dirty="0" smtClean="0"/>
              <a:t>1º. Argumento: string de formato. Deve estar entre aspas duplas (")</a:t>
            </a:r>
          </a:p>
          <a:p>
            <a:pPr lvl="2"/>
            <a:r>
              <a:rPr lang="pt-BR" dirty="0" smtClean="0"/>
              <a:t>Especificadores de formato: indica qual o tipo do conteúdo da variável a ser escrita</a:t>
            </a:r>
          </a:p>
          <a:p>
            <a:pPr lvl="1"/>
            <a:r>
              <a:rPr lang="pt-BR" dirty="0" smtClean="0"/>
              <a:t>2º. Argumento: se itens de dados e </a:t>
            </a:r>
            <a:r>
              <a:rPr lang="pt-BR" b="1" dirty="0" smtClean="0"/>
              <a:t>não</a:t>
            </a:r>
            <a:r>
              <a:rPr lang="pt-BR" dirty="0" smtClean="0"/>
              <a:t> vem entre aspas duplas. São tantos quantos forem os especificadores de formato do 1º argumento</a:t>
            </a:r>
          </a:p>
          <a:p>
            <a:pPr lvl="2"/>
            <a:r>
              <a:rPr lang="pt-BR" dirty="0" smtClean="0"/>
              <a:t>Devem ser precedidos pelo operador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b="1" dirty="0" smtClean="0">
                <a:solidFill>
                  <a:srgbClr val="FF0000"/>
                </a:solidFill>
              </a:rPr>
              <a:t>&amp;</a:t>
            </a:r>
            <a:r>
              <a:rPr lang="pt-BR" dirty="0" smtClean="0"/>
              <a:t> (endereço de)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da Biblioteca: scanf</a:t>
            </a:r>
            <a:endParaRPr lang="pt-B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9388" y="1628800"/>
            <a:ext cx="8856662" cy="44116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scanf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(“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%f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”,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&amp;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&amp;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fFloat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&amp;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cChar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scanf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(“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%f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”,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&amp;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&amp;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fFloat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&amp;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cChar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Armazena o valor da variável de tipo int (iInt)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Armazena o valor da variável de tipo float (fFloat)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Armazena o valor da variável de tipo char (cChar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489075" y="2780407"/>
            <a:ext cx="2005013" cy="360363"/>
            <a:chOff x="938" y="1706"/>
            <a:chExt cx="1263" cy="227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200" y="1706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939" y="1930"/>
              <a:ext cx="126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938" y="1706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965325" y="2780407"/>
            <a:ext cx="2751138" cy="649288"/>
            <a:chOff x="2472" y="1706"/>
            <a:chExt cx="1996" cy="409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468" y="1706"/>
              <a:ext cx="0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472" y="2113"/>
              <a:ext cx="1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2472" y="1706"/>
              <a:ext cx="0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484438" y="2780407"/>
            <a:ext cx="3455987" cy="936625"/>
            <a:chOff x="3379" y="1706"/>
            <a:chExt cx="1769" cy="59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5148" y="1706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379" y="2296"/>
              <a:ext cx="17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3379" y="1706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0"/>
            <a:ext cx="8856984" cy="666936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pt-BR" sz="8000" b="1" dirty="0" smtClean="0">
                <a:latin typeface="Courier New" pitchFamily="49" charset="0"/>
                <a:cs typeface="Courier New" pitchFamily="49" charset="0"/>
              </a:rPr>
              <a:t>#include</a:t>
            </a:r>
            <a:r>
              <a:rPr lang="pt-BR" sz="8000" dirty="0" smtClean="0">
                <a:latin typeface="Courier New" pitchFamily="49" charset="0"/>
                <a:cs typeface="Courier New" pitchFamily="49" charset="0"/>
              </a:rPr>
              <a:t> &lt;stdio.h&gt;</a:t>
            </a:r>
          </a:p>
          <a:p>
            <a:pPr>
              <a:lnSpc>
                <a:spcPct val="80000"/>
              </a:lnSpc>
              <a:buNone/>
            </a:pPr>
            <a:r>
              <a:rPr lang="pt-BR" sz="8000" b="1" dirty="0" smtClean="0">
                <a:latin typeface="Courier New" pitchFamily="49" charset="0"/>
                <a:cs typeface="Courier New" pitchFamily="49" charset="0"/>
              </a:rPr>
              <a:t>#include</a:t>
            </a:r>
            <a:r>
              <a:rPr lang="pt-BR" sz="8000" dirty="0" smtClean="0">
                <a:latin typeface="Courier New" pitchFamily="49" charset="0"/>
                <a:cs typeface="Courier New" pitchFamily="49" charset="0"/>
              </a:rPr>
              <a:t> &lt;stdlib.h&gt; ou </a:t>
            </a:r>
            <a:r>
              <a:rPr lang="pt-BR" sz="8000" b="1" dirty="0" smtClean="0">
                <a:latin typeface="Courier New" pitchFamily="49" charset="0"/>
                <a:cs typeface="Courier New" pitchFamily="49" charset="0"/>
              </a:rPr>
              <a:t>#include</a:t>
            </a:r>
            <a:r>
              <a:rPr lang="pt-BR" sz="8000" dirty="0" smtClean="0">
                <a:latin typeface="Courier New" pitchFamily="49" charset="0"/>
                <a:cs typeface="Courier New" pitchFamily="49" charset="0"/>
              </a:rPr>
              <a:t> &lt;conio.h&gt;</a:t>
            </a:r>
          </a:p>
          <a:p>
            <a:pPr>
              <a:lnSpc>
                <a:spcPct val="80000"/>
              </a:lnSpc>
              <a:buNone/>
            </a:pPr>
            <a:endParaRPr lang="pt-BR" sz="8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t-BR" sz="8000" b="1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lnSpc>
                <a:spcPct val="80000"/>
              </a:lnSpc>
              <a:buNone/>
            </a:pPr>
            <a:r>
              <a:rPr lang="pt-BR" sz="8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sz="80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//Declaração das Variáveis</a:t>
            </a:r>
          </a:p>
          <a:p>
            <a:pPr>
              <a:lnSpc>
                <a:spcPct val="80000"/>
              </a:lnSpc>
              <a:buNone/>
            </a:pPr>
            <a:r>
              <a:rPr lang="pt-BR" sz="8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8000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8000" dirty="0" smtClean="0">
                <a:latin typeface="Courier New" pitchFamily="49" charset="0"/>
                <a:cs typeface="Courier New" pitchFamily="49" charset="0"/>
              </a:rPr>
              <a:t> iNum1;</a:t>
            </a:r>
          </a:p>
          <a:p>
            <a:pPr>
              <a:lnSpc>
                <a:spcPct val="80000"/>
              </a:lnSpc>
              <a:buNone/>
            </a:pPr>
            <a:endParaRPr lang="pt-BR" sz="8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t-BR" sz="80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//Exibindo uma mensagem e recebendo um valor</a:t>
            </a:r>
          </a:p>
          <a:p>
            <a:pPr>
              <a:lnSpc>
                <a:spcPct val="80000"/>
              </a:lnSpc>
              <a:buNone/>
            </a:pPr>
            <a:r>
              <a:rPr lang="pt-BR" sz="8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8000" b="1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8000" dirty="0" smtClean="0">
                <a:latin typeface="Courier New" pitchFamily="49" charset="0"/>
                <a:cs typeface="Courier New" pitchFamily="49" charset="0"/>
              </a:rPr>
              <a:t>(“Digite um número: ”);</a:t>
            </a:r>
          </a:p>
          <a:p>
            <a:pPr>
              <a:lnSpc>
                <a:spcPct val="80000"/>
              </a:lnSpc>
              <a:buNone/>
            </a:pPr>
            <a:r>
              <a:rPr lang="pt-BR" sz="8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8000" b="1" dirty="0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8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pt-BR" sz="8000" b="1" dirty="0" smtClean="0">
                <a:latin typeface="Courier New" pitchFamily="49" charset="0"/>
                <a:cs typeface="Courier New" pitchFamily="49" charset="0"/>
              </a:rPr>
              <a:t>%i</a:t>
            </a:r>
            <a:r>
              <a:rPr lang="pt-BR" sz="8000" dirty="0" smtClean="0">
                <a:latin typeface="Courier New" pitchFamily="49" charset="0"/>
                <a:cs typeface="Courier New" pitchFamily="49" charset="0"/>
              </a:rPr>
              <a:t>”, </a:t>
            </a:r>
            <a:r>
              <a:rPr lang="pt-BR" sz="8000" b="1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pt-BR" sz="8000" dirty="0" smtClean="0">
                <a:latin typeface="Courier New" pitchFamily="49" charset="0"/>
                <a:cs typeface="Courier New" pitchFamily="49" charset="0"/>
              </a:rPr>
              <a:t>iNum1);</a:t>
            </a:r>
          </a:p>
          <a:p>
            <a:pPr>
              <a:lnSpc>
                <a:spcPct val="80000"/>
              </a:lnSpc>
              <a:buNone/>
            </a:pPr>
            <a:endParaRPr lang="pt-BR" sz="8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t-BR" sz="8000" b="1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80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//Exibindo o valor recebido</a:t>
            </a:r>
          </a:p>
          <a:p>
            <a:pPr>
              <a:lnSpc>
                <a:spcPct val="80000"/>
              </a:lnSpc>
              <a:buNone/>
            </a:pPr>
            <a:r>
              <a:rPr lang="pt-BR" sz="8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8000" b="1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8000" dirty="0" smtClean="0">
                <a:latin typeface="Courier New" pitchFamily="49" charset="0"/>
                <a:cs typeface="Courier New" pitchFamily="49" charset="0"/>
              </a:rPr>
              <a:t>(“O valor digitado </a:t>
            </a:r>
            <a:r>
              <a:rPr lang="pt-BR" sz="8000" smtClean="0">
                <a:latin typeface="Courier New" pitchFamily="49" charset="0"/>
                <a:cs typeface="Courier New" pitchFamily="49" charset="0"/>
              </a:rPr>
              <a:t>foi: </a:t>
            </a:r>
            <a:r>
              <a:rPr lang="pt-BR" sz="8000" b="1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pt-BR" sz="8000" b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8000" dirty="0" smtClean="0">
                <a:latin typeface="Courier New" pitchFamily="49" charset="0"/>
                <a:cs typeface="Courier New" pitchFamily="49" charset="0"/>
              </a:rPr>
              <a:t>.\n</a:t>
            </a:r>
            <a:r>
              <a:rPr lang="pt-BR" sz="8000" smtClean="0">
                <a:latin typeface="Courier New" pitchFamily="49" charset="0"/>
                <a:cs typeface="Courier New" pitchFamily="49" charset="0"/>
              </a:rPr>
              <a:t>”, </a:t>
            </a:r>
          </a:p>
          <a:p>
            <a:pPr>
              <a:lnSpc>
                <a:spcPct val="80000"/>
              </a:lnSpc>
              <a:buNone/>
            </a:pPr>
            <a:r>
              <a:rPr lang="pt-BR" sz="8000" smtClean="0">
                <a:latin typeface="Courier New" pitchFamily="49" charset="0"/>
                <a:cs typeface="Courier New" pitchFamily="49" charset="0"/>
              </a:rPr>
              <a:t>iNum1</a:t>
            </a:r>
            <a:r>
              <a:rPr lang="pt-BR" sz="8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endParaRPr lang="pt-BR" sz="8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t-BR" sz="8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8000" b="1" dirty="0" smtClean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8000" dirty="0" smtClean="0">
                <a:latin typeface="Courier New" pitchFamily="49" charset="0"/>
                <a:cs typeface="Courier New" pitchFamily="49" charset="0"/>
              </a:rPr>
              <a:t>(“pause”); ou </a:t>
            </a:r>
            <a:r>
              <a:rPr lang="pt-BR" sz="8000" b="1" dirty="0" smtClean="0">
                <a:latin typeface="Courier New" pitchFamily="49" charset="0"/>
                <a:cs typeface="Courier New" pitchFamily="49" charset="0"/>
              </a:rPr>
              <a:t>getch()</a:t>
            </a:r>
            <a:r>
              <a:rPr lang="pt-BR" sz="8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pt-BR" sz="8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1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Exibir uma mensagem qualquer na tela a sua escolha, por exemplo: “Ola Mundo!”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2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Calcular a média aritmética entre 2 valores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</a:p>
          <a:p>
            <a:r>
              <a:rPr lang="pt-BR" dirty="0" smtClean="0"/>
              <a:t>Tipos de dados</a:t>
            </a:r>
          </a:p>
          <a:p>
            <a:r>
              <a:rPr lang="pt-BR" dirty="0" smtClean="0"/>
              <a:t>Definição de variáveis</a:t>
            </a:r>
          </a:p>
          <a:p>
            <a:r>
              <a:rPr lang="pt-BR" dirty="0" smtClean="0"/>
              <a:t>Criação de variáveis</a:t>
            </a:r>
          </a:p>
          <a:p>
            <a:r>
              <a:rPr lang="pt-BR" dirty="0" smtClean="0"/>
              <a:t>Função de saída: </a:t>
            </a:r>
            <a:r>
              <a:rPr lang="pt-BR" b="1" dirty="0" smtClean="0"/>
              <a:t>printf</a:t>
            </a:r>
          </a:p>
          <a:p>
            <a:pPr lvl="1"/>
            <a:r>
              <a:rPr lang="pt-BR" dirty="0" smtClean="0"/>
              <a:t>Especificadores de formato</a:t>
            </a:r>
          </a:p>
          <a:p>
            <a:pPr lvl="1"/>
            <a:r>
              <a:rPr lang="pt-BR" dirty="0" smtClean="0"/>
              <a:t>Códigos de barra invertida</a:t>
            </a:r>
          </a:p>
          <a:p>
            <a:r>
              <a:rPr lang="pt-BR" dirty="0" smtClean="0"/>
              <a:t>Função de entrada: </a:t>
            </a:r>
            <a:r>
              <a:rPr lang="pt-BR" b="1" dirty="0" smtClean="0"/>
              <a:t>scanf</a:t>
            </a:r>
          </a:p>
          <a:p>
            <a:r>
              <a:rPr lang="pt-BR" dirty="0" smtClean="0"/>
              <a:t>Exercícios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1059802"/>
              </p:ext>
            </p:extLst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3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Calcular o tempo de vida em meses e dias de uma pessoa através da sua idade (em anos).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Exemplo:</a:t>
                      </a:r>
                    </a:p>
                    <a:p>
                      <a:r>
                        <a:rPr lang="pt-BR" sz="2400" dirty="0" smtClean="0"/>
                        <a:t>Idade:</a:t>
                      </a:r>
                      <a:r>
                        <a:rPr lang="pt-BR" sz="2400" baseline="0" dirty="0" smtClean="0"/>
                        <a:t> 10 anos</a:t>
                      </a:r>
                    </a:p>
                    <a:p>
                      <a:r>
                        <a:rPr lang="pt-BR" sz="2400" baseline="0" dirty="0" smtClean="0"/>
                        <a:t>	Tempo de vida em meses: </a:t>
                      </a:r>
                      <a:r>
                        <a:rPr lang="pt-BR" sz="2400" baseline="0" dirty="0" smtClean="0"/>
                        <a:t>120 </a:t>
                      </a:r>
                      <a:r>
                        <a:rPr lang="pt-BR" sz="2400" baseline="0" dirty="0" smtClean="0"/>
                        <a:t>meses</a:t>
                      </a:r>
                    </a:p>
                    <a:p>
                      <a:r>
                        <a:rPr lang="pt-BR" sz="2400" baseline="0" dirty="0" smtClean="0"/>
                        <a:t>	Tempo de vida em dias: 3650 dias</a:t>
                      </a:r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4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Calcular a área e o perímetro de um quadrado /  retângulo.</a:t>
                      </a:r>
                    </a:p>
                    <a:p>
                      <a:r>
                        <a:rPr lang="pt-BR" sz="2400" dirty="0" smtClean="0"/>
                        <a:t>	Perímetro (L + L + L + L)</a:t>
                      </a:r>
                    </a:p>
                    <a:p>
                      <a:r>
                        <a:rPr lang="pt-BR" sz="2400" dirty="0" smtClean="0"/>
                        <a:t>	Área: L x L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74052489"/>
              </p:ext>
            </p:extLst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5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Converter de Graus Fahrenheit (f) para </a:t>
                      </a:r>
                      <a:endParaRPr lang="de-DE" sz="2400" dirty="0" smtClean="0"/>
                    </a:p>
                    <a:p>
                      <a:r>
                        <a:rPr lang="de-DE" sz="2400" dirty="0" smtClean="0"/>
                        <a:t>Graus </a:t>
                      </a:r>
                      <a:r>
                        <a:rPr lang="de-DE" sz="2400" dirty="0" smtClean="0"/>
                        <a:t>Celsius (c): </a:t>
                      </a:r>
                    </a:p>
                    <a:p>
                      <a:r>
                        <a:rPr lang="de-DE" sz="2400" dirty="0" smtClean="0"/>
                        <a:t>c= </a:t>
                      </a:r>
                      <a:r>
                        <a:rPr lang="de-DE" sz="2400" dirty="0" smtClean="0"/>
                        <a:t>(F-32)*5/9</a:t>
                      </a:r>
                      <a:endParaRPr lang="de-DE" sz="2400" dirty="0" smtClean="0"/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78983485"/>
              </p:ext>
            </p:extLst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6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Calcular o consumo médio de </a:t>
                      </a:r>
                      <a:r>
                        <a:rPr lang="pt-BR" sz="2400" dirty="0" smtClean="0"/>
                        <a:t>combustível</a:t>
                      </a:r>
                    </a:p>
                    <a:p>
                      <a:r>
                        <a:rPr lang="pt-BR" sz="2400" dirty="0" smtClean="0"/>
                        <a:t> </a:t>
                      </a:r>
                      <a:r>
                        <a:rPr lang="pt-BR" sz="2400" dirty="0" smtClean="0"/>
                        <a:t>de um veículo. </a:t>
                      </a:r>
                    </a:p>
                    <a:p>
                      <a:r>
                        <a:rPr lang="pt-BR" sz="2400" dirty="0" smtClean="0"/>
                        <a:t>C = distância (km) / litros (L)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7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Calcular a idade de uma pessoa através do seu ano de nascimento em relação ao ano atual.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8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Construa um programa que receba o peso de uma pessoa em quilos e mostre esse peso em gramas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9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Construa um programa que calcule e exiba a área de um losango</a:t>
                      </a:r>
                    </a:p>
                    <a:p>
                      <a:r>
                        <a:rPr lang="pt-BR" sz="2400" dirty="0" smtClean="0"/>
                        <a:t>	A = (diag_maior * diag_menor) / 2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10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Construa um programa que calcule e exiba a área de uma circunferência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salário de um determinado empregado numa empresa é calculado da seguinte forma:</a:t>
            </a:r>
          </a:p>
          <a:p>
            <a:r>
              <a:rPr lang="pt-BR" sz="2000" dirty="0"/>
              <a:t>Salário = Horas trabalhadas * Valor da Hora – Desconto (percentual).</a:t>
            </a:r>
          </a:p>
          <a:p>
            <a:r>
              <a:rPr lang="pt-BR" dirty="0"/>
              <a:t>Elabore um programa que solicite as informações necessárias para se calcular o salário de um empregado, e em seguida apresente o salário a ser pago. Apresentar o valor da hora e o do salário com apenas duas casas decimais.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586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uma variável?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Espaço</a:t>
            </a:r>
            <a:r>
              <a:rPr lang="pt-BR" dirty="0" smtClean="0"/>
              <a:t> e o </a:t>
            </a:r>
            <a:r>
              <a:rPr lang="pt-BR" b="1" dirty="0" smtClean="0"/>
              <a:t>local</a:t>
            </a:r>
            <a:r>
              <a:rPr lang="pt-BR" dirty="0" smtClean="0"/>
              <a:t> da memória a ser usado por um determinado valor </a:t>
            </a:r>
          </a:p>
          <a:p>
            <a:r>
              <a:rPr lang="pt-BR" dirty="0" smtClean="0"/>
              <a:t>Quantidade de Espaço </a:t>
            </a:r>
          </a:p>
          <a:p>
            <a:pPr lvl="1"/>
            <a:r>
              <a:rPr lang="pt-BR" dirty="0" smtClean="0"/>
              <a:t>Definida quando informamos qual é o tipo de valor a ser armazenado </a:t>
            </a:r>
          </a:p>
          <a:p>
            <a:r>
              <a:rPr lang="pt-BR" dirty="0" smtClean="0"/>
              <a:t>Local da Memória</a:t>
            </a:r>
          </a:p>
          <a:p>
            <a:pPr lvl="1"/>
            <a:r>
              <a:rPr lang="pt-BR" dirty="0" smtClean="0"/>
              <a:t>Na verdade, não precisamos indicar o local, mas nomear um local que é selecionado automaticamente. </a:t>
            </a:r>
          </a:p>
          <a:p>
            <a:pPr lvl="1"/>
            <a:r>
              <a:rPr lang="pt-BR" dirty="0" smtClean="0"/>
              <a:t>Locais na memória do computador são acessados através de endereços </a:t>
            </a:r>
          </a:p>
          <a:p>
            <a:r>
              <a:rPr lang="pt-BR" b="1" i="1" dirty="0" smtClean="0"/>
              <a:t>Definir (ou declarar) uma variável significa providenciar uma área na memória RAM para armazenamento de um tipo de dado em particular.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 da linguagem C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Tipos básicos:</a:t>
            </a:r>
          </a:p>
          <a:p>
            <a:pPr lvl="1"/>
            <a:r>
              <a:rPr lang="pt-BR" b="1" dirty="0" smtClean="0"/>
              <a:t>char</a:t>
            </a:r>
            <a:endParaRPr lang="pt-BR" dirty="0" smtClean="0"/>
          </a:p>
          <a:p>
            <a:pPr lvl="2"/>
            <a:r>
              <a:rPr lang="pt-BR" dirty="0" smtClean="0"/>
              <a:t>Apenas 1 caractere alfanumérico</a:t>
            </a:r>
          </a:p>
          <a:p>
            <a:pPr lvl="1"/>
            <a:r>
              <a:rPr lang="pt-BR" b="1" dirty="0" smtClean="0"/>
              <a:t>int</a:t>
            </a:r>
            <a:r>
              <a:rPr lang="pt-BR" dirty="0" smtClean="0"/>
              <a:t>	</a:t>
            </a:r>
          </a:p>
          <a:p>
            <a:pPr lvl="2"/>
            <a:r>
              <a:rPr lang="pt-BR" dirty="0" smtClean="0"/>
              <a:t>Números inteiros</a:t>
            </a:r>
          </a:p>
          <a:p>
            <a:pPr lvl="1"/>
            <a:r>
              <a:rPr lang="pt-BR" b="1" dirty="0" smtClean="0"/>
              <a:t>float</a:t>
            </a:r>
            <a:r>
              <a:rPr lang="pt-BR" dirty="0" smtClean="0"/>
              <a:t>	</a:t>
            </a:r>
          </a:p>
          <a:p>
            <a:pPr lvl="2"/>
            <a:r>
              <a:rPr lang="pt-BR" dirty="0" smtClean="0"/>
              <a:t>Números fracionários com precisão simples</a:t>
            </a:r>
          </a:p>
          <a:p>
            <a:pPr lvl="1"/>
            <a:r>
              <a:rPr lang="pt-BR" b="1" dirty="0" smtClean="0"/>
              <a:t>double</a:t>
            </a:r>
            <a:endParaRPr lang="pt-BR" dirty="0" smtClean="0"/>
          </a:p>
          <a:p>
            <a:pPr lvl="2"/>
            <a:r>
              <a:rPr lang="pt-BR" dirty="0" smtClean="0"/>
              <a:t>Números fracionários com precisão dupla</a:t>
            </a:r>
          </a:p>
          <a:p>
            <a:pPr lvl="1"/>
            <a:r>
              <a:rPr lang="pt-BR" b="1" dirty="0" smtClean="0"/>
              <a:t>void</a:t>
            </a:r>
            <a:r>
              <a:rPr lang="pt-BR" dirty="0" smtClean="0"/>
              <a:t>	</a:t>
            </a:r>
          </a:p>
          <a:p>
            <a:pPr lvl="2"/>
            <a:r>
              <a:rPr lang="pt-BR" dirty="0" smtClean="0"/>
              <a:t>Indica que uma função não retorna nada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 da linguagem C</a:t>
            </a:r>
            <a:endParaRPr lang="pt-BR" dirty="0"/>
          </a:p>
        </p:txBody>
      </p:sp>
      <p:graphicFrame>
        <p:nvGraphicFramePr>
          <p:cNvPr id="4" name="Group 75"/>
          <p:cNvGraphicFramePr>
            <a:graphicFrameLocks noGrp="1"/>
          </p:cNvGraphicFramePr>
          <p:nvPr>
            <p:ph sz="quarter" idx="1"/>
          </p:nvPr>
        </p:nvGraphicFramePr>
        <p:xfrm>
          <a:off x="107504" y="1600200"/>
          <a:ext cx="8964612" cy="2227263"/>
        </p:xfrm>
        <a:graphic>
          <a:graphicData uri="http://schemas.openxmlformats.org/drawingml/2006/table">
            <a:tbl>
              <a:tblPr/>
              <a:tblGrid>
                <a:gridCol w="2520950"/>
                <a:gridCol w="2274887"/>
                <a:gridCol w="4168775"/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Palavra-chave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Tamanho em Bytes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Faixa de Dados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-128 a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-32.768 a 32.767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Seis dígitos de precisão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Dez dígitos de precisão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Regras para Criação de Variáveis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Podem conter </a:t>
            </a:r>
            <a:r>
              <a:rPr lang="pt-BR" b="1" i="1" dirty="0" smtClean="0"/>
              <a:t>letras</a:t>
            </a:r>
            <a:r>
              <a:rPr lang="pt-BR" dirty="0" smtClean="0"/>
              <a:t>, </a:t>
            </a:r>
            <a:r>
              <a:rPr lang="pt-BR" b="1" i="1" dirty="0" smtClean="0"/>
              <a:t>números</a:t>
            </a:r>
            <a:r>
              <a:rPr lang="pt-BR" dirty="0" smtClean="0"/>
              <a:t> e caracter </a:t>
            </a:r>
            <a:r>
              <a:rPr lang="pt-BR" b="1" i="1" dirty="0" smtClean="0"/>
              <a:t>sublinhado</a:t>
            </a:r>
          </a:p>
          <a:p>
            <a:r>
              <a:rPr lang="pt-BR" dirty="0" smtClean="0"/>
              <a:t>O primeiro caracter </a:t>
            </a:r>
            <a:r>
              <a:rPr lang="pt-BR" b="1" i="1" dirty="0" smtClean="0"/>
              <a:t>não pode ser um número</a:t>
            </a:r>
          </a:p>
          <a:p>
            <a:r>
              <a:rPr lang="pt-BR" dirty="0" smtClean="0"/>
              <a:t>Letras minúsculas são consideradas diferentes das maiúsculas (</a:t>
            </a:r>
            <a:r>
              <a:rPr lang="pt-BR" b="1" i="1" dirty="0" smtClean="0"/>
              <a:t>Case Sensitive</a:t>
            </a:r>
            <a:r>
              <a:rPr lang="pt-B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Variáveis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&lt;tipo&gt;	&lt;nome_da_variavel&gt;;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Exemplos: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iNota1;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fMediaFinal;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cResp;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Variáveis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É possível declarar várias variáveis de tipos iguais ao mesmo tempo.</a:t>
            </a:r>
          </a:p>
          <a:p>
            <a:endParaRPr lang="pt-BR" dirty="0" smtClean="0"/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fNota1, fNota2, fMedia;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iNum1, iNum2;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cResp, cRet, cInicial;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Inicialização de Variáveis</a:t>
            </a:r>
          </a:p>
          <a:p>
            <a:pPr lvl="1"/>
            <a:r>
              <a:rPr lang="pt-BR" dirty="0" smtClean="0"/>
              <a:t>&lt;nome_da_variavel&gt; = &lt;valor&gt;;</a:t>
            </a:r>
          </a:p>
          <a:p>
            <a:pPr lvl="1"/>
            <a:r>
              <a:rPr lang="pt-BR" dirty="0" smtClean="0"/>
              <a:t>Exemplos:</a:t>
            </a:r>
          </a:p>
          <a:p>
            <a:pPr lvl="2"/>
            <a:r>
              <a:rPr lang="pt-BR" dirty="0" smtClean="0">
                <a:latin typeface="Courier New" pitchFamily="49" charset="0"/>
                <a:cs typeface="Courier New" pitchFamily="49" charset="0"/>
              </a:rPr>
              <a:t>iNota1 = 10;</a:t>
            </a:r>
          </a:p>
          <a:p>
            <a:pPr lvl="2"/>
            <a:r>
              <a:rPr lang="pt-BR" dirty="0" smtClean="0">
                <a:latin typeface="Courier New" pitchFamily="49" charset="0"/>
                <a:cs typeface="Courier New" pitchFamily="49" charset="0"/>
              </a:rPr>
              <a:t>fMediaFinal = 25;</a:t>
            </a:r>
          </a:p>
          <a:p>
            <a:r>
              <a:rPr lang="pt-BR" dirty="0" smtClean="0"/>
              <a:t>Declaração + Inicialização de Variáveis</a:t>
            </a:r>
          </a:p>
          <a:p>
            <a:pPr lvl="1"/>
            <a:r>
              <a:rPr lang="pt-BR" dirty="0" smtClean="0"/>
              <a:t>&lt;tipo&gt;	&lt;nome_da_variavel&gt; = &lt;valor&gt;;</a:t>
            </a:r>
          </a:p>
          <a:p>
            <a:pPr lvl="1"/>
            <a:r>
              <a:rPr lang="pt-BR" dirty="0" smtClean="0"/>
              <a:t>Exemplos: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iNota2 = 15;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fNum = 5.65;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2710</TotalTime>
  <Words>922</Words>
  <Application>Microsoft Office PowerPoint</Application>
  <PresentationFormat>On-screen Show (4:3)</PresentationFormat>
  <Paragraphs>196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Tw Cen MT</vt:lpstr>
      <vt:lpstr>Wingdings</vt:lpstr>
      <vt:lpstr>Wingdings 2</vt:lpstr>
      <vt:lpstr>Median</vt:lpstr>
      <vt:lpstr>Introdução a Linguagem C</vt:lpstr>
      <vt:lpstr>Agenda</vt:lpstr>
      <vt:lpstr>O que é uma variável?</vt:lpstr>
      <vt:lpstr>Tipos de dados da linguagem C</vt:lpstr>
      <vt:lpstr>Tipos de dados da linguagem C</vt:lpstr>
      <vt:lpstr>Regras para Criação de Variáveis</vt:lpstr>
      <vt:lpstr>Declaração de Variáveis</vt:lpstr>
      <vt:lpstr>Declaração de Variáveis</vt:lpstr>
      <vt:lpstr>Variáveis</vt:lpstr>
      <vt:lpstr>Funções da Biblioteca: printf</vt:lpstr>
      <vt:lpstr>Funções da Biblioteca: printf</vt:lpstr>
      <vt:lpstr>Funções da Biblioteca: printf</vt:lpstr>
      <vt:lpstr>Especificadores de Formato</vt:lpstr>
      <vt:lpstr>Códigos de Barra Invertida</vt:lpstr>
      <vt:lpstr>Funções de Biblioteca: scanf</vt:lpstr>
      <vt:lpstr>Funções da Biblioteca: scanf</vt:lpstr>
      <vt:lpstr>PowerPoint Presentation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Desafio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Marco Montebello</dc:creator>
  <cp:lastModifiedBy>Jose Falavinha</cp:lastModifiedBy>
  <cp:revision>21</cp:revision>
  <dcterms:created xsi:type="dcterms:W3CDTF">2012-06-02T14:29:11Z</dcterms:created>
  <dcterms:modified xsi:type="dcterms:W3CDTF">2015-02-27T00:57:07Z</dcterms:modified>
</cp:coreProperties>
</file>