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60" r:id="rId2"/>
    <p:sldId id="257" r:id="rId3"/>
    <p:sldId id="345" r:id="rId4"/>
    <p:sldId id="339" r:id="rId5"/>
    <p:sldId id="340" r:id="rId6"/>
    <p:sldId id="341" r:id="rId7"/>
    <p:sldId id="346" r:id="rId8"/>
    <p:sldId id="351" r:id="rId9"/>
    <p:sldId id="342" r:id="rId10"/>
    <p:sldId id="343" r:id="rId11"/>
    <p:sldId id="352" r:id="rId12"/>
    <p:sldId id="348" r:id="rId13"/>
    <p:sldId id="349" r:id="rId14"/>
    <p:sldId id="350" r:id="rId15"/>
    <p:sldId id="354" r:id="rId16"/>
    <p:sldId id="353" r:id="rId17"/>
    <p:sldId id="288" r:id="rId18"/>
    <p:sldId id="347" r:id="rId19"/>
    <p:sldId id="279" r:id="rId20"/>
    <p:sldId id="294" r:id="rId21"/>
    <p:sldId id="295" r:id="rId22"/>
    <p:sldId id="296" r:id="rId23"/>
    <p:sldId id="301" r:id="rId24"/>
    <p:sldId id="302" r:id="rId25"/>
    <p:sldId id="34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D6D-D001-44F5-BD8E-434373498928}" type="datetimeFigureOut">
              <a:rPr lang="pt-BR" smtClean="0"/>
              <a:pPr/>
              <a:t>25/10/2013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821F-98FF-4B77-8CFF-F824C5E7C44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montebello@facens.br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41B7AD-F54A-4967-A26D-2D69946F1297}" type="datetimeFigureOut">
              <a:rPr lang="pt-BR" smtClean="0"/>
              <a:pPr/>
              <a:t>25/10/2013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597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59761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5606752"/>
            <a:ext cx="7088832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2800" b="1" dirty="0" smtClean="0">
                <a:solidFill>
                  <a:schemeClr val="tx1"/>
                </a:solidFill>
              </a:rPr>
              <a:t>Jose Nelson Falavinha Junior</a:t>
            </a:r>
            <a:endParaRPr kumimoji="0" lang="en-US" sz="2800" b="1" dirty="0" smtClean="0">
              <a:solidFill>
                <a:schemeClr val="tx1"/>
              </a:solidFill>
            </a:endParaRPr>
          </a:p>
          <a:p>
            <a:pPr algn="ctr" eaLnBrk="1" latinLnBrk="0" hangingPunct="1"/>
            <a:r>
              <a:rPr kumimoji="0" lang="en-US" sz="2800" b="1" dirty="0" smtClean="0">
                <a:solidFill>
                  <a:schemeClr val="accent1"/>
                </a:solidFill>
                <a:hlinkClick r:id="rId2"/>
              </a:rPr>
              <a:t>jfalavinha@facens.br</a:t>
            </a:r>
            <a:endParaRPr kumimoji="0" lang="en-US" sz="2800" b="1" dirty="0">
              <a:solidFill>
                <a:schemeClr val="accen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599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35908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09188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09188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8331459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16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602288" cy="4916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184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351840" cy="506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Algoritmos e Programação</a:t>
            </a:r>
          </a:p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Inicialização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tipo	nome_matriz[tamanho] = {valor, valor, ...}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iNota[10]={50, 20, 9, 5, 1, 0, 10, 6, 4, 5};</a:t>
            </a:r>
            <a:endParaRPr lang="en-US" sz="2000" dirty="0" smtClean="0"/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27313" y="4941168"/>
            <a:ext cx="3673475" cy="803275"/>
            <a:chOff x="1899" y="3249"/>
            <a:chExt cx="2024" cy="41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09" y="3249"/>
              <a:ext cx="181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290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71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653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34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016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197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379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560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741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127" y="3521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/>
                <a:t>0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336" y="3523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517" y="3521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2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677" y="3517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865" y="3517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4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049" y="3517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5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22" y="3523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6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06" y="3521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7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572" y="3521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8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757" y="3517"/>
              <a:ext cx="14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9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899" y="3270"/>
              <a:ext cx="40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sz="1200" b="0"/>
                <a:t>50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245" y="3272"/>
              <a:ext cx="27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 dirty="0"/>
                <a:t>20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478" y="3277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9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659" y="3281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5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833" y="3287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1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010" y="3287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0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166" y="3279"/>
              <a:ext cx="234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10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374" y="3281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6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558" y="3277"/>
              <a:ext cx="14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4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744" y="3280"/>
              <a:ext cx="14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Os elementos de um vetor são referenciados por índices iniciados pelo </a:t>
            </a:r>
            <a:r>
              <a:rPr lang="pt-BR" b="1" i="1" dirty="0" smtClean="0"/>
              <a:t>zero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/>
            <a:r>
              <a:rPr lang="pt-BR" b="1" dirty="0" smtClean="0"/>
              <a:t>int</a:t>
            </a:r>
            <a:r>
              <a:rPr lang="pt-BR" dirty="0" smtClean="0"/>
              <a:t> iVetor[5] = {10, 20, 30, 40, 50};</a:t>
            </a:r>
          </a:p>
          <a:p>
            <a:pPr lvl="2"/>
            <a:r>
              <a:rPr lang="pt-BR" dirty="0" smtClean="0"/>
              <a:t>iVetor[0] armazena o número </a:t>
            </a:r>
            <a:r>
              <a:rPr lang="pt-BR" b="1" dirty="0" smtClean="0"/>
              <a:t>10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iVetor[1] armazena o número </a:t>
            </a:r>
            <a:r>
              <a:rPr lang="pt-BR" b="1" dirty="0" smtClean="0"/>
              <a:t>20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iVetor[2] armazena o número </a:t>
            </a:r>
            <a:r>
              <a:rPr lang="pt-BR" b="1" dirty="0" smtClean="0"/>
              <a:t>30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iVetor[3] armazena o número </a:t>
            </a:r>
            <a:r>
              <a:rPr lang="pt-BR" b="1" dirty="0" smtClean="0"/>
              <a:t>40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iVetor[4] armazena o número </a:t>
            </a:r>
            <a:r>
              <a:rPr lang="pt-BR" b="1" dirty="0" smtClean="0"/>
              <a:t>50</a:t>
            </a:r>
            <a:r>
              <a:rPr lang="pt-BR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Importante!!!</a:t>
            </a:r>
            <a:endParaRPr lang="en-US" dirty="0"/>
          </a:p>
        </p:txBody>
      </p:sp>
      <p:pic>
        <p:nvPicPr>
          <p:cNvPr id="3074" name="Picture 2" descr="C:\Users\saommont\Google Drive\Imagens\boneco-certo-e13430844311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71111"/>
            <a:ext cx="6218816" cy="5286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Armazenando dados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3200" b="1" dirty="0" smtClean="0"/>
              <a:t>int</a:t>
            </a:r>
            <a:r>
              <a:rPr lang="pt-BR" sz="3200" dirty="0" smtClean="0"/>
              <a:t> i, iVetor[10];</a:t>
            </a:r>
          </a:p>
          <a:p>
            <a:pPr>
              <a:buNone/>
            </a:pPr>
            <a:endParaRPr lang="pt-BR" sz="3200" dirty="0" smtClean="0"/>
          </a:p>
          <a:p>
            <a:pPr>
              <a:buNone/>
            </a:pPr>
            <a:r>
              <a:rPr lang="pt-BR" sz="3200" b="1" dirty="0" smtClean="0"/>
              <a:t>for</a:t>
            </a:r>
            <a:r>
              <a:rPr lang="pt-BR" sz="3200" dirty="0" smtClean="0"/>
              <a:t>(i=0; i&lt;10; i++)</a:t>
            </a:r>
          </a:p>
          <a:p>
            <a:pPr>
              <a:buNone/>
            </a:pPr>
            <a:r>
              <a:rPr lang="pt-BR" sz="3200" dirty="0" smtClean="0"/>
              <a:t>{</a:t>
            </a:r>
          </a:p>
          <a:p>
            <a:pPr>
              <a:buNone/>
            </a:pPr>
            <a:r>
              <a:rPr lang="pt-BR" sz="3200" dirty="0" smtClean="0"/>
              <a:t>	printf(</a:t>
            </a:r>
            <a:r>
              <a:rPr lang="pt-BR" sz="3200" dirty="0" smtClean="0">
                <a:solidFill>
                  <a:srgbClr val="3333FF"/>
                </a:solidFill>
              </a:rPr>
              <a:t>“Digite valor %i: ”</a:t>
            </a:r>
            <a:r>
              <a:rPr lang="pt-BR" sz="3200" dirty="0" smtClean="0"/>
              <a:t>, i);</a:t>
            </a:r>
          </a:p>
          <a:p>
            <a:pPr>
              <a:buNone/>
            </a:pPr>
            <a:r>
              <a:rPr lang="pt-BR" sz="3200" dirty="0" smtClean="0"/>
              <a:t>	scanf(</a:t>
            </a:r>
            <a:r>
              <a:rPr lang="pt-BR" sz="3200" dirty="0" smtClean="0">
                <a:solidFill>
                  <a:srgbClr val="3333FF"/>
                </a:solidFill>
              </a:rPr>
              <a:t>“%i”</a:t>
            </a:r>
            <a:r>
              <a:rPr lang="pt-BR" sz="3200" dirty="0" smtClean="0"/>
              <a:t>, &amp;iVetor[i]);</a:t>
            </a:r>
          </a:p>
          <a:p>
            <a:pPr>
              <a:buNone/>
            </a:pPr>
            <a:r>
              <a:rPr lang="pt-BR" sz="32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Exibindo dados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3200" b="1" dirty="0" smtClean="0"/>
              <a:t>int</a:t>
            </a:r>
            <a:r>
              <a:rPr lang="pt-BR" sz="3200" dirty="0" smtClean="0"/>
              <a:t> i, iVetor[3] = {2, 4, 6};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pt-BR" sz="3200" dirty="0" smtClean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3200" b="1" dirty="0" smtClean="0"/>
              <a:t>for</a:t>
            </a:r>
            <a:r>
              <a:rPr lang="pt-BR" sz="3200" dirty="0" smtClean="0"/>
              <a:t>(i=0; i&lt;3; i++)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3200" dirty="0" smtClean="0"/>
              <a:t>	printf(</a:t>
            </a:r>
            <a:r>
              <a:rPr lang="pt-BR" sz="3200" dirty="0" smtClean="0">
                <a:solidFill>
                  <a:srgbClr val="3333FF"/>
                </a:solidFill>
              </a:rPr>
              <a:t>“Vetor[%i] = %i”</a:t>
            </a:r>
            <a:r>
              <a:rPr lang="pt-BR" sz="3200" dirty="0" smtClean="0"/>
              <a:t>, i, iVetor[i]);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en-US" dirty="0"/>
          </a:p>
        </p:txBody>
      </p:sp>
      <p:pic>
        <p:nvPicPr>
          <p:cNvPr id="4098" name="Picture 2" descr="http://www.refsala.org/wp-content/uploads/2013/01/Insurance-Comparison-Correctly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42858"/>
            <a:ext cx="7086855" cy="5315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Armazenar </a:t>
            </a:r>
            <a:r>
              <a:rPr lang="pt-BR" i="1" dirty="0" smtClean="0"/>
              <a:t>versus</a:t>
            </a:r>
            <a:r>
              <a:rPr lang="pt-BR" dirty="0" smtClean="0"/>
              <a:t> Exibir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i, iVetor[10];</a:t>
            </a:r>
          </a:p>
          <a:p>
            <a:pPr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(i=0; i&lt;10; i++)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pt-BR" sz="12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“Digite valor %i: ”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i);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pt-BR" sz="12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“%i”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&amp;iVetor[i]);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i, iVetor[3];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iVetor[3]={2, 4, 6};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(i=0; i&lt;3; i++)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pt-BR" sz="1200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“Vetor[%i]=%i\n”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i,iVetor[i]);</a:t>
            </a:r>
          </a:p>
          <a:p>
            <a:pPr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Armazenando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Exibindo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Dúvidas???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trabalhar???</a:t>
            </a:r>
            <a:endParaRPr lang="en-US" dirty="0"/>
          </a:p>
        </p:txBody>
      </p:sp>
      <p:pic>
        <p:nvPicPr>
          <p:cNvPr id="2050" name="Picture 2" descr="C:\Users\saommont\Google Drive\Imagens\Profissionais-em-criação-de-si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06421"/>
            <a:ext cx="8136904" cy="5351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Receber um vetor de 10 elementos float e exibi-los na tela. 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</a:p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Conceitos</a:t>
            </a:r>
          </a:p>
          <a:p>
            <a:r>
              <a:rPr lang="pt-BR" dirty="0" smtClean="0"/>
              <a:t>Exemplos</a:t>
            </a:r>
          </a:p>
          <a:p>
            <a:r>
              <a:rPr lang="pt-BR" dirty="0" smtClean="0"/>
              <a:t>Exercícios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Altere o exercício anterior, e multiplique os valores de índice ímpar por 10 e os valores de índice par por 5.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Receber um vetor de 10 elementos de tipo float e exibir na tela o maior e o menor números.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Receber um vetor A com 15 elementos. Construir um vetor B do mesmo tipo e tamanho, sendo que cada elemento de B seja o triplo do elemento correspondente de A.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Ao final exibir o conteúdo do vetor A e do vetor B</a:t>
                      </a:r>
                    </a:p>
                    <a:p>
                      <a:endParaRPr lang="pt-BR" sz="2400" dirty="0" smtClean="0"/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5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Receber um vetor de 10 elementos e depois colocar os  elementos recebidos em ordem inversa dentro do mesmo vetor. (Pode-se usar uma variável auxilIar e NÃO um vetor auxiliar)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6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Criar um vetor de 10 elementos e inicializar os 5 primeiros elementos do mesmo. Logo após, receber os outros 5 elementos, sempre na 1a. posição do vetor (posição de índice 0).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7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Supondo uma classe de 15 alunos, fazer um programa que recebe e armazena em vetores 2 notas de cada aluno. Verificar se as notas estão no intervalo de 0 a 10. Se não estiverem, insistir para que o usuário digite a nota correta. Calcular a média das notas dos 15 alunos e verificar: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Se media &gt;= 7, então imprimir 	       	APROVADO</a:t>
                      </a:r>
                    </a:p>
                    <a:p>
                      <a:r>
                        <a:rPr lang="pt-BR" sz="2400" dirty="0" smtClean="0"/>
                        <a:t>Se 4 &lt;= media &lt; 7, então imprimir    	EXAME</a:t>
                      </a:r>
                    </a:p>
                    <a:p>
                      <a:r>
                        <a:rPr lang="pt-BR" sz="2400" dirty="0" smtClean="0"/>
                        <a:t>Se media &lt; 4, então imprimir 	       	REPROVADO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Criação de variáveis</a:t>
            </a:r>
          </a:p>
          <a:p>
            <a:pPr lvl="1"/>
            <a:r>
              <a:rPr lang="pt-BR" dirty="0" smtClean="0"/>
              <a:t>Tipos: </a:t>
            </a:r>
            <a:r>
              <a:rPr lang="pt-BR" b="1" dirty="0" smtClean="0"/>
              <a:t>int</a:t>
            </a:r>
            <a:r>
              <a:rPr lang="pt-BR" dirty="0" smtClean="0"/>
              <a:t>, </a:t>
            </a:r>
            <a:r>
              <a:rPr lang="pt-BR" b="1" dirty="0" smtClean="0"/>
              <a:t>float</a:t>
            </a:r>
            <a:r>
              <a:rPr lang="pt-BR" dirty="0" smtClean="0"/>
              <a:t>, </a:t>
            </a:r>
            <a:r>
              <a:rPr lang="pt-BR" b="1" dirty="0" smtClean="0"/>
              <a:t>double</a:t>
            </a:r>
            <a:r>
              <a:rPr lang="pt-BR" dirty="0" smtClean="0"/>
              <a:t>, </a:t>
            </a:r>
            <a:r>
              <a:rPr lang="pt-BR" b="1" dirty="0" smtClean="0"/>
              <a:t>char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Exibir informações na tela</a:t>
            </a:r>
          </a:p>
          <a:p>
            <a:pPr lvl="1"/>
            <a:r>
              <a:rPr lang="pt-BR" b="1" dirty="0" smtClean="0"/>
              <a:t>printf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Receber informações do usuário</a:t>
            </a:r>
          </a:p>
          <a:p>
            <a:pPr lvl="1"/>
            <a:r>
              <a:rPr lang="pt-BR" b="1" dirty="0" smtClean="0"/>
              <a:t>scanf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Estruturas de Decisão (Simples e Aninhada)</a:t>
            </a:r>
          </a:p>
          <a:p>
            <a:pPr lvl="1"/>
            <a:r>
              <a:rPr lang="pt-BR" b="1" dirty="0" smtClean="0"/>
              <a:t>if ... else</a:t>
            </a:r>
          </a:p>
          <a:p>
            <a:endParaRPr lang="pt-BR" dirty="0" smtClean="0"/>
          </a:p>
          <a:p>
            <a:r>
              <a:rPr lang="pt-BR" dirty="0" smtClean="0"/>
              <a:t>Estruturas de Repetição</a:t>
            </a:r>
          </a:p>
          <a:p>
            <a:pPr lvl="1"/>
            <a:r>
              <a:rPr lang="pt-BR" b="1" dirty="0" smtClean="0"/>
              <a:t>for</a:t>
            </a:r>
          </a:p>
          <a:p>
            <a:pPr lvl="1"/>
            <a:r>
              <a:rPr lang="pt-BR" b="1" dirty="0" smtClean="0"/>
              <a:t>while / do ... while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É uma variável que constitui-se de um </a:t>
            </a:r>
            <a:r>
              <a:rPr lang="pt-BR" b="1" i="1" u="sng" dirty="0" smtClean="0"/>
              <a:t>conjunto de posições de memória</a:t>
            </a:r>
            <a:r>
              <a:rPr lang="pt-BR" dirty="0" smtClean="0"/>
              <a:t>, capaz de armazenar um </a:t>
            </a:r>
            <a:r>
              <a:rPr lang="pt-BR" b="1" i="1" u="sng" dirty="0" smtClean="0"/>
              <a:t>certo número de valores </a:t>
            </a:r>
            <a:r>
              <a:rPr lang="pt-BR" dirty="0" smtClean="0"/>
              <a:t>de acordo com o número de posições de memória especificadas na declaração da mesma;</a:t>
            </a:r>
          </a:p>
          <a:p>
            <a:endParaRPr lang="pt-BR" dirty="0" smtClean="0"/>
          </a:p>
          <a:p>
            <a:r>
              <a:rPr lang="pt-BR" dirty="0" smtClean="0"/>
              <a:t>Cada posição de memória é localizada na variável através de </a:t>
            </a:r>
            <a:r>
              <a:rPr lang="pt-BR" b="1" i="1" dirty="0" smtClean="0"/>
              <a:t>um ou mais índices</a:t>
            </a:r>
            <a:r>
              <a:rPr lang="pt-BR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r>
              <a:rPr lang="en-US" dirty="0" smtClean="0"/>
              <a:t> e </a:t>
            </a:r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variável indexada através de um </a:t>
            </a:r>
            <a:r>
              <a:rPr lang="pt-BR" b="1" i="1" dirty="0" smtClean="0"/>
              <a:t>único</a:t>
            </a:r>
            <a:r>
              <a:rPr lang="pt-BR" dirty="0" smtClean="0"/>
              <a:t> </a:t>
            </a:r>
            <a:r>
              <a:rPr lang="pt-BR" b="1" i="1" dirty="0" smtClean="0"/>
              <a:t>índice</a:t>
            </a:r>
            <a:r>
              <a:rPr lang="pt-BR" dirty="0" smtClean="0"/>
              <a:t> é denominada </a:t>
            </a:r>
            <a:r>
              <a:rPr lang="pt-BR" b="1" i="1" dirty="0" smtClean="0"/>
              <a:t>vetor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Uma variável indexada por </a:t>
            </a:r>
            <a:r>
              <a:rPr lang="pt-BR" b="1" i="1" dirty="0" smtClean="0"/>
              <a:t>dois índices</a:t>
            </a:r>
            <a:r>
              <a:rPr lang="pt-BR" dirty="0" smtClean="0"/>
              <a:t> é denominada </a:t>
            </a:r>
            <a:r>
              <a:rPr lang="pt-BR" b="1" i="1" dirty="0" smtClean="0"/>
              <a:t>matriz bidimensional</a:t>
            </a:r>
            <a:r>
              <a:rPr lang="pt-BR" dirty="0" smtClean="0"/>
              <a:t>. As demais são denominadas genericamente de </a:t>
            </a:r>
            <a:r>
              <a:rPr lang="pt-BR" b="1" i="1" dirty="0" smtClean="0"/>
              <a:t>matrizes multidimensionais</a:t>
            </a:r>
            <a:r>
              <a:rPr lang="pt-BR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Importante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b="1" dirty="0" smtClean="0"/>
              <a:t>C</a:t>
            </a:r>
            <a:r>
              <a:rPr lang="pt-BR" dirty="0" smtClean="0"/>
              <a:t> não verifica o índice </a:t>
            </a:r>
            <a:r>
              <a:rPr lang="pt-BR" b="1" dirty="0" smtClean="0"/>
              <a:t>(i)</a:t>
            </a:r>
            <a:r>
              <a:rPr lang="pt-BR" dirty="0" smtClean="0"/>
              <a:t> usado, assim deve-se assumir valores dentro dos limites válidos;</a:t>
            </a:r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Se o programador não tiver </a:t>
            </a:r>
            <a:r>
              <a:rPr lang="pt-BR" b="1" i="1" dirty="0" smtClean="0"/>
              <a:t>atenção</a:t>
            </a:r>
            <a:r>
              <a:rPr lang="pt-BR" dirty="0" smtClean="0"/>
              <a:t> com os </a:t>
            </a:r>
            <a:r>
              <a:rPr lang="pt-BR" b="1" i="1" dirty="0" smtClean="0"/>
              <a:t>limites de válidos</a:t>
            </a:r>
            <a:r>
              <a:rPr lang="pt-BR" dirty="0" smtClean="0"/>
              <a:t> para os índices, ele corre o risco de ter variáveis sobrescritas ou de ver o computador travar;</a:t>
            </a:r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3200" b="1" u="sng" dirty="0" smtClean="0">
                <a:solidFill>
                  <a:srgbClr val="FF0000"/>
                </a:solidFill>
              </a:rPr>
              <a:t>A índice sempre se inicia em 0 (zero).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Z B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9967" y="0"/>
            <a:ext cx="1544033" cy="1286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en-US" dirty="0"/>
          </a:p>
        </p:txBody>
      </p:sp>
      <p:pic>
        <p:nvPicPr>
          <p:cNvPr id="1026" name="Picture 2" descr="C:\Users\saommont\Google Drive\Imagens\10-Vetore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200800" cy="5082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vetores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798638" y="2338388"/>
            <a:ext cx="5757862" cy="2519362"/>
            <a:chOff x="1133" y="1473"/>
            <a:chExt cx="3627" cy="158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133" y="1473"/>
              <a:ext cx="3627" cy="158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pt-BR" sz="1600" u="sng" dirty="0">
                  <a:latin typeface="Courier New" pitchFamily="49" charset="0"/>
                </a:rPr>
                <a:t>Exemplo</a:t>
              </a:r>
            </a:p>
            <a:p>
              <a:pPr algn="ctr"/>
              <a:endParaRPr lang="pt-BR" sz="1600" dirty="0">
                <a:latin typeface="Courier New" pitchFamily="49" charset="0"/>
              </a:endParaRPr>
            </a:p>
            <a:p>
              <a:pPr algn="ctr"/>
              <a:endParaRPr lang="pt-BR" sz="1600" dirty="0">
                <a:latin typeface="Courier New" pitchFamily="49" charset="0"/>
              </a:endParaRPr>
            </a:p>
            <a:p>
              <a:pPr algn="ctr"/>
              <a:r>
                <a:rPr lang="pt-BR" sz="1600" dirty="0">
                  <a:latin typeface="Courier New" pitchFamily="49" charset="0"/>
                </a:rPr>
                <a:t>Vetor com 10 elementos</a:t>
              </a:r>
            </a:p>
            <a:p>
              <a:pPr algn="ctr"/>
              <a:endParaRPr lang="pt-BR" sz="1500" dirty="0">
                <a:latin typeface="Courier New" pitchFamily="49" charset="0"/>
              </a:endParaRPr>
            </a:p>
            <a:p>
              <a:pPr algn="ctr"/>
              <a:endParaRPr lang="pt-BR" sz="1500" dirty="0">
                <a:latin typeface="Courier New" pitchFamily="49" charset="0"/>
              </a:endParaRPr>
            </a:p>
            <a:p>
              <a:pPr algn="ctr"/>
              <a:endParaRPr lang="pt-BR" sz="1500" dirty="0">
                <a:latin typeface="Courier New" pitchFamily="49" charset="0"/>
              </a:endParaRPr>
            </a:p>
            <a:p>
              <a:pPr algn="ctr"/>
              <a:endParaRPr lang="pt-BR" sz="1500" dirty="0">
                <a:latin typeface="Courier New" pitchFamily="49" charset="0"/>
              </a:endParaRPr>
            </a:p>
            <a:p>
              <a:pPr algn="ctr"/>
              <a:r>
                <a:rPr lang="pt-BR" sz="1400" dirty="0">
                  <a:latin typeface="Courier New" pitchFamily="49" charset="0"/>
                </a:rPr>
                <a:t>0    1    2    3    4    5    6    7    8    9</a:t>
              </a:r>
            </a:p>
          </p:txBody>
        </p: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246" y="2267"/>
              <a:ext cx="3400" cy="340"/>
              <a:chOff x="1360" y="2267"/>
              <a:chExt cx="3400" cy="340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36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70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04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38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72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06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40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74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08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420" y="2267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3400" dirty="0" smtClean="0"/>
              <a:t>Declaração:</a:t>
            </a:r>
          </a:p>
          <a:p>
            <a:pPr lvl="1"/>
            <a:endParaRPr lang="pt-BR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pt-BR" b="1" dirty="0" smtClean="0">
                <a:latin typeface="Courier New" pitchFamily="49" charset="0"/>
              </a:rPr>
              <a:t>tipo</a:t>
            </a:r>
            <a:r>
              <a:rPr lang="pt-BR" dirty="0" smtClean="0">
                <a:latin typeface="Courier New" pitchFamily="49" charset="0"/>
              </a:rPr>
              <a:t> nome_da_variável [tamanho];</a:t>
            </a:r>
          </a:p>
          <a:p>
            <a:endParaRPr lang="pt-BR" dirty="0" smtClean="0">
              <a:latin typeface="Courier New" pitchFamily="49" charset="0"/>
            </a:endParaRPr>
          </a:p>
          <a:p>
            <a:r>
              <a:rPr lang="pt-BR" sz="3400" dirty="0" smtClean="0"/>
              <a:t>Exemplo:</a:t>
            </a:r>
          </a:p>
          <a:p>
            <a:pPr algn="ctr">
              <a:buNone/>
            </a:pPr>
            <a:r>
              <a:rPr lang="pt-BR" b="1" dirty="0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	iNota[10];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87675" y="5527675"/>
            <a:ext cx="2879725" cy="709613"/>
            <a:chOff x="2109" y="3249"/>
            <a:chExt cx="1814" cy="447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016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290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71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653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34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197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379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60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41" y="324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109" y="3249"/>
              <a:ext cx="181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127" y="3521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/>
                <a:t>0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336" y="3523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517" y="3521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2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677" y="3517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865" y="3517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4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049" y="3517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5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22" y="3523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6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06" y="3521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7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572" y="3521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8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757" y="3523"/>
              <a:ext cx="1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1200" b="0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222</TotalTime>
  <Words>671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Vetores</vt:lpstr>
      <vt:lpstr>Agenda</vt:lpstr>
      <vt:lpstr>Revisão</vt:lpstr>
      <vt:lpstr>Vetores e Matrizes</vt:lpstr>
      <vt:lpstr>Vetores e Matrizes</vt:lpstr>
      <vt:lpstr>Importante!!!</vt:lpstr>
      <vt:lpstr>Vetores</vt:lpstr>
      <vt:lpstr>Declaração vetores</vt:lpstr>
      <vt:lpstr>Vetores</vt:lpstr>
      <vt:lpstr>Vetores</vt:lpstr>
      <vt:lpstr>Referenciando os elementos</vt:lpstr>
      <vt:lpstr>Importante!!!</vt:lpstr>
      <vt:lpstr>Armazenando dados</vt:lpstr>
      <vt:lpstr>Exibindo dados</vt:lpstr>
      <vt:lpstr>Comparação</vt:lpstr>
      <vt:lpstr>Armazenar versus Exibir</vt:lpstr>
      <vt:lpstr>Dúvidas???</vt:lpstr>
      <vt:lpstr>Vamos trabalhar???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Montebello</dc:creator>
  <cp:lastModifiedBy>Jose Nelson Falavinha Junior</cp:lastModifiedBy>
  <cp:revision>28</cp:revision>
  <dcterms:created xsi:type="dcterms:W3CDTF">2012-06-02T14:29:11Z</dcterms:created>
  <dcterms:modified xsi:type="dcterms:W3CDTF">2013-10-25T19:24:20Z</dcterms:modified>
</cp:coreProperties>
</file>