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60" r:id="rId2"/>
    <p:sldId id="257" r:id="rId3"/>
    <p:sldId id="289" r:id="rId4"/>
    <p:sldId id="298" r:id="rId5"/>
    <p:sldId id="299" r:id="rId6"/>
    <p:sldId id="290" r:id="rId7"/>
    <p:sldId id="291" r:id="rId8"/>
    <p:sldId id="292" r:id="rId9"/>
    <p:sldId id="293" r:id="rId10"/>
    <p:sldId id="301" r:id="rId11"/>
    <p:sldId id="278" r:id="rId12"/>
    <p:sldId id="288" r:id="rId13"/>
    <p:sldId id="279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0" autoAdjust="0"/>
  </p:normalViewPr>
  <p:slideViewPr>
    <p:cSldViewPr>
      <p:cViewPr>
        <p:scale>
          <a:sx n="90" d="100"/>
          <a:sy n="90" d="100"/>
        </p:scale>
        <p:origin x="-7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90D6D-D001-44F5-BD8E-43437349892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821F-98FF-4B77-8CFF-F824C5E7C44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mailto:montebello@facens.br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41B7AD-F54A-4967-A26D-2D69946F1297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60597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599"/>
            <a:ext cx="5562600" cy="6059761"/>
          </a:xfrm>
        </p:spPr>
        <p:txBody>
          <a:bodyPr vert="eaVert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069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5606752"/>
            <a:ext cx="7088832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2800" b="1" dirty="0" smtClean="0">
                <a:solidFill>
                  <a:schemeClr val="tx1"/>
                </a:solidFill>
              </a:rPr>
              <a:t>Jose Nelson Falavinha Junior</a:t>
            </a:r>
          </a:p>
          <a:p>
            <a:pPr algn="ctr" eaLnBrk="1" latinLnBrk="0" hangingPunct="1"/>
            <a:r>
              <a:rPr kumimoji="0" lang="en-US" sz="2800" b="1" dirty="0" smtClean="0">
                <a:solidFill>
                  <a:schemeClr val="accent1"/>
                </a:solidFill>
                <a:hlinkClick r:id="rId2"/>
              </a:rPr>
              <a:t>jfalavinha@facens.br</a:t>
            </a:r>
            <a:endParaRPr kumimoji="0" lang="en-US" sz="2800" b="1" dirty="0">
              <a:solidFill>
                <a:schemeClr val="accent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599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0" y="1589567"/>
            <a:ext cx="4119587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35908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091880" cy="4230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409188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409188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3050"/>
            <a:ext cx="8331459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91676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602288" cy="4916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184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351840" cy="506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0B10D3-C649-4BAE-BF7C-FB7EB3B47E4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Algoritmos e Programação</a:t>
            </a:r>
          </a:p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Decisão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São usados para comparar expressões e resultam em falso ou verdadeiro</a:t>
            </a:r>
          </a:p>
          <a:p>
            <a:pPr lvl="1"/>
            <a:r>
              <a:rPr lang="pt-BR" dirty="0" smtClean="0"/>
              <a:t>Igual (</a:t>
            </a:r>
            <a:r>
              <a:rPr lang="pt-BR" b="1" dirty="0" smtClean="0"/>
              <a:t>==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Maior que (</a:t>
            </a:r>
            <a:r>
              <a:rPr lang="pt-BR" b="1" dirty="0" smtClean="0"/>
              <a:t>&gt;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Menor que (</a:t>
            </a:r>
            <a:r>
              <a:rPr lang="pt-BR" b="1" dirty="0" smtClean="0"/>
              <a:t>&lt;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Maior ou igual (</a:t>
            </a:r>
            <a:r>
              <a:rPr lang="pt-BR" b="1" dirty="0" smtClean="0"/>
              <a:t>&gt;=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Menor ou igual (</a:t>
            </a:r>
            <a:r>
              <a:rPr lang="pt-BR" b="1" dirty="0" smtClean="0"/>
              <a:t>&lt;=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Diferente (</a:t>
            </a:r>
            <a:r>
              <a:rPr lang="pt-BR" b="1" dirty="0" smtClean="0"/>
              <a:t>!=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0" y="2919413"/>
            <a:ext cx="4248150" cy="2238375"/>
          </a:xfrm>
          <a:prstGeom prst="rect">
            <a:avLst/>
          </a:prstGeom>
          <a:solidFill>
            <a:srgbClr val="FFFF99"/>
          </a:solidFill>
          <a:ln w="12700">
            <a:solidFill>
              <a:srgbClr val="CC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pt-BR" sz="2000" u="sng" dirty="0"/>
              <a:t>Exemplos</a:t>
            </a:r>
            <a:r>
              <a:rPr lang="pt-BR" sz="2000" dirty="0"/>
              <a:t>:</a:t>
            </a:r>
          </a:p>
          <a:p>
            <a:pPr marL="342900" indent="-342900">
              <a:buFontTx/>
              <a:buChar char="•"/>
            </a:pPr>
            <a:r>
              <a:rPr lang="pt-BR" sz="2000" dirty="0"/>
              <a:t>1 == 1	retorna </a:t>
            </a:r>
            <a:r>
              <a:rPr lang="pt-BR" sz="2000" b="1" dirty="0"/>
              <a:t>verdadeiro</a:t>
            </a:r>
          </a:p>
          <a:p>
            <a:pPr marL="342900" indent="-342900">
              <a:buFontTx/>
              <a:buChar char="•"/>
            </a:pPr>
            <a:r>
              <a:rPr lang="pt-BR" sz="2000" dirty="0"/>
              <a:t>2 &gt; 1		retorna </a:t>
            </a:r>
            <a:r>
              <a:rPr lang="pt-BR" sz="2000" b="1" dirty="0"/>
              <a:t>verdadeiro</a:t>
            </a:r>
            <a:endParaRPr lang="pt-BR" sz="2000" dirty="0"/>
          </a:p>
          <a:p>
            <a:pPr marL="342900" indent="-342900">
              <a:buFontTx/>
              <a:buChar char="•"/>
            </a:pPr>
            <a:r>
              <a:rPr lang="pt-BR" sz="2000" dirty="0"/>
              <a:t>2 &lt; 1		retorna </a:t>
            </a:r>
            <a:r>
              <a:rPr lang="pt-BR" sz="2000" b="1" dirty="0"/>
              <a:t>falso</a:t>
            </a:r>
            <a:endParaRPr lang="pt-BR" sz="2000" dirty="0"/>
          </a:p>
          <a:p>
            <a:pPr marL="342900" indent="-342900">
              <a:buFontTx/>
              <a:buChar char="•"/>
            </a:pPr>
            <a:r>
              <a:rPr lang="pt-BR" sz="2000" dirty="0"/>
              <a:t>2 &gt;= 1	retorna </a:t>
            </a:r>
            <a:r>
              <a:rPr lang="pt-BR" sz="2000" b="1" dirty="0"/>
              <a:t>verdadeiro</a:t>
            </a:r>
            <a:endParaRPr lang="pt-BR" sz="2000" dirty="0"/>
          </a:p>
          <a:p>
            <a:pPr marL="342900" indent="-342900">
              <a:buFontTx/>
              <a:buChar char="•"/>
            </a:pPr>
            <a:r>
              <a:rPr lang="pt-BR" sz="2000" dirty="0"/>
              <a:t>2 &lt;= 2	retorna </a:t>
            </a:r>
            <a:r>
              <a:rPr lang="pt-BR" sz="2000" b="1" dirty="0"/>
              <a:t>verdadeiro</a:t>
            </a:r>
            <a:endParaRPr lang="pt-BR" sz="2000" dirty="0"/>
          </a:p>
          <a:p>
            <a:pPr marL="342900" indent="-342900">
              <a:buFontTx/>
              <a:buChar char="•"/>
            </a:pPr>
            <a:r>
              <a:rPr lang="pt-BR" sz="2000" dirty="0"/>
              <a:t>2 != 2	retorna </a:t>
            </a:r>
            <a:r>
              <a:rPr lang="pt-BR" sz="2000" b="1" dirty="0"/>
              <a:t>falso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Relembrando...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 &lt;stdio.h&gt;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 &lt;stdlib.h&gt;</a:t>
            </a:r>
          </a:p>
          <a:p>
            <a:pPr>
              <a:lnSpc>
                <a:spcPct val="80000"/>
              </a:lnSpc>
              <a:buNone/>
            </a:pPr>
            <a:endParaRPr lang="pt-BR" sz="3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//Declaração das Variáveis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 iNum1;</a:t>
            </a:r>
          </a:p>
          <a:p>
            <a:pPr>
              <a:lnSpc>
                <a:spcPct val="80000"/>
              </a:lnSpc>
              <a:buNone/>
            </a:pPr>
            <a:endParaRPr lang="pt-BR" sz="3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3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//Exibindo uma mensagem e recebendo um valor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(“Digite um número: ”);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%i</a:t>
            </a: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iNum1);</a:t>
            </a:r>
          </a:p>
          <a:p>
            <a:pPr>
              <a:lnSpc>
                <a:spcPct val="80000"/>
              </a:lnSpc>
              <a:buNone/>
            </a:pPr>
            <a:endParaRPr lang="pt-BR" sz="3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32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3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//Exibindo o valor recebido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(“O valor digitado foi: 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%i</a:t>
            </a: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.\n”, iNum1);</a:t>
            </a:r>
          </a:p>
          <a:p>
            <a:pPr>
              <a:lnSpc>
                <a:spcPct val="80000"/>
              </a:lnSpc>
              <a:buNone/>
            </a:pPr>
            <a:endParaRPr lang="pt-BR" sz="3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pt-BR" sz="3200" dirty="0" smtClean="0">
                <a:latin typeface="Courier New" pitchFamily="49" charset="0"/>
                <a:cs typeface="Courier New" pitchFamily="49" charset="0"/>
              </a:rPr>
              <a:t>(“pause”);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Dúvidas???</a:t>
            </a:r>
            <a:endParaRPr lang="pt-BR" dirty="0"/>
          </a:p>
        </p:txBody>
      </p:sp>
      <p:pic>
        <p:nvPicPr>
          <p:cNvPr id="4" name="Content Placeholder 3" descr="faq-2009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09435" y="1600200"/>
            <a:ext cx="6758517" cy="5068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1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Realize</a:t>
                      </a:r>
                      <a:r>
                        <a:rPr lang="pt-BR" sz="2400" baseline="0" dirty="0" smtClean="0"/>
                        <a:t> a leitura de 2 numeros e realize as seguintes tarefas:</a:t>
                      </a:r>
                    </a:p>
                    <a:p>
                      <a:r>
                        <a:rPr lang="pt-BR" sz="2400" dirty="0" smtClean="0"/>
                        <a:t>1.</a:t>
                      </a:r>
                      <a:r>
                        <a:rPr lang="pt-BR" sz="2400" baseline="0" dirty="0" smtClean="0"/>
                        <a:t> </a:t>
                      </a:r>
                      <a:r>
                        <a:rPr lang="pt-BR" sz="2400" dirty="0" smtClean="0"/>
                        <a:t>Identificar qual deles é maior</a:t>
                      </a:r>
                    </a:p>
                    <a:p>
                      <a:r>
                        <a:rPr lang="pt-BR" sz="2400" dirty="0" smtClean="0"/>
                        <a:t>	</a:t>
                      </a:r>
                    </a:p>
                    <a:p>
                      <a:r>
                        <a:rPr lang="pt-BR" sz="2400" dirty="0" smtClean="0"/>
                        <a:t>2. Calcular a soma, e se a mesma for maior ou igual a 10, exibir para o usuário. Caso contrário informar ao usuário que o valor é inferior a 10.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3. Calcular a diferença entre o maior número e o menor número (res = maior – menor)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2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Incrementar o programa de média</a:t>
                      </a:r>
                      <a:r>
                        <a:rPr lang="pt-BR" sz="2400" baseline="0" dirty="0" smtClean="0"/>
                        <a:t> exibindo se o aluno foi aprovado ou reprovado seguindo os critérios abaixo:</a:t>
                      </a:r>
                      <a:endParaRPr lang="pt-BR" sz="2400" dirty="0" smtClean="0"/>
                    </a:p>
                    <a:p>
                      <a:r>
                        <a:rPr lang="pt-BR" sz="2400" dirty="0" smtClean="0"/>
                        <a:t>	Média &gt;= 5	Aprovado</a:t>
                      </a:r>
                    </a:p>
                    <a:p>
                      <a:r>
                        <a:rPr lang="pt-BR" sz="2400" dirty="0" smtClean="0"/>
                        <a:t>	Média &lt; 5	Reprovado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Exercício 3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Incrementar o programa de conversão de temperaturas. O usuário deverá selecionar qual o tipo de conversão ele deseja realizar.</a:t>
                      </a:r>
                    </a:p>
                    <a:p>
                      <a:r>
                        <a:rPr lang="pt-BR" sz="2400" dirty="0" smtClean="0"/>
                        <a:t>	c</a:t>
                      </a:r>
                      <a:r>
                        <a:rPr lang="pt-BR" sz="2400" smtClean="0"/>
                        <a:t>= </a:t>
                      </a:r>
                      <a:r>
                        <a:rPr lang="pt-BR" sz="2400" smtClean="0"/>
                        <a:t>(5.0  </a:t>
                      </a:r>
                      <a:r>
                        <a:rPr lang="pt-BR" sz="2400" dirty="0" smtClean="0"/>
                        <a:t>* (</a:t>
                      </a:r>
                      <a:r>
                        <a:rPr lang="pt-BR" sz="2400" smtClean="0"/>
                        <a:t>f-32</a:t>
                      </a:r>
                      <a:r>
                        <a:rPr lang="pt-BR" sz="2400" smtClean="0"/>
                        <a:t>))/9</a:t>
                      </a:r>
                      <a:endParaRPr lang="pt-BR" sz="2400" dirty="0" smtClean="0"/>
                    </a:p>
                    <a:p>
                      <a:r>
                        <a:rPr lang="pt-BR" sz="2400" dirty="0" smtClean="0"/>
                        <a:t>	f = 9.0 / 5.0 * c + 32</a:t>
                      </a:r>
                    </a:p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2775" y="1967241"/>
          <a:ext cx="8351838" cy="464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838"/>
              </a:tblGrid>
              <a:tr h="507755">
                <a:tc>
                  <a:txBody>
                    <a:bodyPr/>
                    <a:lstStyle/>
                    <a:p>
                      <a:r>
                        <a:rPr lang="pt-BR" sz="2800" smtClean="0"/>
                        <a:t>Exercício </a:t>
                      </a:r>
                      <a:r>
                        <a:rPr lang="pt-BR" sz="2800" dirty="0" smtClean="0"/>
                        <a:t>4</a:t>
                      </a:r>
                      <a:endParaRPr lang="pt-BR" sz="2800" dirty="0"/>
                    </a:p>
                  </a:txBody>
                  <a:tcPr/>
                </a:tc>
              </a:tr>
              <a:tr h="4122356">
                <a:tc>
                  <a:txBody>
                    <a:bodyPr/>
                    <a:lstStyle/>
                    <a:p>
                      <a:endParaRPr lang="pt-BR" sz="2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Definição de Estruturas de Decisão</a:t>
            </a:r>
          </a:p>
          <a:p>
            <a:r>
              <a:rPr lang="pt-BR" dirty="0" smtClean="0"/>
              <a:t>Sintaxe</a:t>
            </a:r>
          </a:p>
          <a:p>
            <a:r>
              <a:rPr lang="pt-BR" dirty="0" smtClean="0"/>
              <a:t>Operadores Relacionais</a:t>
            </a:r>
          </a:p>
          <a:p>
            <a:r>
              <a:rPr lang="pt-BR" dirty="0" smtClean="0"/>
              <a:t>Exemplos</a:t>
            </a:r>
          </a:p>
          <a:p>
            <a:r>
              <a:rPr lang="pt-BR" dirty="0" smtClean="0"/>
              <a:t>Exercícios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Decisão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Usada para decidir que comando, ou bloco de comandos será executado, com base no valor de uma expressão.</a:t>
            </a:r>
          </a:p>
          <a:p>
            <a:endParaRPr lang="pt-BR" dirty="0"/>
          </a:p>
        </p:txBody>
      </p:sp>
      <p:pic>
        <p:nvPicPr>
          <p:cNvPr id="5" name="Picture 5" descr="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44153" y="2924944"/>
            <a:ext cx="5879722" cy="3933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Decisão</a:t>
            </a:r>
            <a:endParaRPr lang="en-US" dirty="0"/>
          </a:p>
        </p:txBody>
      </p:sp>
      <p:pic>
        <p:nvPicPr>
          <p:cNvPr id="1026" name="Picture 2" descr="http://2.bp.blogspot.com/-OSCLwpCH9b0/UQ9THyBO1eI/AAAAAAAAAHM/5lSjpQv_3T4/s1600/ifels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022" y="1529388"/>
            <a:ext cx="4443052" cy="5302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Decisão</a:t>
            </a:r>
            <a:endParaRPr lang="en-US" dirty="0"/>
          </a:p>
        </p:txBody>
      </p:sp>
      <p:pic>
        <p:nvPicPr>
          <p:cNvPr id="29698" name="Picture 2" descr="http://www.agentgroup.unimo.it/didattica/curriculum/marco/MAIN/didattica/TecnInternetWeb/java/images/Construct_IfEls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789" y="1628800"/>
            <a:ext cx="7056595" cy="50348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Decisão – if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latin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</a:rPr>
              <a:t>(&lt;expressão&gt;)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&lt;comando&gt;;</a:t>
            </a:r>
          </a:p>
          <a:p>
            <a:pPr>
              <a:buNone/>
            </a:pPr>
            <a:endParaRPr lang="pt-BR" dirty="0" smtClean="0">
              <a:latin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</a:rPr>
              <a:t>(&lt;expressão&gt;)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&lt;comando1&gt;;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&lt;comando2&gt;;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Decisão – if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latin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</a:rPr>
              <a:t>(fNota1 &lt; 7)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</a:rPr>
              <a:t>(“Aluno reprovado!”);</a:t>
            </a:r>
          </a:p>
          <a:p>
            <a:pPr>
              <a:buNone/>
            </a:pPr>
            <a:endParaRPr lang="pt-BR" dirty="0" smtClean="0">
              <a:latin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</a:rPr>
              <a:t>(fMediaFinal &gt;= 7)</a:t>
            </a: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</a:rPr>
              <a:t>(“Aluno aprovado!\n”);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</a:rPr>
              <a:t>printf</a:t>
            </a:r>
            <a:r>
              <a:rPr lang="pt-BR" dirty="0" smtClean="0">
                <a:latin typeface="Courier New" pitchFamily="49" charset="0"/>
              </a:rPr>
              <a:t>(“Nota: %f!”, fMediaFinal);</a:t>
            </a:r>
          </a:p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Decisão - if ... else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(&lt;expressão&gt;)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&lt;comando1&gt;;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&lt;comando2&gt;;</a:t>
            </a:r>
          </a:p>
          <a:p>
            <a:pPr>
              <a:lnSpc>
                <a:spcPct val="80000"/>
              </a:lnSpc>
              <a:buNone/>
            </a:pPr>
            <a:endParaRPr lang="pt-BR" sz="3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(&lt;expressão&gt;)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&lt;comando1&gt;;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&lt;comando2&gt;;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&lt;comando3&gt;;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&lt;comando4&gt;;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Decisão - if ... else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(fNota2 &gt;= 7)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(“Aluno aprovado!\n”);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(“Aluno reprovado!\n”);</a:t>
            </a:r>
          </a:p>
          <a:p>
            <a:pPr>
              <a:lnSpc>
                <a:spcPct val="80000"/>
              </a:lnSpc>
              <a:buNone/>
            </a:pPr>
            <a:endParaRPr lang="pt-BR" sz="3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if</a:t>
            </a:r>
            <a:r>
              <a:rPr lang="pt-BR" sz="3200" dirty="0" smtClean="0">
                <a:latin typeface="Courier New" pitchFamily="49" charset="0"/>
              </a:rPr>
              <a:t>(fMediaFinal &gt;= 7)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(“Aluno aprovado!\n”);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(“Media: %f!”, fMediaFinal);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(“Aluno reprovado!\n”);</a:t>
            </a:r>
          </a:p>
          <a:p>
            <a:pPr>
              <a:lnSpc>
                <a:spcPct val="80000"/>
              </a:lnSpc>
              <a:buNone/>
            </a:pPr>
            <a:r>
              <a:rPr lang="pt-BR" sz="3200" dirty="0" smtClean="0">
                <a:latin typeface="Courier New" pitchFamily="49" charset="0"/>
              </a:rPr>
              <a:t>	</a:t>
            </a:r>
            <a:r>
              <a:rPr lang="pt-BR" sz="3200" b="1" dirty="0" smtClean="0">
                <a:latin typeface="Courier New" pitchFamily="49" charset="0"/>
              </a:rPr>
              <a:t>printf</a:t>
            </a:r>
            <a:r>
              <a:rPr lang="pt-BR" sz="3200" dirty="0" smtClean="0">
                <a:latin typeface="Courier New" pitchFamily="49" charset="0"/>
              </a:rPr>
              <a:t>(“Media: %f!”, fMediaFinal);</a:t>
            </a:r>
          </a:p>
          <a:p>
            <a:pPr>
              <a:lnSpc>
                <a:spcPct val="80000"/>
              </a:lnSpc>
              <a:buNone/>
            </a:pPr>
            <a:r>
              <a:rPr lang="pt-BR" sz="32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291</TotalTime>
  <Words>211</Words>
  <Application>Microsoft Office PowerPoint</Application>
  <PresentationFormat>On-screen Show (4:3)</PresentationFormat>
  <Paragraphs>117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Estruturas de Decisão</vt:lpstr>
      <vt:lpstr>Agenda</vt:lpstr>
      <vt:lpstr>Estruturas de Decisão</vt:lpstr>
      <vt:lpstr>Estruturas de Decisão</vt:lpstr>
      <vt:lpstr>Estruturas de Decisão</vt:lpstr>
      <vt:lpstr>Estruturas de Decisão – if</vt:lpstr>
      <vt:lpstr>Estruturas de Decisão – if</vt:lpstr>
      <vt:lpstr>Estruturas de Decisão - if ... else</vt:lpstr>
      <vt:lpstr>Estruturas de Decisão - if ... else</vt:lpstr>
      <vt:lpstr>Operadores Relacionais</vt:lpstr>
      <vt:lpstr>Relembrando...</vt:lpstr>
      <vt:lpstr>Dúvidas???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 Montebello</dc:creator>
  <cp:lastModifiedBy>Jose Nelson Falavinha Junior</cp:lastModifiedBy>
  <cp:revision>20</cp:revision>
  <dcterms:created xsi:type="dcterms:W3CDTF">2012-06-02T14:29:11Z</dcterms:created>
  <dcterms:modified xsi:type="dcterms:W3CDTF">2014-03-13T00:04:14Z</dcterms:modified>
</cp:coreProperties>
</file>