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60" r:id="rId2"/>
    <p:sldId id="257" r:id="rId3"/>
    <p:sldId id="324" r:id="rId4"/>
    <p:sldId id="305" r:id="rId5"/>
    <p:sldId id="32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88" r:id="rId14"/>
    <p:sldId id="279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04/10/2013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04/10/2013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José</a:t>
            </a:r>
            <a:r>
              <a:rPr kumimoji="0" lang="en-US" sz="2800" b="1" baseline="0" dirty="0" smtClean="0">
                <a:solidFill>
                  <a:schemeClr val="tx1"/>
                </a:solidFill>
              </a:rPr>
              <a:t> Nelson Falavinha Junior</a:t>
            </a:r>
            <a:endParaRPr kumimoji="0" lang="en-US" sz="28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Incremento ++ </a:t>
            </a:r>
            <a:r>
              <a:rPr lang="pt-BR" dirty="0" smtClean="0"/>
              <a:t>//Equivalente &lt;var&gt; = &lt;var&gt; + 1</a:t>
            </a:r>
          </a:p>
          <a:p>
            <a:pPr lvl="1"/>
            <a:r>
              <a:rPr lang="pt-BR" sz="2000" b="1" dirty="0" smtClean="0">
                <a:solidFill>
                  <a:srgbClr val="FF0000"/>
                </a:solidFill>
              </a:rPr>
              <a:t>++</a:t>
            </a:r>
            <a:r>
              <a:rPr lang="pt-BR" sz="2000" dirty="0" smtClean="0"/>
              <a:t>&lt;variável&gt;; //incrementa o valor da &lt;variável&gt; antes de usá-la</a:t>
            </a:r>
          </a:p>
          <a:p>
            <a:pPr lvl="1"/>
            <a:r>
              <a:rPr lang="pt-BR" sz="2000" dirty="0" smtClean="0"/>
              <a:t>&lt;variável&gt;</a:t>
            </a:r>
            <a:r>
              <a:rPr lang="pt-BR" sz="2000" b="1" dirty="0" smtClean="0">
                <a:solidFill>
                  <a:srgbClr val="FF0000"/>
                </a:solidFill>
              </a:rPr>
              <a:t>++</a:t>
            </a:r>
            <a:r>
              <a:rPr lang="pt-BR" sz="2000" dirty="0" smtClean="0"/>
              <a:t>; //incrementa o valor da &lt;variável&gt; depois de usá-la</a:t>
            </a:r>
          </a:p>
          <a:p>
            <a:r>
              <a:rPr lang="pt-BR" b="1" dirty="0" smtClean="0"/>
              <a:t>Decremento -- </a:t>
            </a:r>
            <a:r>
              <a:rPr lang="pt-BR" dirty="0" smtClean="0"/>
              <a:t>//Equivalente &lt;var&gt; = &lt;var&gt; - 1</a:t>
            </a:r>
          </a:p>
          <a:p>
            <a:pPr lvl="1"/>
            <a:r>
              <a:rPr lang="pt-BR" sz="2000" b="1" dirty="0" smtClean="0">
                <a:solidFill>
                  <a:srgbClr val="FF0000"/>
                </a:solidFill>
              </a:rPr>
              <a:t>--</a:t>
            </a:r>
            <a:r>
              <a:rPr lang="pt-BR" sz="2000" dirty="0" smtClean="0"/>
              <a:t>&lt;variável&gt;; //decrementa o valor da &lt;variável&gt; antes de usá-la</a:t>
            </a:r>
          </a:p>
          <a:p>
            <a:pPr lvl="1"/>
            <a:r>
              <a:rPr lang="pt-BR" sz="2000" dirty="0" smtClean="0"/>
              <a:t>&lt;variável&gt;</a:t>
            </a:r>
            <a:r>
              <a:rPr lang="pt-BR" sz="2000" b="1" dirty="0" smtClean="0">
                <a:solidFill>
                  <a:srgbClr val="FF0000"/>
                </a:solidFill>
              </a:rPr>
              <a:t>--</a:t>
            </a:r>
            <a:r>
              <a:rPr lang="pt-BR" sz="2000" dirty="0" smtClean="0"/>
              <a:t>; //decrementa o valor da &lt;variável&gt; depois de usá-la</a:t>
            </a:r>
          </a:p>
          <a:p>
            <a:r>
              <a:rPr lang="pt-BR" b="1" dirty="0" smtClean="0"/>
              <a:t>C Reduzido</a:t>
            </a:r>
          </a:p>
          <a:p>
            <a:pPr lvl="1"/>
            <a:r>
              <a:rPr lang="pt-BR" dirty="0" smtClean="0"/>
              <a:t>&lt;variável&gt; &lt;operador&gt; = &lt;expressão&gt;;</a:t>
            </a:r>
          </a:p>
          <a:p>
            <a:pPr lvl="1"/>
            <a:r>
              <a:rPr lang="pt-BR" dirty="0" smtClean="0"/>
              <a:t>iNum += 10;  //Equivale: iNum = iNum + 10;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90000"/>
              </a:lnSpc>
              <a:buNone/>
            </a:pPr>
            <a:endParaRPr lang="pt-BR" sz="1600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1600" b="1" dirty="0" smtClean="0">
                <a:latin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</a:t>
            </a:r>
            <a:r>
              <a:rPr lang="pt-BR" sz="1600" b="1" dirty="0" smtClean="0">
                <a:latin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</a:rPr>
              <a:t> iNum1, iNum2, iNum3, iNum4, i;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iNum1 = iNum2 = i = 0;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iNum3 = iNum4 = 10;</a:t>
            </a:r>
          </a:p>
          <a:p>
            <a:pPr>
              <a:lnSpc>
                <a:spcPct val="90000"/>
              </a:lnSpc>
              <a:buNone/>
            </a:pPr>
            <a:endParaRPr lang="pt-BR" sz="16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</a:t>
            </a:r>
            <a:r>
              <a:rPr lang="pt-BR" sz="1600" b="1" dirty="0" smtClean="0">
                <a:latin typeface="Courier New" pitchFamily="49" charset="0"/>
              </a:rPr>
              <a:t>for</a:t>
            </a:r>
            <a:r>
              <a:rPr lang="pt-BR" sz="1600" dirty="0" smtClean="0">
                <a:latin typeface="Courier New" pitchFamily="49" charset="0"/>
              </a:rPr>
              <a:t>(i=0; i&lt;=10; i++)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    printf(“++iNum1: %i \t iNum2++: %i \t”, ++iNum1, iNum2++);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    printf(“--iNum3: %i \t iNum4--: %i \n”, --iNum3, iNum4--);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	</a:t>
            </a:r>
            <a:r>
              <a:rPr lang="pt-BR" sz="1600" b="1" dirty="0" smtClean="0">
                <a:latin typeface="Courier New" pitchFamily="49" charset="0"/>
              </a:rPr>
              <a:t>system</a:t>
            </a:r>
            <a:r>
              <a:rPr lang="pt-BR" sz="1600" dirty="0" smtClean="0">
                <a:latin typeface="Courier New" pitchFamily="49" charset="0"/>
              </a:rPr>
              <a:t>(“pause”);</a:t>
            </a:r>
          </a:p>
          <a:p>
            <a:pPr>
              <a:lnSpc>
                <a:spcPct val="90000"/>
              </a:lnSpc>
              <a:buNone/>
            </a:pPr>
            <a:r>
              <a:rPr lang="pt-BR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4000" b="1" dirty="0" smtClean="0">
                <a:latin typeface="Courier New" pitchFamily="49" charset="0"/>
              </a:rPr>
              <a:t>for</a:t>
            </a:r>
            <a:r>
              <a:rPr lang="pt-BR" sz="3200" dirty="0" smtClean="0">
                <a:latin typeface="Courier New" pitchFamily="49" charset="0"/>
              </a:rPr>
              <a:t>(i=0; i&lt;10; i++)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//Exibe os num. de 1 a 10 em ordem crescente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(“Numero: %i.\n”, i+1);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600" b="1" dirty="0" smtClean="0">
                <a:latin typeface="Courier New" pitchFamily="49" charset="0"/>
              </a:rPr>
              <a:t>for</a:t>
            </a:r>
            <a:r>
              <a:rPr lang="pt-BR" sz="3200" dirty="0" smtClean="0">
                <a:latin typeface="Courier New" pitchFamily="49" charset="0"/>
              </a:rPr>
              <a:t>(i=1; i&lt;=10; i++)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//Tabuada do 5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</a:t>
            </a:r>
            <a:r>
              <a:rPr lang="pt-BR" sz="3200" b="1" dirty="0" smtClean="0">
                <a:latin typeface="Courier New" pitchFamily="49" charset="0"/>
              </a:rPr>
              <a:t>5</a:t>
            </a:r>
            <a:r>
              <a:rPr lang="pt-BR" sz="3200" dirty="0" smtClean="0">
                <a:latin typeface="Courier New" pitchFamily="49" charset="0"/>
              </a:rPr>
              <a:t> * %i = %i\n”, i, </a:t>
            </a:r>
            <a:r>
              <a:rPr lang="pt-BR" sz="3200" b="1" dirty="0" smtClean="0">
                <a:latin typeface="Courier New" pitchFamily="49" charset="0"/>
              </a:rPr>
              <a:t>i*5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600" b="1" dirty="0" smtClean="0">
                <a:latin typeface="Courier New" pitchFamily="49" charset="0"/>
              </a:rPr>
              <a:t>for</a:t>
            </a:r>
            <a:r>
              <a:rPr lang="pt-BR" sz="3200" dirty="0" smtClean="0">
                <a:latin typeface="Courier New" pitchFamily="49" charset="0"/>
              </a:rPr>
              <a:t>(i=10; i != 0; i--)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//Exibe os num. de 1 a 10 em ordem decrescente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(“Número: %i\n”, i);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pic>
        <p:nvPicPr>
          <p:cNvPr id="5" name="Content Placeholder 4" descr="questions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02719" y="1753394"/>
            <a:ext cx="4171950" cy="47625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Imprimir na tela os números de 1 a 10.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Imprimir na tela os números de 10 a 1.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Dado um determinado número escreva a tabuada do mesmo até o 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 2 números do usuário e exiba todos os números existentes entre eles.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que some os 10 primeiros números naturais.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que apresente na tela a tabela de conversão de Graus Celsius para Fahrenheit, de -80ºC até 80ºC. Use um incremento de 10ºC.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Use constantes para delimitar os limites #define</a:t>
                      </a:r>
                    </a:p>
                    <a:p>
                      <a:r>
                        <a:rPr lang="pt-BR" sz="2400" dirty="0" smtClean="0"/>
                        <a:t>	Exemplo: #define LIMITE_INF -80</a:t>
                      </a:r>
                    </a:p>
                    <a:p>
                      <a:r>
                        <a:rPr lang="pt-BR" sz="2400" dirty="0" smtClean="0"/>
                        <a:t>	f = 9.0/5.0 * c + 32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Calcule o fatorial de um número determinado pelo usuário utilizando</a:t>
                      </a:r>
                      <a:r>
                        <a:rPr lang="pt-BR" sz="2400" baseline="0" dirty="0" smtClean="0"/>
                        <a:t> </a:t>
                      </a:r>
                      <a:r>
                        <a:rPr lang="pt-BR" sz="2400" dirty="0" smtClean="0"/>
                        <a:t>for.</a:t>
                      </a:r>
                    </a:p>
                    <a:p>
                      <a:r>
                        <a:rPr lang="pt-BR" sz="2400" dirty="0" smtClean="0"/>
                        <a:t>	Exemplo: 3! = 3*2*1 = 6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</a:p>
          <a:p>
            <a:r>
              <a:rPr lang="pt-BR" dirty="0" smtClean="0"/>
              <a:t>Definição Estruturas de Repetição </a:t>
            </a:r>
            <a:r>
              <a:rPr lang="pt-BR" b="1" dirty="0" smtClean="0"/>
              <a:t>for</a:t>
            </a:r>
          </a:p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 2 números e no seu intervalo indique se o mesmo é par ou impar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8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Ler 10 números inteiros (um de cada vez) e verificar: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Se número é menor que 50, imprimir seu TRIPLO.</a:t>
                      </a:r>
                    </a:p>
                    <a:p>
                      <a:r>
                        <a:rPr lang="pt-BR" sz="2400" dirty="0" smtClean="0"/>
                        <a:t>Se número está entre 50 e 100, imprimir seu DOBRO</a:t>
                      </a:r>
                    </a:p>
                    <a:p>
                      <a:r>
                        <a:rPr lang="pt-BR" sz="2400" dirty="0" smtClean="0"/>
                        <a:t>Se número é maior ou igual a 100, imprimir sua METADE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9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que solicita as notas de duas provas feitas por cada um dos alunos de uma turma de 20 alunos e mostre para cada um a média das notas e diga se está aprovado, reprovado ou em exame, segundo o critério:</a:t>
                      </a:r>
                    </a:p>
                    <a:p>
                      <a:r>
                        <a:rPr lang="pt-BR" sz="2400" dirty="0" smtClean="0"/>
                        <a:t>	Média &gt;= 7 		Aprovado</a:t>
                      </a:r>
                    </a:p>
                    <a:p>
                      <a:r>
                        <a:rPr lang="pt-BR" sz="2400" dirty="0" smtClean="0"/>
                        <a:t>	Média &gt;= 4 e &lt; 7	Exame</a:t>
                      </a:r>
                    </a:p>
                    <a:p>
                      <a:r>
                        <a:rPr lang="pt-BR" sz="2400" dirty="0" smtClean="0"/>
                        <a:t>	Média &lt; 4 		Reprovado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10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Calcule o imposto de renda do(s) contribuinte(s), solicitando a seu salário e o número de dependentes, através dos seguintes critérios:</a:t>
                      </a:r>
                    </a:p>
                    <a:p>
                      <a:r>
                        <a:rPr lang="pt-BR" sz="2400" dirty="0" smtClean="0"/>
                        <a:t>Para cada dependente será concedido um desconto de R$ 150,00</a:t>
                      </a:r>
                    </a:p>
                    <a:p>
                      <a:r>
                        <a:rPr lang="pt-BR" sz="2400" dirty="0" smtClean="0"/>
                        <a:t>Salário &lt; R$ 10.000,00				5%</a:t>
                      </a:r>
                    </a:p>
                    <a:p>
                      <a:r>
                        <a:rPr lang="pt-BR" sz="2400" dirty="0" smtClean="0"/>
                        <a:t>Salário &gt;= R$ 10.000,00 e &lt; R$ 50.000,00	10%</a:t>
                      </a:r>
                    </a:p>
                    <a:p>
                      <a:r>
                        <a:rPr lang="pt-BR" sz="2400" dirty="0" smtClean="0"/>
                        <a:t>Salário &gt;= R$ 50.000,00				25%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Receba a quantidade de cálculos de imposto de renda que deseja realizar.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Importante!!!</a:t>
            </a:r>
            <a:endParaRPr lang="pt-BR" dirty="0"/>
          </a:p>
        </p:txBody>
      </p:sp>
      <p:pic>
        <p:nvPicPr>
          <p:cNvPr id="4" name="Content Placeholder 3" descr="1275817063lmhki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512945"/>
            <a:ext cx="5873688" cy="534505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...</a:t>
            </a:r>
            <a:endParaRPr lang="pt-BR" sz="32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iNumMasc</a:t>
            </a:r>
            <a:r>
              <a:rPr lang="pt-BR" sz="32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iNumFem</a:t>
            </a:r>
            <a:r>
              <a:rPr lang="pt-BR" sz="32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b="1" dirty="0" smtClean="0">
                <a:latin typeface="Courier New" pitchFamily="49" charset="0"/>
              </a:rPr>
              <a:t>for</a:t>
            </a:r>
            <a:r>
              <a:rPr lang="pt-BR" sz="3200" dirty="0" smtClean="0">
                <a:latin typeface="Courier New" pitchFamily="49" charset="0"/>
              </a:rPr>
              <a:t>(i=0; i&lt;25; i++)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(“Digite o sexo (M/F): ”);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scanf</a:t>
            </a:r>
            <a:r>
              <a:rPr lang="pt-BR" sz="3200" dirty="0" smtClean="0">
                <a:latin typeface="Courier New" pitchFamily="49" charset="0"/>
              </a:rPr>
              <a:t>(“%c”, &amp;cSexo);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//Verificando a qtde de homens e mulheres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(cSexo == ‘F’)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   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iNumFem</a:t>
            </a:r>
            <a:r>
              <a:rPr lang="pt-BR" sz="3200" dirty="0" smtClean="0">
                <a:latin typeface="Courier New" pitchFamily="49" charset="0"/>
              </a:rPr>
              <a:t> =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iNumFem</a:t>
            </a:r>
            <a:r>
              <a:rPr lang="pt-BR" sz="3200" dirty="0" smtClean="0">
                <a:latin typeface="Courier New" pitchFamily="49" charset="0"/>
              </a:rPr>
              <a:t> + 1;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   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iNumMasc</a:t>
            </a:r>
            <a:r>
              <a:rPr lang="pt-BR" sz="3200" dirty="0" smtClean="0">
                <a:latin typeface="Courier New" pitchFamily="49" charset="0"/>
              </a:rPr>
              <a:t> =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iNumMasc</a:t>
            </a:r>
            <a:r>
              <a:rPr lang="pt-BR" sz="3200" dirty="0" smtClean="0">
                <a:latin typeface="Courier New" pitchFamily="49" charset="0"/>
              </a:rPr>
              <a:t> + 1;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(“Pessoas do sexo feminino: %i\n”,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iNumFem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(“Pessoas do sexo masculino: %i\n”,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iNumMasc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Acumuladores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...</a:t>
            </a:r>
            <a:endParaRPr lang="pt-BR" sz="32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fSoma</a:t>
            </a:r>
            <a:r>
              <a:rPr lang="pt-BR" sz="32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None/>
              <a:defRPr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b="1" dirty="0" smtClean="0">
                <a:latin typeface="Courier New" pitchFamily="49" charset="0"/>
              </a:rPr>
              <a:t>for</a:t>
            </a:r>
            <a:r>
              <a:rPr lang="pt-BR" sz="3200" dirty="0" smtClean="0">
                <a:latin typeface="Courier New" pitchFamily="49" charset="0"/>
              </a:rPr>
              <a:t>(i=0; i&lt;10; i++)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(“Digite um numero: ”);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dirty="0" smtClean="0">
                <a:latin typeface="Courier New" pitchFamily="49" charset="0"/>
              </a:rPr>
              <a:t>scanf</a:t>
            </a:r>
            <a:r>
              <a:rPr lang="pt-BR" sz="3200" dirty="0" smtClean="0">
                <a:latin typeface="Courier New" pitchFamily="49" charset="0"/>
              </a:rPr>
              <a:t>(“%f”, &amp;fNum);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//Somando/Acumulando todos os valores recebidos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    </a:t>
            </a: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fSoma</a:t>
            </a:r>
            <a:r>
              <a:rPr lang="pt-BR" sz="3200" dirty="0" smtClean="0">
                <a:latin typeface="Courier New" pitchFamily="49" charset="0"/>
              </a:rPr>
              <a:t> = </a:t>
            </a: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fSoma</a:t>
            </a:r>
            <a:r>
              <a:rPr lang="pt-BR" sz="3200" dirty="0" smtClean="0">
                <a:latin typeface="Courier New" pitchFamily="49" charset="0"/>
              </a:rPr>
              <a:t> + fNum;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(“A soma dos valores foi: %.2f\n”, </a:t>
            </a:r>
            <a:r>
              <a:rPr lang="pt-B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fSoma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prefeitura de “Music Island” deseja realizar uma pesquisa com os seus habitantes. Para isso ela precisa saber o número de habitantes e para cada um deles receber o seu salário e a quantidade de filhos, logo após realizar as seguintes verificações:</a:t>
                      </a:r>
                    </a:p>
                    <a:p>
                      <a:r>
                        <a:rPr lang="pt-BR" sz="2400" dirty="0" smtClean="0"/>
                        <a:t>	Média salarial</a:t>
                      </a:r>
                    </a:p>
                    <a:p>
                      <a:r>
                        <a:rPr lang="pt-BR" sz="2400" dirty="0" smtClean="0"/>
                        <a:t>	Média de filhos</a:t>
                      </a:r>
                    </a:p>
                    <a:p>
                      <a:r>
                        <a:rPr lang="pt-BR" sz="2400" dirty="0" smtClean="0"/>
                        <a:t>	Maior e Menor salários</a:t>
                      </a:r>
                    </a:p>
                    <a:p>
                      <a:r>
                        <a:rPr lang="pt-BR" sz="2400" dirty="0" smtClean="0"/>
                        <a:t>	Percentual de habitantes que recebem mais de R$500,00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256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leia 10 números e mostre quantos são pares e quantos são impares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leia a idade de 15 pessoas e mostre quantas são crianças (0 à 10), jovens (11 à 17), adultos (18 à 50) e idosos (51 ...)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Criação de variáveis</a:t>
            </a:r>
          </a:p>
          <a:p>
            <a:pPr lvl="1"/>
            <a:r>
              <a:rPr lang="pt-BR" dirty="0" smtClean="0"/>
              <a:t>Tipos: </a:t>
            </a:r>
            <a:r>
              <a:rPr lang="pt-BR" b="1" dirty="0" smtClean="0"/>
              <a:t>int</a:t>
            </a:r>
            <a:r>
              <a:rPr lang="pt-BR" dirty="0" smtClean="0"/>
              <a:t>, </a:t>
            </a:r>
            <a:r>
              <a:rPr lang="pt-BR" b="1" dirty="0" smtClean="0"/>
              <a:t>float</a:t>
            </a:r>
            <a:r>
              <a:rPr lang="pt-BR" dirty="0" smtClean="0"/>
              <a:t>, </a:t>
            </a:r>
            <a:r>
              <a:rPr lang="pt-BR" b="1" dirty="0" smtClean="0"/>
              <a:t>double</a:t>
            </a:r>
            <a:r>
              <a:rPr lang="pt-BR" dirty="0" smtClean="0"/>
              <a:t>, </a:t>
            </a:r>
            <a:r>
              <a:rPr lang="pt-BR" b="1" dirty="0" smtClean="0"/>
              <a:t>char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Exibir informações na tela</a:t>
            </a:r>
          </a:p>
          <a:p>
            <a:pPr lvl="1"/>
            <a:r>
              <a:rPr lang="pt-BR" b="1" dirty="0" smtClean="0"/>
              <a:t>printf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Receber informações do usuário</a:t>
            </a:r>
          </a:p>
          <a:p>
            <a:pPr lvl="1"/>
            <a:r>
              <a:rPr lang="pt-BR" b="1" dirty="0" smtClean="0"/>
              <a:t>scanf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Estruturas de Decisão (Simples e Aninhada)</a:t>
            </a:r>
          </a:p>
          <a:p>
            <a:pPr lvl="1"/>
            <a:r>
              <a:rPr lang="pt-BR" b="1" dirty="0" smtClean="0"/>
              <a:t>if ... else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leia 15 números do usuário e ao final mostre a soma obtida com eles.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leia 10 números do usuário, some os números maiores ou iguais a 25 e mostre o resultado ao usuário.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smtClean="0"/>
                        <a:t>Desenvolva </a:t>
                      </a:r>
                      <a:r>
                        <a:rPr lang="pt-BR" sz="2400" dirty="0" smtClean="0"/>
                        <a:t>um programa em Linguagem C, que receba o salário de 20 pessoas e mostre a porcentagem de pessoas que recebem até R$ 1.000,00, de R$ 1.000,01 à R$ 3.000,00 e mais que R$ 3.000,00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3200" dirty="0" smtClean="0"/>
              <a:t>Usada para executar a repetição de um ou mais comandos, de acordo com o número de vezes especificado.</a:t>
            </a:r>
          </a:p>
        </p:txBody>
      </p:sp>
      <p:pic>
        <p:nvPicPr>
          <p:cNvPr id="4" name="Picture 10" descr="f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3024336"/>
            <a:ext cx="4414000" cy="378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comando for?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4438" y="1844675"/>
            <a:ext cx="1979612" cy="6477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pt-BR"/>
              <a:t>Expressão Inicial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7313" y="5445125"/>
            <a:ext cx="1657350" cy="64770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pt-BR"/>
              <a:t>Fim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22938" y="3897313"/>
            <a:ext cx="1439862" cy="64770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pt-BR"/>
              <a:t>Comando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22938" y="2744788"/>
            <a:ext cx="1439862" cy="64770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pt-BR"/>
              <a:t>Incremento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93975" y="3711575"/>
            <a:ext cx="1727200" cy="952500"/>
          </a:xfrm>
          <a:prstGeom prst="flowChartDecision">
            <a:avLst/>
          </a:prstGeom>
          <a:solidFill>
            <a:srgbClr val="FFFFCC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Condição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59163" y="2503488"/>
            <a:ext cx="0" cy="122396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459163" y="4664075"/>
            <a:ext cx="0" cy="7810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319588" y="4184650"/>
            <a:ext cx="140335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443663" y="3375025"/>
            <a:ext cx="0" cy="5048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457575" y="3105150"/>
            <a:ext cx="2249488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84663" y="3798888"/>
            <a:ext cx="124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>
                <a:solidFill>
                  <a:schemeClr val="tx2"/>
                </a:solidFill>
              </a:rPr>
              <a:t>Verdadeiro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489325" y="478631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>
                <a:solidFill>
                  <a:srgbClr val="FF0000"/>
                </a:solidFill>
              </a:rPr>
              <a:t>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–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latin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</a:rPr>
              <a:t>(&lt;expressão_inicial&gt;; &lt;condição&gt;; &lt;incremento&gt;)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&lt;comando&gt;;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pt-BR" sz="2800" b="1" dirty="0" smtClean="0">
                <a:latin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</a:rPr>
              <a:t>(&lt;expressão_inicial&gt;; &lt;condição&gt;; &lt;incremento&gt;)</a:t>
            </a:r>
          </a:p>
          <a:p>
            <a:pPr>
              <a:buNone/>
            </a:pPr>
            <a:r>
              <a:rPr lang="pt-BR" sz="2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&lt;comando1&gt;;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&lt;comando2&gt;;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...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&lt;comandoN&gt;;</a:t>
            </a:r>
          </a:p>
          <a:p>
            <a:pPr>
              <a:buNone/>
            </a:pPr>
            <a:r>
              <a:rPr lang="pt-BR" sz="2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–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Importante: &lt;expressão_inicial&gt;, &lt;condição&gt; e &lt;incremento&gt;, são separados por </a:t>
            </a:r>
            <a:r>
              <a:rPr lang="pt-BR" b="1" dirty="0" smtClean="0">
                <a:solidFill>
                  <a:srgbClr val="FF0000"/>
                </a:solidFill>
              </a:rPr>
              <a:t>ponto e virgula (;)</a:t>
            </a:r>
          </a:p>
          <a:p>
            <a:endParaRPr lang="pt-BR" dirty="0" smtClean="0"/>
          </a:p>
          <a:p>
            <a:r>
              <a:rPr lang="pt-BR" dirty="0" smtClean="0"/>
              <a:t>Geralmente, é colocado na &lt;expressão_inicial&gt; um comando de atribuição que é utilizado para inicializar o valor da variável de controle do laço (for).</a:t>
            </a:r>
          </a:p>
          <a:p>
            <a:endParaRPr lang="pt-BR" dirty="0" smtClean="0"/>
          </a:p>
          <a:p>
            <a:r>
              <a:rPr lang="pt-BR" dirty="0" smtClean="0"/>
              <a:t>A &lt;condição&gt; é uma expressão relacional que determina quando o laço (for) termina.</a:t>
            </a:r>
          </a:p>
          <a:p>
            <a:endParaRPr lang="pt-BR" dirty="0" smtClean="0"/>
          </a:p>
          <a:p>
            <a:r>
              <a:rPr lang="pt-BR" dirty="0" smtClean="0"/>
              <a:t>O &lt;incremento&gt; define como a variável de controle do laço (for) varia a cada vez que o laço (for) é repetido.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–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pt-BR" sz="2000" b="1" dirty="0" smtClean="0">
                <a:latin typeface="Courier New" pitchFamily="49" charset="0"/>
              </a:rPr>
              <a:t>for</a:t>
            </a:r>
            <a:r>
              <a:rPr lang="pt-BR" sz="1800" dirty="0" smtClean="0">
                <a:latin typeface="Courier New" pitchFamily="49" charset="0"/>
              </a:rPr>
              <a:t>(iVar1 = 1; iVar1 != 10; iVar1++)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pt-BR" sz="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2000" b="1" dirty="0" smtClean="0">
                <a:latin typeface="Courier New" pitchFamily="49" charset="0"/>
              </a:rPr>
              <a:t>for</a:t>
            </a:r>
            <a:r>
              <a:rPr lang="pt-BR" sz="1800" dirty="0" smtClean="0">
                <a:latin typeface="Courier New" pitchFamily="49" charset="0"/>
              </a:rPr>
              <a:t>(iVar1 = 0; iVar1 &lt; 10; iVar1++)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pt-BR" sz="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2000" b="1" dirty="0" smtClean="0">
                <a:latin typeface="Courier New" pitchFamily="49" charset="0"/>
              </a:rPr>
              <a:t>for</a:t>
            </a:r>
            <a:r>
              <a:rPr lang="pt-BR" sz="1800" dirty="0" smtClean="0">
                <a:latin typeface="Courier New" pitchFamily="49" charset="0"/>
              </a:rPr>
              <a:t>(iVar1=0, iVar2=0; iVar1+iVar2 &lt; 10; iVar1+=2)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	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18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Interessantes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for</a:t>
            </a:r>
            <a:r>
              <a:rPr lang="pt-BR" sz="2400" dirty="0" smtClean="0">
                <a:latin typeface="Courier New" pitchFamily="49" charset="0"/>
              </a:rPr>
              <a:t>(; iNum1 + iNum2 &lt;10; iNum1++, iNum2++)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	&lt;comandos&gt;;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for</a:t>
            </a:r>
            <a:r>
              <a:rPr lang="pt-BR" sz="2400" dirty="0" smtClean="0">
                <a:latin typeface="Courier New" pitchFamily="49" charset="0"/>
              </a:rPr>
              <a:t>( ; ; )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	//Loop infinito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	&lt;comandos&gt;;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</TotalTime>
  <Words>1017</Words>
  <Application>Microsoft Office PowerPoint</Application>
  <PresentationFormat>On-screen Show (4:3)</PresentationFormat>
  <Paragraphs>232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Estruturas de Repetição</vt:lpstr>
      <vt:lpstr>Agenda</vt:lpstr>
      <vt:lpstr>Revisão</vt:lpstr>
      <vt:lpstr>Estrutura de Repetição</vt:lpstr>
      <vt:lpstr>Como funciona o comando for?</vt:lpstr>
      <vt:lpstr>Estruturas de Repetição – for</vt:lpstr>
      <vt:lpstr>Estruturas de Repetição – for</vt:lpstr>
      <vt:lpstr>Estruturas de Repetição – for</vt:lpstr>
      <vt:lpstr>Exemplos Interessantes</vt:lpstr>
      <vt:lpstr>Operadores Aritméticos</vt:lpstr>
      <vt:lpstr>Exemplo</vt:lpstr>
      <vt:lpstr>Exemplos</vt:lpstr>
      <vt:lpstr>Dúvidas???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Importante!!!</vt:lpstr>
      <vt:lpstr>Contadores</vt:lpstr>
      <vt:lpstr>Acumuladores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25</cp:revision>
  <dcterms:created xsi:type="dcterms:W3CDTF">2012-06-02T14:29:11Z</dcterms:created>
  <dcterms:modified xsi:type="dcterms:W3CDTF">2013-10-04T19:14:07Z</dcterms:modified>
</cp:coreProperties>
</file>