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0"/>
  </p:notesMasterIdLst>
  <p:sldIdLst>
    <p:sldId id="260" r:id="rId2"/>
    <p:sldId id="257" r:id="rId3"/>
    <p:sldId id="342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2" r:id="rId12"/>
    <p:sldId id="333" r:id="rId13"/>
    <p:sldId id="334" r:id="rId14"/>
    <p:sldId id="335" r:id="rId15"/>
    <p:sldId id="336" r:id="rId16"/>
    <p:sldId id="341" r:id="rId17"/>
    <p:sldId id="340" r:id="rId18"/>
    <p:sldId id="338" r:id="rId19"/>
    <p:sldId id="337" r:id="rId20"/>
    <p:sldId id="339" r:id="rId21"/>
    <p:sldId id="288" r:id="rId22"/>
    <p:sldId id="279" r:id="rId23"/>
    <p:sldId id="294" r:id="rId24"/>
    <p:sldId id="295" r:id="rId25"/>
    <p:sldId id="296" r:id="rId26"/>
    <p:sldId id="301" r:id="rId27"/>
    <p:sldId id="302" r:id="rId28"/>
    <p:sldId id="303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9A1DA4-100B-47B5-9B71-9AC44B543868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9FBCA0DC-AEE3-42C9-9E83-EE9954E43DD2}">
      <dgm:prSet phldrT="[Text]"/>
      <dgm:spPr/>
      <dgm:t>
        <a:bodyPr/>
        <a:lstStyle/>
        <a:p>
          <a:r>
            <a:rPr lang="pt-BR" b="1" dirty="0" smtClean="0"/>
            <a:t>while</a:t>
          </a:r>
          <a:endParaRPr lang="pt-BR" b="1" dirty="0"/>
        </a:p>
      </dgm:t>
    </dgm:pt>
    <dgm:pt modelId="{29DA7051-FA87-4ECA-9958-E50D0FE2D5E7}" type="parTrans" cxnId="{9C87FEEF-7E17-4F49-B7D9-81366EE3E083}">
      <dgm:prSet/>
      <dgm:spPr/>
      <dgm:t>
        <a:bodyPr/>
        <a:lstStyle/>
        <a:p>
          <a:endParaRPr lang="pt-BR"/>
        </a:p>
      </dgm:t>
    </dgm:pt>
    <dgm:pt modelId="{AA321CDE-191A-4659-8C2D-5A4FC5366907}" type="sibTrans" cxnId="{9C87FEEF-7E17-4F49-B7D9-81366EE3E083}">
      <dgm:prSet/>
      <dgm:spPr/>
      <dgm:t>
        <a:bodyPr/>
        <a:lstStyle/>
        <a:p>
          <a:endParaRPr lang="pt-BR"/>
        </a:p>
      </dgm:t>
    </dgm:pt>
    <dgm:pt modelId="{49F71473-B3A9-472C-B875-FFA8EC42C445}">
      <dgm:prSet phldrT="[Text]" custT="1"/>
      <dgm:spPr/>
      <dgm:t>
        <a:bodyPr/>
        <a:lstStyle/>
        <a:p>
          <a:r>
            <a:rPr lang="pt-BR" sz="4800" dirty="0" smtClean="0"/>
            <a:t>1. Verifica</a:t>
          </a:r>
          <a:endParaRPr lang="pt-BR" sz="4800" dirty="0"/>
        </a:p>
      </dgm:t>
    </dgm:pt>
    <dgm:pt modelId="{D557BD52-BF73-413F-8369-514B43F6581B}" type="parTrans" cxnId="{0B524290-79B8-40BD-986A-5EC1027D3003}">
      <dgm:prSet/>
      <dgm:spPr/>
      <dgm:t>
        <a:bodyPr/>
        <a:lstStyle/>
        <a:p>
          <a:endParaRPr lang="pt-BR"/>
        </a:p>
      </dgm:t>
    </dgm:pt>
    <dgm:pt modelId="{4A2111E2-C32A-4146-AFB6-6A573C20AA10}" type="sibTrans" cxnId="{0B524290-79B8-40BD-986A-5EC1027D3003}">
      <dgm:prSet/>
      <dgm:spPr/>
      <dgm:t>
        <a:bodyPr/>
        <a:lstStyle/>
        <a:p>
          <a:endParaRPr lang="pt-BR"/>
        </a:p>
      </dgm:t>
    </dgm:pt>
    <dgm:pt modelId="{6E511FBA-3A44-4BF3-A6BA-DE4B5E05D066}">
      <dgm:prSet phldrT="[Text]" custT="1"/>
      <dgm:spPr/>
      <dgm:t>
        <a:bodyPr/>
        <a:lstStyle/>
        <a:p>
          <a:r>
            <a:rPr lang="pt-BR" sz="4800" dirty="0" smtClean="0"/>
            <a:t>2. Executa</a:t>
          </a:r>
          <a:endParaRPr lang="pt-BR" sz="4800" dirty="0"/>
        </a:p>
      </dgm:t>
    </dgm:pt>
    <dgm:pt modelId="{21A3E115-F3A4-453A-9B61-2626D3C2F04D}" type="parTrans" cxnId="{50984E7E-D84B-4AFB-8121-2828CC316F73}">
      <dgm:prSet/>
      <dgm:spPr/>
      <dgm:t>
        <a:bodyPr/>
        <a:lstStyle/>
        <a:p>
          <a:endParaRPr lang="pt-BR"/>
        </a:p>
      </dgm:t>
    </dgm:pt>
    <dgm:pt modelId="{C61DE4DE-4112-499F-8F13-8E5B4B1ED3BC}" type="sibTrans" cxnId="{50984E7E-D84B-4AFB-8121-2828CC316F73}">
      <dgm:prSet/>
      <dgm:spPr/>
      <dgm:t>
        <a:bodyPr/>
        <a:lstStyle/>
        <a:p>
          <a:endParaRPr lang="pt-BR"/>
        </a:p>
      </dgm:t>
    </dgm:pt>
    <dgm:pt modelId="{60365503-A35D-4A48-8180-2EDBB210755C}">
      <dgm:prSet phldrT="[Text]"/>
      <dgm:spPr/>
      <dgm:t>
        <a:bodyPr/>
        <a:lstStyle/>
        <a:p>
          <a:r>
            <a:rPr lang="pt-BR" b="1" dirty="0" smtClean="0"/>
            <a:t>do ... while</a:t>
          </a:r>
          <a:endParaRPr lang="pt-BR" b="1" dirty="0"/>
        </a:p>
      </dgm:t>
    </dgm:pt>
    <dgm:pt modelId="{A9865551-F1EF-402D-B67D-0CFA3E3B4608}" type="parTrans" cxnId="{E620F63C-0A28-475A-9212-7B01F464BE8C}">
      <dgm:prSet/>
      <dgm:spPr/>
      <dgm:t>
        <a:bodyPr/>
        <a:lstStyle/>
        <a:p>
          <a:endParaRPr lang="pt-BR"/>
        </a:p>
      </dgm:t>
    </dgm:pt>
    <dgm:pt modelId="{6CC2B78F-C376-4C84-897D-32E98D374DB0}" type="sibTrans" cxnId="{E620F63C-0A28-475A-9212-7B01F464BE8C}">
      <dgm:prSet/>
      <dgm:spPr/>
      <dgm:t>
        <a:bodyPr/>
        <a:lstStyle/>
        <a:p>
          <a:endParaRPr lang="pt-BR"/>
        </a:p>
      </dgm:t>
    </dgm:pt>
    <dgm:pt modelId="{3D1F3158-5DE6-455B-9DB9-C07F233AF0D4}">
      <dgm:prSet phldrT="[Text]" custT="1"/>
      <dgm:spPr/>
      <dgm:t>
        <a:bodyPr/>
        <a:lstStyle/>
        <a:p>
          <a:r>
            <a:rPr lang="pt-BR" sz="4800" dirty="0" smtClean="0"/>
            <a:t>1. Executa</a:t>
          </a:r>
          <a:endParaRPr lang="pt-BR" sz="4800" dirty="0"/>
        </a:p>
      </dgm:t>
    </dgm:pt>
    <dgm:pt modelId="{C26EE467-0D88-4775-AB5F-23965EE8A683}" type="parTrans" cxnId="{71C590EA-C64F-47B2-9AEE-598035B77E40}">
      <dgm:prSet/>
      <dgm:spPr/>
      <dgm:t>
        <a:bodyPr/>
        <a:lstStyle/>
        <a:p>
          <a:endParaRPr lang="pt-BR"/>
        </a:p>
      </dgm:t>
    </dgm:pt>
    <dgm:pt modelId="{6313D225-5F18-4751-AE22-3EE4B97B6AE0}" type="sibTrans" cxnId="{71C590EA-C64F-47B2-9AEE-598035B77E40}">
      <dgm:prSet/>
      <dgm:spPr/>
      <dgm:t>
        <a:bodyPr/>
        <a:lstStyle/>
        <a:p>
          <a:endParaRPr lang="pt-BR"/>
        </a:p>
      </dgm:t>
    </dgm:pt>
    <dgm:pt modelId="{7D2DFE04-83A1-46BA-B0A2-20EFFD2ECD1A}">
      <dgm:prSet phldrT="[Text]" custT="1"/>
      <dgm:spPr/>
      <dgm:t>
        <a:bodyPr/>
        <a:lstStyle/>
        <a:p>
          <a:r>
            <a:rPr lang="pt-BR" sz="4800" dirty="0" smtClean="0"/>
            <a:t>2. Verifica</a:t>
          </a:r>
          <a:endParaRPr lang="pt-BR" sz="4800" dirty="0"/>
        </a:p>
      </dgm:t>
    </dgm:pt>
    <dgm:pt modelId="{DDD63EC1-C7FD-4B44-808E-54BFF2893930}" type="parTrans" cxnId="{54E486E1-A2BA-47E1-A132-C6785F7C706C}">
      <dgm:prSet/>
      <dgm:spPr/>
      <dgm:t>
        <a:bodyPr/>
        <a:lstStyle/>
        <a:p>
          <a:endParaRPr lang="pt-BR"/>
        </a:p>
      </dgm:t>
    </dgm:pt>
    <dgm:pt modelId="{FAC893B3-E96E-4510-8921-69F964EFF412}" type="sibTrans" cxnId="{54E486E1-A2BA-47E1-A132-C6785F7C706C}">
      <dgm:prSet/>
      <dgm:spPr/>
      <dgm:t>
        <a:bodyPr/>
        <a:lstStyle/>
        <a:p>
          <a:endParaRPr lang="pt-BR"/>
        </a:p>
      </dgm:t>
    </dgm:pt>
    <dgm:pt modelId="{DE5DD62A-CE57-489A-B787-CA4AE5909AA3}" type="pres">
      <dgm:prSet presAssocID="{5B9A1DA4-100B-47B5-9B71-9AC44B5438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0E47C43-858D-42FD-BED2-D2BF1D7DB3E8}" type="pres">
      <dgm:prSet presAssocID="{9FBCA0DC-AEE3-42C9-9E83-EE9954E43DD2}" presName="composite" presStyleCnt="0"/>
      <dgm:spPr/>
    </dgm:pt>
    <dgm:pt modelId="{BBD1E226-14B7-4D49-91A8-D44085D0FF57}" type="pres">
      <dgm:prSet presAssocID="{9FBCA0DC-AEE3-42C9-9E83-EE9954E43DD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2B5B67F-66EC-451A-B52E-F48D45E53C90}" type="pres">
      <dgm:prSet presAssocID="{9FBCA0DC-AEE3-42C9-9E83-EE9954E43DD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B327CB-B611-4BCE-979E-7C443138FC3D}" type="pres">
      <dgm:prSet presAssocID="{AA321CDE-191A-4659-8C2D-5A4FC5366907}" presName="space" presStyleCnt="0"/>
      <dgm:spPr/>
    </dgm:pt>
    <dgm:pt modelId="{A3114574-DC65-4793-9100-48F6C694A35D}" type="pres">
      <dgm:prSet presAssocID="{60365503-A35D-4A48-8180-2EDBB210755C}" presName="composite" presStyleCnt="0"/>
      <dgm:spPr/>
    </dgm:pt>
    <dgm:pt modelId="{CB61AD0D-8F30-4D5E-8FE3-9CEE41464DD4}" type="pres">
      <dgm:prSet presAssocID="{60365503-A35D-4A48-8180-2EDBB210755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2E5263C-7271-452A-9CC8-4D3CF20AE8EF}" type="pres">
      <dgm:prSet presAssocID="{60365503-A35D-4A48-8180-2EDBB210755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0984E7E-D84B-4AFB-8121-2828CC316F73}" srcId="{9FBCA0DC-AEE3-42C9-9E83-EE9954E43DD2}" destId="{6E511FBA-3A44-4BF3-A6BA-DE4B5E05D066}" srcOrd="1" destOrd="0" parTransId="{21A3E115-F3A4-453A-9B61-2626D3C2F04D}" sibTransId="{C61DE4DE-4112-499F-8F13-8E5B4B1ED3BC}"/>
    <dgm:cxn modelId="{54E486E1-A2BA-47E1-A132-C6785F7C706C}" srcId="{60365503-A35D-4A48-8180-2EDBB210755C}" destId="{7D2DFE04-83A1-46BA-B0A2-20EFFD2ECD1A}" srcOrd="1" destOrd="0" parTransId="{DDD63EC1-C7FD-4B44-808E-54BFF2893930}" sibTransId="{FAC893B3-E96E-4510-8921-69F964EFF412}"/>
    <dgm:cxn modelId="{E620F63C-0A28-475A-9212-7B01F464BE8C}" srcId="{5B9A1DA4-100B-47B5-9B71-9AC44B543868}" destId="{60365503-A35D-4A48-8180-2EDBB210755C}" srcOrd="1" destOrd="0" parTransId="{A9865551-F1EF-402D-B67D-0CFA3E3B4608}" sibTransId="{6CC2B78F-C376-4C84-897D-32E98D374DB0}"/>
    <dgm:cxn modelId="{9B93A9F6-19BA-4497-BAED-D0C305460AAC}" type="presOf" srcId="{9FBCA0DC-AEE3-42C9-9E83-EE9954E43DD2}" destId="{BBD1E226-14B7-4D49-91A8-D44085D0FF57}" srcOrd="0" destOrd="0" presId="urn:microsoft.com/office/officeart/2005/8/layout/hList1"/>
    <dgm:cxn modelId="{CA1FA2B7-F646-4F79-8E90-3437E32AADD2}" type="presOf" srcId="{49F71473-B3A9-472C-B875-FFA8EC42C445}" destId="{F2B5B67F-66EC-451A-B52E-F48D45E53C90}" srcOrd="0" destOrd="0" presId="urn:microsoft.com/office/officeart/2005/8/layout/hList1"/>
    <dgm:cxn modelId="{9C87FEEF-7E17-4F49-B7D9-81366EE3E083}" srcId="{5B9A1DA4-100B-47B5-9B71-9AC44B543868}" destId="{9FBCA0DC-AEE3-42C9-9E83-EE9954E43DD2}" srcOrd="0" destOrd="0" parTransId="{29DA7051-FA87-4ECA-9958-E50D0FE2D5E7}" sibTransId="{AA321CDE-191A-4659-8C2D-5A4FC5366907}"/>
    <dgm:cxn modelId="{CBEAB4A7-AEC9-457B-994B-986FF9559FCA}" type="presOf" srcId="{6E511FBA-3A44-4BF3-A6BA-DE4B5E05D066}" destId="{F2B5B67F-66EC-451A-B52E-F48D45E53C90}" srcOrd="0" destOrd="1" presId="urn:microsoft.com/office/officeart/2005/8/layout/hList1"/>
    <dgm:cxn modelId="{71C590EA-C64F-47B2-9AEE-598035B77E40}" srcId="{60365503-A35D-4A48-8180-2EDBB210755C}" destId="{3D1F3158-5DE6-455B-9DB9-C07F233AF0D4}" srcOrd="0" destOrd="0" parTransId="{C26EE467-0D88-4775-AB5F-23965EE8A683}" sibTransId="{6313D225-5F18-4751-AE22-3EE4B97B6AE0}"/>
    <dgm:cxn modelId="{BDC2C955-BB2C-435B-9F7F-E8A7C993B2FF}" type="presOf" srcId="{3D1F3158-5DE6-455B-9DB9-C07F233AF0D4}" destId="{32E5263C-7271-452A-9CC8-4D3CF20AE8EF}" srcOrd="0" destOrd="0" presId="urn:microsoft.com/office/officeart/2005/8/layout/hList1"/>
    <dgm:cxn modelId="{0B524290-79B8-40BD-986A-5EC1027D3003}" srcId="{9FBCA0DC-AEE3-42C9-9E83-EE9954E43DD2}" destId="{49F71473-B3A9-472C-B875-FFA8EC42C445}" srcOrd="0" destOrd="0" parTransId="{D557BD52-BF73-413F-8369-514B43F6581B}" sibTransId="{4A2111E2-C32A-4146-AFB6-6A573C20AA10}"/>
    <dgm:cxn modelId="{93FD46EB-F99F-46BC-8F24-B8FB94ACADF1}" type="presOf" srcId="{60365503-A35D-4A48-8180-2EDBB210755C}" destId="{CB61AD0D-8F30-4D5E-8FE3-9CEE41464DD4}" srcOrd="0" destOrd="0" presId="urn:microsoft.com/office/officeart/2005/8/layout/hList1"/>
    <dgm:cxn modelId="{669E107A-0778-4D50-824F-DA246A2D5D64}" type="presOf" srcId="{5B9A1DA4-100B-47B5-9B71-9AC44B543868}" destId="{DE5DD62A-CE57-489A-B787-CA4AE5909AA3}" srcOrd="0" destOrd="0" presId="urn:microsoft.com/office/officeart/2005/8/layout/hList1"/>
    <dgm:cxn modelId="{29E0ECEF-401E-43E4-A0C1-37266B8726D1}" type="presOf" srcId="{7D2DFE04-83A1-46BA-B0A2-20EFFD2ECD1A}" destId="{32E5263C-7271-452A-9CC8-4D3CF20AE8EF}" srcOrd="0" destOrd="1" presId="urn:microsoft.com/office/officeart/2005/8/layout/hList1"/>
    <dgm:cxn modelId="{83C3FD9D-289E-4C5A-A7F5-59D19BF514F4}" type="presParOf" srcId="{DE5DD62A-CE57-489A-B787-CA4AE5909AA3}" destId="{B0E47C43-858D-42FD-BED2-D2BF1D7DB3E8}" srcOrd="0" destOrd="0" presId="urn:microsoft.com/office/officeart/2005/8/layout/hList1"/>
    <dgm:cxn modelId="{1054EC15-34A9-4773-9F77-E08436B043FF}" type="presParOf" srcId="{B0E47C43-858D-42FD-BED2-D2BF1D7DB3E8}" destId="{BBD1E226-14B7-4D49-91A8-D44085D0FF57}" srcOrd="0" destOrd="0" presId="urn:microsoft.com/office/officeart/2005/8/layout/hList1"/>
    <dgm:cxn modelId="{B0F205F0-A547-4C50-A388-2CCE5A56C956}" type="presParOf" srcId="{B0E47C43-858D-42FD-BED2-D2BF1D7DB3E8}" destId="{F2B5B67F-66EC-451A-B52E-F48D45E53C90}" srcOrd="1" destOrd="0" presId="urn:microsoft.com/office/officeart/2005/8/layout/hList1"/>
    <dgm:cxn modelId="{CDA96584-7317-422B-AE44-C2D043E880DD}" type="presParOf" srcId="{DE5DD62A-CE57-489A-B787-CA4AE5909AA3}" destId="{1AB327CB-B611-4BCE-979E-7C443138FC3D}" srcOrd="1" destOrd="0" presId="urn:microsoft.com/office/officeart/2005/8/layout/hList1"/>
    <dgm:cxn modelId="{53369DAC-67AB-4698-99BE-5ABD2C19B181}" type="presParOf" srcId="{DE5DD62A-CE57-489A-B787-CA4AE5909AA3}" destId="{A3114574-DC65-4793-9100-48F6C694A35D}" srcOrd="2" destOrd="0" presId="urn:microsoft.com/office/officeart/2005/8/layout/hList1"/>
    <dgm:cxn modelId="{9A339A69-2A71-4217-A8B2-F15CE8BFACCF}" type="presParOf" srcId="{A3114574-DC65-4793-9100-48F6C694A35D}" destId="{CB61AD0D-8F30-4D5E-8FE3-9CEE41464DD4}" srcOrd="0" destOrd="0" presId="urn:microsoft.com/office/officeart/2005/8/layout/hList1"/>
    <dgm:cxn modelId="{80D9D456-EDD2-4C9D-A411-3BBA325B7805}" type="presParOf" srcId="{A3114574-DC65-4793-9100-48F6C694A35D}" destId="{32E5263C-7271-452A-9CC8-4D3CF20AE8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BD1E226-14B7-4D49-91A8-D44085D0FF57}">
      <dsp:nvSpPr>
        <dsp:cNvPr id="0" name=""/>
        <dsp:cNvSpPr/>
      </dsp:nvSpPr>
      <dsp:spPr>
        <a:xfrm>
          <a:off x="40" y="752803"/>
          <a:ext cx="3902689" cy="1411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488" tIns="199136" rIns="348488" bIns="199136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900" b="1" kern="1200" dirty="0" smtClean="0"/>
            <a:t>while</a:t>
          </a:r>
          <a:endParaRPr lang="pt-BR" sz="4900" b="1" kern="1200" dirty="0"/>
        </a:p>
      </dsp:txBody>
      <dsp:txXfrm>
        <a:off x="40" y="752803"/>
        <a:ext cx="3902689" cy="1411200"/>
      </dsp:txXfrm>
    </dsp:sp>
    <dsp:sp modelId="{F2B5B67F-66EC-451A-B52E-F48D45E53C90}">
      <dsp:nvSpPr>
        <dsp:cNvPr id="0" name=""/>
        <dsp:cNvSpPr/>
      </dsp:nvSpPr>
      <dsp:spPr>
        <a:xfrm>
          <a:off x="40" y="2164004"/>
          <a:ext cx="3902689" cy="215208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341376" bIns="384048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4800" kern="1200" dirty="0" smtClean="0"/>
            <a:t>1. Verifica</a:t>
          </a:r>
          <a:endParaRPr lang="pt-BR" sz="4800" kern="1200" dirty="0"/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4800" kern="1200" dirty="0" smtClean="0"/>
            <a:t>2. Executa</a:t>
          </a:r>
          <a:endParaRPr lang="pt-BR" sz="4800" kern="1200" dirty="0"/>
        </a:p>
      </dsp:txBody>
      <dsp:txXfrm>
        <a:off x="40" y="2164004"/>
        <a:ext cx="3902689" cy="2152080"/>
      </dsp:txXfrm>
    </dsp:sp>
    <dsp:sp modelId="{CB61AD0D-8F30-4D5E-8FE3-9CEE41464DD4}">
      <dsp:nvSpPr>
        <dsp:cNvPr id="0" name=""/>
        <dsp:cNvSpPr/>
      </dsp:nvSpPr>
      <dsp:spPr>
        <a:xfrm>
          <a:off x="4449107" y="752803"/>
          <a:ext cx="3902689" cy="1411200"/>
        </a:xfrm>
        <a:prstGeom prst="rect">
          <a:avLst/>
        </a:prstGeom>
        <a:solidFill>
          <a:schemeClr val="accent3">
            <a:hueOff val="11624607"/>
            <a:satOff val="-37145"/>
            <a:lumOff val="-9412"/>
            <a:alphaOff val="0"/>
          </a:schemeClr>
        </a:solidFill>
        <a:ln w="19050" cap="flat" cmpd="sng" algn="ctr">
          <a:solidFill>
            <a:schemeClr val="accent3">
              <a:hueOff val="11624607"/>
              <a:satOff val="-37145"/>
              <a:lumOff val="-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488" tIns="199136" rIns="348488" bIns="199136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900" b="1" kern="1200" dirty="0" smtClean="0"/>
            <a:t>do ... while</a:t>
          </a:r>
          <a:endParaRPr lang="pt-BR" sz="4900" b="1" kern="1200" dirty="0"/>
        </a:p>
      </dsp:txBody>
      <dsp:txXfrm>
        <a:off x="4449107" y="752803"/>
        <a:ext cx="3902689" cy="1411200"/>
      </dsp:txXfrm>
    </dsp:sp>
    <dsp:sp modelId="{32E5263C-7271-452A-9CC8-4D3CF20AE8EF}">
      <dsp:nvSpPr>
        <dsp:cNvPr id="0" name=""/>
        <dsp:cNvSpPr/>
      </dsp:nvSpPr>
      <dsp:spPr>
        <a:xfrm>
          <a:off x="4449107" y="2164004"/>
          <a:ext cx="3902689" cy="2152080"/>
        </a:xfrm>
        <a:prstGeom prst="rect">
          <a:avLst/>
        </a:prstGeom>
        <a:solidFill>
          <a:schemeClr val="accent3">
            <a:tint val="40000"/>
            <a:alpha val="90000"/>
            <a:hueOff val="12771136"/>
            <a:satOff val="-53098"/>
            <a:lumOff val="-448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12771136"/>
              <a:satOff val="-53098"/>
              <a:lumOff val="-44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341376" bIns="384048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4800" kern="1200" dirty="0" smtClean="0"/>
            <a:t>1. Executa</a:t>
          </a:r>
          <a:endParaRPr lang="pt-BR" sz="4800" kern="1200" dirty="0"/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4800" kern="1200" dirty="0" smtClean="0"/>
            <a:t>2. Verifica</a:t>
          </a:r>
          <a:endParaRPr lang="pt-BR" sz="4800" kern="1200" dirty="0"/>
        </a:p>
      </dsp:txBody>
      <dsp:txXfrm>
        <a:off x="4449107" y="2164004"/>
        <a:ext cx="3902689" cy="2152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90D6D-D001-44F5-BD8E-434373498928}" type="datetimeFigureOut">
              <a:rPr lang="pt-BR" smtClean="0"/>
              <a:pPr/>
              <a:t>25/10/2013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8821F-98FF-4B77-8CFF-F824C5E7C44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mailto:montebello@facens.br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941B7AD-F54A-4967-A26D-2D69946F1297}" type="datetimeFigureOut">
              <a:rPr lang="pt-BR" smtClean="0"/>
              <a:pPr/>
              <a:t>25/10/2013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605976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599"/>
            <a:ext cx="5562600" cy="6059761"/>
          </a:xfrm>
        </p:spPr>
        <p:txBody>
          <a:bodyPr vert="eaVert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0691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5606752"/>
            <a:ext cx="7088832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kumimoji="0" lang="en-US" sz="2800" b="1" dirty="0" smtClean="0">
                <a:solidFill>
                  <a:schemeClr val="tx1"/>
                </a:solidFill>
              </a:rPr>
              <a:t>Jose Nelson Falavinha</a:t>
            </a:r>
            <a:r>
              <a:rPr kumimoji="0" lang="en-US" sz="2800" b="1" baseline="0" dirty="0" smtClean="0">
                <a:solidFill>
                  <a:schemeClr val="tx1"/>
                </a:solidFill>
              </a:rPr>
              <a:t> Junior</a:t>
            </a:r>
            <a:endParaRPr kumimoji="0" lang="en-US" sz="2800" b="1" dirty="0" smtClean="0">
              <a:solidFill>
                <a:schemeClr val="tx1"/>
              </a:solidFill>
            </a:endParaRPr>
          </a:p>
          <a:p>
            <a:pPr algn="ctr" eaLnBrk="1" latinLnBrk="0" hangingPunct="1"/>
            <a:r>
              <a:rPr kumimoji="0" lang="en-US" sz="2800" b="1" dirty="0" smtClean="0">
                <a:solidFill>
                  <a:schemeClr val="accent1"/>
                </a:solidFill>
                <a:hlinkClick r:id="rId2"/>
              </a:rPr>
              <a:t>jfalavinha@facens.br</a:t>
            </a:r>
            <a:endParaRPr kumimoji="0" lang="en-US" sz="2800" b="1" dirty="0">
              <a:solidFill>
                <a:schemeClr val="accent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599" y="1589567"/>
            <a:ext cx="4119587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0" y="1589567"/>
            <a:ext cx="4119587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35908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4091880" cy="42309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4091880" cy="42309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409188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409188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3050"/>
            <a:ext cx="8331459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91676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602288" cy="4916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5184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351840" cy="506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Algoritmos e Programação</a:t>
            </a:r>
          </a:p>
          <a:p>
            <a:r>
              <a:rPr lang="pt-BR" dirty="0" smtClean="0"/>
              <a:t>Laboratório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Repetição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do ... while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Usada para a repetição de um ou mais comandos </a:t>
            </a:r>
            <a:r>
              <a:rPr lang="pt-BR" b="1" i="1" u="sng" dirty="0" smtClean="0"/>
              <a:t>enquanto</a:t>
            </a:r>
            <a:r>
              <a:rPr lang="pt-BR" dirty="0" smtClean="0"/>
              <a:t> uma determinada condição permanecer verdadeira.</a:t>
            </a:r>
          </a:p>
          <a:p>
            <a:endParaRPr lang="pt-BR" dirty="0"/>
          </a:p>
        </p:txBody>
      </p:sp>
      <p:pic>
        <p:nvPicPr>
          <p:cNvPr id="4" name="Picture 6" descr="do_whi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203848" y="2960514"/>
            <a:ext cx="2825750" cy="38528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do ... while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pt-BR" b="1" dirty="0" smtClean="0">
                <a:latin typeface="Courier New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&lt;comando&gt;;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} </a:t>
            </a:r>
            <a:r>
              <a:rPr lang="pt-BR" b="1" dirty="0" smtClean="0">
                <a:latin typeface="Courier New" pitchFamily="49" charset="0"/>
              </a:rPr>
              <a:t>while</a:t>
            </a:r>
            <a:r>
              <a:rPr lang="pt-BR" sz="3200" dirty="0" smtClean="0">
                <a:latin typeface="Courier New" pitchFamily="49" charset="0"/>
              </a:rPr>
              <a:t>(&lt;condição&gt;);</a:t>
            </a:r>
          </a:p>
          <a:p>
            <a:pPr>
              <a:lnSpc>
                <a:spcPct val="80000"/>
              </a:lnSpc>
              <a:buNone/>
            </a:pPr>
            <a:endParaRPr lang="pt-BR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t-BR" b="1" dirty="0" smtClean="0">
                <a:latin typeface="Courier New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&lt;comando1&gt;;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&lt;comando2&gt;;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} </a:t>
            </a:r>
            <a:r>
              <a:rPr lang="pt-BR" b="1" dirty="0" smtClean="0">
                <a:latin typeface="Courier New" pitchFamily="49" charset="0"/>
              </a:rPr>
              <a:t>while</a:t>
            </a:r>
            <a:r>
              <a:rPr lang="pt-BR" sz="3200" dirty="0" smtClean="0">
                <a:latin typeface="Courier New" pitchFamily="49" charset="0"/>
              </a:rPr>
              <a:t>(&lt;condição&gt;);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do ... while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&lt;condição&gt; é avaliada </a:t>
            </a:r>
            <a:r>
              <a:rPr lang="pt-BR" b="1" i="1" u="sng" dirty="0" smtClean="0"/>
              <a:t>após</a:t>
            </a:r>
            <a:r>
              <a:rPr lang="pt-BR" dirty="0" smtClean="0"/>
              <a:t> o(s) comando(s) ser(em) executado(s).</a:t>
            </a:r>
          </a:p>
          <a:p>
            <a:r>
              <a:rPr lang="pt-BR" dirty="0" smtClean="0"/>
              <a:t>A &lt;condição&gt; pode ser qualquer expressão válida em C.</a:t>
            </a:r>
          </a:p>
          <a:p>
            <a:r>
              <a:rPr lang="pt-BR" dirty="0" smtClean="0"/>
              <a:t>O estrutura de repetição </a:t>
            </a:r>
            <a:r>
              <a:rPr lang="pt-BR" b="1" i="1" u="sng" dirty="0" smtClean="0"/>
              <a:t>do ... while </a:t>
            </a:r>
            <a:r>
              <a:rPr lang="pt-BR" dirty="0" smtClean="0"/>
              <a:t>pode ser usada de forma aninhada.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do ... while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estrutura de repetição </a:t>
            </a:r>
            <a:r>
              <a:rPr lang="pt-BR" b="1" i="1" dirty="0" smtClean="0"/>
              <a:t>for</a:t>
            </a:r>
            <a:r>
              <a:rPr lang="pt-BR" dirty="0" smtClean="0"/>
              <a:t> pode ser substituída por um </a:t>
            </a:r>
            <a:r>
              <a:rPr lang="pt-BR" b="1" i="1" dirty="0" smtClean="0"/>
              <a:t>do ... while </a:t>
            </a:r>
            <a:r>
              <a:rPr lang="pt-BR" dirty="0" smtClean="0"/>
              <a:t>(o inverso não é verdadeiro).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Exemplo:</a:t>
            </a:r>
          </a:p>
          <a:p>
            <a:pPr>
              <a:lnSpc>
                <a:spcPct val="90000"/>
              </a:lnSpc>
              <a:buNone/>
            </a:pPr>
            <a:r>
              <a:rPr lang="pt-BR" dirty="0" smtClean="0">
                <a:latin typeface="Courier New" pitchFamily="49" charset="0"/>
              </a:rPr>
              <a:t>	</a:t>
            </a:r>
            <a:r>
              <a:rPr lang="pt-BR" b="1" dirty="0" smtClean="0">
                <a:latin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</a:rPr>
              <a:t> iNum = 10;</a:t>
            </a:r>
          </a:p>
          <a:p>
            <a:pPr>
              <a:lnSpc>
                <a:spcPct val="90000"/>
              </a:lnSpc>
              <a:buNone/>
            </a:pPr>
            <a:r>
              <a:rPr lang="pt-BR" dirty="0" smtClean="0">
                <a:latin typeface="Courier New" pitchFamily="49" charset="0"/>
              </a:rPr>
              <a:t>	</a:t>
            </a:r>
            <a:r>
              <a:rPr lang="pt-BR" b="1" dirty="0" smtClean="0">
                <a:latin typeface="Courier New" pitchFamily="49" charset="0"/>
              </a:rPr>
              <a:t>do</a:t>
            </a:r>
          </a:p>
          <a:p>
            <a:pPr>
              <a:lnSpc>
                <a:spcPct val="90000"/>
              </a:lnSpc>
              <a:buNone/>
            </a:pPr>
            <a:r>
              <a:rPr lang="pt-BR" dirty="0" smtClean="0"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pt-BR" dirty="0" smtClean="0">
                <a:latin typeface="Courier New" pitchFamily="49" charset="0"/>
              </a:rPr>
              <a:t>		</a:t>
            </a:r>
            <a:r>
              <a:rPr lang="pt-BR" b="1" dirty="0" smtClean="0">
                <a:latin typeface="Courier New" pitchFamily="49" charset="0"/>
              </a:rPr>
              <a:t>printf</a:t>
            </a:r>
            <a:r>
              <a:rPr lang="pt-BR" dirty="0" smtClean="0">
                <a:latin typeface="Courier New" pitchFamily="49" charset="0"/>
              </a:rPr>
              <a:t>(“\n %i”, </a:t>
            </a:r>
            <a:r>
              <a:rPr lang="pt-BR" b="1" dirty="0" smtClean="0">
                <a:latin typeface="Courier New" pitchFamily="49" charset="0"/>
              </a:rPr>
              <a:t>iNum--</a:t>
            </a:r>
            <a:r>
              <a:rPr lang="pt-BR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pt-BR" dirty="0" smtClean="0">
                <a:latin typeface="Courier New" pitchFamily="49" charset="0"/>
              </a:rPr>
              <a:t>	}</a:t>
            </a:r>
            <a:r>
              <a:rPr lang="pt-BR" sz="3200" b="1" dirty="0" smtClean="0">
                <a:latin typeface="Courier New" pitchFamily="49" charset="0"/>
              </a:rPr>
              <a:t>while</a:t>
            </a:r>
            <a:r>
              <a:rPr lang="pt-BR" dirty="0" smtClean="0">
                <a:latin typeface="Courier New" pitchFamily="49" charset="0"/>
              </a:rPr>
              <a:t>(iNum&lt;0);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do ... while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pt-BR" b="1" dirty="0" smtClean="0">
                <a:latin typeface="Courier New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&lt;comando&gt;;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} </a:t>
            </a:r>
            <a:r>
              <a:rPr lang="pt-BR" b="1" dirty="0" smtClean="0">
                <a:latin typeface="Courier New" pitchFamily="49" charset="0"/>
              </a:rPr>
              <a:t>while</a:t>
            </a:r>
            <a:r>
              <a:rPr lang="pt-BR" sz="3200" dirty="0" smtClean="0">
                <a:latin typeface="Courier New" pitchFamily="49" charset="0"/>
              </a:rPr>
              <a:t>(cResposta == </a:t>
            </a:r>
            <a:r>
              <a:rPr lang="pt-BR" sz="3200" dirty="0" smtClean="0"/>
              <a:t>'</a:t>
            </a:r>
            <a:r>
              <a:rPr lang="pt-BR" sz="3200" dirty="0" smtClean="0">
                <a:latin typeface="Courier New" pitchFamily="49" charset="0"/>
              </a:rPr>
              <a:t>s</a:t>
            </a:r>
            <a:r>
              <a:rPr lang="pt-BR" sz="3200" dirty="0" smtClean="0"/>
              <a:t>'</a:t>
            </a:r>
            <a:r>
              <a:rPr lang="pt-BR" sz="32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endParaRPr lang="pt-BR" sz="3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t-BR" b="1" dirty="0" smtClean="0">
                <a:latin typeface="Courier New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&lt;comando1&gt;;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&lt;comando2&gt;;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}</a:t>
            </a:r>
            <a:r>
              <a:rPr lang="pt-BR" b="1" dirty="0" smtClean="0">
                <a:latin typeface="Courier New" pitchFamily="49" charset="0"/>
              </a:rPr>
              <a:t>while</a:t>
            </a:r>
            <a:r>
              <a:rPr lang="pt-BR" sz="3200" dirty="0" smtClean="0">
                <a:latin typeface="Courier New" pitchFamily="49" charset="0"/>
              </a:rPr>
              <a:t>(cResp != </a:t>
            </a:r>
            <a:r>
              <a:rPr lang="pt-BR" sz="3200" dirty="0" smtClean="0"/>
              <a:t>'</a:t>
            </a:r>
            <a:r>
              <a:rPr lang="pt-BR" sz="3200" dirty="0" smtClean="0">
                <a:latin typeface="Courier New" pitchFamily="49" charset="0"/>
              </a:rPr>
              <a:t>n</a:t>
            </a:r>
            <a:r>
              <a:rPr lang="pt-BR" sz="3200" dirty="0" smtClean="0"/>
              <a:t>'</a:t>
            </a:r>
            <a:r>
              <a:rPr lang="pt-BR" sz="3200" dirty="0" smtClean="0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– Trecho de Código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sz="3200" dirty="0" smtClean="0">
                <a:latin typeface="Courier New" pitchFamily="49" charset="0"/>
              </a:rPr>
              <a:t>...</a:t>
            </a:r>
          </a:p>
          <a:p>
            <a:pPr>
              <a:buNone/>
            </a:pPr>
            <a:r>
              <a:rPr lang="pt-BR" sz="3200" dirty="0" smtClean="0">
                <a:latin typeface="Courier New" pitchFamily="49" charset="0"/>
              </a:rPr>
              <a:t>iNum = 0;</a:t>
            </a:r>
          </a:p>
          <a:p>
            <a:pPr>
              <a:buNone/>
            </a:pPr>
            <a:r>
              <a:rPr lang="pt-BR" sz="3200" b="1" dirty="0" smtClean="0">
                <a:latin typeface="Courier New" pitchFamily="49" charset="0"/>
              </a:rPr>
              <a:t>do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</a:rPr>
              <a:t>	</a:t>
            </a:r>
            <a:r>
              <a:rPr lang="pt-BR" b="1" dirty="0" smtClean="0">
                <a:latin typeface="Courier New" pitchFamily="49" charset="0"/>
              </a:rPr>
              <a:t>printf</a:t>
            </a:r>
            <a:r>
              <a:rPr lang="pt-BR" dirty="0" smtClean="0">
                <a:latin typeface="Courier New" pitchFamily="49" charset="0"/>
              </a:rPr>
              <a:t>(“\nNumero: %i.”, iNum++);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</a:rPr>
              <a:t>	</a:t>
            </a:r>
            <a:r>
              <a:rPr lang="pt-BR" b="1" dirty="0" smtClean="0">
                <a:latin typeface="Courier New" pitchFamily="49" charset="0"/>
              </a:rPr>
              <a:t>printf</a:t>
            </a:r>
            <a:r>
              <a:rPr lang="pt-BR" dirty="0" smtClean="0">
                <a:latin typeface="Courier New" pitchFamily="49" charset="0"/>
              </a:rPr>
              <a:t>(“Deseja continuar? ”);</a:t>
            </a:r>
          </a:p>
          <a:p>
            <a:pPr>
              <a:buNone/>
            </a:pP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</a:rPr>
              <a:t>	fflush(stdin);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</a:rPr>
              <a:t>	</a:t>
            </a:r>
            <a:r>
              <a:rPr lang="pt-BR" b="1" dirty="0" smtClean="0">
                <a:latin typeface="Courier New" pitchFamily="49" charset="0"/>
              </a:rPr>
              <a:t>scanf</a:t>
            </a:r>
            <a:r>
              <a:rPr lang="pt-BR" dirty="0" smtClean="0">
                <a:latin typeface="Courier New" pitchFamily="49" charset="0"/>
              </a:rPr>
              <a:t>(“%c”, &amp;cResp);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</a:rPr>
              <a:t>} </a:t>
            </a:r>
            <a:r>
              <a:rPr lang="pt-BR" sz="3200" b="1" dirty="0" smtClean="0">
                <a:latin typeface="Courier New" pitchFamily="49" charset="0"/>
              </a:rPr>
              <a:t>while</a:t>
            </a:r>
            <a:r>
              <a:rPr lang="pt-BR" dirty="0" smtClean="0">
                <a:latin typeface="Courier New" pitchFamily="49" charset="0"/>
              </a:rPr>
              <a:t>(cResp == </a:t>
            </a:r>
            <a:r>
              <a:rPr lang="pt-BR" dirty="0" smtClean="0"/>
              <a:t>'</a:t>
            </a:r>
            <a:r>
              <a:rPr lang="pt-BR" dirty="0" smtClean="0">
                <a:latin typeface="Courier New" pitchFamily="49" charset="0"/>
              </a:rPr>
              <a:t>s</a:t>
            </a:r>
            <a:r>
              <a:rPr lang="pt-BR" dirty="0" smtClean="0"/>
              <a:t>'</a:t>
            </a:r>
            <a:r>
              <a:rPr lang="pt-BR" dirty="0" smtClean="0">
                <a:latin typeface="Courier New" pitchFamily="49" charset="0"/>
              </a:rPr>
              <a:t>);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...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Checklist</a:t>
            </a:r>
            <a:endParaRPr lang="en-US" dirty="0"/>
          </a:p>
        </p:txBody>
      </p:sp>
      <p:pic>
        <p:nvPicPr>
          <p:cNvPr id="1026" name="Picture 2" descr="http://web-images.chacha.com/images/things-you-must-do-while-you-re-abroad1778190825-apr-2-2012-600x514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2523"/>
            <a:ext cx="6228184" cy="5335477"/>
          </a:xfrm>
          <a:prstGeom prst="rect">
            <a:avLst/>
          </a:prstGeom>
          <a:noFill/>
        </p:spPr>
      </p:pic>
      <p:pic>
        <p:nvPicPr>
          <p:cNvPr id="1028" name="Picture 4" descr="http://www.databison.com/wp-content/uploads/2009/04/excel-vba-for-loop-do-while-loop-and-do-until-lo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1247" y="4077072"/>
            <a:ext cx="3972753" cy="27809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While </a:t>
            </a:r>
            <a:r>
              <a:rPr lang="pt-BR" i="1" dirty="0" smtClean="0"/>
              <a:t>versus</a:t>
            </a:r>
            <a:r>
              <a:rPr lang="pt-BR" dirty="0" smtClean="0"/>
              <a:t> Do... While</a:t>
            </a:r>
            <a:endParaRPr lang="pt-BR" dirty="0"/>
          </a:p>
        </p:txBody>
      </p:sp>
      <p:pic>
        <p:nvPicPr>
          <p:cNvPr id="2050" name="Picture 2" descr="http://www.ordemnatural.com.br/images/whi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39219"/>
            <a:ext cx="3600400" cy="5118781"/>
          </a:xfrm>
          <a:prstGeom prst="rect">
            <a:avLst/>
          </a:prstGeom>
          <a:noFill/>
        </p:spPr>
      </p:pic>
      <p:pic>
        <p:nvPicPr>
          <p:cNvPr id="2052" name="Picture 4" descr="http://www.ordemnatural.com.br/images/do_whi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585197"/>
            <a:ext cx="3456384" cy="52728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Importante</a:t>
            </a:r>
            <a:endParaRPr lang="pt-BR" dirty="0"/>
          </a:p>
        </p:txBody>
      </p:sp>
      <p:pic>
        <p:nvPicPr>
          <p:cNvPr id="4" name="Content Placeholder 3" descr="Z BLOG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31194" y="1753394"/>
            <a:ext cx="5715000" cy="4762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Importante</a:t>
            </a:r>
            <a:endParaRPr lang="pt-B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351838" cy="5068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3" descr="Z BLO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99967" y="0"/>
            <a:ext cx="1544033" cy="1286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</a:p>
          <a:p>
            <a:r>
              <a:rPr lang="pt-BR" dirty="0" smtClean="0"/>
              <a:t>Estrutura de repetição:</a:t>
            </a:r>
          </a:p>
          <a:p>
            <a:pPr lvl="1"/>
            <a:r>
              <a:rPr lang="pt-BR" b="1" dirty="0" smtClean="0"/>
              <a:t>While</a:t>
            </a:r>
            <a:r>
              <a:rPr lang="pt-BR" dirty="0" smtClean="0"/>
              <a:t> </a:t>
            </a:r>
          </a:p>
          <a:p>
            <a:pPr lvl="1"/>
            <a:r>
              <a:rPr lang="pt-BR" b="1" dirty="0" smtClean="0"/>
              <a:t>Do ... While</a:t>
            </a:r>
          </a:p>
          <a:p>
            <a:r>
              <a:rPr lang="pt-BR" dirty="0" smtClean="0"/>
              <a:t>Principais detalhes</a:t>
            </a:r>
          </a:p>
          <a:p>
            <a:r>
              <a:rPr lang="pt-BR" dirty="0" smtClean="0"/>
              <a:t>Comparação</a:t>
            </a:r>
          </a:p>
          <a:p>
            <a:r>
              <a:rPr lang="pt-BR" dirty="0" smtClean="0"/>
              <a:t>Exercícios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Importante</a:t>
            </a:r>
            <a:endParaRPr lang="pt-BR" dirty="0"/>
          </a:p>
        </p:txBody>
      </p:sp>
      <p:pic>
        <p:nvPicPr>
          <p:cNvPr id="5" name="Content Placeholder 3" descr="Z BLO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9967" y="0"/>
            <a:ext cx="1544033" cy="1286694"/>
          </a:xfrm>
          <a:prstGeom prst="rect">
            <a:avLst/>
          </a:prstGeom>
        </p:spPr>
      </p:pic>
      <p:pic>
        <p:nvPicPr>
          <p:cNvPr id="7" name="Picture 4" descr="do_whi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306" y="2060849"/>
            <a:ext cx="3343190" cy="4558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whi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627" y="2116397"/>
            <a:ext cx="5112453" cy="4088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Dúvidas???</a:t>
            </a:r>
            <a:endParaRPr lang="pt-BR" dirty="0"/>
          </a:p>
        </p:txBody>
      </p:sp>
      <p:pic>
        <p:nvPicPr>
          <p:cNvPr id="6" name="Content Placeholder 5" descr="2010-02-04-Question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887861" y="1600200"/>
            <a:ext cx="3801666" cy="50688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1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Ler 2 números e verificar quem é o maior. Fazer isso enquanto:</a:t>
                      </a:r>
                    </a:p>
                    <a:p>
                      <a:r>
                        <a:rPr lang="pt-BR" sz="2400" dirty="0" smtClean="0"/>
                        <a:t>	A – O 1o. número for menor que 2000</a:t>
                      </a:r>
                    </a:p>
                    <a:p>
                      <a:r>
                        <a:rPr lang="pt-BR" sz="2400" dirty="0" smtClean="0"/>
                        <a:t>	B – O 2o. número for menor que 2500</a:t>
                      </a:r>
                    </a:p>
                    <a:p>
                      <a:r>
                        <a:rPr lang="pt-BR" sz="2400" dirty="0" smtClean="0"/>
                        <a:t>	C – O 1o. e o 2a. números forem menor que 1500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2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Calcule a média de duas notas, enquanto o usuário desejar. O mesmo deve pressionar a tecla ‘2', para encerrar o programa (Deseja continuar (1sim/2não)?).Exiba aprovado, reprovado e em exame segundo o critério:</a:t>
                      </a:r>
                    </a:p>
                    <a:p>
                      <a:r>
                        <a:rPr lang="pt-BR" sz="2400" dirty="0" smtClean="0"/>
                        <a:t>	Média &gt;= 7 		Aprovado</a:t>
                      </a:r>
                    </a:p>
                    <a:p>
                      <a:r>
                        <a:rPr lang="pt-BR" sz="2400" dirty="0" smtClean="0"/>
                        <a:t>	Média &gt;= 4 e &lt; 7	Exame</a:t>
                      </a:r>
                    </a:p>
                    <a:p>
                      <a:r>
                        <a:rPr lang="pt-BR" sz="2400" dirty="0" smtClean="0"/>
                        <a:t>	Média &lt; 4 		Reprovado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3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Reescreva o programa da calculadora, mas agora o usuário deve determinar quando deseja parar</a:t>
                      </a:r>
                      <a:r>
                        <a:rPr lang="pt-BR" sz="2400" dirty="0" smtClean="0"/>
                        <a:t>.</a:t>
                      </a:r>
                    </a:p>
                    <a:p>
                      <a:endParaRPr lang="pt-BR" sz="2400" dirty="0" smtClean="0"/>
                    </a:p>
                    <a:p>
                      <a:r>
                        <a:rPr lang="pt-BR" sz="2400" u="sng" dirty="0" smtClean="0"/>
                        <a:t>Exercício 5 da aula 4: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Desenvolver um programa que simule uma calculadora com 4 operações (+, -, *, /).  Deve ser informado os valores e qual a operação será realizada.</a:t>
                      </a:r>
                    </a:p>
                    <a:p>
                      <a:endParaRPr lang="pt-BR" sz="2400" dirty="0" smtClean="0"/>
                    </a:p>
                    <a:p>
                      <a:endParaRPr lang="pt-BR" sz="2400" dirty="0" smtClean="0"/>
                    </a:p>
                    <a:p>
                      <a:endParaRPr lang="pt-BR" sz="2400" dirty="0" smtClean="0"/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4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Calcule o imposto de renda do(s) contribuinte(s), solicitando seu salário mensal e o número de dependentes, através dos seguintes critérios:</a:t>
                      </a:r>
                    </a:p>
                    <a:p>
                      <a:r>
                        <a:rPr lang="pt-BR" sz="2400" dirty="0" smtClean="0"/>
                        <a:t>	Para cada dependente será concedido um desconto de R$ 75,00</a:t>
                      </a:r>
                    </a:p>
                    <a:p>
                      <a:r>
                        <a:rPr lang="pt-BR" sz="2400" dirty="0" smtClean="0"/>
                        <a:t>	Salário &lt; R$ 1.000,00			5%</a:t>
                      </a:r>
                    </a:p>
                    <a:p>
                      <a:r>
                        <a:rPr lang="pt-BR" sz="2400" dirty="0" smtClean="0"/>
                        <a:t>	Salário &gt;= R$ 1.000,00 e &lt; R$ 5.000,00	10%</a:t>
                      </a:r>
                    </a:p>
                    <a:p>
                      <a:r>
                        <a:rPr lang="pt-BR" sz="2400" dirty="0" smtClean="0"/>
                        <a:t>	Salário &gt;= R$ 5.000,00			25%</a:t>
                      </a:r>
                    </a:p>
                    <a:p>
                      <a:endParaRPr lang="pt-BR" sz="2400" dirty="0" smtClean="0"/>
                    </a:p>
                    <a:p>
                      <a:r>
                        <a:rPr lang="pt-BR" sz="2400" dirty="0" smtClean="0"/>
                        <a:t>Calcule enquanto o salário for maior que 0 (zero)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5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Criar um programa em linguagem C que implemente uma calculadora com as quatro operações básicas (soma, subtração, multiplicação e divisão).</a:t>
                      </a:r>
                    </a:p>
                    <a:p>
                      <a:r>
                        <a:rPr lang="pt-BR" sz="2400" dirty="0" smtClean="0"/>
                        <a:t>Considerações:</a:t>
                      </a:r>
                    </a:p>
                    <a:p>
                      <a:r>
                        <a:rPr lang="pt-BR" sz="2400" dirty="0" smtClean="0"/>
                        <a:t>	O programa deve exibir um menu com todas as operações e a opção “Sair”;</a:t>
                      </a:r>
                    </a:p>
                    <a:p>
                      <a:r>
                        <a:rPr lang="pt-BR" sz="2400" dirty="0" smtClean="0"/>
                        <a:t>	O programa não deve aceitar opções de menu inválidas;</a:t>
                      </a:r>
                    </a:p>
                    <a:p>
                      <a:r>
                        <a:rPr lang="pt-BR" sz="2400" dirty="0" smtClean="0"/>
                        <a:t>O programa deve receber dois números para realizar as operações.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6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Calcular o fatorial de um determinado numero utilizando</a:t>
                      </a:r>
                    </a:p>
                    <a:p>
                      <a:r>
                        <a:rPr lang="pt-BR" sz="2400" dirty="0" smtClean="0"/>
                        <a:t>	A – do ... while</a:t>
                      </a:r>
                    </a:p>
                    <a:p>
                      <a:r>
                        <a:rPr lang="pt-BR" sz="2400" dirty="0" smtClean="0"/>
                        <a:t>	B – for</a:t>
                      </a:r>
                    </a:p>
                    <a:p>
                      <a:endParaRPr lang="pt-BR" sz="2400" dirty="0" smtClean="0"/>
                    </a:p>
                    <a:p>
                      <a:r>
                        <a:rPr lang="pt-BR" sz="2400" dirty="0" smtClean="0"/>
                        <a:t>Perguntar ao usuário se ele deseja ou não realizar mais calculos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7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Refazer o programa de calculadora, realizando os cálculos enquanto o usuário desejar. Criar um menu de opções conforme o exemplo abaixo:</a:t>
                      </a:r>
                    </a:p>
                    <a:p>
                      <a:r>
                        <a:rPr lang="pt-BR" sz="2400" dirty="0" smtClean="0"/>
                        <a:t>	</a:t>
                      </a:r>
                      <a:r>
                        <a:rPr lang="pt-BR" sz="2400" b="1" dirty="0" smtClean="0"/>
                        <a:t>+</a:t>
                      </a:r>
                      <a:r>
                        <a:rPr lang="pt-BR" sz="2400" dirty="0" smtClean="0"/>
                        <a:t>   	Soma</a:t>
                      </a:r>
                    </a:p>
                    <a:p>
                      <a:r>
                        <a:rPr lang="pt-BR" sz="2400" dirty="0" smtClean="0"/>
                        <a:t>	</a:t>
                      </a:r>
                      <a:r>
                        <a:rPr lang="pt-BR" sz="2400" b="1" dirty="0" smtClean="0"/>
                        <a:t>-</a:t>
                      </a:r>
                      <a:r>
                        <a:rPr lang="pt-BR" sz="2400" dirty="0" smtClean="0"/>
                        <a:t>   	Subtração</a:t>
                      </a:r>
                    </a:p>
                    <a:p>
                      <a:r>
                        <a:rPr lang="pt-BR" sz="2400" dirty="0" smtClean="0"/>
                        <a:t>	</a:t>
                      </a:r>
                      <a:r>
                        <a:rPr lang="pt-BR" sz="2400" b="1" dirty="0" smtClean="0"/>
                        <a:t>*</a:t>
                      </a:r>
                      <a:r>
                        <a:rPr lang="pt-BR" sz="2400" dirty="0" smtClean="0"/>
                        <a:t>   	Multiplicação</a:t>
                      </a:r>
                    </a:p>
                    <a:p>
                      <a:r>
                        <a:rPr lang="pt-BR" sz="2400" dirty="0" smtClean="0"/>
                        <a:t>	</a:t>
                      </a:r>
                      <a:r>
                        <a:rPr lang="pt-BR" sz="2400" b="1" dirty="0" smtClean="0"/>
                        <a:t>/</a:t>
                      </a:r>
                      <a:r>
                        <a:rPr lang="pt-BR" sz="2400" dirty="0" smtClean="0"/>
                        <a:t>   	Divisão</a:t>
                      </a:r>
                    </a:p>
                    <a:p>
                      <a:r>
                        <a:rPr lang="pt-BR" sz="2400" dirty="0" smtClean="0"/>
                        <a:t>	</a:t>
                      </a:r>
                      <a:r>
                        <a:rPr lang="pt-BR" sz="2400" b="1" dirty="0" smtClean="0"/>
                        <a:t>S</a:t>
                      </a:r>
                      <a:r>
                        <a:rPr lang="pt-BR" sz="2400" dirty="0" smtClean="0"/>
                        <a:t>   	Sair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Criação de variáveis</a:t>
            </a:r>
          </a:p>
          <a:p>
            <a:pPr lvl="1"/>
            <a:r>
              <a:rPr lang="pt-BR" dirty="0" smtClean="0"/>
              <a:t>Tipos: </a:t>
            </a:r>
            <a:r>
              <a:rPr lang="pt-BR" b="1" dirty="0" smtClean="0"/>
              <a:t>int</a:t>
            </a:r>
            <a:r>
              <a:rPr lang="pt-BR" dirty="0" smtClean="0"/>
              <a:t>, </a:t>
            </a:r>
            <a:r>
              <a:rPr lang="pt-BR" b="1" dirty="0" smtClean="0"/>
              <a:t>float</a:t>
            </a:r>
            <a:r>
              <a:rPr lang="pt-BR" dirty="0" smtClean="0"/>
              <a:t>, </a:t>
            </a:r>
            <a:r>
              <a:rPr lang="pt-BR" b="1" dirty="0" smtClean="0"/>
              <a:t>double</a:t>
            </a:r>
            <a:r>
              <a:rPr lang="pt-BR" dirty="0" smtClean="0"/>
              <a:t>, </a:t>
            </a:r>
            <a:r>
              <a:rPr lang="pt-BR" b="1" dirty="0" smtClean="0"/>
              <a:t>char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Exibir informações na tela</a:t>
            </a:r>
          </a:p>
          <a:p>
            <a:pPr lvl="1"/>
            <a:r>
              <a:rPr lang="pt-BR" b="1" dirty="0" smtClean="0"/>
              <a:t>printf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Receber informações do usuário</a:t>
            </a:r>
          </a:p>
          <a:p>
            <a:pPr lvl="1"/>
            <a:r>
              <a:rPr lang="pt-BR" b="1" dirty="0" smtClean="0"/>
              <a:t>scanf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Estruturas de Decisão (Simples e Aninhada)</a:t>
            </a:r>
          </a:p>
          <a:p>
            <a:pPr lvl="1"/>
            <a:r>
              <a:rPr lang="pt-BR" b="1" dirty="0" smtClean="0"/>
              <a:t>if ... else</a:t>
            </a:r>
          </a:p>
          <a:p>
            <a:endParaRPr lang="pt-BR" dirty="0" smtClean="0"/>
          </a:p>
          <a:p>
            <a:r>
              <a:rPr lang="pt-BR" dirty="0" smtClean="0"/>
              <a:t>Estruturas </a:t>
            </a:r>
            <a:r>
              <a:rPr lang="pt-BR" smtClean="0"/>
              <a:t>de Repetição</a:t>
            </a:r>
            <a:endParaRPr lang="pt-BR" dirty="0" smtClean="0"/>
          </a:p>
          <a:p>
            <a:pPr lvl="1"/>
            <a:r>
              <a:rPr lang="pt-BR" b="1" dirty="0" smtClean="0"/>
              <a:t>for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Repetição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Usada para executar a repetição de um ou mais comandos </a:t>
            </a:r>
            <a:r>
              <a:rPr lang="pt-BR" b="1" i="1" u="sng" dirty="0" smtClean="0"/>
              <a:t>enquanto</a:t>
            </a:r>
            <a:r>
              <a:rPr lang="pt-BR" dirty="0" smtClean="0"/>
              <a:t> uma determinada condição permanecer verdadeira</a:t>
            </a:r>
            <a:endParaRPr lang="pt-BR" dirty="0"/>
          </a:p>
        </p:txBody>
      </p:sp>
      <p:pic>
        <p:nvPicPr>
          <p:cNvPr id="4" name="Picture 11" descr="whi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339975" y="3068960"/>
            <a:ext cx="4411210" cy="35279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while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3200" b="1" dirty="0" smtClean="0">
                <a:latin typeface="Courier New" pitchFamily="49" charset="0"/>
              </a:rPr>
              <a:t>while</a:t>
            </a:r>
            <a:r>
              <a:rPr lang="pt-BR" dirty="0" smtClean="0">
                <a:latin typeface="Courier New" pitchFamily="49" charset="0"/>
              </a:rPr>
              <a:t>(&lt;condição&gt;)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</a:rPr>
              <a:t>	&lt;comando&gt;;</a:t>
            </a:r>
          </a:p>
          <a:p>
            <a:pPr>
              <a:buNone/>
            </a:pPr>
            <a:endParaRPr lang="pt-BR" dirty="0" smtClean="0">
              <a:latin typeface="Courier New" pitchFamily="49" charset="0"/>
            </a:endParaRPr>
          </a:p>
          <a:p>
            <a:pPr>
              <a:buNone/>
            </a:pPr>
            <a:r>
              <a:rPr lang="pt-BR" sz="3200" b="1" dirty="0" smtClean="0">
                <a:latin typeface="Courier New" pitchFamily="49" charset="0"/>
              </a:rPr>
              <a:t>while</a:t>
            </a:r>
            <a:r>
              <a:rPr lang="pt-BR" dirty="0" smtClean="0">
                <a:latin typeface="Courier New" pitchFamily="49" charset="0"/>
              </a:rPr>
              <a:t>(&lt;condição&gt;)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</a:rPr>
              <a:t>	&lt;comando1&gt;;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</a:rPr>
              <a:t>	&lt;comando2&gt;;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while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&lt;condição&gt; é avaliada </a:t>
            </a:r>
            <a:r>
              <a:rPr lang="pt-BR" b="1" i="1" u="sng" dirty="0" smtClean="0"/>
              <a:t>antes</a:t>
            </a:r>
            <a:r>
              <a:rPr lang="pt-BR" dirty="0" smtClean="0"/>
              <a:t> do(s) comando(s) ser(em) executado(s).</a:t>
            </a:r>
          </a:p>
          <a:p>
            <a:r>
              <a:rPr lang="pt-BR" dirty="0" smtClean="0"/>
              <a:t>A &lt;condição&gt; pode ser qualquer expressão válida em C.</a:t>
            </a:r>
          </a:p>
          <a:p>
            <a:r>
              <a:rPr lang="pt-BR" dirty="0" smtClean="0"/>
              <a:t>O estrutura de repetição </a:t>
            </a:r>
            <a:r>
              <a:rPr lang="pt-BR" b="1" i="1" u="sng" dirty="0" smtClean="0"/>
              <a:t>while</a:t>
            </a:r>
            <a:r>
              <a:rPr lang="pt-BR" dirty="0" smtClean="0"/>
              <a:t> pode ser usada de forma aninhada.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while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estrutura de repetição </a:t>
            </a:r>
            <a:r>
              <a:rPr lang="pt-BR" b="1" i="1" u="sng" dirty="0" smtClean="0"/>
              <a:t>for</a:t>
            </a:r>
            <a:r>
              <a:rPr lang="pt-BR" dirty="0" smtClean="0"/>
              <a:t> pode ser substituída por um </a:t>
            </a:r>
            <a:r>
              <a:rPr lang="pt-BR" b="1" i="1" u="sng" dirty="0" smtClean="0"/>
              <a:t>while</a:t>
            </a:r>
          </a:p>
          <a:p>
            <a:endParaRPr lang="pt-BR" b="1" i="1" u="sng" dirty="0" smtClean="0"/>
          </a:p>
          <a:p>
            <a:pPr>
              <a:lnSpc>
                <a:spcPct val="90000"/>
              </a:lnSpc>
            </a:pPr>
            <a:r>
              <a:rPr lang="pt-BR" dirty="0" smtClean="0"/>
              <a:t>Exemplo:</a:t>
            </a:r>
          </a:p>
          <a:p>
            <a:pPr>
              <a:lnSpc>
                <a:spcPct val="90000"/>
              </a:lnSpc>
              <a:buNone/>
            </a:pPr>
            <a:r>
              <a:rPr lang="pt-BR" dirty="0" smtClean="0">
                <a:latin typeface="Courier New" pitchFamily="49" charset="0"/>
              </a:rPr>
              <a:t>	</a:t>
            </a:r>
            <a:r>
              <a:rPr lang="pt-BR" b="1" dirty="0" smtClean="0">
                <a:latin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</a:rPr>
              <a:t> iNum = 10;</a:t>
            </a:r>
          </a:p>
          <a:p>
            <a:pPr>
              <a:lnSpc>
                <a:spcPct val="90000"/>
              </a:lnSpc>
              <a:buNone/>
            </a:pPr>
            <a:r>
              <a:rPr lang="pt-BR" dirty="0" smtClean="0">
                <a:latin typeface="Courier New" pitchFamily="49" charset="0"/>
              </a:rPr>
              <a:t>	</a:t>
            </a:r>
            <a:r>
              <a:rPr lang="pt-BR" sz="3200" b="1" dirty="0" smtClean="0">
                <a:latin typeface="Courier New" pitchFamily="49" charset="0"/>
              </a:rPr>
              <a:t>while</a:t>
            </a:r>
            <a:r>
              <a:rPr lang="pt-BR" dirty="0" smtClean="0">
                <a:latin typeface="Courier New" pitchFamily="49" charset="0"/>
              </a:rPr>
              <a:t>(iNum&lt;0)</a:t>
            </a:r>
          </a:p>
          <a:p>
            <a:pPr>
              <a:lnSpc>
                <a:spcPct val="90000"/>
              </a:lnSpc>
              <a:buNone/>
            </a:pPr>
            <a:r>
              <a:rPr lang="pt-BR" dirty="0" smtClean="0"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pt-BR" dirty="0" smtClean="0">
                <a:latin typeface="Courier New" pitchFamily="49" charset="0"/>
              </a:rPr>
              <a:t>		</a:t>
            </a:r>
            <a:r>
              <a:rPr lang="pt-BR" b="1" dirty="0" smtClean="0">
                <a:latin typeface="Courier New" pitchFamily="49" charset="0"/>
              </a:rPr>
              <a:t>printf</a:t>
            </a:r>
            <a:r>
              <a:rPr lang="pt-BR" dirty="0" smtClean="0">
                <a:latin typeface="Courier New" pitchFamily="49" charset="0"/>
              </a:rPr>
              <a:t>(“\n %i”, </a:t>
            </a:r>
            <a:r>
              <a:rPr lang="pt-BR" b="1" dirty="0" smtClean="0">
                <a:latin typeface="Courier New" pitchFamily="49" charset="0"/>
              </a:rPr>
              <a:t>iNum--</a:t>
            </a:r>
            <a:r>
              <a:rPr lang="pt-BR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pt-BR" dirty="0" smtClean="0">
                <a:latin typeface="Courier New" pitchFamily="49" charset="0"/>
              </a:rPr>
              <a:t>	}</a:t>
            </a:r>
          </a:p>
          <a:p>
            <a:pPr>
              <a:buNone/>
            </a:pPr>
            <a:endParaRPr lang="pt-BR" b="1" i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Exemplos: while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pt-BR" sz="3200" b="1" dirty="0" smtClean="0">
                <a:latin typeface="Courier New" pitchFamily="49" charset="0"/>
              </a:rPr>
              <a:t>while</a:t>
            </a:r>
            <a:r>
              <a:rPr lang="pt-BR" dirty="0" smtClean="0">
                <a:latin typeface="Courier New" pitchFamily="49" charset="0"/>
              </a:rPr>
              <a:t>(cResposta != </a:t>
            </a:r>
            <a:r>
              <a:rPr lang="pt-BR" dirty="0" smtClean="0"/>
              <a:t>'</a:t>
            </a:r>
            <a:r>
              <a:rPr lang="pt-BR" dirty="0" smtClean="0">
                <a:latin typeface="Courier New" pitchFamily="49" charset="0"/>
              </a:rPr>
              <a:t>s</a:t>
            </a:r>
            <a:r>
              <a:rPr lang="pt-BR" dirty="0" smtClean="0"/>
              <a:t>'</a:t>
            </a:r>
            <a:r>
              <a:rPr lang="pt-BR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pt-BR" dirty="0" smtClean="0">
                <a:latin typeface="Courier New" pitchFamily="49" charset="0"/>
              </a:rPr>
              <a:t>	&lt;comando&gt;;</a:t>
            </a:r>
          </a:p>
          <a:p>
            <a:pPr>
              <a:lnSpc>
                <a:spcPct val="90000"/>
              </a:lnSpc>
              <a:buNone/>
            </a:pPr>
            <a:endParaRPr lang="pt-BR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pt-BR" sz="3200" b="1" dirty="0" smtClean="0">
                <a:latin typeface="Courier New" pitchFamily="49" charset="0"/>
              </a:rPr>
              <a:t>while</a:t>
            </a:r>
            <a:r>
              <a:rPr lang="pt-BR" dirty="0" smtClean="0">
                <a:latin typeface="Courier New" pitchFamily="49" charset="0"/>
              </a:rPr>
              <a:t>(cResp == </a:t>
            </a:r>
            <a:r>
              <a:rPr lang="pt-BR" dirty="0" smtClean="0"/>
              <a:t>'</a:t>
            </a:r>
            <a:r>
              <a:rPr lang="pt-BR" dirty="0" smtClean="0">
                <a:latin typeface="Courier New" pitchFamily="49" charset="0"/>
              </a:rPr>
              <a:t>s</a:t>
            </a:r>
            <a:r>
              <a:rPr lang="pt-BR" dirty="0" smtClean="0"/>
              <a:t>'</a:t>
            </a:r>
            <a:r>
              <a:rPr lang="pt-BR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pt-BR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pt-BR" dirty="0" smtClean="0">
                <a:latin typeface="Courier New" pitchFamily="49" charset="0"/>
              </a:rPr>
              <a:t>	&lt;comando1&gt;;</a:t>
            </a:r>
          </a:p>
          <a:p>
            <a:pPr>
              <a:lnSpc>
                <a:spcPct val="90000"/>
              </a:lnSpc>
              <a:buNone/>
            </a:pPr>
            <a:r>
              <a:rPr lang="pt-BR" dirty="0" smtClean="0">
                <a:latin typeface="Courier New" pitchFamily="49" charset="0"/>
              </a:rPr>
              <a:t>	&lt;comando2&gt;;</a:t>
            </a:r>
          </a:p>
          <a:p>
            <a:pPr>
              <a:lnSpc>
                <a:spcPct val="90000"/>
              </a:lnSpc>
              <a:buNone/>
            </a:pPr>
            <a:r>
              <a:rPr lang="pt-BR" dirty="0" smtClean="0">
                <a:latin typeface="Courier New" pitchFamily="49" charset="0"/>
              </a:rPr>
              <a:t>}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– Trecho de Código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sz="3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pt-BR" sz="3200" dirty="0" smtClean="0">
                <a:latin typeface="Courier New" pitchFamily="49" charset="0"/>
                <a:cs typeface="Courier New" pitchFamily="49" charset="0"/>
              </a:rPr>
              <a:t>iNum = 0;</a:t>
            </a:r>
            <a:endParaRPr lang="pt-BR" sz="3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(cResp == 's' || cResp == 'S' )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(“\nNumero: %i.”, iNum++);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(“Deseja continuar? ”);</a:t>
            </a: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fflush(stdin);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(“%c”, &amp;cResp);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32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pt-BR" sz="3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342</TotalTime>
  <Words>509</Words>
  <Application>Microsoft Office PowerPoint</Application>
  <PresentationFormat>On-screen Show (4:3)</PresentationFormat>
  <Paragraphs>180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Median</vt:lpstr>
      <vt:lpstr>Estruturas de Repetição</vt:lpstr>
      <vt:lpstr>Agenda</vt:lpstr>
      <vt:lpstr>Revisão</vt:lpstr>
      <vt:lpstr>Estruturas de Repetição</vt:lpstr>
      <vt:lpstr>while</vt:lpstr>
      <vt:lpstr>while</vt:lpstr>
      <vt:lpstr>while</vt:lpstr>
      <vt:lpstr>Exemplos: while</vt:lpstr>
      <vt:lpstr>Exemplo – Trecho de Código</vt:lpstr>
      <vt:lpstr>do ... while</vt:lpstr>
      <vt:lpstr>do ... while</vt:lpstr>
      <vt:lpstr>do ... while</vt:lpstr>
      <vt:lpstr>do ... while</vt:lpstr>
      <vt:lpstr>do ... while</vt:lpstr>
      <vt:lpstr>Exemplo – Trecho de Código</vt:lpstr>
      <vt:lpstr>Checklist</vt:lpstr>
      <vt:lpstr>While versus Do... While</vt:lpstr>
      <vt:lpstr>Importante</vt:lpstr>
      <vt:lpstr>Importante</vt:lpstr>
      <vt:lpstr>Importante</vt:lpstr>
      <vt:lpstr>Dúvidas???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Marco Montebello</dc:creator>
  <cp:lastModifiedBy>Jose Nelson Falavinha Junior</cp:lastModifiedBy>
  <cp:revision>37</cp:revision>
  <dcterms:created xsi:type="dcterms:W3CDTF">2012-06-02T14:29:11Z</dcterms:created>
  <dcterms:modified xsi:type="dcterms:W3CDTF">2013-10-25T20:45:51Z</dcterms:modified>
</cp:coreProperties>
</file>