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60" r:id="rId2"/>
    <p:sldId id="257" r:id="rId3"/>
    <p:sldId id="357" r:id="rId4"/>
    <p:sldId id="345" r:id="rId5"/>
    <p:sldId id="347" r:id="rId6"/>
    <p:sldId id="348" r:id="rId7"/>
    <p:sldId id="349" r:id="rId8"/>
    <p:sldId id="359" r:id="rId9"/>
    <p:sldId id="360" r:id="rId10"/>
    <p:sldId id="358" r:id="rId11"/>
    <p:sldId id="288" r:id="rId12"/>
    <p:sldId id="361" r:id="rId13"/>
    <p:sldId id="279" r:id="rId14"/>
    <p:sldId id="294" r:id="rId15"/>
    <p:sldId id="295" r:id="rId16"/>
    <p:sldId id="296" r:id="rId17"/>
    <p:sldId id="301" r:id="rId18"/>
    <p:sldId id="302" r:id="rId19"/>
    <p:sldId id="344" r:id="rId20"/>
    <p:sldId id="350" r:id="rId21"/>
    <p:sldId id="351" r:id="rId22"/>
    <p:sldId id="352" r:id="rId23"/>
    <p:sldId id="353" r:id="rId24"/>
    <p:sldId id="354" r:id="rId25"/>
    <p:sldId id="355" r:id="rId26"/>
    <p:sldId id="356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25/10/2013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montebello@facens.br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25/10/2013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2800" b="1" dirty="0" smtClean="0">
                <a:solidFill>
                  <a:schemeClr val="tx1"/>
                </a:solidFill>
              </a:rPr>
              <a:t>Jose Nelson</a:t>
            </a:r>
            <a:r>
              <a:rPr kumimoji="0" lang="en-US" sz="2800" b="1" baseline="0" dirty="0" smtClean="0">
                <a:solidFill>
                  <a:schemeClr val="tx1"/>
                </a:solidFill>
              </a:rPr>
              <a:t> Falavinha Junior</a:t>
            </a:r>
            <a:endParaRPr kumimoji="0" lang="en-US" sz="2800" b="1" dirty="0" smtClean="0">
              <a:solidFill>
                <a:schemeClr val="tx1"/>
              </a:solidFill>
            </a:endParaRPr>
          </a:p>
          <a:p>
            <a:pPr algn="ctr" eaLnBrk="1" latinLnBrk="0" hangingPunct="1"/>
            <a:r>
              <a:rPr kumimoji="0" lang="en-US" sz="2800" b="1" dirty="0" smtClean="0">
                <a:solidFill>
                  <a:schemeClr val="accent1"/>
                </a:solidFill>
                <a:hlinkClick r:id="rId2"/>
              </a:rPr>
              <a:t>jfalavinha@facens.br</a:t>
            </a:r>
            <a:endParaRPr kumimoji="0" lang="en-US" sz="2800" b="1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Armazenando e exibindo dados de uma matriz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000" b="1" dirty="0" smtClean="0"/>
              <a:t>Armazenando</a:t>
            </a:r>
          </a:p>
          <a:p>
            <a:pPr lvl="1">
              <a:buNone/>
            </a:pPr>
            <a:r>
              <a:rPr lang="pt-BR" sz="1600" b="1" dirty="0" smtClean="0"/>
              <a:t>int</a:t>
            </a:r>
            <a:r>
              <a:rPr lang="pt-BR" sz="1600" dirty="0" smtClean="0"/>
              <a:t> linha, coluna, matriz[3][4];</a:t>
            </a:r>
          </a:p>
          <a:p>
            <a:pPr lvl="1">
              <a:buNone/>
            </a:pPr>
            <a:r>
              <a:rPr lang="pt-BR" sz="1600" b="1" dirty="0" smtClean="0"/>
              <a:t>for</a:t>
            </a:r>
            <a:r>
              <a:rPr lang="pt-BR" sz="1600" dirty="0" smtClean="0"/>
              <a:t>(linha=0; linha&lt;3; linha++)</a:t>
            </a:r>
          </a:p>
          <a:p>
            <a:pPr lvl="1">
              <a:buNone/>
            </a:pPr>
            <a:r>
              <a:rPr lang="pt-BR" sz="1600" dirty="0" smtClean="0"/>
              <a:t>    </a:t>
            </a:r>
            <a:r>
              <a:rPr lang="pt-BR" sz="1600" b="1" dirty="0" smtClean="0"/>
              <a:t>for</a:t>
            </a:r>
            <a:r>
              <a:rPr lang="pt-BR" sz="1600" dirty="0" smtClean="0"/>
              <a:t>(coluna=0; coluna&lt;4; coluna++)</a:t>
            </a:r>
          </a:p>
          <a:p>
            <a:pPr lvl="1">
              <a:buNone/>
            </a:pPr>
            <a:r>
              <a:rPr lang="pt-BR" sz="1600" dirty="0" smtClean="0"/>
              <a:t>    {</a:t>
            </a:r>
          </a:p>
          <a:p>
            <a:pPr lvl="1">
              <a:buNone/>
            </a:pPr>
            <a:r>
              <a:rPr lang="pt-BR" sz="1600" dirty="0" smtClean="0"/>
              <a:t>        </a:t>
            </a:r>
            <a:r>
              <a:rPr lang="pt-BR" sz="1600" b="1" dirty="0" smtClean="0"/>
              <a:t>printf</a:t>
            </a:r>
            <a:r>
              <a:rPr lang="pt-BR" sz="1600" dirty="0" smtClean="0"/>
              <a:t>(</a:t>
            </a:r>
            <a:r>
              <a:rPr lang="pt-BR" sz="1600" dirty="0" smtClean="0">
                <a:solidFill>
                  <a:srgbClr val="3333FF"/>
                </a:solidFill>
              </a:rPr>
              <a:t>“Digite um número: ”</a:t>
            </a:r>
            <a:r>
              <a:rPr lang="pt-BR" sz="1600" dirty="0" smtClean="0"/>
              <a:t>);</a:t>
            </a:r>
          </a:p>
          <a:p>
            <a:pPr lvl="1">
              <a:buNone/>
            </a:pPr>
            <a:r>
              <a:rPr lang="pt-BR" sz="1600" dirty="0" smtClean="0"/>
              <a:t>        </a:t>
            </a:r>
            <a:r>
              <a:rPr lang="pt-BR" sz="1600" b="1" dirty="0" smtClean="0"/>
              <a:t>scanf</a:t>
            </a:r>
            <a:r>
              <a:rPr lang="pt-BR" sz="1600" dirty="0" smtClean="0"/>
              <a:t>(</a:t>
            </a:r>
            <a:r>
              <a:rPr lang="pt-BR" sz="1600" dirty="0" smtClean="0">
                <a:solidFill>
                  <a:srgbClr val="3333FF"/>
                </a:solidFill>
              </a:rPr>
              <a:t>“%i”</a:t>
            </a:r>
            <a:r>
              <a:rPr lang="pt-BR" sz="1600" dirty="0" smtClean="0"/>
              <a:t>, &amp;matriz[linha][coluna]);</a:t>
            </a:r>
          </a:p>
          <a:p>
            <a:pPr lvl="1">
              <a:buNone/>
            </a:pPr>
            <a:r>
              <a:rPr lang="pt-BR" sz="1600" dirty="0" smtClean="0"/>
              <a:t>    }</a:t>
            </a:r>
          </a:p>
          <a:p>
            <a:pPr lvl="1">
              <a:buNone/>
            </a:pPr>
            <a:endParaRPr lang="pt-BR" sz="1600" dirty="0" smtClean="0"/>
          </a:p>
          <a:p>
            <a:r>
              <a:rPr lang="pt-BR" sz="2000" b="1" dirty="0" smtClean="0"/>
              <a:t>Exibindo</a:t>
            </a:r>
          </a:p>
          <a:p>
            <a:pPr lvl="1">
              <a:buNone/>
            </a:pPr>
            <a:r>
              <a:rPr lang="pt-BR" sz="1600" b="1" dirty="0" smtClean="0"/>
              <a:t>int</a:t>
            </a:r>
            <a:r>
              <a:rPr lang="pt-BR" sz="1600" dirty="0" smtClean="0"/>
              <a:t> linha, coluna, matriz[3][4] = {{1, 2, 3, 4}, {5, 6, 7, 8}, {9, 10, 11, 12}};</a:t>
            </a:r>
          </a:p>
          <a:p>
            <a:pPr lvl="1">
              <a:buNone/>
            </a:pPr>
            <a:r>
              <a:rPr lang="pt-BR" sz="1600" b="1" dirty="0" smtClean="0"/>
              <a:t>for</a:t>
            </a:r>
            <a:r>
              <a:rPr lang="pt-BR" sz="1600" dirty="0" smtClean="0"/>
              <a:t>(linha=0; linha&lt;3; linha++)</a:t>
            </a:r>
          </a:p>
          <a:p>
            <a:pPr lvl="1">
              <a:buNone/>
            </a:pPr>
            <a:r>
              <a:rPr lang="pt-BR" sz="1600" dirty="0" smtClean="0"/>
              <a:t>    </a:t>
            </a:r>
            <a:r>
              <a:rPr lang="pt-BR" sz="1600" b="1" dirty="0" smtClean="0"/>
              <a:t>for</a:t>
            </a:r>
            <a:r>
              <a:rPr lang="pt-BR" sz="1600" dirty="0" smtClean="0"/>
              <a:t>(coluna=0; coluna&lt;4; coluna++)</a:t>
            </a:r>
          </a:p>
          <a:p>
            <a:pPr lvl="1">
              <a:buNone/>
            </a:pPr>
            <a:r>
              <a:rPr lang="pt-BR" sz="1600" b="1" dirty="0" smtClean="0"/>
              <a:t>        printf</a:t>
            </a:r>
            <a:r>
              <a:rPr lang="pt-BR" sz="1600" dirty="0" smtClean="0"/>
              <a:t>(</a:t>
            </a:r>
            <a:r>
              <a:rPr lang="pt-BR" sz="1600" dirty="0" smtClean="0">
                <a:solidFill>
                  <a:srgbClr val="3333FF"/>
                </a:solidFill>
              </a:rPr>
              <a:t>“O %i elemento da %i linha: %i”</a:t>
            </a:r>
            <a:r>
              <a:rPr lang="pt-BR" sz="1600" dirty="0" smtClean="0"/>
              <a:t>, linha+1, coluna+1, matriz[linha][coluna]);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pic>
        <p:nvPicPr>
          <p:cNvPr id="6" name="Content Placeholder 5" descr="2010-02-04-Question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87861" y="1600200"/>
            <a:ext cx="3801666" cy="506888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trabalhar!!!</a:t>
            </a:r>
            <a:endParaRPr lang="en-US" dirty="0"/>
          </a:p>
        </p:txBody>
      </p:sp>
      <p:pic>
        <p:nvPicPr>
          <p:cNvPr id="39938" name="Picture 2" descr="C:\Users\saommont\Google Drive\Imagens\bonecos-sentados-em-cima-de-um-lap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45585"/>
            <a:ext cx="8172400" cy="5112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programa que receba 15 números float em uma matriz 3 x 5 e exiba-os na tela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Alterar o programa anterior de forma que sejam exibidos o maior e o menor números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programa que receba uma matriz 4x5 de inteiros e calcule:</a:t>
                      </a:r>
                    </a:p>
                    <a:p>
                      <a:r>
                        <a:rPr lang="pt-BR" sz="2400" dirty="0" smtClean="0"/>
                        <a:t>	A soma dos elementos de cada linhas</a:t>
                      </a:r>
                    </a:p>
                    <a:p>
                      <a:r>
                        <a:rPr lang="pt-BR" sz="2400" dirty="0" smtClean="0"/>
                        <a:t>	A soma dos elementos de cada coluna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Faça um programa em Linguagem C que receba uma Matriz A 5x5 e gere uma Matriz B 5x5 onde a mesma é a transposta da Matriz A.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i="1" dirty="0" smtClean="0"/>
                        <a:t>Matriz transposta é quando os dados da linha viram coluna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5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receba do usuario uma matriz 4x5 e um vetor com 5 elementos, onde ambos devem ser inteiros.</a:t>
                      </a:r>
                    </a:p>
                    <a:p>
                      <a:r>
                        <a:rPr lang="pt-BR" sz="2400" dirty="0" smtClean="0"/>
                        <a:t>Em seguida deve-se multiplicar cada uma das linhas da matriz pelo vetor. O resultado deve ser armazenado na propria matriz.</a:t>
                      </a:r>
                    </a:p>
                    <a:p>
                      <a:r>
                        <a:rPr lang="pt-BR" sz="2400" dirty="0" smtClean="0"/>
                        <a:t>Ao final deve-se exibir a matriz alterada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6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C, que receba 15 (quinze) valores decimais do usuário e insira apenas os valores negativos em um vetor e quando o valor inserido for positivo, deve-se inserir o valor 0 (zero) no vetor. Logo após deve-se exibir quantos valores negativos foram inseridos no vetor.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7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programa que receba uma matriz 7x5 de inteiros e calcule: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 soma dos elementos de cada linhas e armazene o resultado em um vetor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 soma dos elementos de cada coluna e armazene o resultado em um outro vetor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</a:p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Conceito</a:t>
            </a:r>
          </a:p>
          <a:p>
            <a:r>
              <a:rPr lang="pt-BR" dirty="0" smtClean="0"/>
              <a:t>Referenciando elementos</a:t>
            </a:r>
          </a:p>
          <a:p>
            <a:r>
              <a:rPr lang="pt-BR" dirty="0" smtClean="0"/>
              <a:t>Preenchendo uma matriz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8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programa em linguagem C que receba 2 notas para 50 alunos e armazene em uma matriz (utilizar matriz bidimensional para armazenar as notas). Exibir a média de cada aluno.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9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Criar um programa em linguagem C que multiplique duas matrizes (A e B) e armazene o resultado em uma terceira matriz (R).</a:t>
                      </a:r>
                    </a:p>
                    <a:p>
                      <a:r>
                        <a:rPr lang="pt-BR" sz="2400" dirty="0" smtClean="0"/>
                        <a:t>Considerações: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 matriz A deve ter 3 linhas e 2 colunas;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 matriz B deve ter 2 linhas e 3 colunas;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As matrizes A e B devem ser preenchidas pelo usuário.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10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Faça um programa que receba um vetor de 13 posições de números inteiros e mostre somente os positivos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Seja A e B dois vetores contendo 5 elementos inteiros. Fazer um programa para: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Ler o vetor A e o vetor B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Calcular a soma dos elementos de A.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Calcular a soma dos elementos de B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Obter o vetor C, que é a soma dos vetores A e B.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Obter o vetor D, subtraindo B de 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Escreva um programa em linguagem C que leia uma matriz de números inteiros de ordem 3x4. Em seguida solicite ao usuário que digite um número e exiba quantos elementos da matriz são iguais ao número fornecido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receba uma matriz 6x6 e que realize as seguintes trocas: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 linha de índice 0 com a linha de índice 5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2400" dirty="0" smtClean="0"/>
                        <a:t> A coluna de índice 3 com a coluna de índice 4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Desenvolva um programa em Linguagem C que receba uma matriz 6x4 e some cada uma das linhas, armazenando o resultado da soma em um vetor. 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Criação de variáveis</a:t>
            </a:r>
          </a:p>
          <a:p>
            <a:pPr lvl="1"/>
            <a:r>
              <a:rPr lang="pt-BR" dirty="0" smtClean="0"/>
              <a:t>Tipos: </a:t>
            </a:r>
            <a:r>
              <a:rPr lang="pt-BR" b="1" dirty="0" smtClean="0"/>
              <a:t>int</a:t>
            </a:r>
            <a:r>
              <a:rPr lang="pt-BR" dirty="0" smtClean="0"/>
              <a:t>, </a:t>
            </a:r>
            <a:r>
              <a:rPr lang="pt-BR" b="1" dirty="0" smtClean="0"/>
              <a:t>float</a:t>
            </a:r>
            <a:r>
              <a:rPr lang="pt-BR" dirty="0" smtClean="0"/>
              <a:t>, </a:t>
            </a:r>
            <a:r>
              <a:rPr lang="pt-BR" b="1" dirty="0" smtClean="0"/>
              <a:t>double</a:t>
            </a:r>
            <a:r>
              <a:rPr lang="pt-BR" dirty="0" smtClean="0"/>
              <a:t>, </a:t>
            </a:r>
            <a:r>
              <a:rPr lang="pt-BR" b="1" dirty="0" smtClean="0"/>
              <a:t>char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Exibir informações na tela</a:t>
            </a:r>
          </a:p>
          <a:p>
            <a:pPr lvl="1"/>
            <a:r>
              <a:rPr lang="pt-BR" b="1" dirty="0" smtClean="0"/>
              <a:t>printf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Receber informações do usuário</a:t>
            </a:r>
          </a:p>
          <a:p>
            <a:pPr lvl="1"/>
            <a:r>
              <a:rPr lang="pt-BR" b="1" dirty="0" smtClean="0"/>
              <a:t>scanf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Estruturas de Decisão (Simples e Aninhada)</a:t>
            </a:r>
          </a:p>
          <a:p>
            <a:pPr lvl="1"/>
            <a:r>
              <a:rPr lang="pt-BR" b="1" dirty="0" smtClean="0"/>
              <a:t>if ... else</a:t>
            </a:r>
          </a:p>
          <a:p>
            <a:endParaRPr lang="pt-BR" dirty="0" smtClean="0"/>
          </a:p>
          <a:p>
            <a:r>
              <a:rPr lang="pt-BR" dirty="0" smtClean="0"/>
              <a:t>Estruturas de Repetição</a:t>
            </a:r>
          </a:p>
          <a:p>
            <a:pPr lvl="1"/>
            <a:r>
              <a:rPr lang="pt-BR" b="1" dirty="0" smtClean="0"/>
              <a:t>for</a:t>
            </a:r>
          </a:p>
          <a:p>
            <a:pPr lvl="1"/>
            <a:r>
              <a:rPr lang="pt-BR" b="1" dirty="0" smtClean="0"/>
              <a:t>while / do ... while</a:t>
            </a:r>
          </a:p>
          <a:p>
            <a:endParaRPr lang="pt-BR" dirty="0" smtClean="0"/>
          </a:p>
          <a:p>
            <a:r>
              <a:rPr lang="pt-BR" dirty="0" smtClean="0"/>
              <a:t>Vetores</a:t>
            </a:r>
          </a:p>
          <a:p>
            <a:pPr lvl="1"/>
            <a:r>
              <a:rPr lang="pt-BR" b="1" dirty="0" smtClean="0"/>
              <a:t>tipo nome[tamanho];</a:t>
            </a:r>
          </a:p>
        </p:txBody>
      </p:sp>
      <p:pic>
        <p:nvPicPr>
          <p:cNvPr id="4" name="Picture 4" descr="http://1.bp.blogspot.com/-FEWqvlCGKII/UOcL_MOl1NI/AAAAAAAAA4U/jIIjyqgEok0/s1600/Kozzi-remember-remember-remember-302+X+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354" y="1556686"/>
            <a:ext cx="3740646" cy="5301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declaração de uma matriz multidimensional é muito parecida com a declaração de um vetor:</a:t>
            </a:r>
          </a:p>
          <a:p>
            <a:pPr>
              <a:buNone/>
            </a:pPr>
            <a:r>
              <a:rPr lang="pt-BR" sz="2600" dirty="0" smtClean="0">
                <a:latin typeface="Courier New" pitchFamily="49" charset="0"/>
              </a:rPr>
              <a:t>tipo nome_da_variável [linha][coluna]...;</a:t>
            </a:r>
            <a:endParaRPr lang="pt-BR" sz="2600" dirty="0" smtClean="0"/>
          </a:p>
          <a:p>
            <a:endParaRPr lang="pt-BR" dirty="0" smtClean="0"/>
          </a:p>
          <a:p>
            <a:r>
              <a:rPr lang="pt-BR" dirty="0" smtClean="0"/>
              <a:t>Quando vamos preencher ou ler uma matriz na Ling. C o </a:t>
            </a:r>
            <a:r>
              <a:rPr lang="pt-BR" b="1" i="1" u="sng" dirty="0" smtClean="0"/>
              <a:t>índice mais à direita varia mais rapidamente que o índice à esquerda</a:t>
            </a:r>
            <a:r>
              <a:rPr lang="pt-BR" dirty="0" smtClean="0"/>
              <a:t>. </a:t>
            </a:r>
          </a:p>
          <a:p>
            <a:r>
              <a:rPr lang="pt-BR" dirty="0" smtClean="0"/>
              <a:t>Vale lembrar que os </a:t>
            </a:r>
            <a:r>
              <a:rPr lang="pt-BR" b="1" i="1" u="sng" dirty="0" smtClean="0"/>
              <a:t>índices iniciam-se em 0 e vão até o número declarado menos 1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Além disso o controle desses índices é de responsabilidade do programador.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de matriz bidimensional</a:t>
            </a:r>
          </a:p>
          <a:p>
            <a:pPr lvl="1"/>
            <a:r>
              <a:rPr lang="pt-BR" dirty="0" smtClean="0"/>
              <a:t>matriz[5][6]</a:t>
            </a:r>
          </a:p>
          <a:p>
            <a:pPr lvl="1"/>
            <a:r>
              <a:rPr lang="pt-BR" dirty="0" smtClean="0"/>
              <a:t>matriz[L][C]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39752" y="2996952"/>
            <a:ext cx="4103464" cy="3598450"/>
            <a:chOff x="1586" y="1638"/>
            <a:chExt cx="2267" cy="198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813" y="1926"/>
              <a:ext cx="2040" cy="1700"/>
              <a:chOff x="1813" y="1700"/>
              <a:chExt cx="2040" cy="1700"/>
            </a:xfrm>
          </p:grpSpPr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1813" y="1700"/>
                <a:ext cx="2040" cy="340"/>
                <a:chOff x="1246" y="2267"/>
                <a:chExt cx="2040" cy="340"/>
              </a:xfrm>
            </p:grpSpPr>
            <p:sp>
              <p:nvSpPr>
                <p:cNvPr id="41" name="Rectangle 7"/>
                <p:cNvSpPr>
                  <a:spLocks noChangeArrowheads="1"/>
                </p:cNvSpPr>
                <p:nvPr/>
              </p:nvSpPr>
              <p:spPr bwMode="auto">
                <a:xfrm>
                  <a:off x="12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Rectangle 8"/>
                <p:cNvSpPr>
                  <a:spLocks noChangeArrowheads="1"/>
                </p:cNvSpPr>
                <p:nvPr/>
              </p:nvSpPr>
              <p:spPr bwMode="auto">
                <a:xfrm>
                  <a:off x="158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192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10"/>
                <p:cNvSpPr>
                  <a:spLocks noChangeArrowheads="1"/>
                </p:cNvSpPr>
                <p:nvPr/>
              </p:nvSpPr>
              <p:spPr bwMode="auto">
                <a:xfrm>
                  <a:off x="226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11"/>
                <p:cNvSpPr>
                  <a:spLocks noChangeArrowheads="1"/>
                </p:cNvSpPr>
                <p:nvPr/>
              </p:nvSpPr>
              <p:spPr bwMode="auto">
                <a:xfrm>
                  <a:off x="260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29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1813" y="2040"/>
                <a:ext cx="2040" cy="340"/>
                <a:chOff x="1246" y="2267"/>
                <a:chExt cx="2040" cy="340"/>
              </a:xfrm>
            </p:grpSpPr>
            <p:sp>
              <p:nvSpPr>
                <p:cNvPr id="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5"/>
                <p:cNvSpPr>
                  <a:spLocks noChangeArrowheads="1"/>
                </p:cNvSpPr>
                <p:nvPr/>
              </p:nvSpPr>
              <p:spPr bwMode="auto">
                <a:xfrm>
                  <a:off x="158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17"/>
                <p:cNvSpPr>
                  <a:spLocks noChangeArrowheads="1"/>
                </p:cNvSpPr>
                <p:nvPr/>
              </p:nvSpPr>
              <p:spPr bwMode="auto">
                <a:xfrm>
                  <a:off x="226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18"/>
                <p:cNvSpPr>
                  <a:spLocks noChangeArrowheads="1"/>
                </p:cNvSpPr>
                <p:nvPr/>
              </p:nvSpPr>
              <p:spPr bwMode="auto">
                <a:xfrm>
                  <a:off x="260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9"/>
                <p:cNvSpPr>
                  <a:spLocks noChangeArrowheads="1"/>
                </p:cNvSpPr>
                <p:nvPr/>
              </p:nvSpPr>
              <p:spPr bwMode="auto">
                <a:xfrm>
                  <a:off x="29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1813" y="2380"/>
                <a:ext cx="2040" cy="340"/>
                <a:chOff x="1246" y="2267"/>
                <a:chExt cx="2040" cy="340"/>
              </a:xfrm>
            </p:grpSpPr>
            <p:sp>
              <p:nvSpPr>
                <p:cNvPr id="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2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8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24"/>
                <p:cNvSpPr>
                  <a:spLocks noChangeArrowheads="1"/>
                </p:cNvSpPr>
                <p:nvPr/>
              </p:nvSpPr>
              <p:spPr bwMode="auto">
                <a:xfrm>
                  <a:off x="226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Rectangle 25"/>
                <p:cNvSpPr>
                  <a:spLocks noChangeArrowheads="1"/>
                </p:cNvSpPr>
                <p:nvPr/>
              </p:nvSpPr>
              <p:spPr bwMode="auto">
                <a:xfrm>
                  <a:off x="260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29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1813" y="2720"/>
                <a:ext cx="2040" cy="340"/>
                <a:chOff x="1246" y="2267"/>
                <a:chExt cx="2040" cy="340"/>
              </a:xfrm>
            </p:grpSpPr>
            <p:sp>
              <p:nvSpPr>
                <p:cNvPr id="23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Rectangle 29"/>
                <p:cNvSpPr>
                  <a:spLocks noChangeArrowheads="1"/>
                </p:cNvSpPr>
                <p:nvPr/>
              </p:nvSpPr>
              <p:spPr bwMode="auto">
                <a:xfrm>
                  <a:off x="158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Rectangle 31"/>
                <p:cNvSpPr>
                  <a:spLocks noChangeArrowheads="1"/>
                </p:cNvSpPr>
                <p:nvPr/>
              </p:nvSpPr>
              <p:spPr bwMode="auto">
                <a:xfrm>
                  <a:off x="226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Rectangle 32"/>
                <p:cNvSpPr>
                  <a:spLocks noChangeArrowheads="1"/>
                </p:cNvSpPr>
                <p:nvPr/>
              </p:nvSpPr>
              <p:spPr bwMode="auto">
                <a:xfrm>
                  <a:off x="260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Rectangle 33"/>
                <p:cNvSpPr>
                  <a:spLocks noChangeArrowheads="1"/>
                </p:cNvSpPr>
                <p:nvPr/>
              </p:nvSpPr>
              <p:spPr bwMode="auto">
                <a:xfrm>
                  <a:off x="29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813" y="3060"/>
                <a:ext cx="2040" cy="340"/>
                <a:chOff x="1246" y="2267"/>
                <a:chExt cx="2040" cy="340"/>
              </a:xfrm>
            </p:grpSpPr>
            <p:sp>
              <p:nvSpPr>
                <p:cNvPr id="17" name="Rectangle 35"/>
                <p:cNvSpPr>
                  <a:spLocks noChangeArrowheads="1"/>
                </p:cNvSpPr>
                <p:nvPr/>
              </p:nvSpPr>
              <p:spPr bwMode="auto">
                <a:xfrm>
                  <a:off x="12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38"/>
                <p:cNvSpPr>
                  <a:spLocks noChangeArrowheads="1"/>
                </p:cNvSpPr>
                <p:nvPr/>
              </p:nvSpPr>
              <p:spPr bwMode="auto">
                <a:xfrm>
                  <a:off x="226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39"/>
                <p:cNvSpPr>
                  <a:spLocks noChangeArrowheads="1"/>
                </p:cNvSpPr>
                <p:nvPr/>
              </p:nvSpPr>
              <p:spPr bwMode="auto">
                <a:xfrm>
                  <a:off x="260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Rectangle 40"/>
                <p:cNvSpPr>
                  <a:spLocks noChangeArrowheads="1"/>
                </p:cNvSpPr>
                <p:nvPr/>
              </p:nvSpPr>
              <p:spPr bwMode="auto">
                <a:xfrm>
                  <a:off x="2946" y="2267"/>
                  <a:ext cx="340" cy="3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1586" y="1955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0</a:t>
              </a: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1882" y="163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0</a:t>
              </a: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3582" y="163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5</a:t>
              </a: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1586" y="333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/>
                <a:t>4</a:t>
              </a: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1701" y="220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2109" y="1752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Sintaxe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tipo nome_matriz[linhas][colunas];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tipo nome_matriz[profundidade][linhas][colunas];</a:t>
            </a:r>
          </a:p>
          <a:p>
            <a:pPr>
              <a:buNone/>
            </a:pPr>
            <a:endParaRPr lang="pt-BR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float</a:t>
            </a:r>
            <a:r>
              <a:rPr lang="pt-BR" sz="3200" dirty="0" smtClean="0">
                <a:latin typeface="Courier New" pitchFamily="49" charset="0"/>
              </a:rPr>
              <a:t> fNotas[50][2];</a:t>
            </a:r>
          </a:p>
          <a:p>
            <a:pPr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int</a:t>
            </a:r>
            <a:r>
              <a:rPr lang="pt-BR" sz="3200" dirty="0" smtClean="0">
                <a:latin typeface="Courier New" pitchFamily="49" charset="0"/>
              </a:rPr>
              <a:t> iMatriz[2][2][3];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Referenciando elementos de uma matriz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iMatriz[3][4] = {	{1, 2, 3, 4}, 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			{5, 6, 7, 8}, 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</a:rPr>
              <a:t>					{9, 10, 11, 12}};</a:t>
            </a:r>
          </a:p>
          <a:p>
            <a:pPr>
              <a:buNone/>
            </a:pPr>
            <a:endParaRPr lang="pt-BR" dirty="0" smtClean="0"/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87450" y="3860800"/>
            <a:ext cx="6819900" cy="2081213"/>
            <a:chOff x="1157" y="2432"/>
            <a:chExt cx="4296" cy="131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157" y="2432"/>
              <a:ext cx="1587" cy="1311"/>
              <a:chOff x="1973" y="2432"/>
              <a:chExt cx="1587" cy="1311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200" y="272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40" y="272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880" y="272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220" y="272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200" y="306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40" y="3063"/>
                <a:ext cx="340" cy="34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880" y="306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220" y="306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200" y="340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540" y="340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880" y="340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220" y="3403"/>
                <a:ext cx="340" cy="3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1973" y="2752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0</a:t>
                </a: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269" y="2435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0</a:t>
                </a: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3288" y="2435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3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1973" y="3452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2</a:t>
                </a: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1973" y="3089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1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2608" y="2432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1</a:t>
                </a:r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2947" y="2432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2</a:t>
                </a: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2267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1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2608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2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2947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3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3288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4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2267" y="3089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5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2608" y="3089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6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2947" y="3089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7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3288" y="3089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8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2267" y="3452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9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2562" y="3452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10</a:t>
                </a: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2904" y="3452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11</a:t>
                </a: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3243" y="3452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000"/>
                  <a:t>12</a:t>
                </a:r>
              </a:p>
            </p:txBody>
          </p:sp>
        </p:grpSp>
        <p:sp>
          <p:nvSpPr>
            <p:cNvPr id="6" name="Text Box 37"/>
            <p:cNvSpPr txBox="1">
              <a:spLocks noChangeArrowheads="1"/>
            </p:cNvSpPr>
            <p:nvPr/>
          </p:nvSpPr>
          <p:spPr bwMode="auto">
            <a:xfrm>
              <a:off x="2835" y="3089"/>
              <a:ext cx="26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iMatriz[1][1]</a:t>
              </a:r>
              <a:r>
                <a:rPr lang="pt-BR" sz="2000"/>
                <a:t> armazena o número 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Matrizes...</a:t>
            </a:r>
            <a:endParaRPr lang="en-US" dirty="0"/>
          </a:p>
        </p:txBody>
      </p:sp>
      <p:pic>
        <p:nvPicPr>
          <p:cNvPr id="1026" name="Picture 2" descr="http://www.activeinfo.com.br/curso_programacao/images/matriz_0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2357504"/>
            <a:ext cx="7702680" cy="3519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Matrizes...</a:t>
            </a:r>
            <a:endParaRPr lang="en-US" dirty="0"/>
          </a:p>
        </p:txBody>
      </p:sp>
      <p:pic>
        <p:nvPicPr>
          <p:cNvPr id="38914" name="Picture 2" descr="http://cae.ucb.br/conteudo/programar/labor1/imagens/matriz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04589"/>
            <a:ext cx="6048671" cy="4941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259</TotalTime>
  <Words>909</Words>
  <Application>Microsoft Office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Matrizes</vt:lpstr>
      <vt:lpstr>Agenda</vt:lpstr>
      <vt:lpstr>Revisão</vt:lpstr>
      <vt:lpstr>Matrizes</vt:lpstr>
      <vt:lpstr>Matrizes</vt:lpstr>
      <vt:lpstr>Matrizes</vt:lpstr>
      <vt:lpstr>Referenciando elementos de uma matriz</vt:lpstr>
      <vt:lpstr>Matrizes...</vt:lpstr>
      <vt:lpstr>Matrizes...</vt:lpstr>
      <vt:lpstr>Armazenando e exibindo dados de uma matriz</vt:lpstr>
      <vt:lpstr>Dúvidas???</vt:lpstr>
      <vt:lpstr>Vamos trabalhar!!!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Nelson Falavinha Junior</cp:lastModifiedBy>
  <cp:revision>31</cp:revision>
  <dcterms:created xsi:type="dcterms:W3CDTF">2012-06-02T14:29:11Z</dcterms:created>
  <dcterms:modified xsi:type="dcterms:W3CDTF">2013-10-25T20:49:44Z</dcterms:modified>
</cp:coreProperties>
</file>