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wnload2.mikrotik.com/routeros/winbox/3.11/winbox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mikrotik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11E59-8CF3-49D3-A27B-8FD26CB7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463" y="6776"/>
            <a:ext cx="1694537" cy="1694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6E3D1-926F-4DF3-8A62-4EDFAB8BB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50754" y="128793"/>
            <a:ext cx="1347010" cy="13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611" y="200717"/>
            <a:ext cx="9520157" cy="1059305"/>
          </a:xfrm>
        </p:spPr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Merubah</a:t>
            </a:r>
            <a:r>
              <a:rPr lang="en-US" dirty="0"/>
              <a:t> Nama Interface </a:t>
            </a:r>
            <a:r>
              <a:rPr lang="en-US" dirty="0" err="1"/>
              <a:t>Mikrotik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7488" y="1308010"/>
            <a:ext cx="4608512" cy="264109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2264" y="1308010"/>
            <a:ext cx="4429125" cy="2619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3429000"/>
            <a:ext cx="4467225" cy="26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2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125096" y="1242185"/>
            <a:ext cx="3357154" cy="3441520"/>
          </a:xfrm>
        </p:spPr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Address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</a:p>
          <a:p>
            <a:r>
              <a:rPr lang="en-US" dirty="0">
                <a:sym typeface="Wingdings" panose="05000000000000000000" pitchFamily="2" charset="2"/>
              </a:rPr>
              <a:t>IP Address LAN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192.168.0.1/24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IP Address WAN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172.16.0.2/24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112" y="182880"/>
            <a:ext cx="9520157" cy="1059305"/>
          </a:xfrm>
        </p:spPr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2: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IP Address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1267" y="1424865"/>
            <a:ext cx="6392115" cy="460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70" y="4112204"/>
            <a:ext cx="3133725" cy="1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3: </a:t>
            </a:r>
            <a:r>
              <a:rPr lang="en-US" dirty="0" err="1"/>
              <a:t>Konfigurasi</a:t>
            </a:r>
            <a:r>
              <a:rPr lang="en-US" dirty="0"/>
              <a:t> DNS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45203" y="2560004"/>
            <a:ext cx="2579327" cy="343693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88561" y="2017713"/>
            <a:ext cx="3736177" cy="3441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19303" y="3187339"/>
            <a:ext cx="2669258" cy="1672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4695" y="201771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DNS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9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195943"/>
            <a:ext cx="9520157" cy="1059305"/>
          </a:xfrm>
        </p:spPr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4: </a:t>
            </a:r>
            <a:r>
              <a:rPr lang="en-US" dirty="0" err="1"/>
              <a:t>Konfigurasi</a:t>
            </a:r>
            <a:r>
              <a:rPr lang="en-US" dirty="0"/>
              <a:t> Gateway / Routes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2288" y="1593189"/>
            <a:ext cx="4603750" cy="25942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1255248"/>
            <a:ext cx="4608576" cy="3438144"/>
          </a:xfrm>
        </p:spPr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Routes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5" y="1848123"/>
            <a:ext cx="2752725" cy="4121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027" y="2988393"/>
            <a:ext cx="5235038" cy="3074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143385" y="2010878"/>
            <a:ext cx="1018903" cy="3429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3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5: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Firewall / NAT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Firewall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NAT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2441415"/>
            <a:ext cx="4603750" cy="2594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006" y="2716121"/>
            <a:ext cx="2743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5: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Firewall / NAT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7837" y="2011363"/>
            <a:ext cx="3103063" cy="343693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Tab </a:t>
            </a:r>
            <a:r>
              <a:rPr lang="en-US" b="1" dirty="0" err="1">
                <a:solidFill>
                  <a:srgbClr val="FF0000"/>
                </a:solidFill>
              </a:rPr>
              <a:t>Acction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93" y="2547937"/>
            <a:ext cx="45529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Tess </a:t>
            </a:r>
            <a:r>
              <a:rPr lang="en-US" dirty="0" err="1"/>
              <a:t>Koneksi</a:t>
            </a:r>
            <a:r>
              <a:rPr lang="en-US" dirty="0"/>
              <a:t> Router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Modem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New Terminal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44" y="2801711"/>
            <a:ext cx="1343025" cy="29527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371169" y="4153989"/>
            <a:ext cx="2389551" cy="1240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60720" y="2010877"/>
            <a:ext cx="5768958" cy="3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6: </a:t>
            </a:r>
            <a:r>
              <a:rPr lang="en-US" dirty="0" err="1"/>
              <a:t>Konfigurasi</a:t>
            </a:r>
            <a:r>
              <a:rPr lang="en-US" dirty="0"/>
              <a:t> DHCP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DHCP server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IP Address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client </a:t>
            </a:r>
            <a:r>
              <a:rPr lang="en-US" dirty="0" err="1"/>
              <a:t>atau</a:t>
            </a:r>
            <a:r>
              <a:rPr lang="en-US" dirty="0"/>
              <a:t> user 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client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IP Address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Obtain an IP Address </a:t>
            </a:r>
            <a:r>
              <a:rPr lang="en-US" b="1" dirty="0" err="1">
                <a:solidFill>
                  <a:srgbClr val="FF0000"/>
                </a:solidFill>
              </a:rPr>
              <a:t>Automaticaly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DHCP Server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IP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DHCP Server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7912" y="2138363"/>
            <a:ext cx="2657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3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6: </a:t>
            </a:r>
            <a:r>
              <a:rPr lang="en-US" dirty="0" err="1"/>
              <a:t>Konfigurasi</a:t>
            </a:r>
            <a:r>
              <a:rPr lang="en-US" dirty="0"/>
              <a:t> DHCP Server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4695" y="1953299"/>
            <a:ext cx="4608512" cy="250803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61623" y="2029482"/>
            <a:ext cx="260985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623" y="3490170"/>
            <a:ext cx="2638425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198" y="4908131"/>
            <a:ext cx="2609850" cy="1304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000" y="4994882"/>
            <a:ext cx="2924175" cy="1285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841" y="4908131"/>
            <a:ext cx="2924175" cy="15335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294773" y="2247521"/>
            <a:ext cx="1678968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>
            <a:off x="10900048" y="2677182"/>
            <a:ext cx="451575" cy="129392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11054852" y="4142632"/>
            <a:ext cx="479651" cy="1304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7816361" y="5408023"/>
            <a:ext cx="337798" cy="2297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4563109" y="5560593"/>
            <a:ext cx="313772" cy="291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6: </a:t>
            </a:r>
            <a:r>
              <a:rPr lang="en-US" dirty="0" err="1"/>
              <a:t>Konfigurasi</a:t>
            </a:r>
            <a:r>
              <a:rPr lang="en-US" dirty="0"/>
              <a:t> DHCP Server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2765133"/>
            <a:ext cx="4603750" cy="194685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33143" y="2185528"/>
            <a:ext cx="2924175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143" y="4333757"/>
            <a:ext cx="2930124" cy="1557592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3553095" y="3803418"/>
            <a:ext cx="455008" cy="468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Merubah</a:t>
            </a:r>
            <a:r>
              <a:rPr lang="en-US" dirty="0"/>
              <a:t> Nama Interface </a:t>
            </a:r>
          </a:p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IP Address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WinBox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terminal</a:t>
            </a:r>
          </a:p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DNS</a:t>
            </a:r>
          </a:p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Gateway (Route) </a:t>
            </a:r>
          </a:p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NAT</a:t>
            </a:r>
          </a:p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2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IP Address </a:t>
            </a:r>
            <a:r>
              <a:rPr lang="en-US" dirty="0" err="1"/>
              <a:t>Komputer</a:t>
            </a:r>
            <a:r>
              <a:rPr lang="en-US" dirty="0"/>
              <a:t>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client</a:t>
            </a:r>
          </a:p>
          <a:p>
            <a:r>
              <a:rPr lang="en-US" dirty="0" err="1"/>
              <a:t>Atur</a:t>
            </a:r>
            <a:r>
              <a:rPr lang="en-US" dirty="0"/>
              <a:t> IP Address Client </a:t>
            </a:r>
            <a:r>
              <a:rPr lang="en-US" dirty="0" err="1"/>
              <a:t>menggunakan</a:t>
            </a:r>
            <a:r>
              <a:rPr lang="en-US" dirty="0"/>
              <a:t> DHCP Client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Ethernet </a:t>
            </a:r>
            <a:r>
              <a:rPr lang="en-US" dirty="0">
                <a:sym typeface="Wingdings" panose="05000000000000000000" pitchFamily="2" charset="2"/>
              </a:rPr>
              <a:t> Properties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9337" y="2586038"/>
            <a:ext cx="2714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0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IP Address </a:t>
            </a:r>
            <a:r>
              <a:rPr lang="en-US" dirty="0" err="1"/>
              <a:t>Komputer</a:t>
            </a:r>
            <a:r>
              <a:rPr lang="en-US" dirty="0"/>
              <a:t>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0126" y="2011363"/>
            <a:ext cx="2658485" cy="34369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4773" y="2011363"/>
            <a:ext cx="3021797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Cek</a:t>
            </a:r>
            <a:r>
              <a:rPr lang="en-US" dirty="0"/>
              <a:t> IP Address </a:t>
            </a:r>
            <a:r>
              <a:rPr lang="en-US" dirty="0" err="1"/>
              <a:t>Komputer</a:t>
            </a:r>
            <a:r>
              <a:rPr lang="en-US" dirty="0"/>
              <a:t>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2268" y="2729299"/>
            <a:ext cx="2733675" cy="23145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8872" y="2296746"/>
            <a:ext cx="2770148" cy="344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5473" y="21120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Ethernet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Status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524" y="2296746"/>
            <a:ext cx="2983387" cy="359834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740434" y="3709851"/>
            <a:ext cx="2032090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3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113" y="2358158"/>
            <a:ext cx="4608512" cy="274334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4775" y="2358988"/>
            <a:ext cx="4603750" cy="27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5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4DFD6-1EEC-4B54-AFBF-24381927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07" y="2196820"/>
            <a:ext cx="3274982" cy="32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5" y="2055907"/>
            <a:ext cx="9903379" cy="3116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37714" y="5081450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304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minimum </a:t>
            </a:r>
            <a:r>
              <a:rPr lang="en-US" dirty="0" err="1"/>
              <a:t>dua</a:t>
            </a:r>
            <a:r>
              <a:rPr lang="en-US" dirty="0"/>
              <a:t> interface (2 Ethernet), </a:t>
            </a:r>
            <a:r>
              <a:rPr lang="en-US" dirty="0" err="1"/>
              <a:t>yaitu</a:t>
            </a:r>
            <a:endParaRPr lang="en-US" dirty="0"/>
          </a:p>
          <a:p>
            <a:pPr lvl="1"/>
            <a:r>
              <a:rPr lang="en-US" b="1" dirty="0"/>
              <a:t>Ether1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terhubung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Modem/ISP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IP Address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172.16.0.2/24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Ether2  </a:t>
            </a:r>
            <a:r>
              <a:rPr lang="en-US" dirty="0" err="1">
                <a:sym typeface="Wingdings" panose="05000000000000000000" pitchFamily="2" charset="2"/>
              </a:rPr>
              <a:t>terhubung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Laptop Admin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IP Address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192.168.0.1/24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 err="1"/>
              <a:t>MikroTik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/>
              <a:t>Virtual Machine (</a:t>
            </a:r>
            <a:r>
              <a:rPr lang="en-US" b="1" dirty="0" err="1"/>
              <a:t>VirtualBox</a:t>
            </a:r>
            <a:r>
              <a:rPr lang="en-US" b="1" dirty="0"/>
              <a:t>)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Laptop Admin</a:t>
            </a:r>
          </a:p>
        </p:txBody>
      </p:sp>
    </p:spTree>
    <p:extLst>
      <p:ext uri="{BB962C8B-B14F-4D97-AF65-F5344CB8AC3E}">
        <p14:creationId xmlns:p14="http://schemas.microsoft.com/office/powerpoint/2010/main" val="384603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673" y="300446"/>
            <a:ext cx="9520158" cy="1049235"/>
          </a:xfrm>
        </p:spPr>
        <p:txBody>
          <a:bodyPr/>
          <a:lstStyle/>
          <a:p>
            <a:r>
              <a:rPr lang="en-US" dirty="0" err="1"/>
              <a:t>Persiapan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673" y="1236799"/>
            <a:ext cx="9520158" cy="3450613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WinBox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https://download2.mikrotik.com/routeros/winbox/3.11/winbox.exe</a:t>
            </a:r>
            <a:r>
              <a:rPr lang="en-US" dirty="0"/>
              <a:t> </a:t>
            </a:r>
          </a:p>
          <a:p>
            <a:r>
              <a:rPr lang="en-US" dirty="0" err="1"/>
              <a:t>Aktifkan</a:t>
            </a:r>
            <a:r>
              <a:rPr lang="en-US" dirty="0"/>
              <a:t> Virtual Machine </a:t>
            </a:r>
            <a:r>
              <a:rPr lang="en-US" dirty="0" err="1"/>
              <a:t>MikroTik</a:t>
            </a:r>
            <a:r>
              <a:rPr lang="en-US" dirty="0"/>
              <a:t> (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)</a:t>
            </a:r>
          </a:p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/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VirtualBox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5" y="3156373"/>
            <a:ext cx="3022284" cy="2464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72" y="3156373"/>
            <a:ext cx="4011830" cy="25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3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WinBox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Jalankan</a:t>
            </a:r>
            <a:r>
              <a:rPr lang="en-US" dirty="0"/>
              <a:t> /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WinBox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>
                <a:solidFill>
                  <a:srgbClr val="FF0000"/>
                </a:solidFill>
              </a:rPr>
              <a:t>Neighbors</a:t>
            </a:r>
            <a:r>
              <a:rPr lang="en-US" b="1" dirty="0"/>
              <a:t>]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>
                <a:solidFill>
                  <a:srgbClr val="FF0000"/>
                </a:solidFill>
              </a:rPr>
              <a:t>Refresh</a:t>
            </a:r>
            <a:r>
              <a:rPr lang="en-US" b="1" dirty="0"/>
              <a:t>]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mikrotik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MAC Address </a:t>
            </a:r>
            <a:r>
              <a:rPr lang="en-US" dirty="0" err="1"/>
              <a:t>MikroTik</a:t>
            </a:r>
            <a:r>
              <a:rPr lang="en-US" dirty="0"/>
              <a:t> yang </a:t>
            </a:r>
            <a:r>
              <a:rPr lang="en-US" dirty="0" err="1"/>
              <a:t>terdeteksi</a:t>
            </a:r>
            <a:endParaRPr lang="en-US" dirty="0"/>
          </a:p>
          <a:p>
            <a:r>
              <a:rPr lang="en-US" dirty="0" err="1"/>
              <a:t>Masukan</a:t>
            </a:r>
            <a:r>
              <a:rPr lang="en-US" dirty="0"/>
              <a:t> Login = admin </a:t>
            </a:r>
            <a:r>
              <a:rPr lang="en-US" dirty="0" err="1"/>
              <a:t>dengan</a:t>
            </a:r>
            <a:r>
              <a:rPr lang="en-US" dirty="0"/>
              <a:t> password= &lt;&lt;</a:t>
            </a:r>
            <a:r>
              <a:rPr lang="en-US" dirty="0" err="1"/>
              <a:t>kosong</a:t>
            </a:r>
            <a:r>
              <a:rPr lang="en-US" dirty="0"/>
              <a:t>&gt;&gt; 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b="1" dirty="0"/>
              <a:t>]</a:t>
            </a:r>
          </a:p>
          <a:p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159" y="2017713"/>
            <a:ext cx="4242982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WinBox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113" y="2139614"/>
            <a:ext cx="4608512" cy="318043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proses login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WinBox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Remove Configuration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(</a:t>
            </a:r>
            <a:r>
              <a:rPr lang="en-US" dirty="0" err="1"/>
              <a:t>konfigurasi</a:t>
            </a:r>
            <a:r>
              <a:rPr lang="en-US" dirty="0"/>
              <a:t> default)</a:t>
            </a:r>
          </a:p>
        </p:txBody>
      </p:sp>
    </p:spTree>
    <p:extLst>
      <p:ext uri="{BB962C8B-B14F-4D97-AF65-F5344CB8AC3E}">
        <p14:creationId xmlns:p14="http://schemas.microsoft.com/office/powerpoint/2010/main" val="10218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Mikrotik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slide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6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laptop admin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 internet. </a:t>
            </a:r>
            <a:r>
              <a:rPr lang="en-US" dirty="0" err="1"/>
              <a:t>Adapun</a:t>
            </a:r>
            <a:r>
              <a:rPr lang="en-US" dirty="0"/>
              <a:t> 6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Nama Interface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Konfigurasi</a:t>
            </a:r>
            <a:r>
              <a:rPr lang="en-US" dirty="0"/>
              <a:t> IP Address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Konfigurasi</a:t>
            </a:r>
            <a:r>
              <a:rPr lang="en-US" dirty="0"/>
              <a:t> DNS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Konfigurasi</a:t>
            </a:r>
            <a:r>
              <a:rPr lang="en-US" dirty="0"/>
              <a:t> Gateway / Routes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Firewal</a:t>
            </a:r>
            <a:r>
              <a:rPr lang="en-US" dirty="0"/>
              <a:t> NAT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Konfigurasi</a:t>
            </a:r>
            <a:r>
              <a:rPr lang="en-US" dirty="0"/>
              <a:t> DHCP Server</a:t>
            </a:r>
          </a:p>
        </p:txBody>
      </p:sp>
    </p:spTree>
    <p:extLst>
      <p:ext uri="{BB962C8B-B14F-4D97-AF65-F5344CB8AC3E}">
        <p14:creationId xmlns:p14="http://schemas.microsoft.com/office/powerpoint/2010/main" val="186835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Cek</a:t>
            </a:r>
            <a:r>
              <a:rPr lang="en-US" dirty="0"/>
              <a:t> Interface </a:t>
            </a:r>
            <a:r>
              <a:rPr lang="en-US" dirty="0" err="1"/>
              <a:t>Mikrotik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Klik</a:t>
            </a:r>
            <a:r>
              <a:rPr lang="en-US" dirty="0"/>
              <a:t> [</a:t>
            </a:r>
            <a:r>
              <a:rPr lang="en-US" b="1" dirty="0">
                <a:solidFill>
                  <a:srgbClr val="FF0000"/>
                </a:solidFill>
              </a:rPr>
              <a:t>Interface</a:t>
            </a:r>
            <a:r>
              <a:rPr lang="en-US" dirty="0"/>
              <a:t>]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interface yang </a:t>
            </a:r>
            <a:r>
              <a:rPr lang="en-US" dirty="0" err="1"/>
              <a:t>aktif</a:t>
            </a:r>
            <a:endParaRPr lang="en-US" dirty="0"/>
          </a:p>
          <a:p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2 Interface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Ether1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Ether2</a:t>
            </a:r>
          </a:p>
          <a:p>
            <a:endParaRPr lang="en-US" dirty="0"/>
          </a:p>
          <a:p>
            <a:r>
              <a:rPr lang="en-US" dirty="0"/>
              <a:t>NB: </a:t>
            </a:r>
            <a:r>
              <a:rPr lang="en-US" dirty="0" err="1"/>
              <a:t>Jika</a:t>
            </a:r>
            <a:r>
              <a:rPr lang="en-US" dirty="0"/>
              <a:t> interface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atur</a:t>
            </a:r>
            <a:r>
              <a:rPr lang="en-US" dirty="0"/>
              <a:t> Virtual Machine </a:t>
            </a:r>
            <a:r>
              <a:rPr lang="en-US" dirty="0" err="1"/>
              <a:t>Mikrotik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tambahkan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aktifkan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Adafter</a:t>
            </a:r>
            <a:r>
              <a:rPr lang="en-US" b="1" dirty="0">
                <a:solidFill>
                  <a:srgbClr val="FF0000"/>
                </a:solidFill>
              </a:rPr>
              <a:t> 1 </a:t>
            </a:r>
            <a:r>
              <a:rPr lang="en-US" b="1" dirty="0" err="1">
                <a:solidFill>
                  <a:srgbClr val="FF0000"/>
                </a:solidFill>
              </a:rPr>
              <a:t>dan</a:t>
            </a:r>
            <a:r>
              <a:rPr lang="en-US" b="1" dirty="0">
                <a:solidFill>
                  <a:srgbClr val="FF0000"/>
                </a:solidFill>
              </a:rPr>
              <a:t> 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1541" y="2017713"/>
            <a:ext cx="4410218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30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1219</TotalTime>
  <Words>508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Palatino Linotype</vt:lpstr>
      <vt:lpstr>Gallery</vt:lpstr>
      <vt:lpstr>Materi Pembelajaran</vt:lpstr>
      <vt:lpstr>Capaian Pembelajaran</vt:lpstr>
      <vt:lpstr>Skema Jaringan</vt:lpstr>
      <vt:lpstr>Pendahuluan</vt:lpstr>
      <vt:lpstr>Persiapan</vt:lpstr>
      <vt:lpstr>Membuka Mikrotik Melalui WinBox</vt:lpstr>
      <vt:lpstr>Tampilan Mikrotik Melalui WinBox</vt:lpstr>
      <vt:lpstr>6 Tahapan Konfigurasi Dasar Mikrotik</vt:lpstr>
      <vt:lpstr>Langkah 1: Cek Interface Mikrotik</vt:lpstr>
      <vt:lpstr>Langkah 1: Merubah Nama Interface Mikrotik</vt:lpstr>
      <vt:lpstr>Langkah 2: Konfigurasi IP Address</vt:lpstr>
      <vt:lpstr>Langkah 3: Konfigurasi DNS</vt:lpstr>
      <vt:lpstr>Langkah 4: Konfigurasi Gateway / Routes</vt:lpstr>
      <vt:lpstr>Langkah 5: Konfigurasi Firewall / NAT </vt:lpstr>
      <vt:lpstr>Langkah 5: Konfigurasi Firewall / NAT </vt:lpstr>
      <vt:lpstr>Tess Koneksi Router MikroTIK menuju Modem</vt:lpstr>
      <vt:lpstr>Langkah 6: Konfigurasi DHCP Server</vt:lpstr>
      <vt:lpstr>Langkah 6: Konfigurasi DHCP Server </vt:lpstr>
      <vt:lpstr>Langkah 6: Konfigurasi DHCP Server </vt:lpstr>
      <vt:lpstr>Konfigurasi IP Address Komputer Client</vt:lpstr>
      <vt:lpstr>Konfigurasi IP Address Komputer Client</vt:lpstr>
      <vt:lpstr>Cek IP Address Komputer Client</vt:lpstr>
      <vt:lpstr>Tes Koneksi Komputer Client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Mikrotik Modul 2</dc:title>
  <dc:creator>jagungodak@gmail.com</dc:creator>
  <cp:lastModifiedBy>riyan syahrul</cp:lastModifiedBy>
  <cp:revision>84</cp:revision>
  <dcterms:created xsi:type="dcterms:W3CDTF">2017-03-14T14:06:34Z</dcterms:created>
  <dcterms:modified xsi:type="dcterms:W3CDTF">2021-08-02T04:38:46Z</dcterms:modified>
</cp:coreProperties>
</file>