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14" r:id="rId2"/>
    <p:sldId id="452" r:id="rId3"/>
    <p:sldId id="460" r:id="rId4"/>
    <p:sldId id="446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</p:sldIdLst>
  <p:sldSz cx="12801600" cy="7772400"/>
  <p:notesSz cx="12801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>
          <p15:clr>
            <a:srgbClr val="A4A3A4"/>
          </p15:clr>
        </p15:guide>
        <p15:guide id="2" pos="21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C903"/>
    <a:srgbClr val="FFFF66"/>
    <a:srgbClr val="3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82373" autoAdjust="0"/>
  </p:normalViewPr>
  <p:slideViewPr>
    <p:cSldViewPr>
      <p:cViewPr varScale="1">
        <p:scale>
          <a:sx n="53" d="100"/>
          <a:sy n="53" d="100"/>
        </p:scale>
        <p:origin x="1110" y="84"/>
      </p:cViewPr>
      <p:guideLst>
        <p:guide orient="horz" pos="2911"/>
        <p:guide pos="21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25170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F74D-3235-4FC6-AAC1-9A44CF11D26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41800" y="971550"/>
            <a:ext cx="43180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79525" y="3740150"/>
            <a:ext cx="102425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25170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FD15-0B9E-4158-9032-7A43D7B3D7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0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4FD15-0B9E-4158-9032-7A43D7B3D7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4" y="2951670"/>
            <a:ext cx="9550590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8507" y="4189580"/>
            <a:ext cx="110045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6851871"/>
            <a:ext cx="4800599" cy="553998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9531" y="7182167"/>
            <a:ext cx="2944368" cy="38862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B793-1437-4D90-B106-84F965BC7717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61774" y="6846612"/>
            <a:ext cx="2944368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7"/>
          <p:cNvGrpSpPr/>
          <p:nvPr userDrawn="1"/>
        </p:nvGrpSpPr>
        <p:grpSpPr bwMode="auto">
          <a:xfrm>
            <a:off x="4191000" y="7570787"/>
            <a:ext cx="8610600" cy="201613"/>
            <a:chOff x="144" y="1680"/>
            <a:chExt cx="5424" cy="144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3C903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4" y="6588531"/>
            <a:ext cx="961122" cy="914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565" y="1747827"/>
            <a:ext cx="11522469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049E-91F6-4095-9A7B-101618941A8E}" type="datetime1">
              <a:rPr lang="en-US" smtClean="0"/>
              <a:t>3/4/2023</a:t>
            </a:fld>
            <a:endParaRPr lang="en-US"/>
          </a:p>
        </p:txBody>
      </p:sp>
      <p:sp>
        <p:nvSpPr>
          <p:cNvPr id="7" name="Holder 6"/>
          <p:cNvSpPr txBox="1"/>
          <p:nvPr userDrawn="1"/>
        </p:nvSpPr>
        <p:spPr>
          <a:xfrm>
            <a:off x="9461774" y="684661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6851871"/>
            <a:ext cx="4800599" cy="553998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4" y="6588531"/>
            <a:ext cx="961122" cy="914418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1036358"/>
            <a:ext cx="457200" cy="5759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7"/>
          <p:cNvGrpSpPr/>
          <p:nvPr userDrawn="1"/>
        </p:nvGrpSpPr>
        <p:grpSpPr bwMode="auto">
          <a:xfrm>
            <a:off x="4191000" y="7570787"/>
            <a:ext cx="8610600" cy="201613"/>
            <a:chOff x="144" y="1680"/>
            <a:chExt cx="5424" cy="144"/>
          </a:xfrm>
        </p:grpSpPr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3C903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Lato Black"/>
                <a:cs typeface="Lato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D7DE-6A41-4AB0-8450-D29C461F029F}" type="datetime1">
              <a:rPr lang="en-US" smtClean="0"/>
              <a:t>3/4/2023</a:t>
            </a:fld>
            <a:endParaRPr lang="en-US"/>
          </a:p>
        </p:txBody>
      </p:sp>
      <p:sp>
        <p:nvSpPr>
          <p:cNvPr id="8" name="Holder 6"/>
          <p:cNvSpPr txBox="1"/>
          <p:nvPr userDrawn="1"/>
        </p:nvSpPr>
        <p:spPr>
          <a:xfrm>
            <a:off x="9461774" y="684661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6851871"/>
            <a:ext cx="4800599" cy="553998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4" y="6588531"/>
            <a:ext cx="961122" cy="914418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1036358"/>
            <a:ext cx="457200" cy="5759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7"/>
          <p:cNvGrpSpPr/>
          <p:nvPr userDrawn="1"/>
        </p:nvGrpSpPr>
        <p:grpSpPr bwMode="auto">
          <a:xfrm>
            <a:off x="4191000" y="7570787"/>
            <a:ext cx="8610600" cy="201613"/>
            <a:chOff x="144" y="1680"/>
            <a:chExt cx="5424" cy="144"/>
          </a:xfrm>
        </p:grpSpPr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3C903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Lato Black"/>
                <a:cs typeface="Lato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C43BF-0BC5-4136-83CE-D4C27D3724F2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Holder 6"/>
          <p:cNvSpPr txBox="1"/>
          <p:nvPr userDrawn="1"/>
        </p:nvSpPr>
        <p:spPr>
          <a:xfrm>
            <a:off x="9461774" y="684661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6851871"/>
            <a:ext cx="4800599" cy="553998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4" y="6588531"/>
            <a:ext cx="961122" cy="914418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1036358"/>
            <a:ext cx="457200" cy="5759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7"/>
          <p:cNvGrpSpPr/>
          <p:nvPr userDrawn="1"/>
        </p:nvGrpSpPr>
        <p:grpSpPr bwMode="auto">
          <a:xfrm>
            <a:off x="4191000" y="7570787"/>
            <a:ext cx="8610600" cy="201613"/>
            <a:chOff x="144" y="1680"/>
            <a:chExt cx="5424" cy="144"/>
          </a:xfrm>
        </p:grpSpPr>
        <p:sp>
          <p:nvSpPr>
            <p:cNvPr id="2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3C903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C96E-D04E-424F-BADF-FC00015D8088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Holder 6"/>
          <p:cNvSpPr txBox="1"/>
          <p:nvPr userDrawn="1"/>
        </p:nvSpPr>
        <p:spPr>
          <a:xfrm>
            <a:off x="9461774" y="684661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6851871"/>
            <a:ext cx="4800599" cy="553998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4" y="6588531"/>
            <a:ext cx="961122" cy="914418"/>
          </a:xfrm>
          <a:prstGeom prst="rect">
            <a:avLst/>
          </a:prstGeom>
        </p:spPr>
      </p:pic>
      <p:grpSp>
        <p:nvGrpSpPr>
          <p:cNvPr id="22" name="Group 7"/>
          <p:cNvGrpSpPr/>
          <p:nvPr userDrawn="1"/>
        </p:nvGrpSpPr>
        <p:grpSpPr bwMode="auto">
          <a:xfrm>
            <a:off x="4191000" y="7570787"/>
            <a:ext cx="8610600" cy="201613"/>
            <a:chOff x="144" y="1680"/>
            <a:chExt cx="5424" cy="144"/>
          </a:xfrm>
        </p:grpSpPr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3C903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757A39-3F4F-4348-95C7-A7C8DEB741FC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2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Lato Black"/>
                <a:cs typeface="Lato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565" y="1747827"/>
            <a:ext cx="11522469" cy="200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2400" y="7086600"/>
            <a:ext cx="4876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>
                <a:solidFill>
                  <a:srgbClr val="3D405C"/>
                </a:solidFill>
              </a:rPr>
              <a:t>Workshop Data 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7A39-3F4F-4348-95C7-A7C8DEB741FC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415" y="7246620"/>
            <a:ext cx="12820015" cy="5257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319619"/>
            <a:ext cx="990600" cy="942463"/>
          </a:xfrm>
          <a:prstGeom prst="rect">
            <a:avLst/>
          </a:prstGeom>
        </p:spPr>
      </p:pic>
      <p:sp>
        <p:nvSpPr>
          <p:cNvPr id="9" name="Title 2"/>
          <p:cNvSpPr txBox="1"/>
          <p:nvPr/>
        </p:nvSpPr>
        <p:spPr>
          <a:xfrm>
            <a:off x="3355340" y="7391400"/>
            <a:ext cx="946467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Lato Black"/>
                <a:ea typeface="+mj-ea"/>
                <a:cs typeface="Lato Black"/>
              </a:defRPr>
            </a:lvl1pPr>
          </a:lstStyle>
          <a:p>
            <a:r>
              <a:rPr lang="en-US" sz="1600" b="1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Departemen</a:t>
            </a:r>
            <a:r>
              <a:rPr lang="en-US" sz="1600" b="1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Teknik</a:t>
            </a:r>
            <a:r>
              <a:rPr lang="en-US" sz="1600" b="1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Informatika</a:t>
            </a:r>
            <a:r>
              <a:rPr lang="en-US" sz="1600" b="1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b="1" kern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Komputer</a:t>
            </a:r>
            <a:r>
              <a:rPr lang="en-US" sz="1600" b="1" kern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POLITEKNIK ELEKTRONIKA NEGERI SURABAYA</a:t>
            </a:r>
          </a:p>
        </p:txBody>
      </p:sp>
      <p:sp>
        <p:nvSpPr>
          <p:cNvPr id="14" name="Title 2"/>
          <p:cNvSpPr txBox="1"/>
          <p:nvPr/>
        </p:nvSpPr>
        <p:spPr>
          <a:xfrm>
            <a:off x="457200" y="1524000"/>
            <a:ext cx="8674100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Lato Black"/>
                <a:ea typeface="+mj-ea"/>
                <a:cs typeface="Lato Black"/>
              </a:defRPr>
            </a:lvl1pPr>
          </a:lstStyle>
          <a:p>
            <a:r>
              <a:rPr lang="en-US" sz="4000" b="1" kern="0" dirty="0">
                <a:latin typeface="Roboto" panose="02000000000000000000" pitchFamily="2" charset="0"/>
                <a:ea typeface="Roboto" panose="02000000000000000000" pitchFamily="2" charset="0"/>
              </a:rPr>
              <a:t>Perintah Dasar Sistem Operasi Linux</a:t>
            </a:r>
          </a:p>
        </p:txBody>
      </p:sp>
      <p:sp>
        <p:nvSpPr>
          <p:cNvPr id="15" name="Title 2"/>
          <p:cNvSpPr txBox="1"/>
          <p:nvPr/>
        </p:nvSpPr>
        <p:spPr>
          <a:xfrm>
            <a:off x="457396" y="2895868"/>
            <a:ext cx="8894884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Lato Black"/>
                <a:ea typeface="+mj-ea"/>
                <a:cs typeface="Lato Black"/>
              </a:defRPr>
            </a:lvl1pPr>
          </a:lstStyle>
          <a:p>
            <a:r>
              <a:rPr lang="en-US" sz="2800" b="1" kern="0" dirty="0">
                <a:latin typeface="Roboto" panose="02000000000000000000" pitchFamily="2" charset="0"/>
                <a:ea typeface="Roboto" panose="02000000000000000000" pitchFamily="2" charset="0"/>
              </a:rPr>
              <a:t>Pertemuan 1</a:t>
            </a:r>
          </a:p>
          <a:p>
            <a:r>
              <a:rPr lang="en-US" sz="2800" b="1" kern="0" dirty="0">
                <a:latin typeface="Roboto" panose="02000000000000000000" pitchFamily="2" charset="0"/>
                <a:ea typeface="Roboto" panose="02000000000000000000" pitchFamily="2" charset="0"/>
              </a:rPr>
              <a:t>Praktikum Operating System</a:t>
            </a:r>
          </a:p>
        </p:txBody>
      </p:sp>
      <p:sp>
        <p:nvSpPr>
          <p:cNvPr id="16" name="Title 2"/>
          <p:cNvSpPr txBox="1"/>
          <p:nvPr/>
        </p:nvSpPr>
        <p:spPr>
          <a:xfrm>
            <a:off x="477716" y="6507470"/>
            <a:ext cx="541020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Lato Black"/>
                <a:ea typeface="+mj-ea"/>
                <a:cs typeface="Lato Black"/>
              </a:defRPr>
            </a:lvl1pPr>
          </a:lstStyle>
          <a:p>
            <a:r>
              <a:rPr lang="en-US" sz="2400" b="1" kern="0" dirty="0">
                <a:latin typeface="Roboto" panose="02000000000000000000" pitchFamily="2" charset="0"/>
                <a:ea typeface="Roboto" panose="02000000000000000000" pitchFamily="2" charset="0"/>
              </a:rPr>
              <a:t>Fitri Setyorini</a:t>
            </a:r>
          </a:p>
          <a:p>
            <a:r>
              <a:rPr lang="en-US" sz="2400" b="1" kern="0" dirty="0">
                <a:latin typeface="Roboto" panose="02000000000000000000" pitchFamily="2" charset="0"/>
                <a:ea typeface="Roboto" panose="02000000000000000000" pitchFamily="2" charset="0"/>
              </a:rPr>
              <a:t>Yesta Medya Mahardhika</a:t>
            </a:r>
          </a:p>
        </p:txBody>
      </p:sp>
      <p:sp>
        <p:nvSpPr>
          <p:cNvPr id="6" name="Right Triangle 5"/>
          <p:cNvSpPr/>
          <p:nvPr/>
        </p:nvSpPr>
        <p:spPr>
          <a:xfrm flipH="1">
            <a:off x="7006590" y="-24130"/>
            <a:ext cx="5813425" cy="7263130"/>
          </a:xfrm>
          <a:prstGeom prst="rtTriangle">
            <a:avLst/>
          </a:prstGeom>
          <a:solidFill>
            <a:schemeClr val="accent1"/>
          </a:solidFill>
          <a:ln>
            <a:solidFill>
              <a:srgbClr val="FFB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: Shape 35"/>
          <p:cNvSpPr/>
          <p:nvPr/>
        </p:nvSpPr>
        <p:spPr>
          <a:xfrm rot="18540000">
            <a:off x="6173470" y="2308225"/>
            <a:ext cx="7575550" cy="4081780"/>
          </a:xfrm>
          <a:custGeom>
            <a:avLst/>
            <a:gdLst>
              <a:gd name="connsiteX0" fmla="*/ 3475278 w 8874649"/>
              <a:gd name="connsiteY0" fmla="*/ 3698491 h 5195669"/>
              <a:gd name="connsiteX1" fmla="*/ 3574566 w 8874649"/>
              <a:gd name="connsiteY1" fmla="*/ 3938194 h 5195669"/>
              <a:gd name="connsiteX2" fmla="*/ 3235574 w 8874649"/>
              <a:gd name="connsiteY2" fmla="*/ 4277186 h 5195669"/>
              <a:gd name="connsiteX3" fmla="*/ 2434531 w 8874649"/>
              <a:gd name="connsiteY3" fmla="*/ 4277186 h 5195669"/>
              <a:gd name="connsiteX4" fmla="*/ 2095538 w 8874649"/>
              <a:gd name="connsiteY4" fmla="*/ 3938194 h 5195669"/>
              <a:gd name="connsiteX5" fmla="*/ 2434530 w 8874649"/>
              <a:gd name="connsiteY5" fmla="*/ 3599202 h 5195669"/>
              <a:gd name="connsiteX6" fmla="*/ 3235574 w 8874649"/>
              <a:gd name="connsiteY6" fmla="*/ 3599202 h 5195669"/>
              <a:gd name="connsiteX7" fmla="*/ 3475278 w 8874649"/>
              <a:gd name="connsiteY7" fmla="*/ 3698491 h 5195669"/>
              <a:gd name="connsiteX8" fmla="*/ 5041730 w 8874649"/>
              <a:gd name="connsiteY8" fmla="*/ 4607084 h 5195669"/>
              <a:gd name="connsiteX9" fmla="*/ 5141018 w 8874649"/>
              <a:gd name="connsiteY9" fmla="*/ 4846787 h 5195669"/>
              <a:gd name="connsiteX10" fmla="*/ 4802026 w 8874649"/>
              <a:gd name="connsiteY10" fmla="*/ 5185779 h 5195669"/>
              <a:gd name="connsiteX11" fmla="*/ 3222773 w 8874649"/>
              <a:gd name="connsiteY11" fmla="*/ 5185779 h 5195669"/>
              <a:gd name="connsiteX12" fmla="*/ 2883781 w 8874649"/>
              <a:gd name="connsiteY12" fmla="*/ 4846787 h 5195669"/>
              <a:gd name="connsiteX13" fmla="*/ 3222774 w 8874649"/>
              <a:gd name="connsiteY13" fmla="*/ 4507795 h 5195669"/>
              <a:gd name="connsiteX14" fmla="*/ 4802026 w 8874649"/>
              <a:gd name="connsiteY14" fmla="*/ 4507795 h 5195669"/>
              <a:gd name="connsiteX15" fmla="*/ 5041730 w 8874649"/>
              <a:gd name="connsiteY15" fmla="*/ 4607084 h 5195669"/>
              <a:gd name="connsiteX16" fmla="*/ 2877590 w 8874649"/>
              <a:gd name="connsiteY16" fmla="*/ 1881304 h 5195669"/>
              <a:gd name="connsiteX17" fmla="*/ 2976879 w 8874649"/>
              <a:gd name="connsiteY17" fmla="*/ 2121007 h 5195669"/>
              <a:gd name="connsiteX18" fmla="*/ 2637887 w 8874649"/>
              <a:gd name="connsiteY18" fmla="*/ 2459999 h 5195669"/>
              <a:gd name="connsiteX19" fmla="*/ 338992 w 8874649"/>
              <a:gd name="connsiteY19" fmla="*/ 2459999 h 5195669"/>
              <a:gd name="connsiteX20" fmla="*/ 0 w 8874649"/>
              <a:gd name="connsiteY20" fmla="*/ 2121007 h 5195669"/>
              <a:gd name="connsiteX21" fmla="*/ 338992 w 8874649"/>
              <a:gd name="connsiteY21" fmla="*/ 1782015 h 5195669"/>
              <a:gd name="connsiteX22" fmla="*/ 2637887 w 8874649"/>
              <a:gd name="connsiteY22" fmla="*/ 1782015 h 5195669"/>
              <a:gd name="connsiteX23" fmla="*/ 2877590 w 8874649"/>
              <a:gd name="connsiteY23" fmla="*/ 1881304 h 5195669"/>
              <a:gd name="connsiteX24" fmla="*/ 6689685 w 8874649"/>
              <a:gd name="connsiteY24" fmla="*/ 4616973 h 5195669"/>
              <a:gd name="connsiteX25" fmla="*/ 6788974 w 8874649"/>
              <a:gd name="connsiteY25" fmla="*/ 4856677 h 5195669"/>
              <a:gd name="connsiteX26" fmla="*/ 6449982 w 8874649"/>
              <a:gd name="connsiteY26" fmla="*/ 5195669 h 5195669"/>
              <a:gd name="connsiteX27" fmla="*/ 5713633 w 8874649"/>
              <a:gd name="connsiteY27" fmla="*/ 5195668 h 5195669"/>
              <a:gd name="connsiteX28" fmla="*/ 5374641 w 8874649"/>
              <a:gd name="connsiteY28" fmla="*/ 4856676 h 5195669"/>
              <a:gd name="connsiteX29" fmla="*/ 5713632 w 8874649"/>
              <a:gd name="connsiteY29" fmla="*/ 4517685 h 5195669"/>
              <a:gd name="connsiteX30" fmla="*/ 6449982 w 8874649"/>
              <a:gd name="connsiteY30" fmla="*/ 4517685 h 5195669"/>
              <a:gd name="connsiteX31" fmla="*/ 6689685 w 8874649"/>
              <a:gd name="connsiteY31" fmla="*/ 4616973 h 5195669"/>
              <a:gd name="connsiteX32" fmla="*/ 3230011 w 8874649"/>
              <a:gd name="connsiteY32" fmla="*/ 1013452 h 5195669"/>
              <a:gd name="connsiteX33" fmla="*/ 3329299 w 8874649"/>
              <a:gd name="connsiteY33" fmla="*/ 1253155 h 5195669"/>
              <a:gd name="connsiteX34" fmla="*/ 2990308 w 8874649"/>
              <a:gd name="connsiteY34" fmla="*/ 1592147 h 5195669"/>
              <a:gd name="connsiteX35" fmla="*/ 2044681 w 8874649"/>
              <a:gd name="connsiteY35" fmla="*/ 1592147 h 5195669"/>
              <a:gd name="connsiteX36" fmla="*/ 1705689 w 8874649"/>
              <a:gd name="connsiteY36" fmla="*/ 1253155 h 5195669"/>
              <a:gd name="connsiteX37" fmla="*/ 2044681 w 8874649"/>
              <a:gd name="connsiteY37" fmla="*/ 914163 h 5195669"/>
              <a:gd name="connsiteX38" fmla="*/ 2990307 w 8874649"/>
              <a:gd name="connsiteY38" fmla="*/ 914163 h 5195669"/>
              <a:gd name="connsiteX39" fmla="*/ 3230011 w 8874649"/>
              <a:gd name="connsiteY39" fmla="*/ 1013452 h 5195669"/>
              <a:gd name="connsiteX40" fmla="*/ 5665751 w 8874649"/>
              <a:gd name="connsiteY40" fmla="*/ 2789898 h 5195669"/>
              <a:gd name="connsiteX41" fmla="*/ 5765041 w 8874649"/>
              <a:gd name="connsiteY41" fmla="*/ 3029601 h 5195669"/>
              <a:gd name="connsiteX42" fmla="*/ 5426049 w 8874649"/>
              <a:gd name="connsiteY42" fmla="*/ 3368593 h 5195669"/>
              <a:gd name="connsiteX43" fmla="*/ 1722343 w 8874649"/>
              <a:gd name="connsiteY43" fmla="*/ 3368592 h 5195669"/>
              <a:gd name="connsiteX44" fmla="*/ 1383351 w 8874649"/>
              <a:gd name="connsiteY44" fmla="*/ 3029600 h 5195669"/>
              <a:gd name="connsiteX45" fmla="*/ 1722343 w 8874649"/>
              <a:gd name="connsiteY45" fmla="*/ 2690609 h 5195669"/>
              <a:gd name="connsiteX46" fmla="*/ 5426048 w 8874649"/>
              <a:gd name="connsiteY46" fmla="*/ 2690608 h 5195669"/>
              <a:gd name="connsiteX47" fmla="*/ 5665751 w 8874649"/>
              <a:gd name="connsiteY47" fmla="*/ 2789898 h 5195669"/>
              <a:gd name="connsiteX48" fmla="*/ 6897849 w 8874649"/>
              <a:gd name="connsiteY48" fmla="*/ 3708381 h 5195669"/>
              <a:gd name="connsiteX49" fmla="*/ 6997138 w 8874649"/>
              <a:gd name="connsiteY49" fmla="*/ 3948084 h 5195669"/>
              <a:gd name="connsiteX50" fmla="*/ 6658146 w 8874649"/>
              <a:gd name="connsiteY50" fmla="*/ 4287076 h 5195669"/>
              <a:gd name="connsiteX51" fmla="*/ 4024886 w 8874649"/>
              <a:gd name="connsiteY51" fmla="*/ 4287076 h 5195669"/>
              <a:gd name="connsiteX52" fmla="*/ 3685893 w 8874649"/>
              <a:gd name="connsiteY52" fmla="*/ 3948083 h 5195669"/>
              <a:gd name="connsiteX53" fmla="*/ 4024885 w 8874649"/>
              <a:gd name="connsiteY53" fmla="*/ 3609091 h 5195669"/>
              <a:gd name="connsiteX54" fmla="*/ 6658145 w 8874649"/>
              <a:gd name="connsiteY54" fmla="*/ 3609091 h 5195669"/>
              <a:gd name="connsiteX55" fmla="*/ 6897849 w 8874649"/>
              <a:gd name="connsiteY55" fmla="*/ 3708381 h 5195669"/>
              <a:gd name="connsiteX56" fmla="*/ 4868463 w 8874649"/>
              <a:gd name="connsiteY56" fmla="*/ 99289 h 5195669"/>
              <a:gd name="connsiteX57" fmla="*/ 4967751 w 8874649"/>
              <a:gd name="connsiteY57" fmla="*/ 338993 h 5195669"/>
              <a:gd name="connsiteX58" fmla="*/ 4628759 w 8874649"/>
              <a:gd name="connsiteY58" fmla="*/ 677984 h 5195669"/>
              <a:gd name="connsiteX59" fmla="*/ 865385 w 8874649"/>
              <a:gd name="connsiteY59" fmla="*/ 677984 h 5195669"/>
              <a:gd name="connsiteX60" fmla="*/ 526393 w 8874649"/>
              <a:gd name="connsiteY60" fmla="*/ 338992 h 5195669"/>
              <a:gd name="connsiteX61" fmla="*/ 865385 w 8874649"/>
              <a:gd name="connsiteY61" fmla="*/ 0 h 5195669"/>
              <a:gd name="connsiteX62" fmla="*/ 4628759 w 8874649"/>
              <a:gd name="connsiteY62" fmla="*/ 1 h 5195669"/>
              <a:gd name="connsiteX63" fmla="*/ 4868463 w 8874649"/>
              <a:gd name="connsiteY63" fmla="*/ 99289 h 5195669"/>
              <a:gd name="connsiteX64" fmla="*/ 7909403 w 8874649"/>
              <a:gd name="connsiteY64" fmla="*/ 2799787 h 5195669"/>
              <a:gd name="connsiteX65" fmla="*/ 8008692 w 8874649"/>
              <a:gd name="connsiteY65" fmla="*/ 3039491 h 5195669"/>
              <a:gd name="connsiteX66" fmla="*/ 7669700 w 8874649"/>
              <a:gd name="connsiteY66" fmla="*/ 3378483 h 5195669"/>
              <a:gd name="connsiteX67" fmla="*/ 6417402 w 8874649"/>
              <a:gd name="connsiteY67" fmla="*/ 3378483 h 5195669"/>
              <a:gd name="connsiteX68" fmla="*/ 6078410 w 8874649"/>
              <a:gd name="connsiteY68" fmla="*/ 3039491 h 5195669"/>
              <a:gd name="connsiteX69" fmla="*/ 6417403 w 8874649"/>
              <a:gd name="connsiteY69" fmla="*/ 2700498 h 5195669"/>
              <a:gd name="connsiteX70" fmla="*/ 7669700 w 8874649"/>
              <a:gd name="connsiteY70" fmla="*/ 2700499 h 5195669"/>
              <a:gd name="connsiteX71" fmla="*/ 7909403 w 8874649"/>
              <a:gd name="connsiteY71" fmla="*/ 2799787 h 5195669"/>
              <a:gd name="connsiteX72" fmla="*/ 6783384 w 8874649"/>
              <a:gd name="connsiteY72" fmla="*/ 109179 h 5195669"/>
              <a:gd name="connsiteX73" fmla="*/ 6882673 w 8874649"/>
              <a:gd name="connsiteY73" fmla="*/ 348882 h 5195669"/>
              <a:gd name="connsiteX74" fmla="*/ 6543681 w 8874649"/>
              <a:gd name="connsiteY74" fmla="*/ 687875 h 5195669"/>
              <a:gd name="connsiteX75" fmla="*/ 5468873 w 8874649"/>
              <a:gd name="connsiteY75" fmla="*/ 687875 h 5195669"/>
              <a:gd name="connsiteX76" fmla="*/ 5129881 w 8874649"/>
              <a:gd name="connsiteY76" fmla="*/ 348883 h 5195669"/>
              <a:gd name="connsiteX77" fmla="*/ 5468873 w 8874649"/>
              <a:gd name="connsiteY77" fmla="*/ 9891 h 5195669"/>
              <a:gd name="connsiteX78" fmla="*/ 6543680 w 8874649"/>
              <a:gd name="connsiteY78" fmla="*/ 9890 h 5195669"/>
              <a:gd name="connsiteX79" fmla="*/ 6783384 w 8874649"/>
              <a:gd name="connsiteY79" fmla="*/ 109179 h 5195669"/>
              <a:gd name="connsiteX80" fmla="*/ 7778552 w 8874649"/>
              <a:gd name="connsiteY80" fmla="*/ 1000187 h 5195669"/>
              <a:gd name="connsiteX81" fmla="*/ 7877841 w 8874649"/>
              <a:gd name="connsiteY81" fmla="*/ 1239890 h 5195669"/>
              <a:gd name="connsiteX82" fmla="*/ 7538849 w 8874649"/>
              <a:gd name="connsiteY82" fmla="*/ 1578882 h 5195669"/>
              <a:gd name="connsiteX83" fmla="*/ 3829545 w 8874649"/>
              <a:gd name="connsiteY83" fmla="*/ 1578881 h 5195669"/>
              <a:gd name="connsiteX84" fmla="*/ 3490553 w 8874649"/>
              <a:gd name="connsiteY84" fmla="*/ 1239890 h 5195669"/>
              <a:gd name="connsiteX85" fmla="*/ 3829544 w 8874649"/>
              <a:gd name="connsiteY85" fmla="*/ 900898 h 5195669"/>
              <a:gd name="connsiteX86" fmla="*/ 7538848 w 8874649"/>
              <a:gd name="connsiteY86" fmla="*/ 900898 h 5195669"/>
              <a:gd name="connsiteX87" fmla="*/ 7778552 w 8874649"/>
              <a:gd name="connsiteY87" fmla="*/ 1000187 h 5195669"/>
              <a:gd name="connsiteX88" fmla="*/ 8775360 w 8874649"/>
              <a:gd name="connsiteY88" fmla="*/ 1891194 h 5195669"/>
              <a:gd name="connsiteX89" fmla="*/ 8874649 w 8874649"/>
              <a:gd name="connsiteY89" fmla="*/ 2130898 h 5195669"/>
              <a:gd name="connsiteX90" fmla="*/ 8535657 w 8874649"/>
              <a:gd name="connsiteY90" fmla="*/ 2469890 h 5195669"/>
              <a:gd name="connsiteX91" fmla="*/ 3502199 w 8874649"/>
              <a:gd name="connsiteY91" fmla="*/ 2469889 h 5195669"/>
              <a:gd name="connsiteX92" fmla="*/ 3163207 w 8874649"/>
              <a:gd name="connsiteY92" fmla="*/ 2130897 h 5195669"/>
              <a:gd name="connsiteX93" fmla="*/ 3502199 w 8874649"/>
              <a:gd name="connsiteY93" fmla="*/ 1791905 h 5195669"/>
              <a:gd name="connsiteX94" fmla="*/ 8535657 w 8874649"/>
              <a:gd name="connsiteY94" fmla="*/ 1791906 h 5195669"/>
              <a:gd name="connsiteX95" fmla="*/ 8775360 w 8874649"/>
              <a:gd name="connsiteY95" fmla="*/ 1891194 h 51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8874649" h="5195669">
                <a:moveTo>
                  <a:pt x="3475278" y="3698491"/>
                </a:moveTo>
                <a:cubicBezTo>
                  <a:pt x="3536623" y="3759836"/>
                  <a:pt x="3574566" y="3844584"/>
                  <a:pt x="3574566" y="3938194"/>
                </a:cubicBezTo>
                <a:cubicBezTo>
                  <a:pt x="3574567" y="4125414"/>
                  <a:pt x="3422795" y="4277186"/>
                  <a:pt x="3235574" y="4277186"/>
                </a:cubicBezTo>
                <a:lnTo>
                  <a:pt x="2434531" y="4277186"/>
                </a:lnTo>
                <a:cubicBezTo>
                  <a:pt x="2247310" y="4277186"/>
                  <a:pt x="2095538" y="4125414"/>
                  <a:pt x="2095538" y="3938194"/>
                </a:cubicBezTo>
                <a:cubicBezTo>
                  <a:pt x="2095538" y="3750974"/>
                  <a:pt x="2247310" y="3599202"/>
                  <a:pt x="2434530" y="3599202"/>
                </a:cubicBezTo>
                <a:lnTo>
                  <a:pt x="3235574" y="3599202"/>
                </a:lnTo>
                <a:cubicBezTo>
                  <a:pt x="3329185" y="3599203"/>
                  <a:pt x="3413933" y="3637145"/>
                  <a:pt x="3475278" y="3698491"/>
                </a:cubicBezTo>
                <a:close/>
                <a:moveTo>
                  <a:pt x="5041730" y="4607084"/>
                </a:moveTo>
                <a:cubicBezTo>
                  <a:pt x="5103075" y="4668429"/>
                  <a:pt x="5141018" y="4753177"/>
                  <a:pt x="5141018" y="4846787"/>
                </a:cubicBezTo>
                <a:cubicBezTo>
                  <a:pt x="5141019" y="5034007"/>
                  <a:pt x="4989246" y="5185779"/>
                  <a:pt x="4802026" y="5185779"/>
                </a:cubicBezTo>
                <a:lnTo>
                  <a:pt x="3222773" y="5185779"/>
                </a:lnTo>
                <a:cubicBezTo>
                  <a:pt x="3035553" y="5185779"/>
                  <a:pt x="2883781" y="5034007"/>
                  <a:pt x="2883781" y="4846787"/>
                </a:cubicBezTo>
                <a:cubicBezTo>
                  <a:pt x="2883781" y="4659567"/>
                  <a:pt x="3035553" y="4507795"/>
                  <a:pt x="3222774" y="4507795"/>
                </a:cubicBezTo>
                <a:lnTo>
                  <a:pt x="4802026" y="4507795"/>
                </a:lnTo>
                <a:cubicBezTo>
                  <a:pt x="4895636" y="4507795"/>
                  <a:pt x="4980384" y="4545738"/>
                  <a:pt x="5041730" y="4607084"/>
                </a:cubicBezTo>
                <a:close/>
                <a:moveTo>
                  <a:pt x="2877590" y="1881304"/>
                </a:moveTo>
                <a:cubicBezTo>
                  <a:pt x="2938936" y="1942649"/>
                  <a:pt x="2976879" y="2027398"/>
                  <a:pt x="2976879" y="2121007"/>
                </a:cubicBezTo>
                <a:cubicBezTo>
                  <a:pt x="2976879" y="2308227"/>
                  <a:pt x="2825107" y="2459999"/>
                  <a:pt x="2637887" y="2459999"/>
                </a:cubicBezTo>
                <a:lnTo>
                  <a:pt x="338992" y="2459999"/>
                </a:lnTo>
                <a:cubicBezTo>
                  <a:pt x="151772" y="2459999"/>
                  <a:pt x="0" y="2308227"/>
                  <a:pt x="0" y="2121007"/>
                </a:cubicBezTo>
                <a:cubicBezTo>
                  <a:pt x="0" y="1933787"/>
                  <a:pt x="151772" y="1782015"/>
                  <a:pt x="338992" y="1782015"/>
                </a:cubicBezTo>
                <a:lnTo>
                  <a:pt x="2637887" y="1782015"/>
                </a:lnTo>
                <a:cubicBezTo>
                  <a:pt x="2731497" y="1782016"/>
                  <a:pt x="2816245" y="1819958"/>
                  <a:pt x="2877590" y="1881304"/>
                </a:cubicBezTo>
                <a:close/>
                <a:moveTo>
                  <a:pt x="6689685" y="4616973"/>
                </a:moveTo>
                <a:cubicBezTo>
                  <a:pt x="6751031" y="4678319"/>
                  <a:pt x="6788973" y="4763066"/>
                  <a:pt x="6788974" y="4856677"/>
                </a:cubicBezTo>
                <a:cubicBezTo>
                  <a:pt x="6788974" y="5043896"/>
                  <a:pt x="6637202" y="5195668"/>
                  <a:pt x="6449982" y="5195669"/>
                </a:cubicBezTo>
                <a:lnTo>
                  <a:pt x="5713633" y="5195668"/>
                </a:lnTo>
                <a:cubicBezTo>
                  <a:pt x="5526413" y="5195669"/>
                  <a:pt x="5374641" y="5043897"/>
                  <a:pt x="5374641" y="4856676"/>
                </a:cubicBezTo>
                <a:cubicBezTo>
                  <a:pt x="5374641" y="4669457"/>
                  <a:pt x="5526413" y="4517685"/>
                  <a:pt x="5713632" y="4517685"/>
                </a:cubicBezTo>
                <a:lnTo>
                  <a:pt x="6449982" y="4517685"/>
                </a:lnTo>
                <a:cubicBezTo>
                  <a:pt x="6543592" y="4517685"/>
                  <a:pt x="6628339" y="4555627"/>
                  <a:pt x="6689685" y="4616973"/>
                </a:cubicBezTo>
                <a:close/>
                <a:moveTo>
                  <a:pt x="3230011" y="1013452"/>
                </a:moveTo>
                <a:cubicBezTo>
                  <a:pt x="3291356" y="1074797"/>
                  <a:pt x="3329300" y="1159545"/>
                  <a:pt x="3329299" y="1253155"/>
                </a:cubicBezTo>
                <a:cubicBezTo>
                  <a:pt x="3329299" y="1440375"/>
                  <a:pt x="3177527" y="1592147"/>
                  <a:pt x="2990308" y="1592147"/>
                </a:cubicBezTo>
                <a:lnTo>
                  <a:pt x="2044681" y="1592147"/>
                </a:lnTo>
                <a:cubicBezTo>
                  <a:pt x="1857461" y="1592147"/>
                  <a:pt x="1705689" y="1440375"/>
                  <a:pt x="1705689" y="1253155"/>
                </a:cubicBezTo>
                <a:cubicBezTo>
                  <a:pt x="1705689" y="1065935"/>
                  <a:pt x="1857461" y="914163"/>
                  <a:pt x="2044681" y="914163"/>
                </a:cubicBezTo>
                <a:lnTo>
                  <a:pt x="2990307" y="914163"/>
                </a:lnTo>
                <a:cubicBezTo>
                  <a:pt x="3083917" y="914163"/>
                  <a:pt x="3168665" y="952106"/>
                  <a:pt x="3230011" y="1013452"/>
                </a:cubicBezTo>
                <a:close/>
                <a:moveTo>
                  <a:pt x="5665751" y="2789898"/>
                </a:moveTo>
                <a:cubicBezTo>
                  <a:pt x="5727097" y="2851243"/>
                  <a:pt x="5765041" y="2935991"/>
                  <a:pt x="5765041" y="3029601"/>
                </a:cubicBezTo>
                <a:cubicBezTo>
                  <a:pt x="5765040" y="3216820"/>
                  <a:pt x="5613268" y="3368592"/>
                  <a:pt x="5426049" y="3368593"/>
                </a:cubicBezTo>
                <a:lnTo>
                  <a:pt x="1722343" y="3368592"/>
                </a:lnTo>
                <a:cubicBezTo>
                  <a:pt x="1535123" y="3368592"/>
                  <a:pt x="1383351" y="3216820"/>
                  <a:pt x="1383351" y="3029600"/>
                </a:cubicBezTo>
                <a:cubicBezTo>
                  <a:pt x="1383351" y="2842381"/>
                  <a:pt x="1535123" y="2690609"/>
                  <a:pt x="1722343" y="2690609"/>
                </a:cubicBezTo>
                <a:lnTo>
                  <a:pt x="5426048" y="2690608"/>
                </a:lnTo>
                <a:cubicBezTo>
                  <a:pt x="5519658" y="2690608"/>
                  <a:pt x="5604405" y="2728552"/>
                  <a:pt x="5665751" y="2789898"/>
                </a:cubicBezTo>
                <a:close/>
                <a:moveTo>
                  <a:pt x="6897849" y="3708381"/>
                </a:moveTo>
                <a:cubicBezTo>
                  <a:pt x="6959194" y="3769726"/>
                  <a:pt x="6997137" y="3854474"/>
                  <a:pt x="6997138" y="3948084"/>
                </a:cubicBezTo>
                <a:cubicBezTo>
                  <a:pt x="6997137" y="4135304"/>
                  <a:pt x="6845365" y="4287076"/>
                  <a:pt x="6658146" y="4287076"/>
                </a:cubicBezTo>
                <a:lnTo>
                  <a:pt x="4024886" y="4287076"/>
                </a:lnTo>
                <a:cubicBezTo>
                  <a:pt x="3837666" y="4287076"/>
                  <a:pt x="3685894" y="4135304"/>
                  <a:pt x="3685893" y="3948083"/>
                </a:cubicBezTo>
                <a:cubicBezTo>
                  <a:pt x="3685894" y="3760864"/>
                  <a:pt x="3837666" y="3609092"/>
                  <a:pt x="4024885" y="3609091"/>
                </a:cubicBezTo>
                <a:lnTo>
                  <a:pt x="6658145" y="3609091"/>
                </a:lnTo>
                <a:cubicBezTo>
                  <a:pt x="6751756" y="3609092"/>
                  <a:pt x="6836503" y="3647035"/>
                  <a:pt x="6897849" y="3708381"/>
                </a:cubicBezTo>
                <a:close/>
                <a:moveTo>
                  <a:pt x="4868463" y="99289"/>
                </a:moveTo>
                <a:cubicBezTo>
                  <a:pt x="4929808" y="160635"/>
                  <a:pt x="4967751" y="245383"/>
                  <a:pt x="4967751" y="338993"/>
                </a:cubicBezTo>
                <a:cubicBezTo>
                  <a:pt x="4967751" y="526213"/>
                  <a:pt x="4815979" y="677985"/>
                  <a:pt x="4628759" y="677984"/>
                </a:cubicBezTo>
                <a:lnTo>
                  <a:pt x="865385" y="677984"/>
                </a:lnTo>
                <a:cubicBezTo>
                  <a:pt x="678165" y="677984"/>
                  <a:pt x="526393" y="526212"/>
                  <a:pt x="526393" y="338992"/>
                </a:cubicBezTo>
                <a:cubicBezTo>
                  <a:pt x="526393" y="151772"/>
                  <a:pt x="678165" y="0"/>
                  <a:pt x="865385" y="0"/>
                </a:cubicBezTo>
                <a:lnTo>
                  <a:pt x="4628759" y="1"/>
                </a:lnTo>
                <a:cubicBezTo>
                  <a:pt x="4722369" y="1"/>
                  <a:pt x="4807117" y="37944"/>
                  <a:pt x="4868463" y="99289"/>
                </a:cubicBezTo>
                <a:close/>
                <a:moveTo>
                  <a:pt x="7909403" y="2799787"/>
                </a:moveTo>
                <a:cubicBezTo>
                  <a:pt x="7970749" y="2861133"/>
                  <a:pt x="8008691" y="2945880"/>
                  <a:pt x="8008692" y="3039491"/>
                </a:cubicBezTo>
                <a:cubicBezTo>
                  <a:pt x="8008691" y="3226710"/>
                  <a:pt x="7856919" y="3378482"/>
                  <a:pt x="7669700" y="3378483"/>
                </a:cubicBezTo>
                <a:lnTo>
                  <a:pt x="6417402" y="3378483"/>
                </a:lnTo>
                <a:cubicBezTo>
                  <a:pt x="6230183" y="3378483"/>
                  <a:pt x="6078411" y="3226711"/>
                  <a:pt x="6078410" y="3039491"/>
                </a:cubicBezTo>
                <a:cubicBezTo>
                  <a:pt x="6078411" y="2852271"/>
                  <a:pt x="6230183" y="2700498"/>
                  <a:pt x="6417403" y="2700498"/>
                </a:cubicBezTo>
                <a:lnTo>
                  <a:pt x="7669700" y="2700499"/>
                </a:lnTo>
                <a:cubicBezTo>
                  <a:pt x="7763310" y="2700498"/>
                  <a:pt x="7848058" y="2738442"/>
                  <a:pt x="7909403" y="2799787"/>
                </a:cubicBezTo>
                <a:close/>
                <a:moveTo>
                  <a:pt x="6783384" y="109179"/>
                </a:moveTo>
                <a:cubicBezTo>
                  <a:pt x="6844730" y="170524"/>
                  <a:pt x="6882672" y="255272"/>
                  <a:pt x="6882673" y="348882"/>
                </a:cubicBezTo>
                <a:cubicBezTo>
                  <a:pt x="6882672" y="536102"/>
                  <a:pt x="6730900" y="687874"/>
                  <a:pt x="6543681" y="687875"/>
                </a:cubicBezTo>
                <a:lnTo>
                  <a:pt x="5468873" y="687875"/>
                </a:lnTo>
                <a:cubicBezTo>
                  <a:pt x="5281653" y="687875"/>
                  <a:pt x="5129881" y="536103"/>
                  <a:pt x="5129881" y="348883"/>
                </a:cubicBezTo>
                <a:cubicBezTo>
                  <a:pt x="5129881" y="161663"/>
                  <a:pt x="5281653" y="9891"/>
                  <a:pt x="5468873" y="9891"/>
                </a:cubicBezTo>
                <a:lnTo>
                  <a:pt x="6543680" y="9890"/>
                </a:lnTo>
                <a:cubicBezTo>
                  <a:pt x="6637291" y="9890"/>
                  <a:pt x="6722038" y="47833"/>
                  <a:pt x="6783384" y="109179"/>
                </a:cubicBezTo>
                <a:close/>
                <a:moveTo>
                  <a:pt x="7778552" y="1000187"/>
                </a:moveTo>
                <a:cubicBezTo>
                  <a:pt x="7839898" y="1061532"/>
                  <a:pt x="7877841" y="1146281"/>
                  <a:pt x="7877841" y="1239890"/>
                </a:cubicBezTo>
                <a:cubicBezTo>
                  <a:pt x="7877840" y="1427110"/>
                  <a:pt x="7726068" y="1578882"/>
                  <a:pt x="7538849" y="1578882"/>
                </a:cubicBezTo>
                <a:lnTo>
                  <a:pt x="3829545" y="1578881"/>
                </a:lnTo>
                <a:cubicBezTo>
                  <a:pt x="3642325" y="1578881"/>
                  <a:pt x="3490553" y="1427109"/>
                  <a:pt x="3490553" y="1239890"/>
                </a:cubicBezTo>
                <a:cubicBezTo>
                  <a:pt x="3490553" y="1052670"/>
                  <a:pt x="3642325" y="900898"/>
                  <a:pt x="3829544" y="900898"/>
                </a:cubicBezTo>
                <a:lnTo>
                  <a:pt x="7538848" y="900898"/>
                </a:lnTo>
                <a:cubicBezTo>
                  <a:pt x="7632459" y="900898"/>
                  <a:pt x="7717206" y="938841"/>
                  <a:pt x="7778552" y="1000187"/>
                </a:cubicBezTo>
                <a:close/>
                <a:moveTo>
                  <a:pt x="8775360" y="1891194"/>
                </a:moveTo>
                <a:cubicBezTo>
                  <a:pt x="8836706" y="1952540"/>
                  <a:pt x="8874648" y="2037287"/>
                  <a:pt x="8874649" y="2130898"/>
                </a:cubicBezTo>
                <a:cubicBezTo>
                  <a:pt x="8874649" y="2318117"/>
                  <a:pt x="8722877" y="2469889"/>
                  <a:pt x="8535657" y="2469890"/>
                </a:cubicBezTo>
                <a:lnTo>
                  <a:pt x="3502199" y="2469889"/>
                </a:lnTo>
                <a:cubicBezTo>
                  <a:pt x="3314979" y="2469889"/>
                  <a:pt x="3163207" y="2318117"/>
                  <a:pt x="3163207" y="2130897"/>
                </a:cubicBezTo>
                <a:cubicBezTo>
                  <a:pt x="3163207" y="1943677"/>
                  <a:pt x="3314979" y="1791905"/>
                  <a:pt x="3502199" y="1791905"/>
                </a:cubicBezTo>
                <a:lnTo>
                  <a:pt x="8535657" y="1791906"/>
                </a:lnTo>
                <a:cubicBezTo>
                  <a:pt x="8629267" y="1791906"/>
                  <a:pt x="8714014" y="1829848"/>
                  <a:pt x="8775360" y="1891194"/>
                </a:cubicBezTo>
                <a:close/>
              </a:path>
            </a:pathLst>
          </a:cu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B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1905000"/>
            <a:ext cx="10799137" cy="1261884"/>
          </a:xfrm>
        </p:spPr>
        <p:txBody>
          <a:bodyPr wrap="square"/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Login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user. </a:t>
            </a:r>
            <a:endParaRPr lang="en-ID" dirty="0"/>
          </a:p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Bukalah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Console Terminal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percobaan-percobaan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Selesaikan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soal-soal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latihan</a:t>
            </a:r>
            <a:endParaRPr lang="en-ID" dirty="0"/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F1B76-FEB8-158F-04FF-72EC38B5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4" y="2944742"/>
            <a:ext cx="7517412" cy="34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A0A229-2A77-21C7-9D71-419C5452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826629"/>
            <a:ext cx="6108700" cy="54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241752F-FBE1-89F1-2A02-9C28BF48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68081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CF0DF5-0341-6A9B-03CF-84A09C8B3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31"/>
            <a:ext cx="5873750" cy="50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EA2C65F-4B14-E198-8BD2-434030F3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800850" cy="43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6B87CB-C1E1-1404-8579-3CFBDD50A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6508750" cy="51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PERCOBAAN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35095F-B322-20BC-6D5B-034DFE04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277"/>
            <a:ext cx="7245350" cy="52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LATIHAN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4866-849E-02E0-24E8-F6B44727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134" y="1905000"/>
            <a:ext cx="10799137" cy="5601533"/>
          </a:xfrm>
        </p:spPr>
        <p:txBody>
          <a:bodyPr wrap="square"/>
          <a:lstStyle/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Ubahlah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informasi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finger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komputer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Anda.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Lihatlah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user-user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sedang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aktif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komputer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Anda.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melihat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kalender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satu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tahun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penuh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?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melihat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manual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cal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melihat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manual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ls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kata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kunci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sort ?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tampilan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ls –a –l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dan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ls –al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Tampilkan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semua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termasuk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hidden file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/etc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Tampilkan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semua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lengkap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/etc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Buatlah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prak1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aktif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kemudian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copy-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/etc/group </a:t>
            </a:r>
            <a:endParaRPr lang="en-ID" sz="2400" dirty="0"/>
          </a:p>
          <a:p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tes1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tes2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dan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tes3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Tampilkan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tes1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satu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layar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penuh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Pindahkan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tes1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dan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tes2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home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direktori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12.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Hapus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tes1 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dan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tes</a:t>
            </a:r>
            <a:r>
              <a:rPr lang="en-ID" sz="2400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konfirmasi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/>
          </a:p>
          <a:p>
            <a:endParaRPr lang="en-ID" dirty="0"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1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LAPORAN RESMI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4866-849E-02E0-24E8-F6B44727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134" y="1905000"/>
            <a:ext cx="10799137" cy="369332"/>
          </a:xfrm>
        </p:spPr>
        <p:txBody>
          <a:bodyPr wrap="square"/>
          <a:lstStyle/>
          <a:p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1.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Buatlah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summary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Percobaan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1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sampai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15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bentuk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table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seperti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dibawah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:</a:t>
            </a:r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67B9FF-B4EF-F866-2FBD-5402F0FE1DF2}"/>
              </a:ext>
            </a:extLst>
          </p:cNvPr>
          <p:cNvSpPr txBox="1">
            <a:spLocks/>
          </p:cNvSpPr>
          <p:nvPr/>
        </p:nvSpPr>
        <p:spPr>
          <a:xfrm>
            <a:off x="895248" y="6628206"/>
            <a:ext cx="1079913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2. Analisa Latihan yang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telah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dilakukan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.</a:t>
            </a:r>
          </a:p>
          <a:p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3.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Berikan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kesimpulan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dari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praktikum</a:t>
            </a:r>
            <a:r>
              <a:rPr lang="en-ID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Roboto" panose="02000000000000000000" pitchFamily="2" charset="0"/>
              </a:rPr>
              <a:t>ini</a:t>
            </a:r>
            <a:endParaRPr lang="en-ID" kern="0" dirty="0">
              <a:cs typeface="Roboto" panose="02000000000000000000" pitchFamily="2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FF12B7B-4B2D-E9C4-01AE-8C49614D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5225898" cy="41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601448"/>
            <a:ext cx="63411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TERIMAKASIH</a:t>
            </a:r>
            <a:endParaRPr lang="en-ID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07390"/>
          </a:xfrm>
        </p:spPr>
        <p:txBody>
          <a:bodyPr/>
          <a:lstStyle/>
          <a:p>
            <a:r>
              <a:rPr lang="en-US"/>
              <a:t>Pokok Bahasan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920" y="1905307"/>
            <a:ext cx="11522469" cy="8616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Format Instruksi pada Sistem Operasi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Perintah-Perintah Dasar pada Sistem Operasi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0739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920" y="1905307"/>
            <a:ext cx="11522469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user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/>
              <a:t>Mengenal</a:t>
            </a:r>
            <a:r>
              <a:rPr lang="en-ID" dirty="0"/>
              <a:t> format </a:t>
            </a:r>
            <a:r>
              <a:rPr lang="en-ID" dirty="0" err="1"/>
              <a:t>instruksi</a:t>
            </a:r>
            <a:r>
              <a:rPr lang="en-ID" dirty="0"/>
              <a:t> pada system </a:t>
            </a:r>
            <a:r>
              <a:rPr lang="en-ID" dirty="0" err="1"/>
              <a:t>operasi</a:t>
            </a:r>
            <a:r>
              <a:rPr lang="en-ID" dirty="0"/>
              <a:t>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pada system </a:t>
            </a:r>
            <a:r>
              <a:rPr lang="en-ID" dirty="0" err="1"/>
              <a:t>operasi</a:t>
            </a:r>
            <a:r>
              <a:rPr lang="en-ID" dirty="0"/>
              <a:t>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utilitas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pada system </a:t>
            </a:r>
            <a:r>
              <a:rPr lang="en-ID" dirty="0" err="1"/>
              <a:t>operasi</a:t>
            </a:r>
            <a:r>
              <a:rPr lang="en-ID" dirty="0"/>
              <a:t>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US" sz="4800" dirty="0"/>
              <a:t>Dasar </a:t>
            </a:r>
            <a:r>
              <a:rPr lang="en-US" sz="4800" dirty="0" err="1"/>
              <a:t>Teori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2285762"/>
            <a:ext cx="10799137" cy="3962638"/>
          </a:xfrm>
        </p:spPr>
        <p:txBody>
          <a:bodyPr wrap="square"/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Linux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login (user login), yang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administrator system.</a:t>
            </a:r>
          </a:p>
          <a:p>
            <a:r>
              <a:rPr lang="en-US" dirty="0"/>
              <a:t>Nama login </a:t>
            </a:r>
            <a:r>
              <a:rPr lang="en-US" dirty="0" err="1"/>
              <a:t>umumnya</a:t>
            </a:r>
            <a:r>
              <a:rPr lang="en-US" dirty="0"/>
              <a:t> : </a:t>
            </a:r>
            <a:r>
              <a:rPr lang="en-US" b="1" dirty="0" err="1"/>
              <a:t>maksimum</a:t>
            </a:r>
            <a:r>
              <a:rPr lang="en-US" b="1" dirty="0"/>
              <a:t> 8 </a:t>
            </a:r>
            <a:r>
              <a:rPr lang="en-US" b="1" dirty="0" err="1"/>
              <a:t>karakter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endParaRPr lang="en-US" b="1" dirty="0"/>
          </a:p>
          <a:p>
            <a:r>
              <a:rPr lang="en-US" dirty="0"/>
              <a:t>Prompt shell Linux </a:t>
            </a:r>
            <a:r>
              <a:rPr lang="en-US" dirty="0" err="1"/>
              <a:t>diawali</a:t>
            </a:r>
            <a:r>
              <a:rPr lang="en-US" dirty="0"/>
              <a:t> : </a:t>
            </a:r>
            <a:r>
              <a:rPr lang="en-US" b="1" dirty="0"/>
              <a:t>$</a:t>
            </a:r>
          </a:p>
          <a:p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Sebuah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cs typeface="Roboto" panose="02000000000000000000" pitchFamily="2" charset="0"/>
              </a:rPr>
              <a:t>sesi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LINUX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terdiri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: </a:t>
            </a:r>
            <a:endParaRPr lang="en-ID" dirty="0">
              <a:cs typeface="Roboto" panose="02000000000000000000" pitchFamily="2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1. Login </a:t>
            </a:r>
            <a:endParaRPr lang="en-ID" dirty="0">
              <a:cs typeface="Roboto" panose="02000000000000000000" pitchFamily="2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2.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Bekerja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Shell /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menjalankan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aplikasi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endParaRPr lang="en-ID" dirty="0">
              <a:cs typeface="Roboto" panose="02000000000000000000" pitchFamily="2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3. Logout</a:t>
            </a:r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US" sz="4800" dirty="0"/>
              <a:t>Dasar </a:t>
            </a:r>
            <a:r>
              <a:rPr lang="en-US" sz="4800" dirty="0" err="1"/>
              <a:t>Teori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2285762"/>
            <a:ext cx="10799137" cy="3016210"/>
          </a:xfrm>
        </p:spPr>
        <p:txBody>
          <a:bodyPr wrap="square"/>
          <a:lstStyle/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Linux bash pada proses login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akan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mengeksekusi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program </a:t>
            </a:r>
            <a:r>
              <a:rPr lang="en-ID" i="1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/etc/profile 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semua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pemakai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) dan file .</a:t>
            </a:r>
            <a:r>
              <a:rPr lang="en-ID" i="1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base_profile</a:t>
            </a:r>
            <a:r>
              <a:rPr lang="en-ID" i="1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endParaRPr lang="en-ID" dirty="0">
              <a:cs typeface="Roboto" panose="02000000000000000000" pitchFamily="2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di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direktori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awal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(HOME)</a:t>
            </a:r>
          </a:p>
          <a:p>
            <a:endParaRPr lang="en-ID" dirty="0">
              <a:solidFill>
                <a:srgbClr val="000000"/>
              </a:solidFill>
              <a:cs typeface="Roboto" panose="02000000000000000000" pitchFamily="2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Pada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saat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logout, program shell bash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akan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mengeksekusi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script yang </a:t>
            </a:r>
            <a:r>
              <a:rPr lang="en-ID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bernama</a:t>
            </a:r>
            <a:r>
              <a:rPr lang="en-ID" dirty="0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 .</a:t>
            </a:r>
            <a:r>
              <a:rPr lang="en-ID" i="1" dirty="0" err="1">
                <a:solidFill>
                  <a:srgbClr val="000000"/>
                </a:solidFill>
                <a:effectLst/>
                <a:cs typeface="Roboto" panose="02000000000000000000" pitchFamily="2" charset="0"/>
              </a:rPr>
              <a:t>bash_logout</a:t>
            </a:r>
            <a:endParaRPr lang="en-ID" dirty="0">
              <a:cs typeface="Roboto" panose="02000000000000000000" pitchFamily="2" charset="0"/>
            </a:endParaRPr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US" sz="4800" dirty="0"/>
              <a:t>Dasar </a:t>
            </a:r>
            <a:r>
              <a:rPr lang="en-US" sz="4800" dirty="0" err="1"/>
              <a:t>Teori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2438400"/>
            <a:ext cx="10799137" cy="5170646"/>
          </a:xfrm>
        </p:spPr>
        <p:txBody>
          <a:bodyPr wrap="square"/>
          <a:lstStyle/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NamaInstruksi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[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pilihan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] [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] </a:t>
            </a:r>
          </a:p>
          <a:p>
            <a:endParaRPr lang="en-ID" dirty="0"/>
          </a:p>
          <a:p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Pilihan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option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dimulai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tanda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(minus). </a:t>
            </a:r>
            <a:endParaRPr lang="en-ID" dirty="0"/>
          </a:p>
          <a:p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kosong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satu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beberapa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(parameter)</a:t>
            </a:r>
            <a:endParaRPr lang="en-ID" dirty="0">
              <a:cs typeface="Roboto" panose="02000000000000000000" pitchFamily="2" charset="0"/>
            </a:endParaRPr>
          </a:p>
          <a:p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Contoh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–a 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option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–a = all,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/bin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option,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/bin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/bin /etc /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usr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–l /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usr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option dan 1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 = long list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$ ls –la /bin /etc 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option –l dan –a dan 2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argumen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FCA0C-3E06-C8ED-6E7C-B96AC8D92B57}"/>
              </a:ext>
            </a:extLst>
          </p:cNvPr>
          <p:cNvSpPr txBox="1"/>
          <p:nvPr/>
        </p:nvSpPr>
        <p:spPr>
          <a:xfrm>
            <a:off x="838200" y="182880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32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 INSTRUKSI LINUX </a:t>
            </a:r>
            <a:endParaRPr lang="en-ID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US" sz="4800" dirty="0"/>
              <a:t>Dasar </a:t>
            </a:r>
            <a:r>
              <a:rPr lang="en-US" sz="4800" dirty="0" err="1"/>
              <a:t>Teori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2438400"/>
            <a:ext cx="10799137" cy="3877985"/>
          </a:xfrm>
        </p:spPr>
        <p:txBody>
          <a:bodyPr wrap="square"/>
          <a:lstStyle/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Linux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menyediakan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manual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on-line.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Beberapa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kunci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keyboard yang </a:t>
            </a:r>
            <a:endParaRPr lang="en-ID" dirty="0"/>
          </a:p>
          <a:p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penting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manual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Q 	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keluar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program man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&lt;Enter&gt; 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baris per baris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&lt;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Spasi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&gt; 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per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halaman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b 	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kembali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atas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halaman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/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teks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mencari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teks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(string)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n 		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meneruskan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pencarian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string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sebelumnya</a:t>
            </a:r>
            <a:endParaRPr lang="en-ID" dirty="0"/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FCA0C-3E06-C8ED-6E7C-B96AC8D92B57}"/>
              </a:ext>
            </a:extLst>
          </p:cNvPr>
          <p:cNvSpPr txBox="1"/>
          <p:nvPr/>
        </p:nvSpPr>
        <p:spPr>
          <a:xfrm>
            <a:off x="838200" y="182880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MANUAL</a:t>
            </a:r>
            <a:endParaRPr lang="en-ID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US" sz="4800" dirty="0"/>
              <a:t>Dasar </a:t>
            </a:r>
            <a:r>
              <a:rPr lang="en-US" sz="4800" dirty="0" err="1"/>
              <a:t>Teori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2438400"/>
            <a:ext cx="10799137" cy="861774"/>
          </a:xfrm>
        </p:spPr>
        <p:txBody>
          <a:bodyPr wrap="square"/>
          <a:lstStyle/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Manual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dibagi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beberapa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bab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ID" dirty="0"/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FCA0C-3E06-C8ED-6E7C-B96AC8D92B57}"/>
              </a:ext>
            </a:extLst>
          </p:cNvPr>
          <p:cNvSpPr txBox="1"/>
          <p:nvPr/>
        </p:nvSpPr>
        <p:spPr>
          <a:xfrm>
            <a:off x="838200" y="182880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MANUAL</a:t>
            </a:r>
            <a:endParaRPr lang="en-ID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B64D94-ECA5-1936-AAD2-3D6EBF6E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981200"/>
            <a:ext cx="4667250" cy="4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34" y="959528"/>
            <a:ext cx="10989330" cy="738664"/>
          </a:xfrm>
        </p:spPr>
        <p:txBody>
          <a:bodyPr/>
          <a:lstStyle/>
          <a:p>
            <a:r>
              <a:rPr lang="en-ID" sz="4800" b="1" dirty="0">
                <a:solidFill>
                  <a:srgbClr val="000000"/>
                </a:solidFill>
                <a:effectLst/>
              </a:rPr>
              <a:t>TUGAS PENDAHULUAN</a:t>
            </a:r>
            <a:endParaRPr lang="en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34" y="1905000"/>
            <a:ext cx="10799137" cy="3447098"/>
          </a:xfrm>
        </p:spPr>
        <p:txBody>
          <a:bodyPr wrap="square"/>
          <a:lstStyle/>
          <a:p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Jawablah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pertanyaan-pertanyaan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dimaksud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 di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id, hostname,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uname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, w, who,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whoami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chfn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, finger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dimaksud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dasar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date,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cal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, man, clear, apropos,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whatis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dimaksud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perintah-perintah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manipulasi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file di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bawah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endParaRPr lang="en-ID" dirty="0"/>
          </a:p>
          <a:p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ls, file, cat, more, </a:t>
            </a:r>
            <a:r>
              <a:rPr lang="en-ID" dirty="0" err="1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pg</a:t>
            </a:r>
            <a:r>
              <a:rPr lang="en-ID" dirty="0">
                <a:solidFill>
                  <a:srgbClr val="000000"/>
                </a:solidFill>
                <a:effectLst/>
                <a:latin typeface="CourierNewPSMT" panose="02070309020205020404" pitchFamily="49" charset="0"/>
              </a:rPr>
              <a:t>, cp, mv, rm, grep</a:t>
            </a:r>
            <a:endParaRPr lang="en-ID" dirty="0"/>
          </a:p>
          <a:p>
            <a:endParaRPr lang="en-ID" dirty="0">
              <a:cs typeface="Roboto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562600" y="7218402"/>
            <a:ext cx="5715000" cy="553998"/>
          </a:xfrm>
        </p:spPr>
        <p:txBody>
          <a:bodyPr/>
          <a:lstStyle/>
          <a:p>
            <a:r>
              <a:rPr lang="sv-SE" dirty="0">
                <a:solidFill>
                  <a:schemeClr val="tx1"/>
                </a:solidFill>
              </a:rPr>
              <a:t>Politeknik Elektronika Negeri Surabaya</a:t>
            </a:r>
          </a:p>
          <a:p>
            <a:r>
              <a:rPr lang="sv-SE" dirty="0" err="1">
                <a:solidFill>
                  <a:srgbClr val="3D405C"/>
                </a:solidFill>
              </a:rPr>
              <a:t>Praktikum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Sistem</a:t>
            </a:r>
            <a:r>
              <a:rPr lang="sv-SE" dirty="0">
                <a:solidFill>
                  <a:srgbClr val="3D405C"/>
                </a:solidFill>
              </a:rPr>
              <a:t> </a:t>
            </a:r>
            <a:r>
              <a:rPr lang="sv-SE" dirty="0" err="1">
                <a:solidFill>
                  <a:srgbClr val="3D405C"/>
                </a:solidFill>
              </a:rPr>
              <a:t>Operasi</a:t>
            </a:r>
            <a:endParaRPr lang="sv-SE" dirty="0">
              <a:solidFill>
                <a:srgbClr val="3D4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822</Words>
  <Application>Microsoft Office PowerPoint</Application>
  <PresentationFormat>Custom</PresentationFormat>
  <Paragraphs>143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CourierNewPSMT</vt:lpstr>
      <vt:lpstr>Lato Black</vt:lpstr>
      <vt:lpstr>Roboto</vt:lpstr>
      <vt:lpstr>Times New Roman</vt:lpstr>
      <vt:lpstr>Office Theme</vt:lpstr>
      <vt:lpstr>PowerPoint Presentation</vt:lpstr>
      <vt:lpstr>Pokok Bahasan</vt:lpstr>
      <vt:lpstr>Tujuan Belajar</vt:lpstr>
      <vt:lpstr>Dasar Teori</vt:lpstr>
      <vt:lpstr>Dasar Teori (Lanjutan)</vt:lpstr>
      <vt:lpstr>Dasar Teori (Lanjutan)</vt:lpstr>
      <vt:lpstr>Dasar Teori (Lanjutan)</vt:lpstr>
      <vt:lpstr>Dasar Teori (Lanjutan)</vt:lpstr>
      <vt:lpstr>TUGAS PENDAHULUAN</vt:lpstr>
      <vt:lpstr>PERCOBAAN</vt:lpstr>
      <vt:lpstr>PERCOBAAN</vt:lpstr>
      <vt:lpstr>PERCOBAAN</vt:lpstr>
      <vt:lpstr>PERCOBAAN</vt:lpstr>
      <vt:lpstr>PERCOBAAN</vt:lpstr>
      <vt:lpstr>PERCOBAAN</vt:lpstr>
      <vt:lpstr>PERCOBAAN</vt:lpstr>
      <vt:lpstr>LATIHAN</vt:lpstr>
      <vt:lpstr>LAPORAN RESMI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dc:creator>Prasetyo Wibowo</dc:creator>
  <cp:lastModifiedBy>riyan syahrul</cp:lastModifiedBy>
  <cp:revision>182</cp:revision>
  <dcterms:created xsi:type="dcterms:W3CDTF">2023-02-22T22:40:16Z</dcterms:created>
  <dcterms:modified xsi:type="dcterms:W3CDTF">2023-03-04T03:00:20Z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2020-07-26T21:00:00Z</vt:filetime>
  </property>
  <property fmtid="{D5CDD505-2E9C-101B-9397-08002B2CF9AE}" pid="3" name="LastSaved">
    <vt:filetime>2020-08-12T21:00:00Z</vt:filetime>
  </property>
  <property fmtid="{D5CDD505-2E9C-101B-9397-08002B2CF9AE}" pid="4" name="KSOProductBuildVer">
    <vt:lpwstr>1033-4.2.0.7541</vt:lpwstr>
  </property>
</Properties>
</file>