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9" r:id="rId5"/>
    <p:sldId id="258" r:id="rId6"/>
    <p:sldId id="260" r:id="rId7"/>
    <p:sldId id="261" r:id="rId8"/>
    <p:sldId id="262" r:id="rId9"/>
    <p:sldId id="269" r:id="rId10"/>
    <p:sldId id="270" r:id="rId11"/>
    <p:sldId id="263" r:id="rId12"/>
    <p:sldId id="271" r:id="rId13"/>
    <p:sldId id="272" r:id="rId14"/>
    <p:sldId id="273" r:id="rId15"/>
    <p:sldId id="274" r:id="rId16"/>
    <p:sldId id="264" r:id="rId17"/>
    <p:sldId id="265" r:id="rId18"/>
    <p:sldId id="275" r:id="rId19"/>
    <p:sldId id="266" r:id="rId20"/>
    <p:sldId id="267" r:id="rId21"/>
    <p:sldId id="276" r:id="rId22"/>
    <p:sldId id="277" r:id="rId2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61EC18-DD3C-3297-88A9-F90BA116A257}" v="1354" dt="2021-01-17T23:30:33.2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7CC4F1-F641-2149-B68A-74F21B2AA31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794BFA32-6837-D748-9AE3-A9C291F49C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5956BD4-1BEA-924F-98F3-8F4EE8B5206D}"/>
              </a:ext>
            </a:extLst>
          </p:cNvPr>
          <p:cNvSpPr>
            <a:spLocks noGrp="1"/>
          </p:cNvSpPr>
          <p:nvPr>
            <p:ph type="dt" sz="half" idx="10"/>
          </p:nvPr>
        </p:nvSpPr>
        <p:spPr/>
        <p:txBody>
          <a:bodyPr/>
          <a:lstStyle/>
          <a:p>
            <a:fld id="{00F4C8B7-F715-2A4B-9393-715B2F27197B}" type="datetimeFigureOut">
              <a:rPr lang="pt-BR"/>
              <a:t>17/01/2021</a:t>
            </a:fld>
            <a:endParaRPr lang="pt-BR"/>
          </a:p>
        </p:txBody>
      </p:sp>
      <p:sp>
        <p:nvSpPr>
          <p:cNvPr id="5" name="Espaço Reservado para Rodapé 4">
            <a:extLst>
              <a:ext uri="{FF2B5EF4-FFF2-40B4-BE49-F238E27FC236}">
                <a16:creationId xmlns:a16="http://schemas.microsoft.com/office/drawing/2014/main" id="{179856C7-0930-774A-9DFC-8617270DAF2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FAE09DA-F88A-7946-A5B0-2B96F78DEF01}"/>
              </a:ext>
            </a:extLst>
          </p:cNvPr>
          <p:cNvSpPr>
            <a:spLocks noGrp="1"/>
          </p:cNvSpPr>
          <p:nvPr>
            <p:ph type="sldNum" sz="quarter" idx="12"/>
          </p:nvPr>
        </p:nvSpPr>
        <p:spPr/>
        <p:txBody>
          <a:bodyPr/>
          <a:lstStyle/>
          <a:p>
            <a:fld id="{71F669A4-6ABE-D349-8C59-63FA6C0D6801}" type="slidenum">
              <a:rPr lang="pt-BR"/>
              <a:t>‹nº›</a:t>
            </a:fld>
            <a:endParaRPr lang="pt-BR"/>
          </a:p>
        </p:txBody>
      </p:sp>
    </p:spTree>
    <p:extLst>
      <p:ext uri="{BB962C8B-B14F-4D97-AF65-F5344CB8AC3E}">
        <p14:creationId xmlns:p14="http://schemas.microsoft.com/office/powerpoint/2010/main" val="4137827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89AA15-D6E5-8F47-92A5-AA18212527F6}"/>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FA9D5F47-0A65-D94C-9385-CD805F81AB50}"/>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B81D6B4-8285-B247-94ED-0A4B56D2F7BD}"/>
              </a:ext>
            </a:extLst>
          </p:cNvPr>
          <p:cNvSpPr>
            <a:spLocks noGrp="1"/>
          </p:cNvSpPr>
          <p:nvPr>
            <p:ph type="dt" sz="half" idx="10"/>
          </p:nvPr>
        </p:nvSpPr>
        <p:spPr/>
        <p:txBody>
          <a:bodyPr/>
          <a:lstStyle/>
          <a:p>
            <a:fld id="{00F4C8B7-F715-2A4B-9393-715B2F27197B}" type="datetimeFigureOut">
              <a:rPr lang="pt-BR"/>
              <a:t>17/01/2021</a:t>
            </a:fld>
            <a:endParaRPr lang="pt-BR"/>
          </a:p>
        </p:txBody>
      </p:sp>
      <p:sp>
        <p:nvSpPr>
          <p:cNvPr id="5" name="Espaço Reservado para Rodapé 4">
            <a:extLst>
              <a:ext uri="{FF2B5EF4-FFF2-40B4-BE49-F238E27FC236}">
                <a16:creationId xmlns:a16="http://schemas.microsoft.com/office/drawing/2014/main" id="{CDD97423-65ED-224E-BD0C-2DA1FF13A94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26C7326-6B63-7448-AC23-9985B672D557}"/>
              </a:ext>
            </a:extLst>
          </p:cNvPr>
          <p:cNvSpPr>
            <a:spLocks noGrp="1"/>
          </p:cNvSpPr>
          <p:nvPr>
            <p:ph type="sldNum" sz="quarter" idx="12"/>
          </p:nvPr>
        </p:nvSpPr>
        <p:spPr/>
        <p:txBody>
          <a:bodyPr/>
          <a:lstStyle/>
          <a:p>
            <a:fld id="{71F669A4-6ABE-D349-8C59-63FA6C0D6801}" type="slidenum">
              <a:rPr lang="pt-BR"/>
              <a:t>‹nº›</a:t>
            </a:fld>
            <a:endParaRPr lang="pt-BR"/>
          </a:p>
        </p:txBody>
      </p:sp>
    </p:spTree>
    <p:extLst>
      <p:ext uri="{BB962C8B-B14F-4D97-AF65-F5344CB8AC3E}">
        <p14:creationId xmlns:p14="http://schemas.microsoft.com/office/powerpoint/2010/main" val="697179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E7837EA-B62D-9C43-9EB7-4485B1C8EC06}"/>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58D0614C-64D5-5545-8E4B-F8F74DE79A43}"/>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6587D13-8CFC-744B-B2B8-934B792B813A}"/>
              </a:ext>
            </a:extLst>
          </p:cNvPr>
          <p:cNvSpPr>
            <a:spLocks noGrp="1"/>
          </p:cNvSpPr>
          <p:nvPr>
            <p:ph type="dt" sz="half" idx="10"/>
          </p:nvPr>
        </p:nvSpPr>
        <p:spPr/>
        <p:txBody>
          <a:bodyPr/>
          <a:lstStyle/>
          <a:p>
            <a:fld id="{00F4C8B7-F715-2A4B-9393-715B2F27197B}" type="datetimeFigureOut">
              <a:rPr lang="pt-BR"/>
              <a:t>17/01/2021</a:t>
            </a:fld>
            <a:endParaRPr lang="pt-BR"/>
          </a:p>
        </p:txBody>
      </p:sp>
      <p:sp>
        <p:nvSpPr>
          <p:cNvPr id="5" name="Espaço Reservado para Rodapé 4">
            <a:extLst>
              <a:ext uri="{FF2B5EF4-FFF2-40B4-BE49-F238E27FC236}">
                <a16:creationId xmlns:a16="http://schemas.microsoft.com/office/drawing/2014/main" id="{B1AE7F7C-D7E3-AC4B-B7F7-6E069046718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2DC9A1F-CF3C-EA41-8A4D-439222D0EEF1}"/>
              </a:ext>
            </a:extLst>
          </p:cNvPr>
          <p:cNvSpPr>
            <a:spLocks noGrp="1"/>
          </p:cNvSpPr>
          <p:nvPr>
            <p:ph type="sldNum" sz="quarter" idx="12"/>
          </p:nvPr>
        </p:nvSpPr>
        <p:spPr/>
        <p:txBody>
          <a:bodyPr/>
          <a:lstStyle/>
          <a:p>
            <a:fld id="{71F669A4-6ABE-D349-8C59-63FA6C0D6801}" type="slidenum">
              <a:rPr lang="pt-BR"/>
              <a:t>‹nº›</a:t>
            </a:fld>
            <a:endParaRPr lang="pt-BR"/>
          </a:p>
        </p:txBody>
      </p:sp>
    </p:spTree>
    <p:extLst>
      <p:ext uri="{BB962C8B-B14F-4D97-AF65-F5344CB8AC3E}">
        <p14:creationId xmlns:p14="http://schemas.microsoft.com/office/powerpoint/2010/main" val="2663206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EBE368-F948-8347-9761-F7CD11F0EAB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41CAF23-1D26-F142-B6D5-2BD81D9049B0}"/>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77F43ED-BF88-9042-9F15-8425122EA339}"/>
              </a:ext>
            </a:extLst>
          </p:cNvPr>
          <p:cNvSpPr>
            <a:spLocks noGrp="1"/>
          </p:cNvSpPr>
          <p:nvPr>
            <p:ph type="dt" sz="half" idx="10"/>
          </p:nvPr>
        </p:nvSpPr>
        <p:spPr/>
        <p:txBody>
          <a:bodyPr/>
          <a:lstStyle/>
          <a:p>
            <a:fld id="{00F4C8B7-F715-2A4B-9393-715B2F27197B}" type="datetimeFigureOut">
              <a:rPr lang="pt-BR"/>
              <a:t>17/01/2021</a:t>
            </a:fld>
            <a:endParaRPr lang="pt-BR"/>
          </a:p>
        </p:txBody>
      </p:sp>
      <p:sp>
        <p:nvSpPr>
          <p:cNvPr id="5" name="Espaço Reservado para Rodapé 4">
            <a:extLst>
              <a:ext uri="{FF2B5EF4-FFF2-40B4-BE49-F238E27FC236}">
                <a16:creationId xmlns:a16="http://schemas.microsoft.com/office/drawing/2014/main" id="{1C3C8DBC-6C42-D84A-A164-007AF88A99A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00583A0-579A-1043-B8B0-6DAF7FFFABAD}"/>
              </a:ext>
            </a:extLst>
          </p:cNvPr>
          <p:cNvSpPr>
            <a:spLocks noGrp="1"/>
          </p:cNvSpPr>
          <p:nvPr>
            <p:ph type="sldNum" sz="quarter" idx="12"/>
          </p:nvPr>
        </p:nvSpPr>
        <p:spPr/>
        <p:txBody>
          <a:bodyPr/>
          <a:lstStyle/>
          <a:p>
            <a:fld id="{71F669A4-6ABE-D349-8C59-63FA6C0D6801}" type="slidenum">
              <a:rPr lang="pt-BR"/>
              <a:t>‹nº›</a:t>
            </a:fld>
            <a:endParaRPr lang="pt-BR"/>
          </a:p>
        </p:txBody>
      </p:sp>
    </p:spTree>
    <p:extLst>
      <p:ext uri="{BB962C8B-B14F-4D97-AF65-F5344CB8AC3E}">
        <p14:creationId xmlns:p14="http://schemas.microsoft.com/office/powerpoint/2010/main" val="656430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D24BF0-535D-1A45-8B82-18C276627890}"/>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76E7EA37-E511-B045-A3D5-7581037786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E8F1B167-2387-584E-AEB8-562EBF2D7EC9}"/>
              </a:ext>
            </a:extLst>
          </p:cNvPr>
          <p:cNvSpPr>
            <a:spLocks noGrp="1"/>
          </p:cNvSpPr>
          <p:nvPr>
            <p:ph type="dt" sz="half" idx="10"/>
          </p:nvPr>
        </p:nvSpPr>
        <p:spPr/>
        <p:txBody>
          <a:bodyPr/>
          <a:lstStyle/>
          <a:p>
            <a:fld id="{00F4C8B7-F715-2A4B-9393-715B2F27197B}" type="datetimeFigureOut">
              <a:rPr lang="pt-BR"/>
              <a:t>17/01/2021</a:t>
            </a:fld>
            <a:endParaRPr lang="pt-BR"/>
          </a:p>
        </p:txBody>
      </p:sp>
      <p:sp>
        <p:nvSpPr>
          <p:cNvPr id="5" name="Espaço Reservado para Rodapé 4">
            <a:extLst>
              <a:ext uri="{FF2B5EF4-FFF2-40B4-BE49-F238E27FC236}">
                <a16:creationId xmlns:a16="http://schemas.microsoft.com/office/drawing/2014/main" id="{D1DA072D-3948-E043-B1D5-25492CE18D6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A774D28-CEFC-D646-A42A-8AFC5F9E6DA0}"/>
              </a:ext>
            </a:extLst>
          </p:cNvPr>
          <p:cNvSpPr>
            <a:spLocks noGrp="1"/>
          </p:cNvSpPr>
          <p:nvPr>
            <p:ph type="sldNum" sz="quarter" idx="12"/>
          </p:nvPr>
        </p:nvSpPr>
        <p:spPr/>
        <p:txBody>
          <a:bodyPr/>
          <a:lstStyle/>
          <a:p>
            <a:fld id="{71F669A4-6ABE-D349-8C59-63FA6C0D6801}" type="slidenum">
              <a:rPr lang="pt-BR"/>
              <a:t>‹nº›</a:t>
            </a:fld>
            <a:endParaRPr lang="pt-BR"/>
          </a:p>
        </p:txBody>
      </p:sp>
    </p:spTree>
    <p:extLst>
      <p:ext uri="{BB962C8B-B14F-4D97-AF65-F5344CB8AC3E}">
        <p14:creationId xmlns:p14="http://schemas.microsoft.com/office/powerpoint/2010/main" val="97541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B9A2B5-96CF-5B44-89BD-BA73C6183BE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89BDE23-70F8-9646-8A2A-4F82953C047D}"/>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21F68F2D-EDB2-4B42-8A48-E7BB57CA26F2}"/>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BCACD6FF-6C49-D247-ABD1-C3E024030BF3}"/>
              </a:ext>
            </a:extLst>
          </p:cNvPr>
          <p:cNvSpPr>
            <a:spLocks noGrp="1"/>
          </p:cNvSpPr>
          <p:nvPr>
            <p:ph type="dt" sz="half" idx="10"/>
          </p:nvPr>
        </p:nvSpPr>
        <p:spPr/>
        <p:txBody>
          <a:bodyPr/>
          <a:lstStyle/>
          <a:p>
            <a:fld id="{00F4C8B7-F715-2A4B-9393-715B2F27197B}" type="datetimeFigureOut">
              <a:rPr lang="pt-BR"/>
              <a:t>17/01/2021</a:t>
            </a:fld>
            <a:endParaRPr lang="pt-BR"/>
          </a:p>
        </p:txBody>
      </p:sp>
      <p:sp>
        <p:nvSpPr>
          <p:cNvPr id="6" name="Espaço Reservado para Rodapé 5">
            <a:extLst>
              <a:ext uri="{FF2B5EF4-FFF2-40B4-BE49-F238E27FC236}">
                <a16:creationId xmlns:a16="http://schemas.microsoft.com/office/drawing/2014/main" id="{493D743E-268A-284E-B9C6-7BF074E477B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3C59D51-F520-E644-B24B-9B71029D3D9F}"/>
              </a:ext>
            </a:extLst>
          </p:cNvPr>
          <p:cNvSpPr>
            <a:spLocks noGrp="1"/>
          </p:cNvSpPr>
          <p:nvPr>
            <p:ph type="sldNum" sz="quarter" idx="12"/>
          </p:nvPr>
        </p:nvSpPr>
        <p:spPr/>
        <p:txBody>
          <a:bodyPr/>
          <a:lstStyle/>
          <a:p>
            <a:fld id="{71F669A4-6ABE-D349-8C59-63FA6C0D6801}" type="slidenum">
              <a:rPr lang="pt-BR"/>
              <a:t>‹nº›</a:t>
            </a:fld>
            <a:endParaRPr lang="pt-BR"/>
          </a:p>
        </p:txBody>
      </p:sp>
    </p:spTree>
    <p:extLst>
      <p:ext uri="{BB962C8B-B14F-4D97-AF65-F5344CB8AC3E}">
        <p14:creationId xmlns:p14="http://schemas.microsoft.com/office/powerpoint/2010/main" val="3188167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1162CA-6BA6-5443-BD9F-B4F4F0DEEB84}"/>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737DB9F4-F5B5-6949-8E4C-B124429DA4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7725A85A-C8A4-5240-8F7F-DD5DAD7DAFDE}"/>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DF409033-D59B-4B4F-8BFC-7B5FCE8A0C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C99657E3-4A23-6C4F-9051-07522DEEE120}"/>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D250CCEB-7604-944C-8946-639D2ECBF6C0}"/>
              </a:ext>
            </a:extLst>
          </p:cNvPr>
          <p:cNvSpPr>
            <a:spLocks noGrp="1"/>
          </p:cNvSpPr>
          <p:nvPr>
            <p:ph type="dt" sz="half" idx="10"/>
          </p:nvPr>
        </p:nvSpPr>
        <p:spPr/>
        <p:txBody>
          <a:bodyPr/>
          <a:lstStyle/>
          <a:p>
            <a:fld id="{00F4C8B7-F715-2A4B-9393-715B2F27197B}" type="datetimeFigureOut">
              <a:rPr lang="pt-BR"/>
              <a:t>17/01/2021</a:t>
            </a:fld>
            <a:endParaRPr lang="pt-BR"/>
          </a:p>
        </p:txBody>
      </p:sp>
      <p:sp>
        <p:nvSpPr>
          <p:cNvPr id="8" name="Espaço Reservado para Rodapé 7">
            <a:extLst>
              <a:ext uri="{FF2B5EF4-FFF2-40B4-BE49-F238E27FC236}">
                <a16:creationId xmlns:a16="http://schemas.microsoft.com/office/drawing/2014/main" id="{5551CBEE-53FF-6343-B98F-1F6EA2ADDECC}"/>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1DBB0B7-DBCA-7145-94F0-63354E53595D}"/>
              </a:ext>
            </a:extLst>
          </p:cNvPr>
          <p:cNvSpPr>
            <a:spLocks noGrp="1"/>
          </p:cNvSpPr>
          <p:nvPr>
            <p:ph type="sldNum" sz="quarter" idx="12"/>
          </p:nvPr>
        </p:nvSpPr>
        <p:spPr/>
        <p:txBody>
          <a:bodyPr/>
          <a:lstStyle/>
          <a:p>
            <a:fld id="{71F669A4-6ABE-D349-8C59-63FA6C0D6801}" type="slidenum">
              <a:rPr lang="pt-BR"/>
              <a:t>‹nº›</a:t>
            </a:fld>
            <a:endParaRPr lang="pt-BR"/>
          </a:p>
        </p:txBody>
      </p:sp>
    </p:spTree>
    <p:extLst>
      <p:ext uri="{BB962C8B-B14F-4D97-AF65-F5344CB8AC3E}">
        <p14:creationId xmlns:p14="http://schemas.microsoft.com/office/powerpoint/2010/main" val="2706479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702E48-A0E9-4F4B-815F-CCF4388CA196}"/>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CE4CF9D6-91F6-B849-8D44-F5A66DF50E71}"/>
              </a:ext>
            </a:extLst>
          </p:cNvPr>
          <p:cNvSpPr>
            <a:spLocks noGrp="1"/>
          </p:cNvSpPr>
          <p:nvPr>
            <p:ph type="dt" sz="half" idx="10"/>
          </p:nvPr>
        </p:nvSpPr>
        <p:spPr/>
        <p:txBody>
          <a:bodyPr/>
          <a:lstStyle/>
          <a:p>
            <a:fld id="{00F4C8B7-F715-2A4B-9393-715B2F27197B}" type="datetimeFigureOut">
              <a:rPr lang="pt-BR"/>
              <a:t>17/01/2021</a:t>
            </a:fld>
            <a:endParaRPr lang="pt-BR"/>
          </a:p>
        </p:txBody>
      </p:sp>
      <p:sp>
        <p:nvSpPr>
          <p:cNvPr id="4" name="Espaço Reservado para Rodapé 3">
            <a:extLst>
              <a:ext uri="{FF2B5EF4-FFF2-40B4-BE49-F238E27FC236}">
                <a16:creationId xmlns:a16="http://schemas.microsoft.com/office/drawing/2014/main" id="{77FBF917-4C5F-184D-A73E-37117219B8AC}"/>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84536D7E-6BF9-FF4E-9B26-F9992C6FFE55}"/>
              </a:ext>
            </a:extLst>
          </p:cNvPr>
          <p:cNvSpPr>
            <a:spLocks noGrp="1"/>
          </p:cNvSpPr>
          <p:nvPr>
            <p:ph type="sldNum" sz="quarter" idx="12"/>
          </p:nvPr>
        </p:nvSpPr>
        <p:spPr/>
        <p:txBody>
          <a:bodyPr/>
          <a:lstStyle/>
          <a:p>
            <a:fld id="{71F669A4-6ABE-D349-8C59-63FA6C0D6801}" type="slidenum">
              <a:rPr lang="pt-BR"/>
              <a:t>‹nº›</a:t>
            </a:fld>
            <a:endParaRPr lang="pt-BR"/>
          </a:p>
        </p:txBody>
      </p:sp>
    </p:spTree>
    <p:extLst>
      <p:ext uri="{BB962C8B-B14F-4D97-AF65-F5344CB8AC3E}">
        <p14:creationId xmlns:p14="http://schemas.microsoft.com/office/powerpoint/2010/main" val="96950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65064986-F296-0345-B1A5-D1DCFDBA2BC0}"/>
              </a:ext>
            </a:extLst>
          </p:cNvPr>
          <p:cNvSpPr>
            <a:spLocks noGrp="1"/>
          </p:cNvSpPr>
          <p:nvPr>
            <p:ph type="dt" sz="half" idx="10"/>
          </p:nvPr>
        </p:nvSpPr>
        <p:spPr/>
        <p:txBody>
          <a:bodyPr/>
          <a:lstStyle/>
          <a:p>
            <a:fld id="{00F4C8B7-F715-2A4B-9393-715B2F27197B}" type="datetimeFigureOut">
              <a:rPr lang="pt-BR"/>
              <a:t>17/01/2021</a:t>
            </a:fld>
            <a:endParaRPr lang="pt-BR"/>
          </a:p>
        </p:txBody>
      </p:sp>
      <p:sp>
        <p:nvSpPr>
          <p:cNvPr id="3" name="Espaço Reservado para Rodapé 2">
            <a:extLst>
              <a:ext uri="{FF2B5EF4-FFF2-40B4-BE49-F238E27FC236}">
                <a16:creationId xmlns:a16="http://schemas.microsoft.com/office/drawing/2014/main" id="{49DD4144-BDE8-7645-8732-6E03536A2EAB}"/>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5E9A2D72-947C-9C4A-B2DF-93042DC2585F}"/>
              </a:ext>
            </a:extLst>
          </p:cNvPr>
          <p:cNvSpPr>
            <a:spLocks noGrp="1"/>
          </p:cNvSpPr>
          <p:nvPr>
            <p:ph type="sldNum" sz="quarter" idx="12"/>
          </p:nvPr>
        </p:nvSpPr>
        <p:spPr/>
        <p:txBody>
          <a:bodyPr/>
          <a:lstStyle/>
          <a:p>
            <a:fld id="{71F669A4-6ABE-D349-8C59-63FA6C0D6801}" type="slidenum">
              <a:rPr lang="pt-BR"/>
              <a:t>‹nº›</a:t>
            </a:fld>
            <a:endParaRPr lang="pt-BR"/>
          </a:p>
        </p:txBody>
      </p:sp>
    </p:spTree>
    <p:extLst>
      <p:ext uri="{BB962C8B-B14F-4D97-AF65-F5344CB8AC3E}">
        <p14:creationId xmlns:p14="http://schemas.microsoft.com/office/powerpoint/2010/main" val="1466560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92741B-581F-084E-9C78-002B0FEB4A3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F582B27A-35D2-C341-8468-E7A3472DBE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546D1B02-4A94-3B49-AFEA-AEF7867B3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D04145CE-1DFE-534D-8C6E-8CAD23594732}"/>
              </a:ext>
            </a:extLst>
          </p:cNvPr>
          <p:cNvSpPr>
            <a:spLocks noGrp="1"/>
          </p:cNvSpPr>
          <p:nvPr>
            <p:ph type="dt" sz="half" idx="10"/>
          </p:nvPr>
        </p:nvSpPr>
        <p:spPr/>
        <p:txBody>
          <a:bodyPr/>
          <a:lstStyle/>
          <a:p>
            <a:fld id="{00F4C8B7-F715-2A4B-9393-715B2F27197B}" type="datetimeFigureOut">
              <a:rPr lang="pt-BR"/>
              <a:t>17/01/2021</a:t>
            </a:fld>
            <a:endParaRPr lang="pt-BR"/>
          </a:p>
        </p:txBody>
      </p:sp>
      <p:sp>
        <p:nvSpPr>
          <p:cNvPr id="6" name="Espaço Reservado para Rodapé 5">
            <a:extLst>
              <a:ext uri="{FF2B5EF4-FFF2-40B4-BE49-F238E27FC236}">
                <a16:creationId xmlns:a16="http://schemas.microsoft.com/office/drawing/2014/main" id="{A6C9DBF1-86CF-504C-82CA-F261CA3A257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6BF83A2-7BDE-8249-8A42-7A8B3F4641DC}"/>
              </a:ext>
            </a:extLst>
          </p:cNvPr>
          <p:cNvSpPr>
            <a:spLocks noGrp="1"/>
          </p:cNvSpPr>
          <p:nvPr>
            <p:ph type="sldNum" sz="quarter" idx="12"/>
          </p:nvPr>
        </p:nvSpPr>
        <p:spPr/>
        <p:txBody>
          <a:bodyPr/>
          <a:lstStyle/>
          <a:p>
            <a:fld id="{71F669A4-6ABE-D349-8C59-63FA6C0D6801}" type="slidenum">
              <a:rPr lang="pt-BR"/>
              <a:t>‹nº›</a:t>
            </a:fld>
            <a:endParaRPr lang="pt-BR"/>
          </a:p>
        </p:txBody>
      </p:sp>
    </p:spTree>
    <p:extLst>
      <p:ext uri="{BB962C8B-B14F-4D97-AF65-F5344CB8AC3E}">
        <p14:creationId xmlns:p14="http://schemas.microsoft.com/office/powerpoint/2010/main" val="3364347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9DDDAE-354E-C14B-A4AD-C34ECDA6BA6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19B7C643-9703-064C-BC30-7AE5BEF7CF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D8023EE5-BBE2-4A4B-B87D-C3D238EA86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3E08436-288E-FB4D-B1DE-23DCBA4A3192}"/>
              </a:ext>
            </a:extLst>
          </p:cNvPr>
          <p:cNvSpPr>
            <a:spLocks noGrp="1"/>
          </p:cNvSpPr>
          <p:nvPr>
            <p:ph type="dt" sz="half" idx="10"/>
          </p:nvPr>
        </p:nvSpPr>
        <p:spPr/>
        <p:txBody>
          <a:bodyPr/>
          <a:lstStyle/>
          <a:p>
            <a:fld id="{00F4C8B7-F715-2A4B-9393-715B2F27197B}" type="datetimeFigureOut">
              <a:rPr lang="pt-BR"/>
              <a:t>17/01/2021</a:t>
            </a:fld>
            <a:endParaRPr lang="pt-BR"/>
          </a:p>
        </p:txBody>
      </p:sp>
      <p:sp>
        <p:nvSpPr>
          <p:cNvPr id="6" name="Espaço Reservado para Rodapé 5">
            <a:extLst>
              <a:ext uri="{FF2B5EF4-FFF2-40B4-BE49-F238E27FC236}">
                <a16:creationId xmlns:a16="http://schemas.microsoft.com/office/drawing/2014/main" id="{E9619900-4B74-6043-A509-9CE01D88698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DCC2AD6-C638-A04B-A046-FB25D2214557}"/>
              </a:ext>
            </a:extLst>
          </p:cNvPr>
          <p:cNvSpPr>
            <a:spLocks noGrp="1"/>
          </p:cNvSpPr>
          <p:nvPr>
            <p:ph type="sldNum" sz="quarter" idx="12"/>
          </p:nvPr>
        </p:nvSpPr>
        <p:spPr/>
        <p:txBody>
          <a:bodyPr/>
          <a:lstStyle/>
          <a:p>
            <a:fld id="{71F669A4-6ABE-D349-8C59-63FA6C0D6801}" type="slidenum">
              <a:rPr lang="pt-BR"/>
              <a:t>‹nº›</a:t>
            </a:fld>
            <a:endParaRPr lang="pt-BR"/>
          </a:p>
        </p:txBody>
      </p:sp>
    </p:spTree>
    <p:extLst>
      <p:ext uri="{BB962C8B-B14F-4D97-AF65-F5344CB8AC3E}">
        <p14:creationId xmlns:p14="http://schemas.microsoft.com/office/powerpoint/2010/main" val="927388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44EE8165-68FF-9040-8C01-6D0F0ADD2F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8E3EA13D-4293-1442-B6A3-E3ABE484AE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E12941D-5F4E-E845-8C22-5A7464C822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4C8B7-F715-2A4B-9393-715B2F27197B}" type="datetimeFigureOut">
              <a:rPr lang="pt-BR"/>
              <a:t>17/01/2021</a:t>
            </a:fld>
            <a:endParaRPr lang="pt-BR"/>
          </a:p>
        </p:txBody>
      </p:sp>
      <p:sp>
        <p:nvSpPr>
          <p:cNvPr id="5" name="Espaço Reservado para Rodapé 4">
            <a:extLst>
              <a:ext uri="{FF2B5EF4-FFF2-40B4-BE49-F238E27FC236}">
                <a16:creationId xmlns:a16="http://schemas.microsoft.com/office/drawing/2014/main" id="{42654A30-B806-4947-847F-CAEAC959C9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A5323980-F754-844A-91C4-4293F5E365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F669A4-6ABE-D349-8C59-63FA6C0D6801}" type="slidenum">
              <a:rPr lang="pt-BR"/>
              <a:t>‹nº›</a:t>
            </a:fld>
            <a:endParaRPr lang="pt-BR"/>
          </a:p>
        </p:txBody>
      </p:sp>
    </p:spTree>
    <p:extLst>
      <p:ext uri="{BB962C8B-B14F-4D97-AF65-F5344CB8AC3E}">
        <p14:creationId xmlns:p14="http://schemas.microsoft.com/office/powerpoint/2010/main" val="4108840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4E78EF2B-F916-A644-9D0F-E42DFCFE2156}"/>
              </a:ext>
            </a:extLst>
          </p:cNvPr>
          <p:cNvSpPr>
            <a:spLocks noGrp="1"/>
          </p:cNvSpPr>
          <p:nvPr>
            <p:ph type="ctrTitle"/>
          </p:nvPr>
        </p:nvSpPr>
        <p:spPr>
          <a:xfrm>
            <a:off x="804672" y="1055098"/>
            <a:ext cx="5760719" cy="4747805"/>
          </a:xfrm>
        </p:spPr>
        <p:txBody>
          <a:bodyPr anchor="ctr">
            <a:normAutofit/>
          </a:bodyPr>
          <a:lstStyle/>
          <a:p>
            <a:pPr algn="l"/>
            <a:r>
              <a:rPr lang="pt-BR" sz="4000">
                <a:solidFill>
                  <a:schemeClr val="tx2"/>
                </a:solidFill>
              </a:rPr>
              <a:t>Segurança de Dados</a:t>
            </a:r>
          </a:p>
        </p:txBody>
      </p:sp>
      <p:sp>
        <p:nvSpPr>
          <p:cNvPr id="3" name="Subtítulo 2">
            <a:extLst>
              <a:ext uri="{FF2B5EF4-FFF2-40B4-BE49-F238E27FC236}">
                <a16:creationId xmlns:a16="http://schemas.microsoft.com/office/drawing/2014/main" id="{E9DBCB1C-F05C-0C44-B034-6B206076BBCD}"/>
              </a:ext>
            </a:extLst>
          </p:cNvPr>
          <p:cNvSpPr>
            <a:spLocks noGrp="1"/>
          </p:cNvSpPr>
          <p:nvPr>
            <p:ph type="subTitle" idx="1"/>
          </p:nvPr>
        </p:nvSpPr>
        <p:spPr>
          <a:xfrm>
            <a:off x="8342357" y="1638300"/>
            <a:ext cx="3330531" cy="3581400"/>
          </a:xfrm>
        </p:spPr>
        <p:txBody>
          <a:bodyPr anchor="ctr">
            <a:normAutofit/>
          </a:bodyPr>
          <a:lstStyle/>
          <a:p>
            <a:pPr algn="l"/>
            <a:r>
              <a:rPr lang="pt-BR">
                <a:solidFill>
                  <a:schemeClr val="tx2"/>
                </a:solidFill>
              </a:rPr>
              <a:t>A importância de investimento na segurança da informação.</a:t>
            </a:r>
          </a:p>
        </p:txBody>
      </p:sp>
    </p:spTree>
    <p:extLst>
      <p:ext uri="{BB962C8B-B14F-4D97-AF65-F5344CB8AC3E}">
        <p14:creationId xmlns:p14="http://schemas.microsoft.com/office/powerpoint/2010/main" val="3972010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DC5DB122-2D8D-4D66-8863-DE7851AB15A4}"/>
              </a:ext>
            </a:extLst>
          </p:cNvPr>
          <p:cNvSpPr>
            <a:spLocks noGrp="1"/>
          </p:cNvSpPr>
          <p:nvPr>
            <p:ph type="title"/>
          </p:nvPr>
        </p:nvSpPr>
        <p:spPr>
          <a:xfrm>
            <a:off x="640080" y="1243013"/>
            <a:ext cx="3855720" cy="4371974"/>
          </a:xfrm>
        </p:spPr>
        <p:txBody>
          <a:bodyPr>
            <a:normAutofit/>
          </a:bodyPr>
          <a:lstStyle/>
          <a:p>
            <a:r>
              <a:rPr lang="pt-BR" sz="3600">
                <a:solidFill>
                  <a:schemeClr val="tx2"/>
                </a:solidFill>
                <a:cs typeface="Calibri Light"/>
              </a:rPr>
              <a:t>Desafios e Soluções</a:t>
            </a:r>
            <a:endParaRPr lang="pt-BR" sz="3600">
              <a:solidFill>
                <a:schemeClr val="tx2"/>
              </a:solidFill>
            </a:endParaRPr>
          </a:p>
        </p:txBody>
      </p:sp>
      <p:sp>
        <p:nvSpPr>
          <p:cNvPr id="3" name="Espaço Reservado para Conteúdo 2">
            <a:extLst>
              <a:ext uri="{FF2B5EF4-FFF2-40B4-BE49-F238E27FC236}">
                <a16:creationId xmlns:a16="http://schemas.microsoft.com/office/drawing/2014/main" id="{002E42E9-D5CA-4B84-BF6F-290477A486C6}"/>
              </a:ext>
            </a:extLst>
          </p:cNvPr>
          <p:cNvSpPr>
            <a:spLocks noGrp="1"/>
          </p:cNvSpPr>
          <p:nvPr>
            <p:ph idx="1"/>
          </p:nvPr>
        </p:nvSpPr>
        <p:spPr>
          <a:xfrm>
            <a:off x="6172200" y="804672"/>
            <a:ext cx="5221224" cy="5230368"/>
          </a:xfrm>
        </p:spPr>
        <p:txBody>
          <a:bodyPr vert="horz" lIns="91440" tIns="45720" rIns="91440" bIns="45720" rtlCol="0" anchor="ctr">
            <a:normAutofit/>
          </a:bodyPr>
          <a:lstStyle/>
          <a:p>
            <a:r>
              <a:rPr lang="pt-BR" sz="1800" b="1">
                <a:solidFill>
                  <a:schemeClr val="tx2"/>
                </a:solidFill>
                <a:ea typeface="+mn-lt"/>
                <a:cs typeface="+mn-lt"/>
              </a:rPr>
              <a:t>Não alinhar a política de segurança com a diretoria:</a:t>
            </a:r>
            <a:r>
              <a:rPr lang="pt-BR" sz="1800">
                <a:solidFill>
                  <a:schemeClr val="tx2"/>
                </a:solidFill>
                <a:ea typeface="+mn-lt"/>
                <a:cs typeface="+mn-lt"/>
              </a:rPr>
              <a:t> O não alinhamento da política de proteção de dados com a diretoria costuma fazer com que a organização veja o assunto mais como gasto do que como investimento.</a:t>
            </a:r>
          </a:p>
          <a:p>
            <a:r>
              <a:rPr lang="pt-BR" sz="1800" b="1">
                <a:solidFill>
                  <a:schemeClr val="tx2"/>
                </a:solidFill>
                <a:ea typeface="+mn-lt"/>
                <a:cs typeface="+mn-lt"/>
              </a:rPr>
              <a:t>Não possuir normas de proibição claras:</a:t>
            </a:r>
            <a:r>
              <a:rPr lang="pt-BR" sz="1800">
                <a:solidFill>
                  <a:schemeClr val="tx2"/>
                </a:solidFill>
                <a:ea typeface="+mn-lt"/>
                <a:cs typeface="+mn-lt"/>
              </a:rPr>
              <a:t> Outro ponto importante, que ainda é muito negligenciado por várias empresas, é a existência de normas claras sobre o que é proibido fazer na rede interna. Sem limites claros, as pessoas tendem a manipular dados de diversos níveis de confiabilidade sem muita preocupação</a:t>
            </a:r>
            <a:endParaRPr lang="pt-BR" sz="1800">
              <a:solidFill>
                <a:schemeClr val="tx2"/>
              </a:solidFill>
              <a:cs typeface="Calibri" panose="020F0502020204030204"/>
            </a:endParaRPr>
          </a:p>
        </p:txBody>
      </p:sp>
    </p:spTree>
    <p:extLst>
      <p:ext uri="{BB962C8B-B14F-4D97-AF65-F5344CB8AC3E}">
        <p14:creationId xmlns:p14="http://schemas.microsoft.com/office/powerpoint/2010/main" val="4080429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F87A2E7F-6AA7-D34A-9660-4FC2276D9DCF}"/>
              </a:ext>
            </a:extLst>
          </p:cNvPr>
          <p:cNvSpPr>
            <a:spLocks noGrp="1"/>
          </p:cNvSpPr>
          <p:nvPr>
            <p:ph type="title"/>
          </p:nvPr>
        </p:nvSpPr>
        <p:spPr>
          <a:xfrm>
            <a:off x="640080" y="1243013"/>
            <a:ext cx="3855720" cy="4371974"/>
          </a:xfrm>
        </p:spPr>
        <p:txBody>
          <a:bodyPr>
            <a:normAutofit/>
          </a:bodyPr>
          <a:lstStyle/>
          <a:p>
            <a:r>
              <a:rPr lang="pt-BR" sz="3600">
                <a:solidFill>
                  <a:schemeClr val="tx2"/>
                </a:solidFill>
              </a:rPr>
              <a:t>Revisão teórica do tema</a:t>
            </a:r>
          </a:p>
        </p:txBody>
      </p:sp>
      <p:sp>
        <p:nvSpPr>
          <p:cNvPr id="3" name="Espaço Reservado para Conteúdo 2">
            <a:extLst>
              <a:ext uri="{FF2B5EF4-FFF2-40B4-BE49-F238E27FC236}">
                <a16:creationId xmlns:a16="http://schemas.microsoft.com/office/drawing/2014/main" id="{BD0666DA-4886-E94B-B867-56362CDB854A}"/>
              </a:ext>
            </a:extLst>
          </p:cNvPr>
          <p:cNvSpPr>
            <a:spLocks noGrp="1"/>
          </p:cNvSpPr>
          <p:nvPr>
            <p:ph idx="1"/>
          </p:nvPr>
        </p:nvSpPr>
        <p:spPr>
          <a:xfrm>
            <a:off x="6172200" y="804672"/>
            <a:ext cx="5221224" cy="5230368"/>
          </a:xfrm>
        </p:spPr>
        <p:txBody>
          <a:bodyPr vert="horz" lIns="91440" tIns="45720" rIns="91440" bIns="45720" rtlCol="0" anchor="ctr">
            <a:normAutofit/>
          </a:bodyPr>
          <a:lstStyle/>
          <a:p>
            <a:r>
              <a:rPr lang="pt-BR" sz="1800">
                <a:solidFill>
                  <a:schemeClr val="tx2"/>
                </a:solidFill>
                <a:cs typeface="Calibri"/>
              </a:rPr>
              <a:t>Dentre a procura do que tem se falado sobre forma de investir em segurança de dados, achamos a 12 citações de </a:t>
            </a:r>
            <a:r>
              <a:rPr lang="pt-BR" sz="1800">
                <a:solidFill>
                  <a:schemeClr val="tx2"/>
                </a:solidFill>
                <a:ea typeface="+mn-lt"/>
                <a:cs typeface="+mn-lt"/>
              </a:rPr>
              <a:t>Vinícius Durbano (2018)</a:t>
            </a:r>
            <a:r>
              <a:rPr lang="pt-BR" sz="1800">
                <a:solidFill>
                  <a:schemeClr val="tx2"/>
                </a:solidFill>
                <a:cs typeface="Calibri"/>
              </a:rPr>
              <a:t> interessante a ser abordado na apresentação. São elas: </a:t>
            </a:r>
          </a:p>
          <a:p>
            <a:r>
              <a:rPr lang="pt-BR" sz="1800">
                <a:solidFill>
                  <a:schemeClr val="tx2"/>
                </a:solidFill>
                <a:ea typeface="+mn-lt"/>
                <a:cs typeface="+mn-lt"/>
              </a:rPr>
              <a:t> </a:t>
            </a:r>
            <a:r>
              <a:rPr lang="pt-BR" sz="1800" b="1">
                <a:solidFill>
                  <a:schemeClr val="tx2"/>
                </a:solidFill>
                <a:ea typeface="+mn-lt"/>
                <a:cs typeface="+mn-lt"/>
              </a:rPr>
              <a:t>Acompanhe as tendências e evoluções da área:</a:t>
            </a:r>
            <a:r>
              <a:rPr lang="pt-BR" sz="1800">
                <a:solidFill>
                  <a:schemeClr val="tx2"/>
                </a:solidFill>
                <a:ea typeface="+mn-lt"/>
                <a:cs typeface="+mn-lt"/>
              </a:rPr>
              <a:t>  Uma realidade da área de tecnologia é: as tendências e evoluções são muito rápidas dentro deste setor. </a:t>
            </a:r>
          </a:p>
          <a:p>
            <a:pPr marL="0" indent="0">
              <a:buNone/>
            </a:pPr>
            <a:r>
              <a:rPr lang="pt-BR" sz="1800">
                <a:solidFill>
                  <a:schemeClr val="tx2"/>
                </a:solidFill>
                <a:ea typeface="+mn-lt"/>
                <a:cs typeface="+mn-lt"/>
              </a:rPr>
              <a:t>Soluções novas são criadas todos os dias pelas maiores empresas especializadas da área, o que já torna necessário que os responsáveis da área de TI se mantenham atentos.</a:t>
            </a:r>
            <a:endParaRPr lang="pt-BR" sz="1800">
              <a:solidFill>
                <a:schemeClr val="tx2"/>
              </a:solidFill>
              <a:cs typeface="Calibri"/>
            </a:endParaRPr>
          </a:p>
          <a:p>
            <a:endParaRPr lang="pt-BR" sz="1800">
              <a:solidFill>
                <a:schemeClr val="tx2"/>
              </a:solidFill>
              <a:cs typeface="Calibri"/>
            </a:endParaRPr>
          </a:p>
        </p:txBody>
      </p:sp>
    </p:spTree>
    <p:extLst>
      <p:ext uri="{BB962C8B-B14F-4D97-AF65-F5344CB8AC3E}">
        <p14:creationId xmlns:p14="http://schemas.microsoft.com/office/powerpoint/2010/main" val="3018324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A6CBFCD0-073E-49DA-A11F-BB1756AC9F87}"/>
              </a:ext>
            </a:extLst>
          </p:cNvPr>
          <p:cNvSpPr>
            <a:spLocks noGrp="1"/>
          </p:cNvSpPr>
          <p:nvPr>
            <p:ph type="title"/>
          </p:nvPr>
        </p:nvSpPr>
        <p:spPr>
          <a:xfrm>
            <a:off x="640080" y="1243013"/>
            <a:ext cx="3855720" cy="4371974"/>
          </a:xfrm>
        </p:spPr>
        <p:txBody>
          <a:bodyPr>
            <a:normAutofit/>
          </a:bodyPr>
          <a:lstStyle/>
          <a:p>
            <a:r>
              <a:rPr lang="pt-BR" sz="3600">
                <a:solidFill>
                  <a:schemeClr val="tx2"/>
                </a:solidFill>
                <a:ea typeface="+mj-lt"/>
                <a:cs typeface="+mj-lt"/>
              </a:rPr>
              <a:t>Revisão teórica do tema</a:t>
            </a:r>
          </a:p>
        </p:txBody>
      </p:sp>
      <p:sp>
        <p:nvSpPr>
          <p:cNvPr id="3" name="Espaço Reservado para Conteúdo 2">
            <a:extLst>
              <a:ext uri="{FF2B5EF4-FFF2-40B4-BE49-F238E27FC236}">
                <a16:creationId xmlns:a16="http://schemas.microsoft.com/office/drawing/2014/main" id="{1B295DCE-89D5-4D97-8FC0-082529A538AE}"/>
              </a:ext>
            </a:extLst>
          </p:cNvPr>
          <p:cNvSpPr>
            <a:spLocks noGrp="1"/>
          </p:cNvSpPr>
          <p:nvPr>
            <p:ph idx="1"/>
          </p:nvPr>
        </p:nvSpPr>
        <p:spPr>
          <a:xfrm>
            <a:off x="6172200" y="804672"/>
            <a:ext cx="5221224" cy="5230368"/>
          </a:xfrm>
        </p:spPr>
        <p:txBody>
          <a:bodyPr vert="horz" lIns="91440" tIns="45720" rIns="91440" bIns="45720" rtlCol="0" anchor="ctr">
            <a:normAutofit/>
          </a:bodyPr>
          <a:lstStyle/>
          <a:p>
            <a:pPr marL="0" indent="0">
              <a:buNone/>
            </a:pPr>
            <a:r>
              <a:rPr lang="pt-BR" sz="1800">
                <a:solidFill>
                  <a:schemeClr val="tx2"/>
                </a:solidFill>
                <a:ea typeface="+mn-lt"/>
                <a:cs typeface="+mn-lt"/>
              </a:rPr>
              <a:t>2. Mantenha  softwares e drivers atualizados: Um dos principais meios de acesso dos hackers aos sistemas é por meio de falhas encontradas em softwares, sistemas operacionais e drivers.</a:t>
            </a:r>
            <a:endParaRPr lang="pt-BR" sz="1800">
              <a:solidFill>
                <a:schemeClr val="tx2"/>
              </a:solidFill>
              <a:cs typeface="Calibri"/>
            </a:endParaRPr>
          </a:p>
          <a:p>
            <a:r>
              <a:rPr lang="pt-BR" sz="1800">
                <a:solidFill>
                  <a:schemeClr val="tx2"/>
                </a:solidFill>
                <a:ea typeface="+mn-lt"/>
                <a:cs typeface="+mn-lt"/>
              </a:rPr>
              <a:t>3. Estabeleça controle de acesso para os colaboradores: Uma forma comum de facilitar os problemas de segurança da informação é por meio de ações inadequadas dos usuários. </a:t>
            </a:r>
          </a:p>
          <a:p>
            <a:r>
              <a:rPr lang="pt-BR" sz="1800">
                <a:solidFill>
                  <a:schemeClr val="tx2"/>
                </a:solidFill>
                <a:ea typeface="+mn-lt"/>
                <a:cs typeface="+mn-lt"/>
              </a:rPr>
              <a:t>4. Estabeleça bloqueio de sistemas de saída: Da mesma forma, é imprescindível investir em bloqueio de sistemas de saída, evitando que informações sejam vazadas sem o conhecimento dos funcionários de TI.</a:t>
            </a:r>
            <a:endParaRPr lang="pt-BR" sz="1800">
              <a:solidFill>
                <a:schemeClr val="tx2"/>
              </a:solidFill>
              <a:cs typeface="Calibri"/>
            </a:endParaRPr>
          </a:p>
          <a:p>
            <a:endParaRPr lang="pt-BR" sz="1800">
              <a:solidFill>
                <a:schemeClr val="tx2"/>
              </a:solidFill>
              <a:cs typeface="Calibri"/>
            </a:endParaRPr>
          </a:p>
        </p:txBody>
      </p:sp>
    </p:spTree>
    <p:extLst>
      <p:ext uri="{BB962C8B-B14F-4D97-AF65-F5344CB8AC3E}">
        <p14:creationId xmlns:p14="http://schemas.microsoft.com/office/powerpoint/2010/main" val="2542810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912F41B6-5577-4278-9403-16E0FF27900D}"/>
              </a:ext>
            </a:extLst>
          </p:cNvPr>
          <p:cNvSpPr>
            <a:spLocks noGrp="1"/>
          </p:cNvSpPr>
          <p:nvPr>
            <p:ph type="title"/>
          </p:nvPr>
        </p:nvSpPr>
        <p:spPr>
          <a:xfrm>
            <a:off x="640080" y="1243013"/>
            <a:ext cx="3855720" cy="4371974"/>
          </a:xfrm>
        </p:spPr>
        <p:txBody>
          <a:bodyPr>
            <a:normAutofit/>
          </a:bodyPr>
          <a:lstStyle/>
          <a:p>
            <a:r>
              <a:rPr lang="pt-BR" sz="3600">
                <a:solidFill>
                  <a:schemeClr val="tx2"/>
                </a:solidFill>
                <a:ea typeface="+mj-lt"/>
                <a:cs typeface="+mj-lt"/>
              </a:rPr>
              <a:t>Revisão teórica do tema</a:t>
            </a:r>
            <a:endParaRPr lang="pt-BR" sz="3600">
              <a:solidFill>
                <a:schemeClr val="tx2"/>
              </a:solidFill>
            </a:endParaRPr>
          </a:p>
        </p:txBody>
      </p:sp>
      <p:sp>
        <p:nvSpPr>
          <p:cNvPr id="3" name="Espaço Reservado para Conteúdo 2">
            <a:extLst>
              <a:ext uri="{FF2B5EF4-FFF2-40B4-BE49-F238E27FC236}">
                <a16:creationId xmlns:a16="http://schemas.microsoft.com/office/drawing/2014/main" id="{BF37A220-AE0B-45AE-B673-32045FDA0972}"/>
              </a:ext>
            </a:extLst>
          </p:cNvPr>
          <p:cNvSpPr>
            <a:spLocks noGrp="1"/>
          </p:cNvSpPr>
          <p:nvPr>
            <p:ph idx="1"/>
          </p:nvPr>
        </p:nvSpPr>
        <p:spPr>
          <a:xfrm>
            <a:off x="6172200" y="804672"/>
            <a:ext cx="5221224" cy="5230368"/>
          </a:xfrm>
        </p:spPr>
        <p:txBody>
          <a:bodyPr vert="horz" lIns="91440" tIns="45720" rIns="91440" bIns="45720" rtlCol="0" anchor="ctr">
            <a:normAutofit/>
          </a:bodyPr>
          <a:lstStyle/>
          <a:p>
            <a:r>
              <a:rPr lang="pt-BR" sz="1800">
                <a:solidFill>
                  <a:schemeClr val="tx2"/>
                </a:solidFill>
                <a:ea typeface="+mn-lt"/>
                <a:cs typeface="+mn-lt"/>
              </a:rPr>
              <a:t>5. Crie políticas de segurança na empresa: Todos os colaboradores fazem parte do processo de segurança da informação. Afinal, em alguma medida eles interferem no acesso às informações, seja por meio da criação de documentos, acesso à dados, facilitando a entrada de malwares com usos inadequados, etc.</a:t>
            </a:r>
            <a:endParaRPr lang="pt-BR" sz="1800">
              <a:solidFill>
                <a:schemeClr val="tx2"/>
              </a:solidFill>
              <a:cs typeface="Calibri"/>
            </a:endParaRPr>
          </a:p>
          <a:p>
            <a:r>
              <a:rPr lang="pt-BR" sz="1800">
                <a:solidFill>
                  <a:schemeClr val="tx2"/>
                </a:solidFill>
                <a:ea typeface="+mn-lt"/>
                <a:cs typeface="+mn-lt"/>
              </a:rPr>
              <a:t>6. Alinhe os processos às políticas de segurança: Após a criação das políticas de segurança, é necessário alinhar os processos da empresa ao que foi normatizado e documentado anteriormente.</a:t>
            </a:r>
            <a:endParaRPr lang="pt-BR" sz="1800">
              <a:solidFill>
                <a:schemeClr val="tx2"/>
              </a:solidFill>
              <a:cs typeface="Calibri"/>
            </a:endParaRPr>
          </a:p>
          <a:p>
            <a:r>
              <a:rPr lang="pt-BR" sz="1800">
                <a:solidFill>
                  <a:schemeClr val="tx2"/>
                </a:solidFill>
                <a:ea typeface="+mn-lt"/>
                <a:cs typeface="+mn-lt"/>
              </a:rPr>
              <a:t>7. Treine os colaboradores para medidas de segurança: Algumas questões elaboradas nas políticas de segurança podem não ser tão claras para os colaboradores, principalmente por envolverem questões específicas da área de tecnologia.</a:t>
            </a:r>
            <a:endParaRPr lang="pt-BR" sz="1800">
              <a:solidFill>
                <a:schemeClr val="tx2"/>
              </a:solidFill>
              <a:cs typeface="Calibri"/>
            </a:endParaRPr>
          </a:p>
          <a:p>
            <a:endParaRPr lang="pt-BR" sz="1800">
              <a:solidFill>
                <a:schemeClr val="tx2"/>
              </a:solidFill>
            </a:endParaRPr>
          </a:p>
          <a:p>
            <a:endParaRPr lang="pt-BR" sz="1800">
              <a:solidFill>
                <a:schemeClr val="tx2"/>
              </a:solidFill>
              <a:cs typeface="Calibri"/>
            </a:endParaRPr>
          </a:p>
          <a:p>
            <a:endParaRPr lang="pt-BR" sz="1800">
              <a:solidFill>
                <a:schemeClr val="tx2"/>
              </a:solidFill>
              <a:cs typeface="Calibri"/>
            </a:endParaRPr>
          </a:p>
          <a:p>
            <a:endParaRPr lang="pt-BR" sz="1800">
              <a:solidFill>
                <a:schemeClr val="tx2"/>
              </a:solidFill>
              <a:cs typeface="Calibri"/>
            </a:endParaRPr>
          </a:p>
        </p:txBody>
      </p:sp>
    </p:spTree>
    <p:extLst>
      <p:ext uri="{BB962C8B-B14F-4D97-AF65-F5344CB8AC3E}">
        <p14:creationId xmlns:p14="http://schemas.microsoft.com/office/powerpoint/2010/main" val="4255868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861A4479-8E17-48D1-A19F-B865D4A91746}"/>
              </a:ext>
            </a:extLst>
          </p:cNvPr>
          <p:cNvSpPr>
            <a:spLocks noGrp="1"/>
          </p:cNvSpPr>
          <p:nvPr>
            <p:ph type="title"/>
          </p:nvPr>
        </p:nvSpPr>
        <p:spPr>
          <a:xfrm>
            <a:off x="640080" y="1243013"/>
            <a:ext cx="3855720" cy="4371974"/>
          </a:xfrm>
        </p:spPr>
        <p:txBody>
          <a:bodyPr>
            <a:normAutofit/>
          </a:bodyPr>
          <a:lstStyle/>
          <a:p>
            <a:r>
              <a:rPr lang="pt-BR" sz="3600">
                <a:solidFill>
                  <a:schemeClr val="tx2"/>
                </a:solidFill>
                <a:ea typeface="+mj-lt"/>
                <a:cs typeface="+mj-lt"/>
              </a:rPr>
              <a:t>Revisão teórica do tema</a:t>
            </a:r>
            <a:endParaRPr lang="pt-BR" sz="3600">
              <a:solidFill>
                <a:schemeClr val="tx2"/>
              </a:solidFill>
              <a:cs typeface="Calibri Light"/>
            </a:endParaRPr>
          </a:p>
        </p:txBody>
      </p:sp>
      <p:sp>
        <p:nvSpPr>
          <p:cNvPr id="3" name="Espaço Reservado para Conteúdo 2">
            <a:extLst>
              <a:ext uri="{FF2B5EF4-FFF2-40B4-BE49-F238E27FC236}">
                <a16:creationId xmlns:a16="http://schemas.microsoft.com/office/drawing/2014/main" id="{EBE9FEBE-3F30-4444-A63C-EAD695BB9775}"/>
              </a:ext>
            </a:extLst>
          </p:cNvPr>
          <p:cNvSpPr>
            <a:spLocks noGrp="1"/>
          </p:cNvSpPr>
          <p:nvPr>
            <p:ph idx="1"/>
          </p:nvPr>
        </p:nvSpPr>
        <p:spPr>
          <a:xfrm>
            <a:off x="6172200" y="804672"/>
            <a:ext cx="5221224" cy="5230368"/>
          </a:xfrm>
        </p:spPr>
        <p:txBody>
          <a:bodyPr vert="horz" lIns="91440" tIns="45720" rIns="91440" bIns="45720" rtlCol="0" anchor="ctr">
            <a:normAutofit/>
          </a:bodyPr>
          <a:lstStyle/>
          <a:p>
            <a:r>
              <a:rPr lang="pt-BR" sz="1800">
                <a:solidFill>
                  <a:schemeClr val="tx2"/>
                </a:solidFill>
                <a:ea typeface="+mn-lt"/>
                <a:cs typeface="+mn-lt"/>
              </a:rPr>
              <a:t>8. Tenha ferramentas de monitoramento: É imprescindível utilizar ferramentas de monitoramento de atividades no cotidiano da área de TI. Para que a segurança seja eficaz, é preciso saber o que está acontecendo em toda a rede.</a:t>
            </a:r>
            <a:endParaRPr lang="pt-BR" sz="1800">
              <a:solidFill>
                <a:schemeClr val="tx2"/>
              </a:solidFill>
              <a:cs typeface="Calibri"/>
            </a:endParaRPr>
          </a:p>
          <a:p>
            <a:r>
              <a:rPr lang="pt-BR" sz="1800">
                <a:solidFill>
                  <a:schemeClr val="tx2"/>
                </a:solidFill>
                <a:ea typeface="+mn-lt"/>
                <a:cs typeface="+mn-lt"/>
              </a:rPr>
              <a:t>9. Utilize a criptografia de dados: A criptografia é uma importante aliada para a segurança da informação. Ela impede, por exemplo, que os arquivos sejam acessados caso sejam interceptados no meio do processo, só tendo as chaves de acesso, às pessoas que possuem a chave privada.</a:t>
            </a:r>
            <a:endParaRPr lang="pt-BR" sz="1800">
              <a:solidFill>
                <a:schemeClr val="tx2"/>
              </a:solidFill>
              <a:cs typeface="Calibri"/>
            </a:endParaRPr>
          </a:p>
          <a:p>
            <a:endParaRPr lang="pt-BR" sz="1800">
              <a:solidFill>
                <a:schemeClr val="tx2"/>
              </a:solidFill>
              <a:cs typeface="Calibri"/>
            </a:endParaRPr>
          </a:p>
        </p:txBody>
      </p:sp>
    </p:spTree>
    <p:extLst>
      <p:ext uri="{BB962C8B-B14F-4D97-AF65-F5344CB8AC3E}">
        <p14:creationId xmlns:p14="http://schemas.microsoft.com/office/powerpoint/2010/main" val="1821011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FBC8622D-44B9-4DD1-8A7A-D11D54213EA3}"/>
              </a:ext>
            </a:extLst>
          </p:cNvPr>
          <p:cNvSpPr>
            <a:spLocks noGrp="1"/>
          </p:cNvSpPr>
          <p:nvPr>
            <p:ph type="title"/>
          </p:nvPr>
        </p:nvSpPr>
        <p:spPr>
          <a:xfrm>
            <a:off x="640080" y="1243013"/>
            <a:ext cx="3855720" cy="4371974"/>
          </a:xfrm>
        </p:spPr>
        <p:txBody>
          <a:bodyPr>
            <a:normAutofit/>
          </a:bodyPr>
          <a:lstStyle/>
          <a:p>
            <a:r>
              <a:rPr lang="pt-BR" sz="3600">
                <a:solidFill>
                  <a:schemeClr val="tx2"/>
                </a:solidFill>
                <a:ea typeface="+mj-lt"/>
                <a:cs typeface="+mj-lt"/>
              </a:rPr>
              <a:t>Revisão teórica do tema</a:t>
            </a:r>
            <a:endParaRPr lang="pt-BR" sz="3600">
              <a:solidFill>
                <a:schemeClr val="tx2"/>
              </a:solidFill>
            </a:endParaRPr>
          </a:p>
        </p:txBody>
      </p:sp>
      <p:sp>
        <p:nvSpPr>
          <p:cNvPr id="3" name="Espaço Reservado para Conteúdo 2">
            <a:extLst>
              <a:ext uri="{FF2B5EF4-FFF2-40B4-BE49-F238E27FC236}">
                <a16:creationId xmlns:a16="http://schemas.microsoft.com/office/drawing/2014/main" id="{14DFC7E4-3C32-4E9A-A06E-A0EBB2716D64}"/>
              </a:ext>
            </a:extLst>
          </p:cNvPr>
          <p:cNvSpPr>
            <a:spLocks noGrp="1"/>
          </p:cNvSpPr>
          <p:nvPr>
            <p:ph idx="1"/>
          </p:nvPr>
        </p:nvSpPr>
        <p:spPr>
          <a:xfrm>
            <a:off x="6172200" y="804672"/>
            <a:ext cx="5221224" cy="5230368"/>
          </a:xfrm>
        </p:spPr>
        <p:txBody>
          <a:bodyPr vert="horz" lIns="91440" tIns="45720" rIns="91440" bIns="45720" rtlCol="0" anchor="ctr">
            <a:normAutofit/>
          </a:bodyPr>
          <a:lstStyle/>
          <a:p>
            <a:r>
              <a:rPr lang="pt-BR" sz="1800">
                <a:solidFill>
                  <a:schemeClr val="tx2"/>
                </a:solidFill>
                <a:ea typeface="+mn-lt"/>
                <a:cs typeface="+mn-lt"/>
              </a:rPr>
              <a:t>10. Conte com ajuda de empresas especializadas em segurança da informação: As empresas especializadas na área de segurança da informação podem ser estratégicas e essenciais para garantir a privacidade e integridade dos dados da sua corporação.</a:t>
            </a:r>
          </a:p>
          <a:p>
            <a:r>
              <a:rPr lang="pt-BR" sz="1800">
                <a:solidFill>
                  <a:schemeClr val="tx2"/>
                </a:solidFill>
                <a:ea typeface="+mn-lt"/>
                <a:cs typeface="+mn-lt"/>
              </a:rPr>
              <a:t>11. Crie planos de contingência: Não basta apenas pensar em medidas preventivas. Como falamos ao longo deste artigo, os cibercriminosos são engenhosos e criam constantemente novas formas de atuação para conseguirem seus objetivos.</a:t>
            </a:r>
            <a:endParaRPr lang="pt-BR" sz="1800">
              <a:solidFill>
                <a:schemeClr val="tx2"/>
              </a:solidFill>
              <a:cs typeface="Calibri"/>
            </a:endParaRPr>
          </a:p>
          <a:p>
            <a:r>
              <a:rPr lang="pt-BR" sz="1800">
                <a:solidFill>
                  <a:schemeClr val="tx2"/>
                </a:solidFill>
                <a:ea typeface="+mn-lt"/>
                <a:cs typeface="+mn-lt"/>
              </a:rPr>
              <a:t>12. Invista em backup: Se tudo der errado e, assim, os dados encontrados em discos rígidos e servidores forem perdidos, é essencial ter uma espécie de “plano B” para não inviabilizar as funções cotidianas.</a:t>
            </a:r>
            <a:endParaRPr lang="pt-BR" sz="1800">
              <a:solidFill>
                <a:schemeClr val="tx2"/>
              </a:solidFill>
            </a:endParaRPr>
          </a:p>
          <a:p>
            <a:endParaRPr lang="pt-BR" sz="1800">
              <a:solidFill>
                <a:schemeClr val="tx2"/>
              </a:solidFill>
              <a:cs typeface="Calibri"/>
            </a:endParaRPr>
          </a:p>
        </p:txBody>
      </p:sp>
    </p:spTree>
    <p:extLst>
      <p:ext uri="{BB962C8B-B14F-4D97-AF65-F5344CB8AC3E}">
        <p14:creationId xmlns:p14="http://schemas.microsoft.com/office/powerpoint/2010/main" val="4052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5335CC6B-700D-C841-871B-F259157A2EA6}"/>
              </a:ext>
            </a:extLst>
          </p:cNvPr>
          <p:cNvSpPr>
            <a:spLocks noGrp="1"/>
          </p:cNvSpPr>
          <p:nvPr>
            <p:ph type="title"/>
          </p:nvPr>
        </p:nvSpPr>
        <p:spPr>
          <a:xfrm>
            <a:off x="640080" y="1243013"/>
            <a:ext cx="3855720" cy="4371974"/>
          </a:xfrm>
        </p:spPr>
        <p:txBody>
          <a:bodyPr>
            <a:normAutofit/>
          </a:bodyPr>
          <a:lstStyle/>
          <a:p>
            <a:r>
              <a:rPr lang="pt-BR" sz="3600">
                <a:solidFill>
                  <a:schemeClr val="tx2"/>
                </a:solidFill>
              </a:rPr>
              <a:t>Metodologia</a:t>
            </a:r>
          </a:p>
        </p:txBody>
      </p:sp>
      <p:sp>
        <p:nvSpPr>
          <p:cNvPr id="3" name="Espaço Reservado para Conteúdo 2">
            <a:extLst>
              <a:ext uri="{FF2B5EF4-FFF2-40B4-BE49-F238E27FC236}">
                <a16:creationId xmlns:a16="http://schemas.microsoft.com/office/drawing/2014/main" id="{87B4C342-F235-9742-9C1A-17C3384562D8}"/>
              </a:ext>
            </a:extLst>
          </p:cNvPr>
          <p:cNvSpPr>
            <a:spLocks noGrp="1"/>
          </p:cNvSpPr>
          <p:nvPr>
            <p:ph idx="1"/>
          </p:nvPr>
        </p:nvSpPr>
        <p:spPr>
          <a:xfrm>
            <a:off x="6172200" y="804672"/>
            <a:ext cx="5221224" cy="5230368"/>
          </a:xfrm>
        </p:spPr>
        <p:txBody>
          <a:bodyPr vert="horz" lIns="91440" tIns="45720" rIns="91440" bIns="45720" rtlCol="0" anchor="ctr">
            <a:normAutofit/>
          </a:bodyPr>
          <a:lstStyle/>
          <a:p>
            <a:r>
              <a:rPr lang="pt-BR" sz="1800">
                <a:solidFill>
                  <a:schemeClr val="tx2"/>
                </a:solidFill>
                <a:cs typeface="Calibri"/>
              </a:rPr>
              <a:t>O método de construção do artigo e apresentação foi por </a:t>
            </a:r>
            <a:r>
              <a:rPr lang="pt-BR" sz="1800">
                <a:solidFill>
                  <a:schemeClr val="tx2"/>
                </a:solidFill>
                <a:ea typeface="+mn-lt"/>
                <a:cs typeface="+mn-lt"/>
              </a:rPr>
              <a:t>meio de Artigos em português, Notícias da mídia impressa e eletrônica.</a:t>
            </a:r>
            <a:endParaRPr lang="pt-BR" sz="1800">
              <a:solidFill>
                <a:schemeClr val="tx2"/>
              </a:solidFill>
              <a:cs typeface="Calibri"/>
            </a:endParaRPr>
          </a:p>
          <a:p>
            <a:r>
              <a:rPr lang="pt-BR" sz="1800">
                <a:solidFill>
                  <a:schemeClr val="tx2"/>
                </a:solidFill>
                <a:ea typeface="+mn-lt"/>
                <a:cs typeface="+mn-lt"/>
              </a:rPr>
              <a:t>A coleta dos dados ocorreu em duas fases: (i) pesquisa bibliográfica que teve por objetivo apresentar o referencial teórico sobre segurança de dados e levantar estatísticas acerca da segurança de sistemas e aplicações; (ii) análise de dados e ações levantados em artigos, notícias da mídia e blogs de empresas especializadas em segurança digital,  e  com base nestes dados, trazer ações e medidas de prevenção de cibercrimes e proteção de dados.</a:t>
            </a:r>
            <a:endParaRPr lang="pt-BR" sz="1800">
              <a:solidFill>
                <a:schemeClr val="tx2"/>
              </a:solidFill>
              <a:cs typeface="Calibri"/>
            </a:endParaRPr>
          </a:p>
          <a:p>
            <a:endParaRPr lang="pt-BR" sz="1800">
              <a:solidFill>
                <a:schemeClr val="tx2"/>
              </a:solidFill>
              <a:cs typeface="Calibri"/>
            </a:endParaRPr>
          </a:p>
          <a:p>
            <a:endParaRPr lang="pt-BR" sz="1800">
              <a:solidFill>
                <a:schemeClr val="tx2"/>
              </a:solidFill>
              <a:cs typeface="Calibri"/>
            </a:endParaRPr>
          </a:p>
        </p:txBody>
      </p:sp>
    </p:spTree>
    <p:extLst>
      <p:ext uri="{BB962C8B-B14F-4D97-AF65-F5344CB8AC3E}">
        <p14:creationId xmlns:p14="http://schemas.microsoft.com/office/powerpoint/2010/main" val="3283292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3F2A249F-4D2A-C54A-B147-1C0A357399C4}"/>
              </a:ext>
            </a:extLst>
          </p:cNvPr>
          <p:cNvSpPr>
            <a:spLocks noGrp="1"/>
          </p:cNvSpPr>
          <p:nvPr>
            <p:ph type="title"/>
          </p:nvPr>
        </p:nvSpPr>
        <p:spPr>
          <a:xfrm>
            <a:off x="640080" y="1243013"/>
            <a:ext cx="3855720" cy="4371974"/>
          </a:xfrm>
        </p:spPr>
        <p:txBody>
          <a:bodyPr>
            <a:normAutofit/>
          </a:bodyPr>
          <a:lstStyle/>
          <a:p>
            <a:r>
              <a:rPr lang="pt-BR" sz="3600">
                <a:solidFill>
                  <a:schemeClr val="tx2"/>
                </a:solidFill>
              </a:rPr>
              <a:t>Considerações Finais</a:t>
            </a:r>
          </a:p>
        </p:txBody>
      </p:sp>
      <p:sp>
        <p:nvSpPr>
          <p:cNvPr id="3" name="Espaço Reservado para Conteúdo 2">
            <a:extLst>
              <a:ext uri="{FF2B5EF4-FFF2-40B4-BE49-F238E27FC236}">
                <a16:creationId xmlns:a16="http://schemas.microsoft.com/office/drawing/2014/main" id="{BF4B1A86-6FA6-7D48-8FDF-7E6D4176847B}"/>
              </a:ext>
            </a:extLst>
          </p:cNvPr>
          <p:cNvSpPr>
            <a:spLocks noGrp="1"/>
          </p:cNvSpPr>
          <p:nvPr>
            <p:ph idx="1"/>
          </p:nvPr>
        </p:nvSpPr>
        <p:spPr>
          <a:xfrm>
            <a:off x="6172200" y="804672"/>
            <a:ext cx="5221224" cy="5230368"/>
          </a:xfrm>
        </p:spPr>
        <p:txBody>
          <a:bodyPr vert="horz" lIns="91440" tIns="45720" rIns="91440" bIns="45720" rtlCol="0" anchor="ctr">
            <a:normAutofit/>
          </a:bodyPr>
          <a:lstStyle/>
          <a:p>
            <a:r>
              <a:rPr lang="pt-BR" sz="1800">
                <a:solidFill>
                  <a:schemeClr val="tx2"/>
                </a:solidFill>
                <a:ea typeface="+mn-lt"/>
                <a:cs typeface="+mn-lt"/>
              </a:rPr>
              <a:t>Ao longo dos anos, a tecnologia evoluiu muito, sistemas que antes faziam operações simples, agora são responsáveis por gerenciar tarefas e operações muito importantes, principalmente nos sistemas públicos, abordados neste artigo.</a:t>
            </a:r>
            <a:endParaRPr lang="pt-BR" sz="1800">
              <a:solidFill>
                <a:schemeClr val="tx2"/>
              </a:solidFill>
              <a:cs typeface="Calibri" panose="020F0502020204030204"/>
            </a:endParaRPr>
          </a:p>
          <a:p>
            <a:r>
              <a:rPr lang="pt-BR" sz="1800">
                <a:solidFill>
                  <a:schemeClr val="tx2"/>
                </a:solidFill>
                <a:ea typeface="+mn-lt"/>
                <a:cs typeface="+mn-lt"/>
              </a:rPr>
              <a:t>Todos os eventos aqui estudados, como invasões, instabilidades e até mesmo vazamento de dados, alertam a necessidade de atenção que deve ser prestada a um sistema que possui grandes responsabilidades. Não dedicar os devidos cuidados à segurança, ou mesmo à resiliência do funcionamento destes perante a ataques, é irresponsabilidade.</a:t>
            </a:r>
            <a:endParaRPr lang="pt-BR" sz="1800">
              <a:solidFill>
                <a:schemeClr val="tx2"/>
              </a:solidFill>
            </a:endParaRPr>
          </a:p>
          <a:p>
            <a:endParaRPr lang="pt-BR" sz="1800">
              <a:solidFill>
                <a:schemeClr val="tx2"/>
              </a:solidFill>
              <a:cs typeface="Calibri"/>
            </a:endParaRPr>
          </a:p>
        </p:txBody>
      </p:sp>
    </p:spTree>
    <p:extLst>
      <p:ext uri="{BB962C8B-B14F-4D97-AF65-F5344CB8AC3E}">
        <p14:creationId xmlns:p14="http://schemas.microsoft.com/office/powerpoint/2010/main" val="2221527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7D02F0B1-7B4C-401B-B0E9-7A49926AD91C}"/>
              </a:ext>
            </a:extLst>
          </p:cNvPr>
          <p:cNvSpPr>
            <a:spLocks noGrp="1"/>
          </p:cNvSpPr>
          <p:nvPr>
            <p:ph type="title"/>
          </p:nvPr>
        </p:nvSpPr>
        <p:spPr>
          <a:xfrm>
            <a:off x="640080" y="1243013"/>
            <a:ext cx="3855720" cy="4371974"/>
          </a:xfrm>
        </p:spPr>
        <p:txBody>
          <a:bodyPr>
            <a:normAutofit/>
          </a:bodyPr>
          <a:lstStyle/>
          <a:p>
            <a:r>
              <a:rPr lang="pt-BR" sz="3600">
                <a:solidFill>
                  <a:schemeClr val="tx2"/>
                </a:solidFill>
                <a:cs typeface="Calibri Light"/>
              </a:rPr>
              <a:t>Considerações Finais</a:t>
            </a:r>
            <a:endParaRPr lang="pt-BR" sz="3600">
              <a:solidFill>
                <a:schemeClr val="tx2"/>
              </a:solidFill>
            </a:endParaRPr>
          </a:p>
        </p:txBody>
      </p:sp>
      <p:sp>
        <p:nvSpPr>
          <p:cNvPr id="3" name="Espaço Reservado para Conteúdo 2">
            <a:extLst>
              <a:ext uri="{FF2B5EF4-FFF2-40B4-BE49-F238E27FC236}">
                <a16:creationId xmlns:a16="http://schemas.microsoft.com/office/drawing/2014/main" id="{69CEF445-CA17-4458-8E66-133016025911}"/>
              </a:ext>
            </a:extLst>
          </p:cNvPr>
          <p:cNvSpPr>
            <a:spLocks noGrp="1"/>
          </p:cNvSpPr>
          <p:nvPr>
            <p:ph idx="1"/>
          </p:nvPr>
        </p:nvSpPr>
        <p:spPr>
          <a:xfrm>
            <a:off x="6172200" y="804672"/>
            <a:ext cx="5221224" cy="5230368"/>
          </a:xfrm>
        </p:spPr>
        <p:txBody>
          <a:bodyPr vert="horz" lIns="91440" tIns="45720" rIns="91440" bIns="45720" rtlCol="0" anchor="ctr">
            <a:normAutofit/>
          </a:bodyPr>
          <a:lstStyle/>
          <a:p>
            <a:r>
              <a:rPr lang="pt-BR" sz="1800">
                <a:solidFill>
                  <a:schemeClr val="tx2"/>
                </a:solidFill>
                <a:ea typeface="+mn-lt"/>
                <a:cs typeface="+mn-lt"/>
              </a:rPr>
              <a:t>Assim como os sistemas precisam de proteção, fica claro que nenhum sistema é sempre protegido e invulnerável quando há a interação humana e, neste tópico, toda a manipulação de sistemas é válida. Um usuário de um aplicativo de mensagens instantânea pode ter um arquivo de texto vazado por descuido, mas é esta mesma desatenção que pode dar brechas para um vazamento sobre uma investigação policial, localizações que não deveriam ser divulgadas ou mesmo dados de funcionários ou de pessoas cadastradas em um sistema. Isto tudo deve ser manipulado por pessoas que tenham noções de segurança, para que não cometam esses "deslizes" que, por muitas vezes, acabam por descartar toda a segurança de um sistema bem construído.</a:t>
            </a:r>
          </a:p>
          <a:p>
            <a:endParaRPr lang="pt-BR" sz="1800">
              <a:solidFill>
                <a:schemeClr val="tx2"/>
              </a:solidFill>
              <a:cs typeface="Calibri"/>
            </a:endParaRPr>
          </a:p>
        </p:txBody>
      </p:sp>
    </p:spTree>
    <p:extLst>
      <p:ext uri="{BB962C8B-B14F-4D97-AF65-F5344CB8AC3E}">
        <p14:creationId xmlns:p14="http://schemas.microsoft.com/office/powerpoint/2010/main" val="2324392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EB6E95-9C89-4CFF-A598-F278D0DFB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74CD0F4-EA2A-4E5D-AE73-1112C1CA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ítulo 1">
            <a:extLst>
              <a:ext uri="{FF2B5EF4-FFF2-40B4-BE49-F238E27FC236}">
                <a16:creationId xmlns:a16="http://schemas.microsoft.com/office/drawing/2014/main" id="{EE1BE165-DA3A-9443-81C1-EF3237B9EFDD}"/>
              </a:ext>
            </a:extLst>
          </p:cNvPr>
          <p:cNvSpPr>
            <a:spLocks noGrp="1"/>
          </p:cNvSpPr>
          <p:nvPr>
            <p:ph type="title"/>
          </p:nvPr>
        </p:nvSpPr>
        <p:spPr>
          <a:xfrm>
            <a:off x="804672" y="1365403"/>
            <a:ext cx="6196391" cy="4127194"/>
          </a:xfrm>
        </p:spPr>
        <p:txBody>
          <a:bodyPr vert="horz" lIns="91440" tIns="45720" rIns="91440" bIns="45720" rtlCol="0" anchor="ctr">
            <a:normAutofit/>
          </a:bodyPr>
          <a:lstStyle/>
          <a:p>
            <a:r>
              <a:rPr lang="en-US" sz="5200" kern="1200">
                <a:solidFill>
                  <a:schemeClr val="tx2"/>
                </a:solidFill>
                <a:latin typeface="+mj-lt"/>
                <a:ea typeface="+mj-ea"/>
                <a:cs typeface="+mj-cs"/>
              </a:rPr>
              <a:t>Membros do Grupo</a:t>
            </a:r>
          </a:p>
        </p:txBody>
      </p:sp>
      <p:sp>
        <p:nvSpPr>
          <p:cNvPr id="3" name="Espaço Reservado para Conteúdo 2">
            <a:extLst>
              <a:ext uri="{FF2B5EF4-FFF2-40B4-BE49-F238E27FC236}">
                <a16:creationId xmlns:a16="http://schemas.microsoft.com/office/drawing/2014/main" id="{F8E40B9C-4F1F-0E4C-8049-8E60BD64E09D}"/>
              </a:ext>
            </a:extLst>
          </p:cNvPr>
          <p:cNvSpPr>
            <a:spLocks noGrp="1"/>
          </p:cNvSpPr>
          <p:nvPr>
            <p:ph type="body" idx="1"/>
          </p:nvPr>
        </p:nvSpPr>
        <p:spPr>
          <a:xfrm>
            <a:off x="8472488" y="1200627"/>
            <a:ext cx="3122763" cy="4456747"/>
          </a:xfrm>
        </p:spPr>
        <p:txBody>
          <a:bodyPr vert="horz" lIns="91440" tIns="45720" rIns="91440" bIns="45720" rtlCol="0" anchor="ctr">
            <a:normAutofit/>
          </a:bodyPr>
          <a:lstStyle/>
          <a:p>
            <a:r>
              <a:rPr lang="en-US" kern="1200">
                <a:solidFill>
                  <a:schemeClr val="tx2"/>
                </a:solidFill>
                <a:latin typeface="+mn-lt"/>
                <a:ea typeface="+mn-ea"/>
                <a:cs typeface="+mn-cs"/>
              </a:rPr>
              <a:t>Anderson Conceição</a:t>
            </a:r>
          </a:p>
          <a:p>
            <a:r>
              <a:rPr lang="en-US" kern="1200">
                <a:solidFill>
                  <a:schemeClr val="tx2"/>
                </a:solidFill>
                <a:latin typeface="+mn-lt"/>
                <a:ea typeface="+mn-ea"/>
                <a:cs typeface="+mn-cs"/>
              </a:rPr>
              <a:t>Angelo Evangelista</a:t>
            </a:r>
          </a:p>
          <a:p>
            <a:r>
              <a:rPr lang="en-US" kern="1200">
                <a:solidFill>
                  <a:schemeClr val="tx2"/>
                </a:solidFill>
                <a:latin typeface="+mn-lt"/>
                <a:ea typeface="+mn-ea"/>
                <a:cs typeface="+mn-cs"/>
              </a:rPr>
              <a:t>Grazielle Ribeiro</a:t>
            </a:r>
          </a:p>
          <a:p>
            <a:r>
              <a:rPr lang="en-US" kern="1200">
                <a:solidFill>
                  <a:schemeClr val="tx2"/>
                </a:solidFill>
                <a:latin typeface="+mn-lt"/>
                <a:ea typeface="+mn-ea"/>
                <a:cs typeface="+mn-cs"/>
              </a:rPr>
              <a:t>Renato Santos</a:t>
            </a:r>
          </a:p>
        </p:txBody>
      </p:sp>
      <p:grpSp>
        <p:nvGrpSpPr>
          <p:cNvPr id="12" name="Group 11">
            <a:extLst>
              <a:ext uri="{FF2B5EF4-FFF2-40B4-BE49-F238E27FC236}">
                <a16:creationId xmlns:a16="http://schemas.microsoft.com/office/drawing/2014/main" id="{A1EDC8FC-C3D1-4FE4-8E66-29767478DB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51638344-E7F0-4958-8208-ADCB82256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E1970FB-4D97-4834-84EC-E48B27CC1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EA7D5D6-1774-4826-A365-56CA591C9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9CE5CDD-EDFB-416F-889C-A7DB46AA9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1BC136B2-4D8D-4561-95D5-56167F411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114799"/>
            <a:ext cx="3655725" cy="2743201"/>
            <a:chOff x="-305" y="-1"/>
            <a:chExt cx="3832880" cy="2876136"/>
          </a:xfrm>
        </p:grpSpPr>
        <p:sp>
          <p:nvSpPr>
            <p:cNvPr id="19" name="Freeform: Shape 18">
              <a:extLst>
                <a:ext uri="{FF2B5EF4-FFF2-40B4-BE49-F238E27FC236}">
                  <a16:creationId xmlns:a16="http://schemas.microsoft.com/office/drawing/2014/main" id="{2C3B060E-7597-4B31-9EBE-16DBC974C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37A35E4-8449-4A65-9CFF-F87916203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5774B36-1747-45AE-82C4-C5BA90C51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022F94E-D4FB-4369-A3EE-7D82330BA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32921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7"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99EEFFA3-E1D2-F149-8BE7-C536BE72948E}"/>
              </a:ext>
            </a:extLst>
          </p:cNvPr>
          <p:cNvSpPr>
            <a:spLocks noGrp="1"/>
          </p:cNvSpPr>
          <p:nvPr>
            <p:ph type="title"/>
          </p:nvPr>
        </p:nvSpPr>
        <p:spPr>
          <a:xfrm>
            <a:off x="640080" y="1243013"/>
            <a:ext cx="3855720" cy="4371974"/>
          </a:xfrm>
        </p:spPr>
        <p:txBody>
          <a:bodyPr>
            <a:normAutofit/>
          </a:bodyPr>
          <a:lstStyle/>
          <a:p>
            <a:r>
              <a:rPr lang="pt-BR" sz="3600">
                <a:solidFill>
                  <a:schemeClr val="tx2"/>
                </a:solidFill>
              </a:rPr>
              <a:t>INTRODUÇÃO</a:t>
            </a:r>
          </a:p>
        </p:txBody>
      </p:sp>
      <p:sp>
        <p:nvSpPr>
          <p:cNvPr id="3" name="Espaço Reservado para Conteúdo 2">
            <a:extLst>
              <a:ext uri="{FF2B5EF4-FFF2-40B4-BE49-F238E27FC236}">
                <a16:creationId xmlns:a16="http://schemas.microsoft.com/office/drawing/2014/main" id="{EB7559D1-4D8B-7E49-A3D2-C6A734CAC310}"/>
              </a:ext>
            </a:extLst>
          </p:cNvPr>
          <p:cNvSpPr>
            <a:spLocks noGrp="1"/>
          </p:cNvSpPr>
          <p:nvPr>
            <p:ph idx="1"/>
          </p:nvPr>
        </p:nvSpPr>
        <p:spPr>
          <a:xfrm>
            <a:off x="6172200" y="804672"/>
            <a:ext cx="5221224" cy="5230368"/>
          </a:xfrm>
        </p:spPr>
        <p:txBody>
          <a:bodyPr vert="horz" lIns="91440" tIns="45720" rIns="91440" bIns="45720" rtlCol="0" anchor="ctr">
            <a:normAutofit/>
          </a:bodyPr>
          <a:lstStyle/>
          <a:p>
            <a:r>
              <a:rPr lang="pt-BR" sz="1800">
                <a:solidFill>
                  <a:schemeClr val="tx2"/>
                </a:solidFill>
                <a:ea typeface="+mn-lt"/>
                <a:cs typeface="+mn-lt"/>
              </a:rPr>
              <a:t>De acordo com o Cisco(2020), Os ciberataques cresceram exponencialmente na última década, somente no ano de 2020, segundo dados da divisão de cibersegurança da Cisco.</a:t>
            </a:r>
          </a:p>
          <a:p>
            <a:r>
              <a:rPr lang="pt-BR" sz="1800">
                <a:solidFill>
                  <a:schemeClr val="tx2"/>
                </a:solidFill>
                <a:ea typeface="+mn-lt"/>
                <a:cs typeface="+mn-lt"/>
              </a:rPr>
              <a:t>ataques  como ransomwares, aumentaram de 33% nos ataques registrados contra organizações entre maio e julho, para 43% entre agosto e outubro deste ano, em relação ao ano anterior, no mundo todo.</a:t>
            </a:r>
          </a:p>
          <a:p>
            <a:r>
              <a:rPr lang="pt-BR" sz="1800">
                <a:solidFill>
                  <a:schemeClr val="tx2"/>
                </a:solidFill>
                <a:ea typeface="+mn-lt"/>
                <a:cs typeface="+mn-lt"/>
              </a:rPr>
              <a:t>Em média, houve 560 tentativas de ataque a uma única organização no Brasil, em contraste com a média global de 533, no mesmo período, segundo dados da empresa de segurança Check Point(Checkpoint, 2020), baseada em uma análise de cerca de 100 mil clientes.</a:t>
            </a:r>
            <a:endParaRPr lang="pt-BR" sz="1800">
              <a:solidFill>
                <a:schemeClr val="tx2"/>
              </a:solidFill>
              <a:cs typeface="Calibri"/>
            </a:endParaRPr>
          </a:p>
          <a:p>
            <a:endParaRPr lang="pt-BR" sz="1800">
              <a:solidFill>
                <a:schemeClr val="tx2"/>
              </a:solidFill>
              <a:cs typeface="Calibri"/>
            </a:endParaRPr>
          </a:p>
        </p:txBody>
      </p:sp>
    </p:spTree>
    <p:extLst>
      <p:ext uri="{BB962C8B-B14F-4D97-AF65-F5344CB8AC3E}">
        <p14:creationId xmlns:p14="http://schemas.microsoft.com/office/powerpoint/2010/main" val="2492256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23E7D0C4-6810-9747-A7AA-48C48D02EBB6}"/>
              </a:ext>
            </a:extLst>
          </p:cNvPr>
          <p:cNvSpPr>
            <a:spLocks noGrp="1"/>
          </p:cNvSpPr>
          <p:nvPr>
            <p:ph type="title"/>
          </p:nvPr>
        </p:nvSpPr>
        <p:spPr>
          <a:xfrm>
            <a:off x="838200" y="713312"/>
            <a:ext cx="4038600" cy="5431376"/>
          </a:xfrm>
        </p:spPr>
        <p:txBody>
          <a:bodyPr>
            <a:normAutofit/>
          </a:bodyPr>
          <a:lstStyle/>
          <a:p>
            <a:r>
              <a:rPr lang="pt-BR"/>
              <a:t>Bibliografias</a:t>
            </a:r>
          </a:p>
        </p:txBody>
      </p:sp>
      <p:sp>
        <p:nvSpPr>
          <p:cNvPr id="3" name="Espaço Reservado para Texto 2">
            <a:extLst>
              <a:ext uri="{FF2B5EF4-FFF2-40B4-BE49-F238E27FC236}">
                <a16:creationId xmlns:a16="http://schemas.microsoft.com/office/drawing/2014/main" id="{6C1107C9-EBD6-0641-AA6D-3C96F7D810A5}"/>
              </a:ext>
            </a:extLst>
          </p:cNvPr>
          <p:cNvSpPr>
            <a:spLocks noGrp="1"/>
          </p:cNvSpPr>
          <p:nvPr>
            <p:ph idx="1"/>
          </p:nvPr>
        </p:nvSpPr>
        <p:spPr>
          <a:xfrm>
            <a:off x="6095999" y="713313"/>
            <a:ext cx="5257801" cy="5431376"/>
          </a:xfrm>
        </p:spPr>
        <p:txBody>
          <a:bodyPr vert="horz" lIns="91440" tIns="45720" rIns="91440" bIns="45720" rtlCol="0" anchor="ctr">
            <a:normAutofit/>
          </a:bodyPr>
          <a:lstStyle/>
          <a:p>
            <a:r>
              <a:rPr lang="pt-BR" sz="1300">
                <a:ea typeface="+mn-lt"/>
                <a:cs typeface="+mn-lt"/>
              </a:rPr>
              <a:t>BELCIC, Ivan. O que é spoofing e como posso me proteger dele?. Avast Academy, 2020. Disponível em: &lt;https://www.avast.com/pt-br/c-spoofing/&gt;. Acesso em: 9 de jan. de 2021.</a:t>
            </a:r>
            <a:endParaRPr lang="pt-BR" sz="1300">
              <a:cs typeface="Calibri"/>
            </a:endParaRPr>
          </a:p>
          <a:p>
            <a:r>
              <a:rPr lang="pt-BR" sz="1300">
                <a:ea typeface="+mn-lt"/>
                <a:cs typeface="+mn-lt"/>
              </a:rPr>
              <a:t>7 tipos de ataques hacker que você precisa conhecer. Backup Garantido, 2018. Disponível em: &lt;https://backupgarantido.com.br/blog/tipos-de-ataque-hacker/&gt;. Acesso em: 9 de jan. de 2021.</a:t>
            </a:r>
            <a:endParaRPr lang="pt-BR" sz="1300"/>
          </a:p>
          <a:p>
            <a:r>
              <a:rPr lang="pt-BR" sz="1300">
                <a:ea typeface="+mn-lt"/>
                <a:cs typeface="+mn-lt"/>
              </a:rPr>
              <a:t>5 ataques hackers mais comuns e perigosos: como proteger seus clientes? Canal Synnex Westcon. Disponível em: &lt;https://blogbrasil.westcon.com/5-ataques-hackers-mais-comuns-e-perigosos-como-proteger-seus-clientes&gt;. Acesso em: 9 de jan. de 2021.</a:t>
            </a:r>
            <a:endParaRPr lang="pt-BR" sz="1300"/>
          </a:p>
          <a:p>
            <a:r>
              <a:rPr lang="pt-BR" sz="1300">
                <a:ea typeface="+mn-lt"/>
                <a:cs typeface="+mn-lt"/>
              </a:rPr>
              <a:t>VEGA, Guillermo. Por que nos ciberataques o resgate é pedido em bitcoins? El País, 2017. Disponível em: &lt;https://brasil.elpais.com/brasil/2017/05/12/economia/1494621106_047933.html&gt;. Acesso em: 9 de jan. de 2021.</a:t>
            </a:r>
            <a:endParaRPr lang="pt-BR" sz="1300"/>
          </a:p>
          <a:p>
            <a:r>
              <a:rPr lang="pt-BR" sz="1300">
                <a:ea typeface="+mn-lt"/>
                <a:cs typeface="+mn-lt"/>
              </a:rPr>
              <a:t>IWAKURA, Cristiane Rodrigues. Ataques cibernéticos ao STJ, CNJ e outros órgãos públicos e privados trazem à tona o paradoxo da tecnologia: eficiência versus segurança. Migalhas, 2020. Disponível em: &lt;https://migalhas.uol.com.br/depeso/336027/ataques-ciberneticos-ao-stj--cnj-e-outros-orgaos-publicos-e-privados-trazem-a-tona-o-paradoxo-da-tecnologia--eficiencia-versus-seguranca&gt;. Acesso em: 9 de jan. de 2021.</a:t>
            </a:r>
            <a:endParaRPr lang="pt-BR" sz="1300">
              <a:cs typeface="Calibri" panose="020F0502020204030204"/>
            </a:endParaRPr>
          </a:p>
          <a:p>
            <a:r>
              <a:rPr lang="pt-BR" sz="1300">
                <a:ea typeface="+mn-lt"/>
                <a:cs typeface="+mn-lt"/>
              </a:rPr>
              <a:t>SOUZA, Renato. Ataque de hackers a autoridades desafia governo e empresas brasileiras. Estado de Minas, 2019. Disponível em: &lt;https://www.welivesecurity.com/br/2020/05/12/wannacry-tres-anos-depois-a-ameaca-ainda-continua-ativa/&gt;. Acesso em: 9 de jan. de 2021.</a:t>
            </a:r>
            <a:endParaRPr lang="pt-BR" sz="1300"/>
          </a:p>
          <a:p>
            <a:endParaRPr lang="pt-BR" sz="1300">
              <a:cs typeface="Calibri"/>
            </a:endParaRPr>
          </a:p>
          <a:p>
            <a:endParaRPr lang="pt-BR" sz="1300">
              <a:cs typeface="Calibri"/>
            </a:endParaRPr>
          </a:p>
          <a:p>
            <a:endParaRPr lang="pt-BR" sz="1300">
              <a:cs typeface="Calibri"/>
            </a:endParaRPr>
          </a:p>
        </p:txBody>
      </p:sp>
    </p:spTree>
    <p:extLst>
      <p:ext uri="{BB962C8B-B14F-4D97-AF65-F5344CB8AC3E}">
        <p14:creationId xmlns:p14="http://schemas.microsoft.com/office/powerpoint/2010/main" val="3462795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B4B46CFA-4282-4B12-9F75-EEF68E1A5361}"/>
              </a:ext>
            </a:extLst>
          </p:cNvPr>
          <p:cNvSpPr>
            <a:spLocks noGrp="1"/>
          </p:cNvSpPr>
          <p:nvPr>
            <p:ph type="title"/>
          </p:nvPr>
        </p:nvSpPr>
        <p:spPr>
          <a:xfrm>
            <a:off x="838200" y="713312"/>
            <a:ext cx="4038600" cy="5431376"/>
          </a:xfrm>
        </p:spPr>
        <p:txBody>
          <a:bodyPr>
            <a:normAutofit/>
          </a:bodyPr>
          <a:lstStyle/>
          <a:p>
            <a:r>
              <a:rPr lang="pt-BR" dirty="0">
                <a:cs typeface="Calibri Light"/>
              </a:rPr>
              <a:t>Bibliografias</a:t>
            </a:r>
            <a:endParaRPr lang="pt-BR" dirty="0"/>
          </a:p>
        </p:txBody>
      </p:sp>
      <p:sp>
        <p:nvSpPr>
          <p:cNvPr id="3" name="Espaço Reservado para Conteúdo 2">
            <a:extLst>
              <a:ext uri="{FF2B5EF4-FFF2-40B4-BE49-F238E27FC236}">
                <a16:creationId xmlns:a16="http://schemas.microsoft.com/office/drawing/2014/main" id="{AF98F2F5-1048-484D-8C89-CCA9BB7DA017}"/>
              </a:ext>
            </a:extLst>
          </p:cNvPr>
          <p:cNvSpPr>
            <a:spLocks noGrp="1"/>
          </p:cNvSpPr>
          <p:nvPr>
            <p:ph idx="1"/>
          </p:nvPr>
        </p:nvSpPr>
        <p:spPr>
          <a:xfrm>
            <a:off x="6095999" y="713313"/>
            <a:ext cx="5257801" cy="5431376"/>
          </a:xfrm>
        </p:spPr>
        <p:txBody>
          <a:bodyPr vert="horz" lIns="91440" tIns="45720" rIns="91440" bIns="45720" rtlCol="0" anchor="ctr">
            <a:normAutofit/>
          </a:bodyPr>
          <a:lstStyle/>
          <a:p>
            <a:r>
              <a:rPr lang="pt-BR" sz="1000">
                <a:ea typeface="+mn-lt"/>
                <a:cs typeface="+mn-lt"/>
              </a:rPr>
              <a:t>CAPELA, Bruno. No Brasil, órgãos públicos foram os mais afetados pelo WannaCry. Estadão, 2017. Disponível em: &lt;https://link.estadao.com.br/noticias/cultura-digital,no-brasil-orgaos-publicos-foram-os-mais-afetados-pelo-wannacry,70001816480&gt;. Acesso em: 9 de jan. de 2021.</a:t>
            </a:r>
            <a:endParaRPr lang="pt-BR" sz="1000">
              <a:cs typeface="Calibri" panose="020F0502020204030204"/>
            </a:endParaRPr>
          </a:p>
          <a:p>
            <a:r>
              <a:rPr lang="pt-BR" sz="1000">
                <a:ea typeface="+mn-lt"/>
                <a:cs typeface="+mn-lt"/>
              </a:rPr>
              <a:t>FILHO, José M. Araujo. O Impacto da Lei Geral de Proteção de Dados na Administração Pública. JUS, 2019. Disponível em: &lt;https://jus.com.br/amp/artigos/77586/o-impacto-da-lei-geral-de-protecao-de-dados-na-administracao-publica&gt;. Acesso em 24 de dez. de 2020.</a:t>
            </a:r>
            <a:endParaRPr lang="pt-BR" sz="1000"/>
          </a:p>
          <a:p>
            <a:r>
              <a:rPr lang="pt-BR" sz="1000">
                <a:ea typeface="+mn-lt"/>
                <a:cs typeface="+mn-lt"/>
              </a:rPr>
              <a:t>Segurança da informação no setor público aplicada à prática. Cigep. Disponível em: &lt;https://cigep.com.br/blog/seguranca-da-informacao-no-setor-publico-aplicada-a-pratica/&gt;. Acesso 2 de jan. de 2021</a:t>
            </a:r>
            <a:endParaRPr lang="pt-BR" sz="1000"/>
          </a:p>
          <a:p>
            <a:r>
              <a:rPr lang="pt-BR" sz="1000">
                <a:ea typeface="+mn-lt"/>
                <a:cs typeface="+mn-lt"/>
              </a:rPr>
              <a:t>‘Governo tem de ter papel de liderança na proteção de dado’, diz executivo. Veja. Disponível em: &lt;https://www.google.com/amp/s/veja.abril.com.br/economia/governo-tem-de-ter-papel-de-lideranca-na-protecao-de-dado-diz-executivo/amp/&gt;. Acesso 2 de jan. de 2021. </a:t>
            </a:r>
            <a:endParaRPr lang="pt-BR" sz="1000"/>
          </a:p>
          <a:p>
            <a:r>
              <a:rPr lang="pt-BR" sz="1000">
                <a:ea typeface="+mn-lt"/>
                <a:cs typeface="+mn-lt"/>
              </a:rPr>
              <a:t>BREWSTER, Thomas. Watch Out: There 's A ‘Big’ Black Lives Matter Scam About. Forbes, 2020. Disponível em: &lt;https://www.forbes.com/sites/thomasbrewster/2020/06/11/watch-out-theres-a-big-black-lives-matter-scam-about/?sh=3806557e62d8&gt;. Acesso em 4 de jan. de 2021.</a:t>
            </a:r>
            <a:endParaRPr lang="pt-BR" sz="1000"/>
          </a:p>
          <a:p>
            <a:r>
              <a:rPr lang="pt-BR" sz="1000">
                <a:ea typeface="+mn-lt"/>
                <a:cs typeface="+mn-lt"/>
              </a:rPr>
              <a:t>Mais sofisticados, os ciberataques crescem. Sindseg SP. Disponível em: &lt;https://www.sindsegsp.org.br/site/noticia-texto.aspx?id=33597&gt;. Acesso 9 de jan. de 2021.</a:t>
            </a:r>
            <a:endParaRPr lang="pt-BR" sz="1000"/>
          </a:p>
          <a:p>
            <a:r>
              <a:rPr lang="pt-BR" sz="1000">
                <a:ea typeface="+mn-lt"/>
                <a:cs typeface="+mn-lt"/>
              </a:rPr>
              <a:t>MARTIN, J. Engenharia da Informação: introdução. Rio de Janeiro: Editora Campus, 1991. p. 12.</a:t>
            </a:r>
            <a:endParaRPr lang="pt-BR" sz="1000"/>
          </a:p>
          <a:p>
            <a:r>
              <a:rPr lang="pt-BR" sz="1000">
                <a:ea typeface="+mn-lt"/>
                <a:cs typeface="+mn-lt"/>
              </a:rPr>
              <a:t>Um a cada oito brasileiros foi vítima de phishing nos primeiros meses da pandemia. Consumidor Moderno. Disponível em: &lt;https://www.consumidormoderno.com.br/2020/08/17/um-a-cada-oito-brasileiros-vitima-de-phishing-durante-a-pandemia&gt;. Acesso 9 de jan. 2021.</a:t>
            </a:r>
            <a:endParaRPr lang="pt-BR" sz="1000"/>
          </a:p>
          <a:p>
            <a:endParaRPr lang="pt-BR" sz="1000">
              <a:cs typeface="Calibri"/>
            </a:endParaRPr>
          </a:p>
        </p:txBody>
      </p:sp>
    </p:spTree>
    <p:extLst>
      <p:ext uri="{BB962C8B-B14F-4D97-AF65-F5344CB8AC3E}">
        <p14:creationId xmlns:p14="http://schemas.microsoft.com/office/powerpoint/2010/main" val="1098743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EFBAD90F-A1DE-4C76-A3E1-537DC8A01890}"/>
              </a:ext>
            </a:extLst>
          </p:cNvPr>
          <p:cNvSpPr>
            <a:spLocks noGrp="1"/>
          </p:cNvSpPr>
          <p:nvPr>
            <p:ph type="title"/>
          </p:nvPr>
        </p:nvSpPr>
        <p:spPr>
          <a:xfrm>
            <a:off x="838200" y="713312"/>
            <a:ext cx="4038600" cy="5431376"/>
          </a:xfrm>
        </p:spPr>
        <p:txBody>
          <a:bodyPr>
            <a:normAutofit/>
          </a:bodyPr>
          <a:lstStyle/>
          <a:p>
            <a:r>
              <a:rPr lang="pt-BR" dirty="0">
                <a:cs typeface="Calibri Light"/>
              </a:rPr>
              <a:t>Bibliografias</a:t>
            </a:r>
            <a:endParaRPr lang="pt-BR" dirty="0"/>
          </a:p>
        </p:txBody>
      </p:sp>
      <p:sp>
        <p:nvSpPr>
          <p:cNvPr id="3" name="Espaço Reservado para Conteúdo 2">
            <a:extLst>
              <a:ext uri="{FF2B5EF4-FFF2-40B4-BE49-F238E27FC236}">
                <a16:creationId xmlns:a16="http://schemas.microsoft.com/office/drawing/2014/main" id="{F8614BF4-F30D-4807-9A10-88018C490D16}"/>
              </a:ext>
            </a:extLst>
          </p:cNvPr>
          <p:cNvSpPr>
            <a:spLocks noGrp="1"/>
          </p:cNvSpPr>
          <p:nvPr>
            <p:ph idx="1"/>
          </p:nvPr>
        </p:nvSpPr>
        <p:spPr>
          <a:xfrm>
            <a:off x="6095999" y="713313"/>
            <a:ext cx="5257801" cy="5431376"/>
          </a:xfrm>
        </p:spPr>
        <p:txBody>
          <a:bodyPr vert="horz" lIns="91440" tIns="45720" rIns="91440" bIns="45720" rtlCol="0" anchor="ctr">
            <a:normAutofit/>
          </a:bodyPr>
          <a:lstStyle/>
          <a:p>
            <a:r>
              <a:rPr lang="pt-BR" sz="800">
                <a:ea typeface="+mn-lt"/>
                <a:cs typeface="+mn-lt"/>
              </a:rPr>
              <a:t>PRESTES, Vladimir. 6 métodos organizacionais para proteger as informações da sua empresa. Cio, 2018. Disponível em: &lt;https://cio.com.br/tendencias/6-metodos-organizacionais-para-proteger-as-informacoes-da-sua-empresa/&gt;. Acesso 9 de jan. de 2021. </a:t>
            </a:r>
            <a:endParaRPr lang="pt-BR" sz="800">
              <a:cs typeface="Calibri" panose="020F0502020204030204"/>
            </a:endParaRPr>
          </a:p>
          <a:p>
            <a:r>
              <a:rPr lang="pt-BR" sz="800">
                <a:ea typeface="+mn-lt"/>
                <a:cs typeface="+mn-lt"/>
              </a:rPr>
              <a:t>O Brasil precisa investir em tecnologia da informação para estimular o desenvolvimento, diz o Ipea. FAPEMAT, 2010. Disponível em: &lt;http://www.fapemat.mt.gov.br/-/brasil-precisa-investir-em-tecnologia-da-informacao-para-estimular-desenvolvimento-diz-ipea&gt;. Acesso 9 de jan. de 2021. </a:t>
            </a:r>
            <a:endParaRPr lang="pt-BR" sz="800"/>
          </a:p>
          <a:p>
            <a:r>
              <a:rPr lang="pt-BR" sz="800">
                <a:ea typeface="+mn-lt"/>
                <a:cs typeface="+mn-lt"/>
              </a:rPr>
              <a:t>Segurança da Informação: 6 métodos que vão além do antivírus. All Easy, 2018. Disponível em: &lt;https://www.alleasy.com.br/2018/10/24/seguranca-da-informacao-6-metodos-alem-do-antivirus/&gt;. Acesso 9 de jan. de 2021. </a:t>
            </a:r>
            <a:endParaRPr lang="pt-BR" sz="800"/>
          </a:p>
          <a:p>
            <a:r>
              <a:rPr lang="pt-BR" sz="800">
                <a:ea typeface="+mn-lt"/>
                <a:cs typeface="+mn-lt"/>
              </a:rPr>
              <a:t>SANTANA, Wesley. Pandemia: 1 em cada 8 brasileiros já sofreu tentativa de phishing. Olhar Digital, 2020. Disponível em: &lt;https://olhardigital.com.br/2020/08/20/seguranca/na-pandemia-1-em-cada-8-brasileiros-sofreu-tentativa-de-phishing/&gt;. Acesso 9 de jan. de 2021. </a:t>
            </a:r>
            <a:endParaRPr lang="pt-BR" sz="800"/>
          </a:p>
          <a:p>
            <a:r>
              <a:rPr lang="pt-BR" sz="800">
                <a:ea typeface="+mn-lt"/>
                <a:cs typeface="+mn-lt"/>
              </a:rPr>
              <a:t>Mais da metade das empresas sofreu ataques-phishing durante a pandemia. Cio. Disponível em:</a:t>
            </a:r>
            <a:endParaRPr lang="pt-BR" sz="800"/>
          </a:p>
          <a:p>
            <a:r>
              <a:rPr lang="pt-BR" sz="800">
                <a:ea typeface="+mn-lt"/>
                <a:cs typeface="+mn-lt"/>
              </a:rPr>
              <a:t>&lt;https://cio.com.br/noticias/mais-da-metade-das-empresas-sofreu-ataques-phishing-durante-pandemia/&gt;. Acesso 9 jan. de 2021.</a:t>
            </a:r>
            <a:endParaRPr lang="pt-BR" sz="800"/>
          </a:p>
          <a:p>
            <a:r>
              <a:rPr lang="pt-BR" sz="800">
                <a:ea typeface="+mn-lt"/>
                <a:cs typeface="+mn-lt"/>
              </a:rPr>
              <a:t>Como executivos devem investir em segurança da informação?. Disponível em: &lt;https://www.google.com/amp/s/cio.com.br/gestao/como-executivos-devem-investir-em-seguranca-da-informacao/amp/&gt; Acesso 10 Jan. de 2021</a:t>
            </a:r>
            <a:endParaRPr lang="pt-BR" sz="800">
              <a:cs typeface="Calibri" panose="020F0502020204030204"/>
            </a:endParaRPr>
          </a:p>
          <a:p>
            <a:r>
              <a:rPr lang="pt-BR" sz="800">
                <a:ea typeface="+mn-lt"/>
                <a:cs typeface="+mn-lt"/>
              </a:rPr>
              <a:t>Segurança da informação: o que é e 12 dicas práticas para garantir Disponível em:  &lt;https://www.google.com/amp/s/blog.ecoit.com.br/seguranca-da-informacao/amp/&gt; Acesso 10 Jan. de 2021.</a:t>
            </a:r>
            <a:endParaRPr lang="pt-BR" sz="800"/>
          </a:p>
          <a:p>
            <a:r>
              <a:rPr lang="pt-BR" sz="800">
                <a:ea typeface="+mn-lt"/>
                <a:cs typeface="+mn-lt"/>
              </a:rPr>
              <a:t>Cibercrimes geram prejuízo de 33milhões aos brasileiros neste ano. Computer World, 2016. Disponível em: &lt;https://computerworld.com.br/cibercrime-gera-prejuizo-de-r-33-milhoes-aos-brasileiros-neste-ano-diz-estudo&gt; Acesso em 25 Dez. 2020.</a:t>
            </a:r>
            <a:endParaRPr lang="pt-BR" sz="800"/>
          </a:p>
          <a:p>
            <a:r>
              <a:rPr lang="pt-BR" sz="800">
                <a:ea typeface="+mn-lt"/>
                <a:cs typeface="+mn-lt"/>
              </a:rPr>
              <a:t>Só 25% dos profissionais de TI tomam medias eficazes contra ciberataques. Computer World, 2017. Disponivel em:</a:t>
            </a:r>
            <a:endParaRPr lang="pt-BR" sz="800"/>
          </a:p>
          <a:p>
            <a:r>
              <a:rPr lang="pt-BR" sz="800">
                <a:ea typeface="+mn-lt"/>
                <a:cs typeface="+mn-lt"/>
              </a:rPr>
              <a:t>&lt;https://computerworld.com.br/so-25-profissionais-de-ti-tomam-medidas-eficazes-contra-ciberataques&gt; Acesso em 24 Dez. 2020.</a:t>
            </a:r>
            <a:endParaRPr lang="pt-BR" sz="800"/>
          </a:p>
        </p:txBody>
      </p:sp>
    </p:spTree>
    <p:extLst>
      <p:ext uri="{BB962C8B-B14F-4D97-AF65-F5344CB8AC3E}">
        <p14:creationId xmlns:p14="http://schemas.microsoft.com/office/powerpoint/2010/main" val="880218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530A77CB-7D52-496E-B795-2E7E088353B6}"/>
              </a:ext>
            </a:extLst>
          </p:cNvPr>
          <p:cNvSpPr>
            <a:spLocks noGrp="1"/>
          </p:cNvSpPr>
          <p:nvPr>
            <p:ph type="title"/>
          </p:nvPr>
        </p:nvSpPr>
        <p:spPr>
          <a:xfrm>
            <a:off x="640080" y="1243013"/>
            <a:ext cx="3855720" cy="4371974"/>
          </a:xfrm>
        </p:spPr>
        <p:txBody>
          <a:bodyPr>
            <a:normAutofit/>
          </a:bodyPr>
          <a:lstStyle/>
          <a:p>
            <a:r>
              <a:rPr lang="pt-BR" sz="3600">
                <a:solidFill>
                  <a:schemeClr val="tx2"/>
                </a:solidFill>
                <a:cs typeface="Calibri Light"/>
              </a:rPr>
              <a:t>INTRODUÇÃO</a:t>
            </a:r>
            <a:endParaRPr lang="pt-BR" sz="3600">
              <a:solidFill>
                <a:schemeClr val="tx2"/>
              </a:solidFill>
            </a:endParaRPr>
          </a:p>
        </p:txBody>
      </p:sp>
      <p:sp>
        <p:nvSpPr>
          <p:cNvPr id="3" name="Espaço Reservado para Conteúdo 2">
            <a:extLst>
              <a:ext uri="{FF2B5EF4-FFF2-40B4-BE49-F238E27FC236}">
                <a16:creationId xmlns:a16="http://schemas.microsoft.com/office/drawing/2014/main" id="{6170279C-0BFF-40CA-95FD-535B922B437F}"/>
              </a:ext>
            </a:extLst>
          </p:cNvPr>
          <p:cNvSpPr>
            <a:spLocks noGrp="1"/>
          </p:cNvSpPr>
          <p:nvPr>
            <p:ph idx="1"/>
          </p:nvPr>
        </p:nvSpPr>
        <p:spPr>
          <a:xfrm>
            <a:off x="6172200" y="804672"/>
            <a:ext cx="5221224" cy="5230368"/>
          </a:xfrm>
        </p:spPr>
        <p:txBody>
          <a:bodyPr vert="horz" lIns="91440" tIns="45720" rIns="91440" bIns="45720" rtlCol="0" anchor="ctr">
            <a:normAutofit/>
          </a:bodyPr>
          <a:lstStyle/>
          <a:p>
            <a:r>
              <a:rPr lang="pt-BR" sz="1800">
                <a:solidFill>
                  <a:schemeClr val="tx2"/>
                </a:solidFill>
                <a:ea typeface="+mn-lt"/>
                <a:cs typeface="+mn-lt"/>
              </a:rPr>
              <a:t>De acordo com relatório da Kaspersky(Kaspersky, 2020), empresa russa especializada em segurança de dados, o Brasil foi o quinto país com o maior número de vítimas de dados confidenciais roubados entre os meses de abril e junho de 2020.</a:t>
            </a:r>
          </a:p>
          <a:p>
            <a:r>
              <a:rPr lang="pt-BR" sz="1800">
                <a:solidFill>
                  <a:schemeClr val="tx2"/>
                </a:solidFill>
                <a:ea typeface="+mn-lt"/>
                <a:cs typeface="+mn-lt"/>
              </a:rPr>
              <a:t>Em levantamento também feito pela Kaspersky, em fevereiro de 2020, quando o Brasil teve o primeiro caso confirmado de Sars-Cov-2, as tentativas de phishing contra celulares eram de 10 por minuto; nos três meses seguintes, houve um salto para 23 tentativas por minuto.</a:t>
            </a:r>
            <a:endParaRPr lang="pt-BR" sz="1800">
              <a:solidFill>
                <a:schemeClr val="tx2"/>
              </a:solidFill>
              <a:cs typeface="Calibri"/>
            </a:endParaRPr>
          </a:p>
          <a:p>
            <a:r>
              <a:rPr lang="pt-BR" sz="1800">
                <a:solidFill>
                  <a:schemeClr val="tx2"/>
                </a:solidFill>
                <a:ea typeface="+mn-lt"/>
                <a:cs typeface="+mn-lt"/>
              </a:rPr>
              <a:t>Com todo este cenário em mente, foi desenvolvido o artigo e a presente apresentação. </a:t>
            </a:r>
            <a:endParaRPr lang="pt-BR" sz="1800">
              <a:solidFill>
                <a:schemeClr val="tx2"/>
              </a:solidFill>
              <a:cs typeface="Calibri"/>
            </a:endParaRPr>
          </a:p>
        </p:txBody>
      </p:sp>
    </p:spTree>
    <p:extLst>
      <p:ext uri="{BB962C8B-B14F-4D97-AF65-F5344CB8AC3E}">
        <p14:creationId xmlns:p14="http://schemas.microsoft.com/office/powerpoint/2010/main" val="72683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6C66AB56-762F-0747-A196-02F1F911D010}"/>
              </a:ext>
            </a:extLst>
          </p:cNvPr>
          <p:cNvSpPr>
            <a:spLocks noGrp="1"/>
          </p:cNvSpPr>
          <p:nvPr>
            <p:ph type="title"/>
          </p:nvPr>
        </p:nvSpPr>
        <p:spPr>
          <a:xfrm>
            <a:off x="640080" y="1243013"/>
            <a:ext cx="3855720" cy="4371974"/>
          </a:xfrm>
        </p:spPr>
        <p:txBody>
          <a:bodyPr>
            <a:normAutofit/>
          </a:bodyPr>
          <a:lstStyle/>
          <a:p>
            <a:r>
              <a:rPr lang="pt-BR" sz="3600">
                <a:solidFill>
                  <a:schemeClr val="tx2"/>
                </a:solidFill>
              </a:rPr>
              <a:t>Conceito – segurança de Dados </a:t>
            </a:r>
          </a:p>
        </p:txBody>
      </p:sp>
      <p:sp>
        <p:nvSpPr>
          <p:cNvPr id="3" name="Espaço Reservado para Conteúdo 2">
            <a:extLst>
              <a:ext uri="{FF2B5EF4-FFF2-40B4-BE49-F238E27FC236}">
                <a16:creationId xmlns:a16="http://schemas.microsoft.com/office/drawing/2014/main" id="{6104B23D-A360-EA49-A6C8-187F0951B065}"/>
              </a:ext>
            </a:extLst>
          </p:cNvPr>
          <p:cNvSpPr>
            <a:spLocks noGrp="1"/>
          </p:cNvSpPr>
          <p:nvPr>
            <p:ph idx="1"/>
          </p:nvPr>
        </p:nvSpPr>
        <p:spPr>
          <a:xfrm>
            <a:off x="6172200" y="804672"/>
            <a:ext cx="5221224" cy="5230368"/>
          </a:xfrm>
        </p:spPr>
        <p:txBody>
          <a:bodyPr anchor="ctr">
            <a:normAutofit/>
          </a:bodyPr>
          <a:lstStyle/>
          <a:p>
            <a:r>
              <a:rPr lang="pt-BR" sz="1800" b="1">
                <a:solidFill>
                  <a:schemeClr val="tx2"/>
                </a:solidFill>
              </a:rPr>
              <a:t>Segurança de Dados e Ataques Cibernéticos</a:t>
            </a:r>
            <a:r>
              <a:rPr lang="pt-BR" sz="1800">
                <a:solidFill>
                  <a:schemeClr val="tx2"/>
                </a:solidFill>
              </a:rPr>
              <a:t> - Os ataques cibernéticos, também conhecidos como crimes eletrônicos, cibercrimes ou ciberataques, são crimes efetuados em ambiente virtual por Crackers. Hackers e Crackers são termos que se referem a especialistas em Segurança de Dados, porém, o cracker utiliza desse conhecimento para efetuar crimes, enquanto o Hacker o utiliza para tornar sistemas e aplicações o mais seguras possíveis.
</a:t>
            </a:r>
            <a:r>
              <a:rPr lang="pt-BR" sz="1800" b="1">
                <a:solidFill>
                  <a:schemeClr val="tx2"/>
                </a:solidFill>
              </a:rPr>
              <a:t>Confidencialidade</a:t>
            </a:r>
            <a:r>
              <a:rPr lang="pt-BR" sz="1800">
                <a:solidFill>
                  <a:schemeClr val="tx2"/>
                </a:solidFill>
              </a:rPr>
              <a:t> A confidencialidade visa impor limites de acesso à informação estritamente às pessoas e/ou entidades autorizadas por quem detém os direitos sobre a informação.</a:t>
            </a:r>
          </a:p>
        </p:txBody>
      </p:sp>
    </p:spTree>
    <p:extLst>
      <p:ext uri="{BB962C8B-B14F-4D97-AF65-F5344CB8AC3E}">
        <p14:creationId xmlns:p14="http://schemas.microsoft.com/office/powerpoint/2010/main" val="333712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50C1A776-B764-814A-B908-F9451A2A69A6}"/>
              </a:ext>
            </a:extLst>
          </p:cNvPr>
          <p:cNvSpPr>
            <a:spLocks noGrp="1"/>
          </p:cNvSpPr>
          <p:nvPr>
            <p:ph type="title"/>
          </p:nvPr>
        </p:nvSpPr>
        <p:spPr>
          <a:xfrm>
            <a:off x="640080" y="1243013"/>
            <a:ext cx="3855720" cy="4371974"/>
          </a:xfrm>
        </p:spPr>
        <p:txBody>
          <a:bodyPr>
            <a:normAutofit/>
          </a:bodyPr>
          <a:lstStyle/>
          <a:p>
            <a:r>
              <a:rPr lang="pt-BR" sz="3600">
                <a:solidFill>
                  <a:schemeClr val="tx2"/>
                </a:solidFill>
              </a:rPr>
              <a:t>Conceitos – Segurança de dados. </a:t>
            </a:r>
          </a:p>
        </p:txBody>
      </p:sp>
      <p:sp>
        <p:nvSpPr>
          <p:cNvPr id="3" name="Espaço Reservado para Conteúdo 2">
            <a:extLst>
              <a:ext uri="{FF2B5EF4-FFF2-40B4-BE49-F238E27FC236}">
                <a16:creationId xmlns:a16="http://schemas.microsoft.com/office/drawing/2014/main" id="{460E9237-B972-9148-B242-9151DB8CC390}"/>
              </a:ext>
            </a:extLst>
          </p:cNvPr>
          <p:cNvSpPr>
            <a:spLocks noGrp="1"/>
          </p:cNvSpPr>
          <p:nvPr>
            <p:ph idx="1"/>
          </p:nvPr>
        </p:nvSpPr>
        <p:spPr>
          <a:xfrm>
            <a:off x="6172200" y="804672"/>
            <a:ext cx="5221224" cy="5230368"/>
          </a:xfrm>
        </p:spPr>
        <p:txBody>
          <a:bodyPr anchor="ctr">
            <a:normAutofit/>
          </a:bodyPr>
          <a:lstStyle/>
          <a:p>
            <a:r>
              <a:rPr lang="pt-BR" sz="1800" b="1">
                <a:solidFill>
                  <a:schemeClr val="tx2"/>
                </a:solidFill>
              </a:rPr>
              <a:t>Integridade</a:t>
            </a:r>
            <a:r>
              <a:rPr lang="pt-BR" sz="1800">
                <a:solidFill>
                  <a:schemeClr val="tx2"/>
                </a:solidFill>
              </a:rPr>
              <a:t> - A integridade visa garantir as características originais de determinada informação. Ou seja, os dados se manterão íntegros, conforme criados ou mantidos pelo proprietário.</a:t>
            </a:r>
          </a:p>
          <a:p>
            <a:r>
              <a:rPr lang="pt-BR" sz="1800" b="1">
                <a:solidFill>
                  <a:schemeClr val="tx2"/>
                </a:solidFill>
              </a:rPr>
              <a:t>Disponibilidade</a:t>
            </a:r>
            <a:r>
              <a:rPr lang="pt-BR" sz="1800">
                <a:solidFill>
                  <a:schemeClr val="tx2"/>
                </a:solidFill>
              </a:rPr>
              <a:t> - Já a disponibilidade é a garantia de que as informações estarão sempre disponíveis para o uso legítimo.</a:t>
            </a:r>
          </a:p>
        </p:txBody>
      </p:sp>
    </p:spTree>
    <p:extLst>
      <p:ext uri="{BB962C8B-B14F-4D97-AF65-F5344CB8AC3E}">
        <p14:creationId xmlns:p14="http://schemas.microsoft.com/office/powerpoint/2010/main" val="311625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9" name="Group 28">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30" name="Freeform: Shape 29">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C52E2FA2-120E-114A-A60D-06B4BC534729}"/>
              </a:ext>
            </a:extLst>
          </p:cNvPr>
          <p:cNvSpPr>
            <a:spLocks noGrp="1"/>
          </p:cNvSpPr>
          <p:nvPr>
            <p:ph type="title"/>
          </p:nvPr>
        </p:nvSpPr>
        <p:spPr>
          <a:xfrm>
            <a:off x="640080" y="1243013"/>
            <a:ext cx="3855720" cy="4371974"/>
          </a:xfrm>
        </p:spPr>
        <p:txBody>
          <a:bodyPr>
            <a:normAutofit/>
          </a:bodyPr>
          <a:lstStyle/>
          <a:p>
            <a:r>
              <a:rPr lang="pt-BR" sz="3600">
                <a:solidFill>
                  <a:schemeClr val="tx2"/>
                </a:solidFill>
              </a:rPr>
              <a:t>Principais Tipos de Ataques </a:t>
            </a:r>
          </a:p>
        </p:txBody>
      </p:sp>
      <p:sp>
        <p:nvSpPr>
          <p:cNvPr id="3" name="Espaço Reservado para Conteúdo 2">
            <a:extLst>
              <a:ext uri="{FF2B5EF4-FFF2-40B4-BE49-F238E27FC236}">
                <a16:creationId xmlns:a16="http://schemas.microsoft.com/office/drawing/2014/main" id="{B88FE7DF-E1A0-6741-82B7-648CF792F744}"/>
              </a:ext>
            </a:extLst>
          </p:cNvPr>
          <p:cNvSpPr>
            <a:spLocks noGrp="1"/>
          </p:cNvSpPr>
          <p:nvPr>
            <p:ph idx="1"/>
          </p:nvPr>
        </p:nvSpPr>
        <p:spPr>
          <a:xfrm>
            <a:off x="6172200" y="804672"/>
            <a:ext cx="5221224" cy="5230368"/>
          </a:xfrm>
        </p:spPr>
        <p:txBody>
          <a:bodyPr anchor="ctr">
            <a:normAutofit/>
          </a:bodyPr>
          <a:lstStyle/>
          <a:p>
            <a:r>
              <a:rPr lang="pt-BR" sz="1800" b="1">
                <a:solidFill>
                  <a:schemeClr val="tx2"/>
                </a:solidFill>
              </a:rPr>
              <a:t>Backdoor</a:t>
            </a:r>
            <a:r>
              <a:rPr lang="pt-BR" sz="1800">
                <a:solidFill>
                  <a:schemeClr val="tx2"/>
                </a:solidFill>
              </a:rPr>
              <a:t>: Backdoor é um Trojan (vírus de computador, o qual, quando infecta um usuário, é capaz de ter acesso a arquivos e funções do sistema de forma remota) que permite o controle e acesso do sistema do usuário infectado.
</a:t>
            </a:r>
            <a:r>
              <a:rPr lang="pt-BR" sz="1800" b="1">
                <a:solidFill>
                  <a:schemeClr val="tx2"/>
                </a:solidFill>
              </a:rPr>
              <a:t>Phishing</a:t>
            </a:r>
            <a:r>
              <a:rPr lang="pt-BR" sz="1800">
                <a:solidFill>
                  <a:schemeClr val="tx2"/>
                </a:solidFill>
              </a:rPr>
              <a:t>: Geralmente executado por e-mail, phishing é um ataque no qual os criminosos levam os usuários a expor informações pessoais ou sigilosas, como CPF, dados bancários e até mesmo senhas.
</a:t>
            </a:r>
            <a:r>
              <a:rPr lang="pt-BR" sz="1800" b="1">
                <a:solidFill>
                  <a:schemeClr val="tx2"/>
                </a:solidFill>
              </a:rPr>
              <a:t>Engenharia Social</a:t>
            </a:r>
            <a:r>
              <a:rPr lang="pt-BR" sz="1800">
                <a:solidFill>
                  <a:schemeClr val="tx2"/>
                </a:solidFill>
              </a:rPr>
              <a:t>: Consiste na exploração de erros humanos para obter informações. </a:t>
            </a:r>
          </a:p>
          <a:p>
            <a:pPr marL="0" indent="0">
              <a:buNone/>
            </a:pPr>
            <a:r>
              <a:rPr lang="pt-BR" sz="1800" dirty="0">
                <a:solidFill>
                  <a:schemeClr val="tx2"/>
                </a:solidFill>
              </a:rPr>
              <a:t>Geralmente o criminoso utiliza-se de persuasão, abusando da ingenuidade, confiança ou até mesmo ignorância do usuário para obter senhas ou outros dados confidenciais.</a:t>
            </a:r>
            <a:endParaRPr lang="pt-BR" sz="1800" dirty="0">
              <a:solidFill>
                <a:schemeClr val="tx2"/>
              </a:solidFill>
              <a:cs typeface="Calibri"/>
            </a:endParaRPr>
          </a:p>
        </p:txBody>
      </p:sp>
    </p:spTree>
    <p:extLst>
      <p:ext uri="{BB962C8B-B14F-4D97-AF65-F5344CB8AC3E}">
        <p14:creationId xmlns:p14="http://schemas.microsoft.com/office/powerpoint/2010/main" val="3396143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AF5D4052-63E0-6848-873F-C0D00A299133}"/>
              </a:ext>
            </a:extLst>
          </p:cNvPr>
          <p:cNvSpPr>
            <a:spLocks noGrp="1"/>
          </p:cNvSpPr>
          <p:nvPr>
            <p:ph type="title"/>
          </p:nvPr>
        </p:nvSpPr>
        <p:spPr>
          <a:xfrm>
            <a:off x="640080" y="1243013"/>
            <a:ext cx="3855720" cy="4371974"/>
          </a:xfrm>
        </p:spPr>
        <p:txBody>
          <a:bodyPr>
            <a:normAutofit/>
          </a:bodyPr>
          <a:lstStyle/>
          <a:p>
            <a:r>
              <a:rPr lang="pt-BR" sz="3600">
                <a:solidFill>
                  <a:schemeClr val="tx2"/>
                </a:solidFill>
              </a:rPr>
              <a:t>Discussão </a:t>
            </a:r>
          </a:p>
        </p:txBody>
      </p:sp>
      <p:sp>
        <p:nvSpPr>
          <p:cNvPr id="3" name="Espaço Reservado para Conteúdo 2">
            <a:extLst>
              <a:ext uri="{FF2B5EF4-FFF2-40B4-BE49-F238E27FC236}">
                <a16:creationId xmlns:a16="http://schemas.microsoft.com/office/drawing/2014/main" id="{A61F411B-2C72-0147-B8F3-2B77EB61561F}"/>
              </a:ext>
            </a:extLst>
          </p:cNvPr>
          <p:cNvSpPr>
            <a:spLocks noGrp="1"/>
          </p:cNvSpPr>
          <p:nvPr>
            <p:ph idx="1"/>
          </p:nvPr>
        </p:nvSpPr>
        <p:spPr>
          <a:xfrm>
            <a:off x="6172200" y="804672"/>
            <a:ext cx="5221224" cy="5230368"/>
          </a:xfrm>
        </p:spPr>
        <p:txBody>
          <a:bodyPr vert="horz" lIns="91440" tIns="45720" rIns="91440" bIns="45720" rtlCol="0" anchor="ctr">
            <a:normAutofit/>
          </a:bodyPr>
          <a:lstStyle/>
          <a:p>
            <a:r>
              <a:rPr lang="pt-BR" sz="1800">
                <a:solidFill>
                  <a:schemeClr val="tx2"/>
                </a:solidFill>
                <a:ea typeface="+mn-lt"/>
                <a:cs typeface="+mn-lt"/>
              </a:rPr>
              <a:t>Tecnologias da informação e comunicação mudaram o mundo, barateando, agilizando e facilitando processos em todas as esferas da vida, mas, deram origem a um tipo novo de crime, os cyberataques.</a:t>
            </a:r>
          </a:p>
          <a:p>
            <a:r>
              <a:rPr lang="pt-BR" sz="1800">
                <a:solidFill>
                  <a:schemeClr val="tx2"/>
                </a:solidFill>
                <a:ea typeface="+mn-lt"/>
                <a:cs typeface="+mn-lt"/>
              </a:rPr>
              <a:t>Nessa onda de 2017, inúmeros sites e sistemas de órgãos privados e públicos ficaram fora do ar devido ao mesmo ataque, órgãos importantes, como Tribunais de Justiça, Ministérios Públicos, INSS e até mesmo a Petrobras (Estadão, 2017). </a:t>
            </a:r>
          </a:p>
          <a:p>
            <a:r>
              <a:rPr lang="pt-BR" sz="1800">
                <a:solidFill>
                  <a:schemeClr val="tx2"/>
                </a:solidFill>
                <a:ea typeface="+mn-lt"/>
                <a:cs typeface="+mn-lt"/>
              </a:rPr>
              <a:t>A padronização de normas de segurança, atualização de sistemas demasiadamente antigos, e a fiscalização do comportamento dos funcionários sobre as práticas necessárias para evitar as práticas destes crimes, são algumas destas ações que devem ser adotadas e priorizadas a curto prazo.</a:t>
            </a:r>
            <a:endParaRPr lang="pt-BR" sz="1800">
              <a:solidFill>
                <a:schemeClr val="tx2"/>
              </a:solidFill>
              <a:cs typeface="Calibri"/>
            </a:endParaRPr>
          </a:p>
          <a:p>
            <a:endParaRPr lang="pt-BR" sz="1800">
              <a:solidFill>
                <a:schemeClr val="tx2"/>
              </a:solidFill>
              <a:cs typeface="Calibri"/>
            </a:endParaRPr>
          </a:p>
        </p:txBody>
      </p:sp>
    </p:spTree>
    <p:extLst>
      <p:ext uri="{BB962C8B-B14F-4D97-AF65-F5344CB8AC3E}">
        <p14:creationId xmlns:p14="http://schemas.microsoft.com/office/powerpoint/2010/main" val="3913966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48122DE8-62A1-C242-9370-C2BFE2C1CC7B}"/>
              </a:ext>
            </a:extLst>
          </p:cNvPr>
          <p:cNvSpPr>
            <a:spLocks noGrp="1"/>
          </p:cNvSpPr>
          <p:nvPr>
            <p:ph type="title"/>
          </p:nvPr>
        </p:nvSpPr>
        <p:spPr>
          <a:xfrm>
            <a:off x="640080" y="1243013"/>
            <a:ext cx="3855720" cy="4371974"/>
          </a:xfrm>
        </p:spPr>
        <p:txBody>
          <a:bodyPr>
            <a:normAutofit/>
          </a:bodyPr>
          <a:lstStyle/>
          <a:p>
            <a:r>
              <a:rPr lang="pt-BR" sz="3600">
                <a:solidFill>
                  <a:schemeClr val="tx2"/>
                </a:solidFill>
              </a:rPr>
              <a:t>Desafios e Soluções
</a:t>
            </a:r>
          </a:p>
        </p:txBody>
      </p:sp>
      <p:sp>
        <p:nvSpPr>
          <p:cNvPr id="3" name="Espaço Reservado para Conteúdo 2">
            <a:extLst>
              <a:ext uri="{FF2B5EF4-FFF2-40B4-BE49-F238E27FC236}">
                <a16:creationId xmlns:a16="http://schemas.microsoft.com/office/drawing/2014/main" id="{11AABEE3-D1FD-294E-82CC-AE2DA0252C66}"/>
              </a:ext>
            </a:extLst>
          </p:cNvPr>
          <p:cNvSpPr>
            <a:spLocks noGrp="1"/>
          </p:cNvSpPr>
          <p:nvPr>
            <p:ph idx="1"/>
          </p:nvPr>
        </p:nvSpPr>
        <p:spPr>
          <a:xfrm>
            <a:off x="6172200" y="804672"/>
            <a:ext cx="5221224" cy="5230368"/>
          </a:xfrm>
        </p:spPr>
        <p:txBody>
          <a:bodyPr vert="horz" lIns="91440" tIns="45720" rIns="91440" bIns="45720" rtlCol="0" anchor="ctr">
            <a:normAutofit/>
          </a:bodyPr>
          <a:lstStyle/>
          <a:p>
            <a:r>
              <a:rPr lang="pt-BR" sz="1800">
                <a:solidFill>
                  <a:schemeClr val="tx2"/>
                </a:solidFill>
                <a:ea typeface="+mn-lt"/>
                <a:cs typeface="+mn-lt"/>
              </a:rPr>
              <a:t>De modo geral, proteger as informações é dever do depositário, e mais ainda dos órgãos públicos que detém informações sensíveis, alvo constante de criminosos, portanto, os problemas e eventos que podem ocorrer devido à má gestão de segurança são catastróficos, não é sensato manter um sistema, ou uma organização, exposta para atacantes.</a:t>
            </a:r>
            <a:endParaRPr lang="pt-BR" sz="1800">
              <a:solidFill>
                <a:schemeClr val="tx2"/>
              </a:solidFill>
              <a:cs typeface="Calibri" panose="020F0502020204030204"/>
            </a:endParaRPr>
          </a:p>
          <a:p>
            <a:r>
              <a:rPr lang="pt-BR" sz="1800">
                <a:solidFill>
                  <a:schemeClr val="tx2"/>
                </a:solidFill>
                <a:ea typeface="+mn-lt"/>
                <a:cs typeface="+mn-lt"/>
              </a:rPr>
              <a:t>Uma pesquisa realizada pela Symantec(Computer World, 2016), uma das maiores empresas de soluções em antivírus do mundo, mostrou que, ao longo de 2016, os brasileiros tiveram prejuízos financeiros de cerca de 33 milhões de reais somente com cibercrimes</a:t>
            </a:r>
            <a:endParaRPr lang="pt-BR" sz="1800">
              <a:solidFill>
                <a:schemeClr val="tx2"/>
              </a:solidFill>
              <a:cs typeface="Calibri"/>
            </a:endParaRPr>
          </a:p>
          <a:p>
            <a:endParaRPr lang="pt-BR" sz="1800">
              <a:solidFill>
                <a:schemeClr val="tx2"/>
              </a:solidFill>
              <a:cs typeface="Calibri"/>
            </a:endParaRPr>
          </a:p>
        </p:txBody>
      </p:sp>
    </p:spTree>
    <p:extLst>
      <p:ext uri="{BB962C8B-B14F-4D97-AF65-F5344CB8AC3E}">
        <p14:creationId xmlns:p14="http://schemas.microsoft.com/office/powerpoint/2010/main" val="3229242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7"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44595F89-EE44-447C-9C79-FFEC12A80A34}"/>
              </a:ext>
            </a:extLst>
          </p:cNvPr>
          <p:cNvSpPr>
            <a:spLocks noGrp="1"/>
          </p:cNvSpPr>
          <p:nvPr>
            <p:ph type="title"/>
          </p:nvPr>
        </p:nvSpPr>
        <p:spPr>
          <a:xfrm>
            <a:off x="640080" y="1243013"/>
            <a:ext cx="3855720" cy="4371974"/>
          </a:xfrm>
        </p:spPr>
        <p:txBody>
          <a:bodyPr>
            <a:normAutofit/>
          </a:bodyPr>
          <a:lstStyle/>
          <a:p>
            <a:r>
              <a:rPr lang="pt-BR" sz="3600">
                <a:solidFill>
                  <a:schemeClr val="tx2"/>
                </a:solidFill>
                <a:ea typeface="+mj-lt"/>
                <a:cs typeface="+mj-lt"/>
              </a:rPr>
              <a:t>Desafios e Soluções</a:t>
            </a:r>
          </a:p>
        </p:txBody>
      </p:sp>
      <p:sp>
        <p:nvSpPr>
          <p:cNvPr id="3" name="Espaço Reservado para Conteúdo 2">
            <a:extLst>
              <a:ext uri="{FF2B5EF4-FFF2-40B4-BE49-F238E27FC236}">
                <a16:creationId xmlns:a16="http://schemas.microsoft.com/office/drawing/2014/main" id="{5F9E9723-1F39-4B80-9249-783A3B1135FF}"/>
              </a:ext>
            </a:extLst>
          </p:cNvPr>
          <p:cNvSpPr>
            <a:spLocks noGrp="1"/>
          </p:cNvSpPr>
          <p:nvPr>
            <p:ph idx="1"/>
          </p:nvPr>
        </p:nvSpPr>
        <p:spPr>
          <a:xfrm>
            <a:off x="6172200" y="804672"/>
            <a:ext cx="5221224" cy="5230368"/>
          </a:xfrm>
        </p:spPr>
        <p:txBody>
          <a:bodyPr vert="horz" lIns="91440" tIns="45720" rIns="91440" bIns="45720" rtlCol="0" anchor="ctr">
            <a:normAutofit/>
          </a:bodyPr>
          <a:lstStyle/>
          <a:p>
            <a:r>
              <a:rPr lang="pt-BR" sz="1800">
                <a:solidFill>
                  <a:schemeClr val="tx2"/>
                </a:solidFill>
                <a:ea typeface="+mn-lt"/>
                <a:cs typeface="+mn-lt"/>
              </a:rPr>
              <a:t>As empresas cometem inúmeros erros em relação à segurança da informação. Sendo os principais:</a:t>
            </a:r>
          </a:p>
          <a:p>
            <a:r>
              <a:rPr lang="pt-BR" sz="1800" b="1">
                <a:solidFill>
                  <a:schemeClr val="tx2"/>
                </a:solidFill>
                <a:ea typeface="+mn-lt"/>
                <a:cs typeface="+mn-lt"/>
              </a:rPr>
              <a:t>Não realizar um planejamento completo:</a:t>
            </a:r>
            <a:r>
              <a:rPr lang="pt-BR" sz="1800">
                <a:solidFill>
                  <a:schemeClr val="tx2"/>
                </a:solidFill>
                <a:ea typeface="+mn-lt"/>
                <a:cs typeface="+mn-lt"/>
              </a:rPr>
              <a:t> Um dos maiores e mais triviais erros que as empresas cometem é não possuir um planejamento de segurança de dados. Ou seja, não planejar um levantamento de quais informações devem ser protegidas e de ações para garantir essa defesa.</a:t>
            </a:r>
            <a:endParaRPr lang="pt-BR" sz="1800" b="1">
              <a:solidFill>
                <a:schemeClr val="tx2"/>
              </a:solidFill>
              <a:ea typeface="+mn-lt"/>
              <a:cs typeface="+mn-lt"/>
            </a:endParaRPr>
          </a:p>
          <a:p>
            <a:r>
              <a:rPr lang="pt-BR" sz="1800" b="1">
                <a:solidFill>
                  <a:schemeClr val="tx2"/>
                </a:solidFill>
                <a:ea typeface="+mn-lt"/>
                <a:cs typeface="+mn-lt"/>
              </a:rPr>
              <a:t>Não treinar a equipe: </a:t>
            </a:r>
            <a:r>
              <a:rPr lang="pt-BR" sz="1800">
                <a:solidFill>
                  <a:schemeClr val="tx2"/>
                </a:solidFill>
                <a:ea typeface="+mn-lt"/>
                <a:cs typeface="+mn-lt"/>
              </a:rPr>
              <a:t>No estudo da Dimension Data(Dimension Data, 2016), que citamos acima, descobriu-se que 37% dos incidentes de segurança de dados que ocorrem no mundo são frutos de erros humanos ou de configuração.</a:t>
            </a:r>
            <a:endParaRPr lang="pt-BR" sz="1800">
              <a:solidFill>
                <a:schemeClr val="tx2"/>
              </a:solidFill>
            </a:endParaRPr>
          </a:p>
          <a:p>
            <a:endParaRPr lang="pt-BR" sz="1800">
              <a:solidFill>
                <a:schemeClr val="tx2"/>
              </a:solidFill>
              <a:cs typeface="Calibri" panose="020F0502020204030204"/>
            </a:endParaRPr>
          </a:p>
        </p:txBody>
      </p:sp>
    </p:spTree>
    <p:extLst>
      <p:ext uri="{BB962C8B-B14F-4D97-AF65-F5344CB8AC3E}">
        <p14:creationId xmlns:p14="http://schemas.microsoft.com/office/powerpoint/2010/main" val="172959560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0</Notes>
  <HiddenSlides>0</HiddenSlides>
  <ScaleCrop>false</ScaleCrop>
  <HeadingPairs>
    <vt:vector size="4" baseType="variant">
      <vt:variant>
        <vt:lpstr>Tema</vt:lpstr>
      </vt:variant>
      <vt:variant>
        <vt:i4>1</vt:i4>
      </vt:variant>
      <vt:variant>
        <vt:lpstr>Títulos de slides</vt:lpstr>
      </vt:variant>
      <vt:variant>
        <vt:i4>22</vt:i4>
      </vt:variant>
    </vt:vector>
  </HeadingPairs>
  <TitlesOfParts>
    <vt:vector size="23" baseType="lpstr">
      <vt:lpstr>Tema do Office</vt:lpstr>
      <vt:lpstr>Segurança de Dados</vt:lpstr>
      <vt:lpstr>INTRODUÇÃO</vt:lpstr>
      <vt:lpstr>INTRODUÇÃO</vt:lpstr>
      <vt:lpstr>Conceito – segurança de Dados </vt:lpstr>
      <vt:lpstr>Conceitos – Segurança de dados. </vt:lpstr>
      <vt:lpstr>Principais Tipos de Ataques </vt:lpstr>
      <vt:lpstr>Discussão </vt:lpstr>
      <vt:lpstr>Desafios e Soluções
</vt:lpstr>
      <vt:lpstr>Desafios e Soluções</vt:lpstr>
      <vt:lpstr>Desafios e Soluções</vt:lpstr>
      <vt:lpstr>Revisão teórica do tema</vt:lpstr>
      <vt:lpstr>Revisão teórica do tema</vt:lpstr>
      <vt:lpstr>Revisão teórica do tema</vt:lpstr>
      <vt:lpstr>Revisão teórica do tema</vt:lpstr>
      <vt:lpstr>Revisão teórica do tema</vt:lpstr>
      <vt:lpstr>Metodologia</vt:lpstr>
      <vt:lpstr>Considerações Finais</vt:lpstr>
      <vt:lpstr>Considerações Finais</vt:lpstr>
      <vt:lpstr>Membros do Grupo</vt:lpstr>
      <vt:lpstr>Bibliografias</vt:lpstr>
      <vt:lpstr>Bibliografias</vt:lpstr>
      <vt:lpstr>Bibliografias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Segurança de Dados</dc:title>
  <dc:creator>Usuário desconhecido</dc:creator>
  <cp:lastModifiedBy>Usuário desconhecido</cp:lastModifiedBy>
  <cp:revision>183</cp:revision>
  <dcterms:created xsi:type="dcterms:W3CDTF">2021-01-16T22:28:05Z</dcterms:created>
  <dcterms:modified xsi:type="dcterms:W3CDTF">2021-01-17T23:33:51Z</dcterms:modified>
</cp:coreProperties>
</file>