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4" r:id="rId2"/>
    <p:sldId id="256" r:id="rId3"/>
    <p:sldId id="257" r:id="rId4"/>
    <p:sldId id="266" r:id="rId5"/>
    <p:sldId id="267" r:id="rId6"/>
    <p:sldId id="265" r:id="rId7"/>
    <p:sldId id="259" r:id="rId8"/>
    <p:sldId id="261" r:id="rId9"/>
    <p:sldId id="262" r:id="rId10"/>
    <p:sldId id="263" r:id="rId11"/>
    <p:sldId id="264"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B377D-E0D7-8349-2CE4-2AFEB58E76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E3DC7A6-F973-265C-CC6A-3FB8A2895E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2A06110-F363-7D2A-DBBC-34F54AE67EDB}"/>
              </a:ext>
            </a:extLst>
          </p:cNvPr>
          <p:cNvSpPr>
            <a:spLocks noGrp="1"/>
          </p:cNvSpPr>
          <p:nvPr>
            <p:ph type="dt" sz="half" idx="10"/>
          </p:nvPr>
        </p:nvSpPr>
        <p:spPr/>
        <p:txBody>
          <a:bodyPr/>
          <a:lstStyle/>
          <a:p>
            <a:fld id="{3097B05E-0438-4A3A-AF59-A7410BDF6792}" type="datetimeFigureOut">
              <a:rPr lang="en-IN" smtClean="0"/>
              <a:t>04-05-2024</a:t>
            </a:fld>
            <a:endParaRPr lang="en-IN"/>
          </a:p>
        </p:txBody>
      </p:sp>
      <p:sp>
        <p:nvSpPr>
          <p:cNvPr id="5" name="Footer Placeholder 4">
            <a:extLst>
              <a:ext uri="{FF2B5EF4-FFF2-40B4-BE49-F238E27FC236}">
                <a16:creationId xmlns:a16="http://schemas.microsoft.com/office/drawing/2014/main" id="{ED6016ED-E265-8F49-0C06-9F3DEDC4D0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7C88DD-974C-008E-DDDC-F5719C577721}"/>
              </a:ext>
            </a:extLst>
          </p:cNvPr>
          <p:cNvSpPr>
            <a:spLocks noGrp="1"/>
          </p:cNvSpPr>
          <p:nvPr>
            <p:ph type="sldNum" sz="quarter" idx="12"/>
          </p:nvPr>
        </p:nvSpPr>
        <p:spPr/>
        <p:txBody>
          <a:bodyPr/>
          <a:lstStyle/>
          <a:p>
            <a:fld id="{5644DB3D-CF59-47BB-B813-F2C4984EAFF5}" type="slidenum">
              <a:rPr lang="en-IN" smtClean="0"/>
              <a:t>‹#›</a:t>
            </a:fld>
            <a:endParaRPr lang="en-IN"/>
          </a:p>
        </p:txBody>
      </p:sp>
    </p:spTree>
    <p:extLst>
      <p:ext uri="{BB962C8B-B14F-4D97-AF65-F5344CB8AC3E}">
        <p14:creationId xmlns:p14="http://schemas.microsoft.com/office/powerpoint/2010/main" val="3809726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5475-1F3A-A110-EB5D-5C464705C8F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B93E71C-A5AD-7B5A-520C-2929FB8E3F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F2C001-3A2C-AAE9-3D91-ADEA7DBF9346}"/>
              </a:ext>
            </a:extLst>
          </p:cNvPr>
          <p:cNvSpPr>
            <a:spLocks noGrp="1"/>
          </p:cNvSpPr>
          <p:nvPr>
            <p:ph type="dt" sz="half" idx="10"/>
          </p:nvPr>
        </p:nvSpPr>
        <p:spPr/>
        <p:txBody>
          <a:bodyPr/>
          <a:lstStyle/>
          <a:p>
            <a:fld id="{3097B05E-0438-4A3A-AF59-A7410BDF6792}" type="datetimeFigureOut">
              <a:rPr lang="en-IN" smtClean="0"/>
              <a:t>04-05-2024</a:t>
            </a:fld>
            <a:endParaRPr lang="en-IN"/>
          </a:p>
        </p:txBody>
      </p:sp>
      <p:sp>
        <p:nvSpPr>
          <p:cNvPr id="5" name="Footer Placeholder 4">
            <a:extLst>
              <a:ext uri="{FF2B5EF4-FFF2-40B4-BE49-F238E27FC236}">
                <a16:creationId xmlns:a16="http://schemas.microsoft.com/office/drawing/2014/main" id="{2D8FA050-38BB-C1FF-358E-D7DEC338D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BB8F36-4BD3-6662-1AE7-6025B9968F4B}"/>
              </a:ext>
            </a:extLst>
          </p:cNvPr>
          <p:cNvSpPr>
            <a:spLocks noGrp="1"/>
          </p:cNvSpPr>
          <p:nvPr>
            <p:ph type="sldNum" sz="quarter" idx="12"/>
          </p:nvPr>
        </p:nvSpPr>
        <p:spPr/>
        <p:txBody>
          <a:bodyPr/>
          <a:lstStyle/>
          <a:p>
            <a:fld id="{5644DB3D-CF59-47BB-B813-F2C4984EAFF5}" type="slidenum">
              <a:rPr lang="en-IN" smtClean="0"/>
              <a:t>‹#›</a:t>
            </a:fld>
            <a:endParaRPr lang="en-IN"/>
          </a:p>
        </p:txBody>
      </p:sp>
    </p:spTree>
    <p:extLst>
      <p:ext uri="{BB962C8B-B14F-4D97-AF65-F5344CB8AC3E}">
        <p14:creationId xmlns:p14="http://schemas.microsoft.com/office/powerpoint/2010/main" val="3425580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AE78C4-4B84-F91D-71AF-38AD2745C09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DCC4C4-DA48-B926-B181-F35822FD9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5B74C5-8F64-8CAF-2F97-D7E7B78F1885}"/>
              </a:ext>
            </a:extLst>
          </p:cNvPr>
          <p:cNvSpPr>
            <a:spLocks noGrp="1"/>
          </p:cNvSpPr>
          <p:nvPr>
            <p:ph type="dt" sz="half" idx="10"/>
          </p:nvPr>
        </p:nvSpPr>
        <p:spPr/>
        <p:txBody>
          <a:bodyPr/>
          <a:lstStyle/>
          <a:p>
            <a:fld id="{3097B05E-0438-4A3A-AF59-A7410BDF6792}" type="datetimeFigureOut">
              <a:rPr lang="en-IN" smtClean="0"/>
              <a:t>04-05-2024</a:t>
            </a:fld>
            <a:endParaRPr lang="en-IN"/>
          </a:p>
        </p:txBody>
      </p:sp>
      <p:sp>
        <p:nvSpPr>
          <p:cNvPr id="5" name="Footer Placeholder 4">
            <a:extLst>
              <a:ext uri="{FF2B5EF4-FFF2-40B4-BE49-F238E27FC236}">
                <a16:creationId xmlns:a16="http://schemas.microsoft.com/office/drawing/2014/main" id="{ABF6F193-41BC-F273-CBF9-CF6AEA133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1A62F6-81CB-FA8A-9B47-9FF85682EBF0}"/>
              </a:ext>
            </a:extLst>
          </p:cNvPr>
          <p:cNvSpPr>
            <a:spLocks noGrp="1"/>
          </p:cNvSpPr>
          <p:nvPr>
            <p:ph type="sldNum" sz="quarter" idx="12"/>
          </p:nvPr>
        </p:nvSpPr>
        <p:spPr/>
        <p:txBody>
          <a:bodyPr/>
          <a:lstStyle/>
          <a:p>
            <a:fld id="{5644DB3D-CF59-47BB-B813-F2C4984EAFF5}" type="slidenum">
              <a:rPr lang="en-IN" smtClean="0"/>
              <a:t>‹#›</a:t>
            </a:fld>
            <a:endParaRPr lang="en-IN"/>
          </a:p>
        </p:txBody>
      </p:sp>
    </p:spTree>
    <p:extLst>
      <p:ext uri="{BB962C8B-B14F-4D97-AF65-F5344CB8AC3E}">
        <p14:creationId xmlns:p14="http://schemas.microsoft.com/office/powerpoint/2010/main" val="3490696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81194-1A44-0864-678C-33DC8F25E69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015FCF-4935-89E4-F9DA-8CA77730A6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D2EF18-EC97-517A-FFA5-C7C5E143B455}"/>
              </a:ext>
            </a:extLst>
          </p:cNvPr>
          <p:cNvSpPr>
            <a:spLocks noGrp="1"/>
          </p:cNvSpPr>
          <p:nvPr>
            <p:ph type="dt" sz="half" idx="10"/>
          </p:nvPr>
        </p:nvSpPr>
        <p:spPr/>
        <p:txBody>
          <a:bodyPr/>
          <a:lstStyle/>
          <a:p>
            <a:fld id="{3097B05E-0438-4A3A-AF59-A7410BDF6792}" type="datetimeFigureOut">
              <a:rPr lang="en-IN" smtClean="0"/>
              <a:t>04-05-2024</a:t>
            </a:fld>
            <a:endParaRPr lang="en-IN"/>
          </a:p>
        </p:txBody>
      </p:sp>
      <p:sp>
        <p:nvSpPr>
          <p:cNvPr id="5" name="Footer Placeholder 4">
            <a:extLst>
              <a:ext uri="{FF2B5EF4-FFF2-40B4-BE49-F238E27FC236}">
                <a16:creationId xmlns:a16="http://schemas.microsoft.com/office/drawing/2014/main" id="{D903AD45-2513-9497-3689-62AA9FEBE5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E08992-0BE8-2495-73E8-98021DFC0167}"/>
              </a:ext>
            </a:extLst>
          </p:cNvPr>
          <p:cNvSpPr>
            <a:spLocks noGrp="1"/>
          </p:cNvSpPr>
          <p:nvPr>
            <p:ph type="sldNum" sz="quarter" idx="12"/>
          </p:nvPr>
        </p:nvSpPr>
        <p:spPr/>
        <p:txBody>
          <a:bodyPr/>
          <a:lstStyle/>
          <a:p>
            <a:fld id="{5644DB3D-CF59-47BB-B813-F2C4984EAFF5}" type="slidenum">
              <a:rPr lang="en-IN" smtClean="0"/>
              <a:t>‹#›</a:t>
            </a:fld>
            <a:endParaRPr lang="en-IN"/>
          </a:p>
        </p:txBody>
      </p:sp>
    </p:spTree>
    <p:extLst>
      <p:ext uri="{BB962C8B-B14F-4D97-AF65-F5344CB8AC3E}">
        <p14:creationId xmlns:p14="http://schemas.microsoft.com/office/powerpoint/2010/main" val="475672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F37E0-E3FA-A491-2504-F16197111E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356DDC7-279B-463F-6F15-964313E18A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99CC3A-BC01-CF4B-4DD7-5D2BD5A55D07}"/>
              </a:ext>
            </a:extLst>
          </p:cNvPr>
          <p:cNvSpPr>
            <a:spLocks noGrp="1"/>
          </p:cNvSpPr>
          <p:nvPr>
            <p:ph type="dt" sz="half" idx="10"/>
          </p:nvPr>
        </p:nvSpPr>
        <p:spPr/>
        <p:txBody>
          <a:bodyPr/>
          <a:lstStyle/>
          <a:p>
            <a:fld id="{3097B05E-0438-4A3A-AF59-A7410BDF6792}" type="datetimeFigureOut">
              <a:rPr lang="en-IN" smtClean="0"/>
              <a:t>04-05-2024</a:t>
            </a:fld>
            <a:endParaRPr lang="en-IN"/>
          </a:p>
        </p:txBody>
      </p:sp>
      <p:sp>
        <p:nvSpPr>
          <p:cNvPr id="5" name="Footer Placeholder 4">
            <a:extLst>
              <a:ext uri="{FF2B5EF4-FFF2-40B4-BE49-F238E27FC236}">
                <a16:creationId xmlns:a16="http://schemas.microsoft.com/office/drawing/2014/main" id="{42DB6514-4670-9E54-88A7-B9D609BCF2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7BFB9E7-51A1-1356-7ED9-748F018E2197}"/>
              </a:ext>
            </a:extLst>
          </p:cNvPr>
          <p:cNvSpPr>
            <a:spLocks noGrp="1"/>
          </p:cNvSpPr>
          <p:nvPr>
            <p:ph type="sldNum" sz="quarter" idx="12"/>
          </p:nvPr>
        </p:nvSpPr>
        <p:spPr/>
        <p:txBody>
          <a:bodyPr/>
          <a:lstStyle/>
          <a:p>
            <a:fld id="{5644DB3D-CF59-47BB-B813-F2C4984EAFF5}" type="slidenum">
              <a:rPr lang="en-IN" smtClean="0"/>
              <a:t>‹#›</a:t>
            </a:fld>
            <a:endParaRPr lang="en-IN"/>
          </a:p>
        </p:txBody>
      </p:sp>
    </p:spTree>
    <p:extLst>
      <p:ext uri="{BB962C8B-B14F-4D97-AF65-F5344CB8AC3E}">
        <p14:creationId xmlns:p14="http://schemas.microsoft.com/office/powerpoint/2010/main" val="669207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F9B2B0-CD83-3274-53D0-8428BD12E8F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01E25B7-A2CB-11FB-2470-13B8EE333FB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9A25002-321F-021D-9C45-2A6FEB7090E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D9D5AAD-4173-E364-1A22-0D2A9617AEF2}"/>
              </a:ext>
            </a:extLst>
          </p:cNvPr>
          <p:cNvSpPr>
            <a:spLocks noGrp="1"/>
          </p:cNvSpPr>
          <p:nvPr>
            <p:ph type="dt" sz="half" idx="10"/>
          </p:nvPr>
        </p:nvSpPr>
        <p:spPr/>
        <p:txBody>
          <a:bodyPr/>
          <a:lstStyle/>
          <a:p>
            <a:fld id="{3097B05E-0438-4A3A-AF59-A7410BDF6792}" type="datetimeFigureOut">
              <a:rPr lang="en-IN" smtClean="0"/>
              <a:t>04-05-2024</a:t>
            </a:fld>
            <a:endParaRPr lang="en-IN"/>
          </a:p>
        </p:txBody>
      </p:sp>
      <p:sp>
        <p:nvSpPr>
          <p:cNvPr id="6" name="Footer Placeholder 5">
            <a:extLst>
              <a:ext uri="{FF2B5EF4-FFF2-40B4-BE49-F238E27FC236}">
                <a16:creationId xmlns:a16="http://schemas.microsoft.com/office/drawing/2014/main" id="{AD3011AF-1B0E-CAD7-B89E-1CF502F48F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177F43D-2EDB-F334-BD42-27D236FF1232}"/>
              </a:ext>
            </a:extLst>
          </p:cNvPr>
          <p:cNvSpPr>
            <a:spLocks noGrp="1"/>
          </p:cNvSpPr>
          <p:nvPr>
            <p:ph type="sldNum" sz="quarter" idx="12"/>
          </p:nvPr>
        </p:nvSpPr>
        <p:spPr/>
        <p:txBody>
          <a:bodyPr/>
          <a:lstStyle/>
          <a:p>
            <a:fld id="{5644DB3D-CF59-47BB-B813-F2C4984EAFF5}" type="slidenum">
              <a:rPr lang="en-IN" smtClean="0"/>
              <a:t>‹#›</a:t>
            </a:fld>
            <a:endParaRPr lang="en-IN"/>
          </a:p>
        </p:txBody>
      </p:sp>
    </p:spTree>
    <p:extLst>
      <p:ext uri="{BB962C8B-B14F-4D97-AF65-F5344CB8AC3E}">
        <p14:creationId xmlns:p14="http://schemas.microsoft.com/office/powerpoint/2010/main" val="355373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96BD2-110D-F93B-51EB-CF831E156FF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B3E4F7B-6B88-B713-A802-CB676F5ED8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EDCBA7A-54B9-B06A-6368-FB85852B0F3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B312E0-EB23-5DD2-A128-851DE94CBF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DFE859-AC51-34F9-9BA8-59A49E83AF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1D734BF-BD2F-DD95-191B-C0987CB5436C}"/>
              </a:ext>
            </a:extLst>
          </p:cNvPr>
          <p:cNvSpPr>
            <a:spLocks noGrp="1"/>
          </p:cNvSpPr>
          <p:nvPr>
            <p:ph type="dt" sz="half" idx="10"/>
          </p:nvPr>
        </p:nvSpPr>
        <p:spPr/>
        <p:txBody>
          <a:bodyPr/>
          <a:lstStyle/>
          <a:p>
            <a:fld id="{3097B05E-0438-4A3A-AF59-A7410BDF6792}" type="datetimeFigureOut">
              <a:rPr lang="en-IN" smtClean="0"/>
              <a:t>04-05-2024</a:t>
            </a:fld>
            <a:endParaRPr lang="en-IN"/>
          </a:p>
        </p:txBody>
      </p:sp>
      <p:sp>
        <p:nvSpPr>
          <p:cNvPr id="8" name="Footer Placeholder 7">
            <a:extLst>
              <a:ext uri="{FF2B5EF4-FFF2-40B4-BE49-F238E27FC236}">
                <a16:creationId xmlns:a16="http://schemas.microsoft.com/office/drawing/2014/main" id="{A41C42CC-1846-37DF-9A40-ABF7ACC501B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4E0B1F3-7D4F-9998-4B71-7A11644370BA}"/>
              </a:ext>
            </a:extLst>
          </p:cNvPr>
          <p:cNvSpPr>
            <a:spLocks noGrp="1"/>
          </p:cNvSpPr>
          <p:nvPr>
            <p:ph type="sldNum" sz="quarter" idx="12"/>
          </p:nvPr>
        </p:nvSpPr>
        <p:spPr/>
        <p:txBody>
          <a:bodyPr/>
          <a:lstStyle/>
          <a:p>
            <a:fld id="{5644DB3D-CF59-47BB-B813-F2C4984EAFF5}" type="slidenum">
              <a:rPr lang="en-IN" smtClean="0"/>
              <a:t>‹#›</a:t>
            </a:fld>
            <a:endParaRPr lang="en-IN"/>
          </a:p>
        </p:txBody>
      </p:sp>
    </p:spTree>
    <p:extLst>
      <p:ext uri="{BB962C8B-B14F-4D97-AF65-F5344CB8AC3E}">
        <p14:creationId xmlns:p14="http://schemas.microsoft.com/office/powerpoint/2010/main" val="40878577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04A6C-D0E3-628E-47F9-CCB5064CF2D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261779A-8ADA-DC3B-6E42-962956263A56}"/>
              </a:ext>
            </a:extLst>
          </p:cNvPr>
          <p:cNvSpPr>
            <a:spLocks noGrp="1"/>
          </p:cNvSpPr>
          <p:nvPr>
            <p:ph type="dt" sz="half" idx="10"/>
          </p:nvPr>
        </p:nvSpPr>
        <p:spPr/>
        <p:txBody>
          <a:bodyPr/>
          <a:lstStyle/>
          <a:p>
            <a:fld id="{3097B05E-0438-4A3A-AF59-A7410BDF6792}" type="datetimeFigureOut">
              <a:rPr lang="en-IN" smtClean="0"/>
              <a:t>04-05-2024</a:t>
            </a:fld>
            <a:endParaRPr lang="en-IN"/>
          </a:p>
        </p:txBody>
      </p:sp>
      <p:sp>
        <p:nvSpPr>
          <p:cNvPr id="4" name="Footer Placeholder 3">
            <a:extLst>
              <a:ext uri="{FF2B5EF4-FFF2-40B4-BE49-F238E27FC236}">
                <a16:creationId xmlns:a16="http://schemas.microsoft.com/office/drawing/2014/main" id="{D00C4CE1-421A-4D97-2E6C-16B75B14F5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117668-A28C-85E9-EECE-C999A531FA91}"/>
              </a:ext>
            </a:extLst>
          </p:cNvPr>
          <p:cNvSpPr>
            <a:spLocks noGrp="1"/>
          </p:cNvSpPr>
          <p:nvPr>
            <p:ph type="sldNum" sz="quarter" idx="12"/>
          </p:nvPr>
        </p:nvSpPr>
        <p:spPr/>
        <p:txBody>
          <a:bodyPr/>
          <a:lstStyle/>
          <a:p>
            <a:fld id="{5644DB3D-CF59-47BB-B813-F2C4984EAFF5}" type="slidenum">
              <a:rPr lang="en-IN" smtClean="0"/>
              <a:t>‹#›</a:t>
            </a:fld>
            <a:endParaRPr lang="en-IN"/>
          </a:p>
        </p:txBody>
      </p:sp>
    </p:spTree>
    <p:extLst>
      <p:ext uri="{BB962C8B-B14F-4D97-AF65-F5344CB8AC3E}">
        <p14:creationId xmlns:p14="http://schemas.microsoft.com/office/powerpoint/2010/main" val="3905469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9234B90-780F-F8C8-6382-A2490B8AAC3A}"/>
              </a:ext>
            </a:extLst>
          </p:cNvPr>
          <p:cNvSpPr>
            <a:spLocks noGrp="1"/>
          </p:cNvSpPr>
          <p:nvPr>
            <p:ph type="dt" sz="half" idx="10"/>
          </p:nvPr>
        </p:nvSpPr>
        <p:spPr/>
        <p:txBody>
          <a:bodyPr/>
          <a:lstStyle/>
          <a:p>
            <a:fld id="{3097B05E-0438-4A3A-AF59-A7410BDF6792}" type="datetimeFigureOut">
              <a:rPr lang="en-IN" smtClean="0"/>
              <a:t>04-05-2024</a:t>
            </a:fld>
            <a:endParaRPr lang="en-IN"/>
          </a:p>
        </p:txBody>
      </p:sp>
      <p:sp>
        <p:nvSpPr>
          <p:cNvPr id="3" name="Footer Placeholder 2">
            <a:extLst>
              <a:ext uri="{FF2B5EF4-FFF2-40B4-BE49-F238E27FC236}">
                <a16:creationId xmlns:a16="http://schemas.microsoft.com/office/drawing/2014/main" id="{9D345EDF-7E1A-777E-FE43-0033E9C41A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BEFE4E5-4AA5-4995-DA7D-84B5E21A0ABB}"/>
              </a:ext>
            </a:extLst>
          </p:cNvPr>
          <p:cNvSpPr>
            <a:spLocks noGrp="1"/>
          </p:cNvSpPr>
          <p:nvPr>
            <p:ph type="sldNum" sz="quarter" idx="12"/>
          </p:nvPr>
        </p:nvSpPr>
        <p:spPr/>
        <p:txBody>
          <a:bodyPr/>
          <a:lstStyle/>
          <a:p>
            <a:fld id="{5644DB3D-CF59-47BB-B813-F2C4984EAFF5}" type="slidenum">
              <a:rPr lang="en-IN" smtClean="0"/>
              <a:t>‹#›</a:t>
            </a:fld>
            <a:endParaRPr lang="en-IN"/>
          </a:p>
        </p:txBody>
      </p:sp>
    </p:spTree>
    <p:extLst>
      <p:ext uri="{BB962C8B-B14F-4D97-AF65-F5344CB8AC3E}">
        <p14:creationId xmlns:p14="http://schemas.microsoft.com/office/powerpoint/2010/main" val="2685100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F2B6-52C5-0EA4-2650-8F63B16E1B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1F6AC40-E7F2-1355-F505-9AB60A432B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C6ECCE-0A7F-11A8-F088-115606D524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7C57AF-9B9A-5F44-D029-7442860F1F8D}"/>
              </a:ext>
            </a:extLst>
          </p:cNvPr>
          <p:cNvSpPr>
            <a:spLocks noGrp="1"/>
          </p:cNvSpPr>
          <p:nvPr>
            <p:ph type="dt" sz="half" idx="10"/>
          </p:nvPr>
        </p:nvSpPr>
        <p:spPr/>
        <p:txBody>
          <a:bodyPr/>
          <a:lstStyle/>
          <a:p>
            <a:fld id="{3097B05E-0438-4A3A-AF59-A7410BDF6792}" type="datetimeFigureOut">
              <a:rPr lang="en-IN" smtClean="0"/>
              <a:t>04-05-2024</a:t>
            </a:fld>
            <a:endParaRPr lang="en-IN"/>
          </a:p>
        </p:txBody>
      </p:sp>
      <p:sp>
        <p:nvSpPr>
          <p:cNvPr id="6" name="Footer Placeholder 5">
            <a:extLst>
              <a:ext uri="{FF2B5EF4-FFF2-40B4-BE49-F238E27FC236}">
                <a16:creationId xmlns:a16="http://schemas.microsoft.com/office/drawing/2014/main" id="{076C8D4C-139A-077A-19D5-C0E92013A1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F8F8B2-3D23-8B12-359E-FA295709021C}"/>
              </a:ext>
            </a:extLst>
          </p:cNvPr>
          <p:cNvSpPr>
            <a:spLocks noGrp="1"/>
          </p:cNvSpPr>
          <p:nvPr>
            <p:ph type="sldNum" sz="quarter" idx="12"/>
          </p:nvPr>
        </p:nvSpPr>
        <p:spPr/>
        <p:txBody>
          <a:bodyPr/>
          <a:lstStyle/>
          <a:p>
            <a:fld id="{5644DB3D-CF59-47BB-B813-F2C4984EAFF5}" type="slidenum">
              <a:rPr lang="en-IN" smtClean="0"/>
              <a:t>‹#›</a:t>
            </a:fld>
            <a:endParaRPr lang="en-IN"/>
          </a:p>
        </p:txBody>
      </p:sp>
    </p:spTree>
    <p:extLst>
      <p:ext uri="{BB962C8B-B14F-4D97-AF65-F5344CB8AC3E}">
        <p14:creationId xmlns:p14="http://schemas.microsoft.com/office/powerpoint/2010/main" val="14802679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640AB-F9B5-377C-90B9-3CE8AE9B0B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93549E-FE3D-4E32-BB8D-72A814C8DB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B501641-31E2-61C7-86DD-63C5053CC2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B6E205-2FD1-969E-02BB-9D30146B90BC}"/>
              </a:ext>
            </a:extLst>
          </p:cNvPr>
          <p:cNvSpPr>
            <a:spLocks noGrp="1"/>
          </p:cNvSpPr>
          <p:nvPr>
            <p:ph type="dt" sz="half" idx="10"/>
          </p:nvPr>
        </p:nvSpPr>
        <p:spPr/>
        <p:txBody>
          <a:bodyPr/>
          <a:lstStyle/>
          <a:p>
            <a:fld id="{3097B05E-0438-4A3A-AF59-A7410BDF6792}" type="datetimeFigureOut">
              <a:rPr lang="en-IN" smtClean="0"/>
              <a:t>04-05-2024</a:t>
            </a:fld>
            <a:endParaRPr lang="en-IN"/>
          </a:p>
        </p:txBody>
      </p:sp>
      <p:sp>
        <p:nvSpPr>
          <p:cNvPr id="6" name="Footer Placeholder 5">
            <a:extLst>
              <a:ext uri="{FF2B5EF4-FFF2-40B4-BE49-F238E27FC236}">
                <a16:creationId xmlns:a16="http://schemas.microsoft.com/office/drawing/2014/main" id="{D40EB9E0-EAF8-52FE-ABC5-72E8E91891C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84F69E8-037A-991A-9B73-E40A675855D5}"/>
              </a:ext>
            </a:extLst>
          </p:cNvPr>
          <p:cNvSpPr>
            <a:spLocks noGrp="1"/>
          </p:cNvSpPr>
          <p:nvPr>
            <p:ph type="sldNum" sz="quarter" idx="12"/>
          </p:nvPr>
        </p:nvSpPr>
        <p:spPr/>
        <p:txBody>
          <a:bodyPr/>
          <a:lstStyle/>
          <a:p>
            <a:fld id="{5644DB3D-CF59-47BB-B813-F2C4984EAFF5}" type="slidenum">
              <a:rPr lang="en-IN" smtClean="0"/>
              <a:t>‹#›</a:t>
            </a:fld>
            <a:endParaRPr lang="en-IN"/>
          </a:p>
        </p:txBody>
      </p:sp>
    </p:spTree>
    <p:extLst>
      <p:ext uri="{BB962C8B-B14F-4D97-AF65-F5344CB8AC3E}">
        <p14:creationId xmlns:p14="http://schemas.microsoft.com/office/powerpoint/2010/main" val="93620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6D111E-6BB0-9A6F-EDB4-5CE089EA2A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9266E9B-1041-F638-B3F4-FBFD2A1EE2D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81141A5-DC0E-7356-D993-3C71B2D8122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7B05E-0438-4A3A-AF59-A7410BDF6792}" type="datetimeFigureOut">
              <a:rPr lang="en-IN" smtClean="0"/>
              <a:t>04-05-2024</a:t>
            </a:fld>
            <a:endParaRPr lang="en-IN"/>
          </a:p>
        </p:txBody>
      </p:sp>
      <p:sp>
        <p:nvSpPr>
          <p:cNvPr id="5" name="Footer Placeholder 4">
            <a:extLst>
              <a:ext uri="{FF2B5EF4-FFF2-40B4-BE49-F238E27FC236}">
                <a16:creationId xmlns:a16="http://schemas.microsoft.com/office/drawing/2014/main" id="{001E0155-3BB4-2CD7-F45E-13CD8F78AB9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59382CD-2A78-D723-97D3-2D0B2E0B68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44DB3D-CF59-47BB-B813-F2C4984EAFF5}" type="slidenum">
              <a:rPr lang="en-IN" smtClean="0"/>
              <a:t>‹#›</a:t>
            </a:fld>
            <a:endParaRPr lang="en-IN"/>
          </a:p>
        </p:txBody>
      </p:sp>
    </p:spTree>
    <p:extLst>
      <p:ext uri="{BB962C8B-B14F-4D97-AF65-F5344CB8AC3E}">
        <p14:creationId xmlns:p14="http://schemas.microsoft.com/office/powerpoint/2010/main" val="682112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rul University Logo PNG vector in SVG, PDF, AI, CDR format">
            <a:extLst>
              <a:ext uri="{FF2B5EF4-FFF2-40B4-BE49-F238E27FC236}">
                <a16:creationId xmlns:a16="http://schemas.microsoft.com/office/drawing/2014/main" id="{755885B6-4BB4-7142-ECE4-87095B4355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497840"/>
            <a:ext cx="8248650" cy="534415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448FD31-A75B-60B3-784E-895F74D340DA}"/>
              </a:ext>
            </a:extLst>
          </p:cNvPr>
          <p:cNvSpPr txBox="1"/>
          <p:nvPr/>
        </p:nvSpPr>
        <p:spPr>
          <a:xfrm>
            <a:off x="2804160" y="3708399"/>
            <a:ext cx="6583680" cy="1631216"/>
          </a:xfrm>
          <a:prstGeom prst="rect">
            <a:avLst/>
          </a:prstGeom>
          <a:noFill/>
        </p:spPr>
        <p:txBody>
          <a:bodyPr wrap="square" rtlCol="0">
            <a:spAutoFit/>
          </a:bodyPr>
          <a:lstStyle/>
          <a:p>
            <a:pPr algn="ctr"/>
            <a:r>
              <a:rPr lang="en-IN" sz="2000" b="1" dirty="0">
                <a:latin typeface="Arial" panose="020B0604020202020204" pitchFamily="34" charset="0"/>
                <a:cs typeface="Arial" panose="020B0604020202020204" pitchFamily="34" charset="0"/>
              </a:rPr>
              <a:t>Faculty of Engineering and Technology</a:t>
            </a:r>
          </a:p>
          <a:p>
            <a:pPr algn="ctr"/>
            <a:r>
              <a:rPr lang="en-IN" sz="2000" b="1" dirty="0">
                <a:latin typeface="Arial" panose="020B0604020202020204" pitchFamily="34" charset="0"/>
                <a:cs typeface="Arial" panose="020B0604020202020204" pitchFamily="34" charset="0"/>
              </a:rPr>
              <a:t>Parul Institute of Technology</a:t>
            </a:r>
          </a:p>
          <a:p>
            <a:pPr algn="ctr"/>
            <a:r>
              <a:rPr lang="en-IN" sz="2000" b="1" dirty="0">
                <a:latin typeface="Arial" panose="020B0604020202020204" pitchFamily="34" charset="0"/>
                <a:cs typeface="Arial" panose="020B0604020202020204" pitchFamily="34" charset="0"/>
              </a:rPr>
              <a:t>Department of Computer Science &amp; Engineering</a:t>
            </a:r>
          </a:p>
          <a:p>
            <a:pPr algn="ctr"/>
            <a:r>
              <a:rPr lang="en-IN" sz="2000" b="1" dirty="0">
                <a:latin typeface="Arial" panose="020B0604020202020204" pitchFamily="34" charset="0"/>
                <a:cs typeface="Arial" panose="020B0604020202020204" pitchFamily="34" charset="0"/>
              </a:rPr>
              <a:t>Course: </a:t>
            </a:r>
            <a:r>
              <a:rPr lang="en-IN" sz="2000" b="1" dirty="0" err="1">
                <a:latin typeface="Arial" panose="020B0604020202020204" pitchFamily="34" charset="0"/>
                <a:cs typeface="Arial" panose="020B0604020202020204" pitchFamily="34" charset="0"/>
              </a:rPr>
              <a:t>B.Tech</a:t>
            </a:r>
            <a:r>
              <a:rPr lang="en-IN" sz="2000" b="1" dirty="0">
                <a:latin typeface="Arial" panose="020B0604020202020204" pitchFamily="34" charset="0"/>
                <a:cs typeface="Arial" panose="020B0604020202020204" pitchFamily="34" charset="0"/>
              </a:rPr>
              <a:t> – CSE </a:t>
            </a:r>
          </a:p>
          <a:p>
            <a:pPr algn="ctr"/>
            <a:r>
              <a:rPr lang="en-IN" sz="2000" b="1" dirty="0">
                <a:latin typeface="Arial" panose="020B0604020202020204" pitchFamily="34" charset="0"/>
                <a:cs typeface="Arial" panose="020B0604020202020204" pitchFamily="34" charset="0"/>
              </a:rPr>
              <a:t>Subject: Database Management System</a:t>
            </a:r>
          </a:p>
        </p:txBody>
      </p:sp>
    </p:spTree>
    <p:extLst>
      <p:ext uri="{BB962C8B-B14F-4D97-AF65-F5344CB8AC3E}">
        <p14:creationId xmlns:p14="http://schemas.microsoft.com/office/powerpoint/2010/main" val="11679745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97AD-25D4-0999-5726-68E113A3EF41}"/>
              </a:ext>
            </a:extLst>
          </p:cNvPr>
          <p:cNvSpPr>
            <a:spLocks noGrp="1"/>
          </p:cNvSpPr>
          <p:nvPr>
            <p:ph type="title"/>
          </p:nvPr>
        </p:nvSpPr>
        <p:spPr>
          <a:ln/>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US" b="1" dirty="0">
                <a:solidFill>
                  <a:schemeClr val="lt1"/>
                </a:solidFill>
                <a:latin typeface="+mn-lt"/>
                <a:ea typeface="+mn-ea"/>
                <a:cs typeface="+mn-cs"/>
              </a:rPr>
              <a:t>:Storage Manager:</a:t>
            </a:r>
            <a:endParaRPr lang="en-IN" b="1" dirty="0">
              <a:solidFill>
                <a:schemeClr val="lt1"/>
              </a:solidFill>
              <a:latin typeface="+mn-lt"/>
              <a:ea typeface="+mn-ea"/>
              <a:cs typeface="+mn-cs"/>
            </a:endParaRPr>
          </a:p>
        </p:txBody>
      </p:sp>
      <p:sp>
        <p:nvSpPr>
          <p:cNvPr id="3" name="Content Placeholder 2">
            <a:extLst>
              <a:ext uri="{FF2B5EF4-FFF2-40B4-BE49-F238E27FC236}">
                <a16:creationId xmlns:a16="http://schemas.microsoft.com/office/drawing/2014/main" id="{5FB8AF02-6067-CD23-0366-FDB37F94C4AA}"/>
              </a:ext>
            </a:extLst>
          </p:cNvPr>
          <p:cNvSpPr>
            <a:spLocks noGrp="1"/>
          </p:cNvSpPr>
          <p:nvPr>
            <p:ph idx="1"/>
          </p:nvPr>
        </p:nvSpPr>
        <p:spPr/>
        <p:txBody>
          <a:bodyPr>
            <a:normAutofit fontScale="77500" lnSpcReduction="20000"/>
          </a:bodyPr>
          <a:lstStyle/>
          <a:p>
            <a:pPr algn="just">
              <a:lnSpc>
                <a:spcPct val="120000"/>
              </a:lnSpc>
            </a:pPr>
            <a:r>
              <a:rPr lang="en-US" sz="2400" b="0" i="0" u="none" strike="noStrike" baseline="0" dirty="0">
                <a:solidFill>
                  <a:srgbClr val="000000"/>
                </a:solidFill>
              </a:rPr>
              <a:t>It provides the interface between the low-level data stored in the database, the application programs and queries submitted to the system. </a:t>
            </a:r>
          </a:p>
          <a:p>
            <a:pPr algn="just">
              <a:lnSpc>
                <a:spcPct val="120000"/>
              </a:lnSpc>
            </a:pPr>
            <a:r>
              <a:rPr lang="en-US" sz="2400" b="0" i="0" u="none" strike="noStrike" baseline="0" dirty="0">
                <a:solidFill>
                  <a:srgbClr val="000000"/>
                </a:solidFill>
              </a:rPr>
              <a:t>The storage manager includes following components:</a:t>
            </a:r>
          </a:p>
          <a:p>
            <a:pPr marL="342900" indent="-342900" algn="just">
              <a:lnSpc>
                <a:spcPct val="120000"/>
              </a:lnSpc>
              <a:buFont typeface="+mj-lt"/>
              <a:buAutoNum type="arabicPeriod"/>
            </a:pPr>
            <a:r>
              <a:rPr lang="en-US" sz="2400" b="1" i="0" u="none" strike="noStrike" baseline="0" dirty="0">
                <a:solidFill>
                  <a:srgbClr val="000000"/>
                </a:solidFill>
              </a:rPr>
              <a:t>Authorization and Integrity </a:t>
            </a:r>
            <a:r>
              <a:rPr lang="en-US" sz="2400" b="1" dirty="0">
                <a:solidFill>
                  <a:srgbClr val="000000"/>
                </a:solidFill>
              </a:rPr>
              <a:t>M</a:t>
            </a:r>
            <a:r>
              <a:rPr lang="en-US" sz="2400" b="1" i="0" u="none" strike="noStrike" baseline="0" dirty="0">
                <a:solidFill>
                  <a:srgbClr val="000000"/>
                </a:solidFill>
              </a:rPr>
              <a:t>anager: </a:t>
            </a:r>
            <a:r>
              <a:rPr lang="en-US" sz="2400" b="0" i="0" u="none" strike="noStrike" baseline="0" dirty="0">
                <a:solidFill>
                  <a:srgbClr val="000000"/>
                </a:solidFill>
              </a:rPr>
              <a:t>It tests for the satisfaction of integrity constraints and checks the authority of users to access data.</a:t>
            </a:r>
          </a:p>
          <a:p>
            <a:pPr marL="342900" indent="-342900" algn="just">
              <a:lnSpc>
                <a:spcPct val="120000"/>
              </a:lnSpc>
              <a:buFont typeface="+mj-lt"/>
              <a:buAutoNum type="arabicPeriod"/>
            </a:pPr>
            <a:r>
              <a:rPr lang="en-US" sz="2400" b="1" i="0" u="none" strike="noStrike" baseline="0" dirty="0">
                <a:solidFill>
                  <a:srgbClr val="000000"/>
                </a:solidFill>
              </a:rPr>
              <a:t>Transaction Manager: </a:t>
            </a:r>
            <a:r>
              <a:rPr lang="en-US" sz="2400" i="0" u="none" strike="noStrike" baseline="0" dirty="0">
                <a:solidFill>
                  <a:srgbClr val="000000"/>
                </a:solidFill>
              </a:rPr>
              <a:t>A transaction in a database system must maintain Atomicity, Consistency, Isolation, and Durability − commonly known as ACID properties − through the transaction manager. This is required in order to ensure accuracy, completeness, and data integrity.</a:t>
            </a:r>
          </a:p>
          <a:p>
            <a:pPr marL="342900" indent="-342900" algn="just">
              <a:lnSpc>
                <a:spcPct val="120000"/>
              </a:lnSpc>
              <a:buFont typeface="+mj-lt"/>
              <a:buAutoNum type="arabicPeriod"/>
            </a:pPr>
            <a:r>
              <a:rPr lang="en-US" sz="2400" b="1" i="0" u="none" strike="noStrike" baseline="0" dirty="0">
                <a:solidFill>
                  <a:srgbClr val="000000"/>
                </a:solidFill>
              </a:rPr>
              <a:t>File Manager: </a:t>
            </a:r>
            <a:r>
              <a:rPr lang="en-US" sz="2400" b="0" i="0" u="none" strike="noStrike" baseline="0" dirty="0">
                <a:solidFill>
                  <a:srgbClr val="000000"/>
                </a:solidFill>
              </a:rPr>
              <a:t>It manages the allocation of space on disk storage to represent information stored on disk.</a:t>
            </a:r>
          </a:p>
          <a:p>
            <a:pPr marL="342900" indent="-342900" algn="just">
              <a:lnSpc>
                <a:spcPct val="120000"/>
              </a:lnSpc>
              <a:buFont typeface="+mj-lt"/>
              <a:buAutoNum type="arabicPeriod"/>
            </a:pPr>
            <a:r>
              <a:rPr lang="en-US" sz="2400" b="1" i="0" u="none" strike="noStrike" baseline="0" dirty="0">
                <a:solidFill>
                  <a:srgbClr val="000000"/>
                </a:solidFill>
              </a:rPr>
              <a:t>Buffer Manager: </a:t>
            </a:r>
            <a:r>
              <a:rPr lang="en-US" sz="2400" b="0" i="0" u="none" strike="noStrike" baseline="0" dirty="0">
                <a:solidFill>
                  <a:srgbClr val="000000"/>
                </a:solidFill>
              </a:rPr>
              <a:t>It is responsible for fetching data from disk storage into main memory, and deciding what data to cache in main memory. </a:t>
            </a:r>
            <a:endParaRPr lang="en-IN" sz="3600" dirty="0"/>
          </a:p>
        </p:txBody>
      </p:sp>
    </p:spTree>
    <p:extLst>
      <p:ext uri="{BB962C8B-B14F-4D97-AF65-F5344CB8AC3E}">
        <p14:creationId xmlns:p14="http://schemas.microsoft.com/office/powerpoint/2010/main" val="2656912063"/>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87152-8213-A058-C84A-DC9F2F2FA62B}"/>
              </a:ext>
            </a:extLst>
          </p:cNvPr>
          <p:cNvSpPr>
            <a:spLocks noGrp="1"/>
          </p:cNvSpPr>
          <p:nvPr>
            <p:ph type="title"/>
          </p:nvPr>
        </p:nvSpPr>
        <p:spPr>
          <a:ln/>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US" b="1" dirty="0">
                <a:solidFill>
                  <a:schemeClr val="lt1"/>
                </a:solidFill>
                <a:latin typeface="+mn-lt"/>
                <a:ea typeface="+mn-ea"/>
                <a:cs typeface="+mn-cs"/>
              </a:rPr>
              <a:t>:Query Processor:</a:t>
            </a:r>
            <a:endParaRPr lang="en-IN" b="1" dirty="0">
              <a:solidFill>
                <a:schemeClr val="lt1"/>
              </a:solidFill>
              <a:latin typeface="+mn-lt"/>
              <a:ea typeface="+mn-ea"/>
              <a:cs typeface="+mn-cs"/>
            </a:endParaRPr>
          </a:p>
        </p:txBody>
      </p:sp>
      <p:sp>
        <p:nvSpPr>
          <p:cNvPr id="3" name="Content Placeholder 2">
            <a:extLst>
              <a:ext uri="{FF2B5EF4-FFF2-40B4-BE49-F238E27FC236}">
                <a16:creationId xmlns:a16="http://schemas.microsoft.com/office/drawing/2014/main" id="{37AE3205-F06A-27D0-9262-EAFFA2130C59}"/>
              </a:ext>
            </a:extLst>
          </p:cNvPr>
          <p:cNvSpPr>
            <a:spLocks noGrp="1"/>
          </p:cNvSpPr>
          <p:nvPr>
            <p:ph idx="1"/>
          </p:nvPr>
        </p:nvSpPr>
        <p:spPr/>
        <p:txBody>
          <a:bodyPr>
            <a:normAutofit/>
          </a:bodyPr>
          <a:lstStyle/>
          <a:p>
            <a:pPr algn="just">
              <a:lnSpc>
                <a:spcPct val="100000"/>
              </a:lnSpc>
            </a:pPr>
            <a:r>
              <a:rPr lang="en-US" sz="2400" b="0" i="0" u="none" strike="noStrike" baseline="0" dirty="0">
                <a:solidFill>
                  <a:srgbClr val="000000"/>
                </a:solidFill>
              </a:rPr>
              <a:t>The query processor include following components: </a:t>
            </a:r>
          </a:p>
          <a:p>
            <a:pPr marL="342900" indent="-342900" algn="just">
              <a:lnSpc>
                <a:spcPct val="100000"/>
              </a:lnSpc>
              <a:buFont typeface="+mj-lt"/>
              <a:buAutoNum type="arabicPeriod"/>
            </a:pPr>
            <a:r>
              <a:rPr lang="en-US" sz="2400" b="1" i="0" u="none" strike="noStrike" baseline="0" dirty="0">
                <a:solidFill>
                  <a:srgbClr val="000000"/>
                </a:solidFill>
              </a:rPr>
              <a:t>DDL Interpreter: </a:t>
            </a:r>
            <a:r>
              <a:rPr lang="en-US" sz="2400" dirty="0">
                <a:solidFill>
                  <a:srgbClr val="000000"/>
                </a:solidFill>
              </a:rPr>
              <a:t>DDL means Data Definition Language. </a:t>
            </a:r>
            <a:r>
              <a:rPr lang="en-US" sz="2400" b="0" i="0" u="none" strike="noStrike" baseline="0" dirty="0">
                <a:solidFill>
                  <a:srgbClr val="000000"/>
                </a:solidFill>
              </a:rPr>
              <a:t>It interprets DDL statements and records the definitions in the data dictionary. </a:t>
            </a:r>
          </a:p>
          <a:p>
            <a:pPr marL="342900" indent="-342900" algn="just">
              <a:lnSpc>
                <a:spcPct val="100000"/>
              </a:lnSpc>
              <a:buFont typeface="+mj-lt"/>
              <a:buAutoNum type="arabicPeriod"/>
            </a:pPr>
            <a:r>
              <a:rPr lang="en-US" sz="2400" b="1" i="0" u="none" strike="noStrike" baseline="0" dirty="0">
                <a:solidFill>
                  <a:srgbClr val="000000"/>
                </a:solidFill>
              </a:rPr>
              <a:t>DML Compiler: </a:t>
            </a:r>
            <a:r>
              <a:rPr lang="en-US" sz="2400" i="0" u="none" strike="noStrike" baseline="0" dirty="0">
                <a:solidFill>
                  <a:srgbClr val="000000"/>
                </a:solidFill>
              </a:rPr>
              <a:t>DML means Data Manipulation Language. </a:t>
            </a:r>
            <a:r>
              <a:rPr lang="en-US" sz="2400" b="0" i="0" u="none" strike="noStrike" baseline="0" dirty="0">
                <a:solidFill>
                  <a:srgbClr val="000000"/>
                </a:solidFill>
              </a:rPr>
              <a:t>It translates DML statements in a query language into an evaluation plan consisting of low-level instructions that the query evaluation engine understands. </a:t>
            </a:r>
            <a:endParaRPr lang="en-IN" sz="2400" b="0" i="0" u="none" strike="noStrike" baseline="0" dirty="0">
              <a:solidFill>
                <a:srgbClr val="000000"/>
              </a:solidFill>
            </a:endParaRPr>
          </a:p>
          <a:p>
            <a:pPr marL="342900" indent="-342900" algn="just">
              <a:lnSpc>
                <a:spcPct val="100000"/>
              </a:lnSpc>
              <a:buFont typeface="+mj-lt"/>
              <a:buAutoNum type="arabicPeriod"/>
            </a:pPr>
            <a:r>
              <a:rPr lang="en-US" sz="2400" b="1" i="0" u="none" strike="noStrike" baseline="0" dirty="0">
                <a:solidFill>
                  <a:srgbClr val="000000"/>
                </a:solidFill>
              </a:rPr>
              <a:t>Query Evaluation </a:t>
            </a:r>
            <a:r>
              <a:rPr lang="en-US" sz="2400" b="1" dirty="0">
                <a:solidFill>
                  <a:srgbClr val="000000"/>
                </a:solidFill>
              </a:rPr>
              <a:t>E</a:t>
            </a:r>
            <a:r>
              <a:rPr lang="en-US" sz="2400" b="1" i="0" u="none" strike="noStrike" baseline="0" dirty="0">
                <a:solidFill>
                  <a:srgbClr val="000000"/>
                </a:solidFill>
              </a:rPr>
              <a:t>ngine:</a:t>
            </a:r>
            <a:r>
              <a:rPr lang="en-US" sz="2400" b="0" i="0" u="none" strike="noStrike" baseline="0" dirty="0">
                <a:solidFill>
                  <a:srgbClr val="000000"/>
                </a:solidFill>
              </a:rPr>
              <a:t> It executes low-level instructions generated by the DML compiler. </a:t>
            </a:r>
          </a:p>
          <a:p>
            <a:pPr algn="just">
              <a:lnSpc>
                <a:spcPct val="100000"/>
              </a:lnSpc>
            </a:pPr>
            <a:endParaRPr lang="en-IN" sz="3600" dirty="0"/>
          </a:p>
        </p:txBody>
      </p:sp>
    </p:spTree>
    <p:extLst>
      <p:ext uri="{BB962C8B-B14F-4D97-AF65-F5344CB8AC3E}">
        <p14:creationId xmlns:p14="http://schemas.microsoft.com/office/powerpoint/2010/main" val="649080613"/>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4105-1D8E-4846-9F8F-0908390CB2B3}"/>
              </a:ext>
            </a:extLst>
          </p:cNvPr>
          <p:cNvSpPr>
            <a:spLocks noGrp="1"/>
          </p:cNvSpPr>
          <p:nvPr>
            <p:ph type="title"/>
          </p:nvPr>
        </p:nvSpPr>
        <p: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IN" b="1" dirty="0">
                <a:solidFill>
                  <a:schemeClr val="lt1"/>
                </a:solidFill>
                <a:latin typeface="+mn-lt"/>
                <a:ea typeface="+mn-ea"/>
                <a:cs typeface="+mn-cs"/>
              </a:rPr>
              <a:t>:Data Abstraction:</a:t>
            </a:r>
          </a:p>
        </p:txBody>
      </p:sp>
      <p:sp>
        <p:nvSpPr>
          <p:cNvPr id="3" name="Content Placeholder 2">
            <a:extLst>
              <a:ext uri="{FF2B5EF4-FFF2-40B4-BE49-F238E27FC236}">
                <a16:creationId xmlns:a16="http://schemas.microsoft.com/office/drawing/2014/main" id="{A4854992-349A-FE45-9132-DB651898D217}"/>
              </a:ext>
            </a:extLst>
          </p:cNvPr>
          <p:cNvSpPr>
            <a:spLocks noGrp="1"/>
          </p:cNvSpPr>
          <p:nvPr>
            <p:ph idx="1"/>
          </p:nvPr>
        </p:nvSpPr>
        <p:spPr/>
        <p:txBody>
          <a:bodyPr>
            <a:normAutofit fontScale="92500" lnSpcReduction="10000"/>
          </a:bodyPr>
          <a:lstStyle/>
          <a:p>
            <a:pPr algn="just">
              <a:lnSpc>
                <a:spcPct val="110000"/>
              </a:lnSpc>
            </a:pPr>
            <a:r>
              <a:rPr lang="en-US" dirty="0"/>
              <a:t>Data Abstraction is a process of hiding unwanted or irrelevant details from the end user. </a:t>
            </a:r>
          </a:p>
          <a:p>
            <a:pPr algn="just">
              <a:lnSpc>
                <a:spcPct val="110000"/>
              </a:lnSpc>
            </a:pPr>
            <a:r>
              <a:rPr lang="en-US" dirty="0"/>
              <a:t>For the system to be usable, it must be retrieve data efficiently. It is required to use complex data structures for database system developers to achieve this goal. Since many database-system users are not computer trained, developers hide the complexity from users. This hiding is known as “Data Abstraction”.</a:t>
            </a:r>
          </a:p>
          <a:p>
            <a:pPr algn="just">
              <a:lnSpc>
                <a:spcPct val="110000"/>
              </a:lnSpc>
            </a:pPr>
            <a:r>
              <a:rPr lang="en-US" dirty="0"/>
              <a:t>This concept can also be considered as </a:t>
            </a:r>
            <a:r>
              <a:rPr lang="en-US" b="1" dirty="0"/>
              <a:t>ANSI/SPARC (American National Standards Institute/Standards Planning And Requirements Committee) </a:t>
            </a:r>
            <a:r>
              <a:rPr lang="en-US" dirty="0"/>
              <a:t>Model.</a:t>
            </a:r>
          </a:p>
        </p:txBody>
      </p:sp>
    </p:spTree>
    <p:extLst>
      <p:ext uri="{BB962C8B-B14F-4D97-AF65-F5344CB8AC3E}">
        <p14:creationId xmlns:p14="http://schemas.microsoft.com/office/powerpoint/2010/main" val="3416600381"/>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44105-1D8E-4846-9F8F-0908390CB2B3}"/>
              </a:ext>
            </a:extLst>
          </p:cNvPr>
          <p:cNvSpPr>
            <a:spLocks noGrp="1"/>
          </p:cNvSpPr>
          <p:nvPr>
            <p:ph type="title"/>
          </p:nvPr>
        </p:nvSpPr>
        <p: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IN" b="1" dirty="0">
                <a:solidFill>
                  <a:schemeClr val="lt1"/>
                </a:solidFill>
                <a:latin typeface="+mn-lt"/>
                <a:ea typeface="+mn-ea"/>
                <a:cs typeface="+mn-cs"/>
              </a:rPr>
              <a:t>:Data Abstraction:</a:t>
            </a:r>
          </a:p>
        </p:txBody>
      </p:sp>
      <p:sp>
        <p:nvSpPr>
          <p:cNvPr id="4" name="Rectangle 3">
            <a:extLst>
              <a:ext uri="{FF2B5EF4-FFF2-40B4-BE49-F238E27FC236}">
                <a16:creationId xmlns:a16="http://schemas.microsoft.com/office/drawing/2014/main" id="{3489E90C-B336-8422-FA8C-044F1054111E}"/>
              </a:ext>
            </a:extLst>
          </p:cNvPr>
          <p:cNvSpPr/>
          <p:nvPr/>
        </p:nvSpPr>
        <p:spPr>
          <a:xfrm>
            <a:off x="4347210" y="5659755"/>
            <a:ext cx="349758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Physical Level</a:t>
            </a:r>
          </a:p>
        </p:txBody>
      </p:sp>
      <p:sp>
        <p:nvSpPr>
          <p:cNvPr id="5" name="Rectangle 4">
            <a:extLst>
              <a:ext uri="{FF2B5EF4-FFF2-40B4-BE49-F238E27FC236}">
                <a16:creationId xmlns:a16="http://schemas.microsoft.com/office/drawing/2014/main" id="{D190EC78-D2C6-C99D-CA1D-88E683B51DC4}"/>
              </a:ext>
            </a:extLst>
          </p:cNvPr>
          <p:cNvSpPr/>
          <p:nvPr/>
        </p:nvSpPr>
        <p:spPr>
          <a:xfrm>
            <a:off x="4347210" y="4404677"/>
            <a:ext cx="3497580" cy="5181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Logical Level</a:t>
            </a:r>
          </a:p>
        </p:txBody>
      </p:sp>
      <p:sp>
        <p:nvSpPr>
          <p:cNvPr id="6" name="Rectangle 5">
            <a:extLst>
              <a:ext uri="{FF2B5EF4-FFF2-40B4-BE49-F238E27FC236}">
                <a16:creationId xmlns:a16="http://schemas.microsoft.com/office/drawing/2014/main" id="{59ADAE8F-CAD7-55A4-A252-1D6F984C389D}"/>
              </a:ext>
            </a:extLst>
          </p:cNvPr>
          <p:cNvSpPr/>
          <p:nvPr/>
        </p:nvSpPr>
        <p:spPr>
          <a:xfrm>
            <a:off x="838200" y="2195194"/>
            <a:ext cx="10515600" cy="140144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8" name="Straight Connector 7">
            <a:extLst>
              <a:ext uri="{FF2B5EF4-FFF2-40B4-BE49-F238E27FC236}">
                <a16:creationId xmlns:a16="http://schemas.microsoft.com/office/drawing/2014/main" id="{DF595600-66A4-32BD-A3AD-063088E1115A}"/>
              </a:ext>
            </a:extLst>
          </p:cNvPr>
          <p:cNvCxnSpPr/>
          <p:nvPr/>
        </p:nvCxnSpPr>
        <p:spPr>
          <a:xfrm>
            <a:off x="8432800" y="4704080"/>
            <a:ext cx="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2C56D55-DC31-065C-517D-90722B7042AB}"/>
              </a:ext>
            </a:extLst>
          </p:cNvPr>
          <p:cNvCxnSpPr>
            <a:stCxn id="5" idx="2"/>
            <a:endCxn id="4" idx="0"/>
          </p:cNvCxnSpPr>
          <p:nvPr/>
        </p:nvCxnSpPr>
        <p:spPr>
          <a:xfrm>
            <a:off x="6096000" y="4922837"/>
            <a:ext cx="0" cy="736918"/>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34DD04D4-F6E0-D68E-F98F-B2FE6A97D4CB}"/>
              </a:ext>
            </a:extLst>
          </p:cNvPr>
          <p:cNvCxnSpPr>
            <a:cxnSpLocks/>
            <a:endCxn id="5" idx="0"/>
          </p:cNvCxnSpPr>
          <p:nvPr/>
        </p:nvCxnSpPr>
        <p:spPr>
          <a:xfrm>
            <a:off x="6096000" y="3596639"/>
            <a:ext cx="0" cy="808038"/>
          </a:xfrm>
          <a:prstGeom prst="line">
            <a:avLst/>
          </a:prstGeom>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983D8B6A-26E1-F88C-E74A-C3FB0AF3BFEB}"/>
              </a:ext>
            </a:extLst>
          </p:cNvPr>
          <p:cNvSpPr/>
          <p:nvPr/>
        </p:nvSpPr>
        <p:spPr>
          <a:xfrm>
            <a:off x="975360" y="2346960"/>
            <a:ext cx="1737360" cy="1082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View 1</a:t>
            </a:r>
          </a:p>
        </p:txBody>
      </p:sp>
      <p:sp>
        <p:nvSpPr>
          <p:cNvPr id="14" name="Rectangle 13">
            <a:extLst>
              <a:ext uri="{FF2B5EF4-FFF2-40B4-BE49-F238E27FC236}">
                <a16:creationId xmlns:a16="http://schemas.microsoft.com/office/drawing/2014/main" id="{56AF4AE3-93BB-DE6D-3322-FD886E7C878D}"/>
              </a:ext>
            </a:extLst>
          </p:cNvPr>
          <p:cNvSpPr/>
          <p:nvPr/>
        </p:nvSpPr>
        <p:spPr>
          <a:xfrm>
            <a:off x="3324861" y="2349816"/>
            <a:ext cx="1737360" cy="1082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View 2</a:t>
            </a:r>
          </a:p>
        </p:txBody>
      </p:sp>
      <p:sp>
        <p:nvSpPr>
          <p:cNvPr id="15" name="Rectangle 14">
            <a:extLst>
              <a:ext uri="{FF2B5EF4-FFF2-40B4-BE49-F238E27FC236}">
                <a16:creationId xmlns:a16="http://schemas.microsoft.com/office/drawing/2014/main" id="{ACC9A865-7D86-FA9E-7F5D-77006173B20C}"/>
              </a:ext>
            </a:extLst>
          </p:cNvPr>
          <p:cNvSpPr/>
          <p:nvPr/>
        </p:nvSpPr>
        <p:spPr>
          <a:xfrm>
            <a:off x="5674362" y="2349816"/>
            <a:ext cx="1737360" cy="1082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View 3</a:t>
            </a:r>
          </a:p>
        </p:txBody>
      </p:sp>
      <p:sp>
        <p:nvSpPr>
          <p:cNvPr id="16" name="Rectangle 15">
            <a:extLst>
              <a:ext uri="{FF2B5EF4-FFF2-40B4-BE49-F238E27FC236}">
                <a16:creationId xmlns:a16="http://schemas.microsoft.com/office/drawing/2014/main" id="{BCFE3663-7C20-ABBE-1FFA-7E12D2B71DC5}"/>
              </a:ext>
            </a:extLst>
          </p:cNvPr>
          <p:cNvSpPr/>
          <p:nvPr/>
        </p:nvSpPr>
        <p:spPr>
          <a:xfrm>
            <a:off x="9479280" y="2357594"/>
            <a:ext cx="1737360" cy="108204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IN" dirty="0"/>
              <a:t>View n</a:t>
            </a:r>
          </a:p>
        </p:txBody>
      </p:sp>
      <p:sp>
        <p:nvSpPr>
          <p:cNvPr id="17" name="TextBox 16">
            <a:extLst>
              <a:ext uri="{FF2B5EF4-FFF2-40B4-BE49-F238E27FC236}">
                <a16:creationId xmlns:a16="http://schemas.microsoft.com/office/drawing/2014/main" id="{0EF0DF12-5F90-3139-744A-DD74A475F4DE}"/>
              </a:ext>
            </a:extLst>
          </p:cNvPr>
          <p:cNvSpPr txBox="1"/>
          <p:nvPr/>
        </p:nvSpPr>
        <p:spPr>
          <a:xfrm>
            <a:off x="8046720" y="2743200"/>
            <a:ext cx="843280" cy="369332"/>
          </a:xfrm>
          <a:prstGeom prst="rect">
            <a:avLst/>
          </a:prstGeom>
          <a:noFill/>
        </p:spPr>
        <p:txBody>
          <a:bodyPr wrap="square" rtlCol="0">
            <a:spAutoFit/>
          </a:bodyPr>
          <a:lstStyle/>
          <a:p>
            <a:r>
              <a:rPr lang="en-IN" dirty="0"/>
              <a:t> </a:t>
            </a:r>
            <a:r>
              <a:rPr lang="en-IN" b="1" dirty="0"/>
              <a:t>- - - - -</a:t>
            </a:r>
          </a:p>
        </p:txBody>
      </p:sp>
    </p:spTree>
    <p:extLst>
      <p:ext uri="{BB962C8B-B14F-4D97-AF65-F5344CB8AC3E}">
        <p14:creationId xmlns:p14="http://schemas.microsoft.com/office/powerpoint/2010/main" val="934690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D9F73-9F3E-81E9-84E6-D00D959AA55E}"/>
              </a:ext>
            </a:extLst>
          </p:cNvPr>
          <p:cNvSpPr>
            <a:spLocks noGrp="1"/>
          </p:cNvSpPr>
          <p:nvPr>
            <p:ph idx="1"/>
          </p:nvPr>
        </p:nvSpPr>
        <p:spPr/>
        <p:txBody>
          <a:bodyPr>
            <a:noAutofit/>
          </a:bodyPr>
          <a:lstStyle/>
          <a:p>
            <a:pPr algn="just">
              <a:lnSpc>
                <a:spcPct val="100000"/>
              </a:lnSpc>
            </a:pPr>
            <a:r>
              <a:rPr lang="en-US" sz="2200" b="0" i="0" u="none" strike="noStrike" baseline="0" dirty="0">
                <a:solidFill>
                  <a:srgbClr val="000000"/>
                </a:solidFill>
              </a:rPr>
              <a:t>There are three level of Data Abstraction: </a:t>
            </a:r>
          </a:p>
          <a:p>
            <a:pPr marL="0" indent="0" algn="just">
              <a:lnSpc>
                <a:spcPct val="100000"/>
              </a:lnSpc>
              <a:buNone/>
            </a:pPr>
            <a:r>
              <a:rPr lang="en-US" sz="2200" b="1" i="0" u="none" strike="noStrike" baseline="0" dirty="0">
                <a:solidFill>
                  <a:srgbClr val="000000"/>
                </a:solidFill>
              </a:rPr>
              <a:t>1. Physical Level: </a:t>
            </a:r>
            <a:r>
              <a:rPr lang="en-US" sz="2200" b="0" i="0" u="none" strike="noStrike" baseline="0" dirty="0">
                <a:solidFill>
                  <a:srgbClr val="000000"/>
                </a:solidFill>
              </a:rPr>
              <a:t>The lowest level of abstraction describes </a:t>
            </a:r>
            <a:r>
              <a:rPr lang="en-US" sz="2200" b="0" i="1" u="none" strike="noStrike" baseline="0" dirty="0">
                <a:solidFill>
                  <a:srgbClr val="000000"/>
                </a:solidFill>
              </a:rPr>
              <a:t>how </a:t>
            </a:r>
            <a:r>
              <a:rPr lang="en-US" sz="2200" b="0" i="0" u="none" strike="noStrike" baseline="0" dirty="0">
                <a:solidFill>
                  <a:srgbClr val="000000"/>
                </a:solidFill>
              </a:rPr>
              <a:t>the data are actually stored. </a:t>
            </a:r>
          </a:p>
          <a:p>
            <a:pPr marL="0" indent="0" algn="just">
              <a:lnSpc>
                <a:spcPct val="100000"/>
              </a:lnSpc>
              <a:buNone/>
            </a:pPr>
            <a:r>
              <a:rPr lang="en-US" sz="2200" b="1" i="0" u="none" strike="noStrike" baseline="0" dirty="0">
                <a:solidFill>
                  <a:srgbClr val="000000"/>
                </a:solidFill>
              </a:rPr>
              <a:t>2. Logical Level: </a:t>
            </a:r>
            <a:r>
              <a:rPr lang="en-US" sz="2200" b="0" i="0" u="none" strike="noStrike" baseline="0" dirty="0">
                <a:solidFill>
                  <a:srgbClr val="000000"/>
                </a:solidFill>
              </a:rPr>
              <a:t>The next-higher level of abstraction describes </a:t>
            </a:r>
            <a:r>
              <a:rPr lang="en-US" sz="2200" b="0" i="1" u="none" strike="noStrike" baseline="0" dirty="0">
                <a:solidFill>
                  <a:srgbClr val="000000"/>
                </a:solidFill>
              </a:rPr>
              <a:t>what </a:t>
            </a:r>
            <a:r>
              <a:rPr lang="en-US" sz="2200" b="0" i="0" u="none" strike="noStrike" baseline="0" dirty="0">
                <a:solidFill>
                  <a:srgbClr val="000000"/>
                </a:solidFill>
              </a:rPr>
              <a:t>data are stored in the database, and what relationships exist among those data. </a:t>
            </a:r>
          </a:p>
          <a:p>
            <a:pPr marL="0" indent="0" algn="just">
              <a:lnSpc>
                <a:spcPct val="100000"/>
              </a:lnSpc>
              <a:buNone/>
            </a:pPr>
            <a:r>
              <a:rPr lang="en-US" sz="2200" b="1" i="0" u="none" strike="noStrike" baseline="0" dirty="0">
                <a:solidFill>
                  <a:srgbClr val="000000"/>
                </a:solidFill>
              </a:rPr>
              <a:t>3. View Level: </a:t>
            </a:r>
            <a:r>
              <a:rPr lang="en-US" sz="2200" b="0" i="0" u="none" strike="noStrike" baseline="0" dirty="0">
                <a:solidFill>
                  <a:srgbClr val="000000"/>
                </a:solidFill>
              </a:rPr>
              <a:t>Many users of the database system do not need all the information; instead, they need to access only a part of the database. The view level of abstraction exists to simplify their interaction with the system. The system may provide many views for the same database according to the requirement of a user.</a:t>
            </a:r>
          </a:p>
        </p:txBody>
      </p:sp>
      <p:sp>
        <p:nvSpPr>
          <p:cNvPr id="4" name="Title 1">
            <a:extLst>
              <a:ext uri="{FF2B5EF4-FFF2-40B4-BE49-F238E27FC236}">
                <a16:creationId xmlns:a16="http://schemas.microsoft.com/office/drawing/2014/main" id="{2B1E7CCD-90BD-3B38-52EE-495844123B89}"/>
              </a:ext>
            </a:extLst>
          </p:cNvPr>
          <p:cNvSpPr>
            <a:spLocks noGrp="1"/>
          </p:cNvSpPr>
          <p:nvPr>
            <p:ph type="title"/>
          </p:nvPr>
        </p:nvSpPr>
        <p:spPr>
          <a:xfrm>
            <a:off x="838200" y="365125"/>
            <a:ext cx="10515600" cy="1325563"/>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IN" b="1" dirty="0">
                <a:solidFill>
                  <a:schemeClr val="lt1"/>
                </a:solidFill>
                <a:latin typeface="+mn-lt"/>
                <a:ea typeface="+mn-ea"/>
                <a:cs typeface="+mn-cs"/>
              </a:rPr>
              <a:t>:Data Abstraction:</a:t>
            </a:r>
          </a:p>
        </p:txBody>
      </p:sp>
    </p:spTree>
    <p:extLst>
      <p:ext uri="{BB962C8B-B14F-4D97-AF65-F5344CB8AC3E}">
        <p14:creationId xmlns:p14="http://schemas.microsoft.com/office/powerpoint/2010/main" val="10034665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DD9F73-9F3E-81E9-84E6-D00D959AA55E}"/>
              </a:ext>
            </a:extLst>
          </p:cNvPr>
          <p:cNvSpPr>
            <a:spLocks noGrp="1"/>
          </p:cNvSpPr>
          <p:nvPr>
            <p:ph idx="1"/>
          </p:nvPr>
        </p:nvSpPr>
        <p:spPr/>
        <p:txBody>
          <a:bodyPr>
            <a:noAutofit/>
          </a:bodyPr>
          <a:lstStyle/>
          <a:p>
            <a:pPr algn="just">
              <a:lnSpc>
                <a:spcPct val="100000"/>
              </a:lnSpc>
            </a:pPr>
            <a:r>
              <a:rPr lang="en-US" sz="2400" b="0" i="0" u="none" strike="noStrike" baseline="0" dirty="0">
                <a:solidFill>
                  <a:srgbClr val="000000"/>
                </a:solidFill>
              </a:rPr>
              <a:t>The main purpose of the three levels of data abstraction is to achieve data independence. </a:t>
            </a:r>
          </a:p>
          <a:p>
            <a:pPr algn="just">
              <a:lnSpc>
                <a:spcPct val="100000"/>
              </a:lnSpc>
            </a:pPr>
            <a:r>
              <a:rPr lang="en-US" sz="2400" b="0" i="0" u="none" strike="noStrike" baseline="0" dirty="0">
                <a:solidFill>
                  <a:srgbClr val="000000"/>
                </a:solidFill>
              </a:rPr>
              <a:t>If the database changes and expands over time, it is very important that the changes in one level should not affect the data at other levels of the database. This would save time and cost required when changing the database. </a:t>
            </a:r>
          </a:p>
          <a:p>
            <a:pPr algn="just">
              <a:lnSpc>
                <a:spcPct val="100000"/>
              </a:lnSpc>
            </a:pPr>
            <a:r>
              <a:rPr lang="en-US" sz="2400" b="0" i="0" u="none" strike="noStrike" baseline="0" dirty="0">
                <a:solidFill>
                  <a:srgbClr val="000000"/>
                </a:solidFill>
              </a:rPr>
              <a:t>In Data Independence, data is separated from the programs, so that the changes made to the data will not affect the program execution and the application. </a:t>
            </a:r>
          </a:p>
          <a:p>
            <a:pPr algn="just">
              <a:lnSpc>
                <a:spcPct val="100000"/>
              </a:lnSpc>
            </a:pPr>
            <a:r>
              <a:rPr lang="en-US" sz="2400" dirty="0">
                <a:solidFill>
                  <a:srgbClr val="000000"/>
                </a:solidFill>
              </a:rPr>
              <a:t>There are two levels of Data Independence:</a:t>
            </a:r>
            <a:endParaRPr lang="en-US" sz="2400" b="0" i="0" u="none" strike="noStrike" baseline="0" dirty="0">
              <a:solidFill>
                <a:srgbClr val="000000"/>
              </a:solidFill>
            </a:endParaRPr>
          </a:p>
          <a:p>
            <a:pPr marL="0" indent="0" algn="just">
              <a:lnSpc>
                <a:spcPct val="100000"/>
              </a:lnSpc>
              <a:buNone/>
            </a:pPr>
            <a:r>
              <a:rPr lang="en-US" sz="2400" b="1" i="0" u="none" strike="noStrike" baseline="0" dirty="0">
                <a:solidFill>
                  <a:srgbClr val="000000"/>
                </a:solidFill>
              </a:rPr>
              <a:t>1. Physical Data Independence:</a:t>
            </a:r>
            <a:endParaRPr lang="en-US" sz="2400" b="0" i="0" u="none" strike="noStrike" baseline="0" dirty="0">
              <a:solidFill>
                <a:srgbClr val="000000"/>
              </a:solidFill>
            </a:endParaRPr>
          </a:p>
          <a:p>
            <a:pPr marL="0" indent="0" algn="just">
              <a:lnSpc>
                <a:spcPct val="100000"/>
              </a:lnSpc>
              <a:buNone/>
            </a:pPr>
            <a:r>
              <a:rPr lang="en-US" sz="2400" b="1" i="0" u="none" strike="noStrike" baseline="0" dirty="0">
                <a:solidFill>
                  <a:srgbClr val="000000"/>
                </a:solidFill>
              </a:rPr>
              <a:t>2. Logical Data Independence:</a:t>
            </a:r>
          </a:p>
          <a:p>
            <a:pPr marL="0" indent="0" algn="just">
              <a:lnSpc>
                <a:spcPct val="100000"/>
              </a:lnSpc>
              <a:buNone/>
            </a:pPr>
            <a:endParaRPr lang="en-US" sz="2400" b="0" i="0" u="none" strike="noStrike" baseline="0" dirty="0">
              <a:solidFill>
                <a:srgbClr val="000000"/>
              </a:solidFill>
            </a:endParaRPr>
          </a:p>
        </p:txBody>
      </p:sp>
      <p:sp>
        <p:nvSpPr>
          <p:cNvPr id="4" name="Title 1">
            <a:extLst>
              <a:ext uri="{FF2B5EF4-FFF2-40B4-BE49-F238E27FC236}">
                <a16:creationId xmlns:a16="http://schemas.microsoft.com/office/drawing/2014/main" id="{2B1E7CCD-90BD-3B38-52EE-495844123B89}"/>
              </a:ext>
            </a:extLst>
          </p:cNvPr>
          <p:cNvSpPr>
            <a:spLocks noGrp="1"/>
          </p:cNvSpPr>
          <p:nvPr>
            <p:ph type="title"/>
          </p:nvPr>
        </p:nvSpPr>
        <p:spPr>
          <a:xfrm>
            <a:off x="838200" y="365125"/>
            <a:ext cx="10515600" cy="1325563"/>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IN" b="1" dirty="0">
                <a:solidFill>
                  <a:schemeClr val="lt1"/>
                </a:solidFill>
                <a:latin typeface="+mn-lt"/>
                <a:ea typeface="+mn-ea"/>
                <a:cs typeface="+mn-cs"/>
              </a:rPr>
              <a:t>:Data Independence:</a:t>
            </a:r>
          </a:p>
        </p:txBody>
      </p:sp>
    </p:spTree>
    <p:extLst>
      <p:ext uri="{BB962C8B-B14F-4D97-AF65-F5344CB8AC3E}">
        <p14:creationId xmlns:p14="http://schemas.microsoft.com/office/powerpoint/2010/main" val="37466730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21B0A-FD19-CED7-03C6-6CCF7158D535}"/>
              </a:ext>
            </a:extLst>
          </p:cNvPr>
          <p:cNvSpPr>
            <a:spLocks noGrp="1"/>
          </p:cNvSpPr>
          <p:nvPr>
            <p:ph type="title"/>
          </p:nvPr>
        </p:nvSpPr>
        <p:spPr>
          <a:ln/>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b="1" dirty="0">
                <a:solidFill>
                  <a:schemeClr val="lt1"/>
                </a:solidFill>
                <a:latin typeface="+mn-lt"/>
                <a:ea typeface="+mn-ea"/>
                <a:cs typeface="+mn-cs"/>
              </a:rPr>
              <a:t>:Physical Data Independence:</a:t>
            </a:r>
          </a:p>
        </p:txBody>
      </p:sp>
      <p:sp>
        <p:nvSpPr>
          <p:cNvPr id="3" name="Content Placeholder 2">
            <a:extLst>
              <a:ext uri="{FF2B5EF4-FFF2-40B4-BE49-F238E27FC236}">
                <a16:creationId xmlns:a16="http://schemas.microsoft.com/office/drawing/2014/main" id="{482C0B46-9201-CBDD-7CCD-4EEED69F9B2F}"/>
              </a:ext>
            </a:extLst>
          </p:cNvPr>
          <p:cNvSpPr>
            <a:spLocks noGrp="1"/>
          </p:cNvSpPr>
          <p:nvPr>
            <p:ph idx="1"/>
          </p:nvPr>
        </p:nvSpPr>
        <p:spPr/>
        <p:txBody>
          <a:bodyPr>
            <a:normAutofit/>
          </a:bodyPr>
          <a:lstStyle/>
          <a:p>
            <a:pPr algn="just">
              <a:lnSpc>
                <a:spcPct val="100000"/>
              </a:lnSpc>
            </a:pPr>
            <a:r>
              <a:rPr lang="en-US" sz="2800" b="0" i="0" u="none" strike="noStrike" baseline="0" dirty="0">
                <a:solidFill>
                  <a:srgbClr val="000000"/>
                </a:solidFill>
              </a:rPr>
              <a:t>Physical Data Independence means changing the physical level (storage devices of the database) without affecting the logical level (logical schema). </a:t>
            </a:r>
            <a:endParaRPr lang="en-US" dirty="0">
              <a:solidFill>
                <a:srgbClr val="000000"/>
              </a:solidFill>
            </a:endParaRPr>
          </a:p>
          <a:p>
            <a:pPr algn="just">
              <a:lnSpc>
                <a:spcPct val="100000"/>
              </a:lnSpc>
            </a:pPr>
            <a:r>
              <a:rPr lang="en-US" sz="2800" b="0" i="0" u="none" strike="noStrike" baseline="0" dirty="0">
                <a:solidFill>
                  <a:srgbClr val="000000"/>
                </a:solidFill>
              </a:rPr>
              <a:t>The changes in the physical level may include: </a:t>
            </a:r>
          </a:p>
          <a:p>
            <a:pPr lvl="1" algn="just">
              <a:lnSpc>
                <a:spcPct val="100000"/>
              </a:lnSpc>
            </a:pPr>
            <a:r>
              <a:rPr lang="en-US" b="0" i="0" u="none" strike="noStrike" baseline="0" dirty="0">
                <a:solidFill>
                  <a:srgbClr val="000000"/>
                </a:solidFill>
              </a:rPr>
              <a:t>A new storage device like magnetic tape, hard disk, etc. </a:t>
            </a:r>
          </a:p>
          <a:p>
            <a:pPr lvl="1" algn="just">
              <a:lnSpc>
                <a:spcPct val="100000"/>
              </a:lnSpc>
            </a:pPr>
            <a:r>
              <a:rPr lang="en-US" b="0" i="0" u="none" strike="noStrike" baseline="0" dirty="0">
                <a:solidFill>
                  <a:srgbClr val="000000"/>
                </a:solidFill>
              </a:rPr>
              <a:t>A new data structure for storage. </a:t>
            </a:r>
          </a:p>
          <a:p>
            <a:pPr lvl="1" algn="just">
              <a:lnSpc>
                <a:spcPct val="100000"/>
              </a:lnSpc>
            </a:pPr>
            <a:r>
              <a:rPr lang="en-US" b="0" i="0" u="none" strike="noStrike" baseline="0" dirty="0">
                <a:solidFill>
                  <a:srgbClr val="000000"/>
                </a:solidFill>
              </a:rPr>
              <a:t>Changing the location of the database. </a:t>
            </a:r>
          </a:p>
        </p:txBody>
      </p:sp>
    </p:spTree>
    <p:extLst>
      <p:ext uri="{BB962C8B-B14F-4D97-AF65-F5344CB8AC3E}">
        <p14:creationId xmlns:p14="http://schemas.microsoft.com/office/powerpoint/2010/main" val="4989921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2579-8E75-1F0A-B5CD-9908580A16EC}"/>
              </a:ext>
            </a:extLst>
          </p:cNvPr>
          <p:cNvSpPr>
            <a:spLocks noGrp="1"/>
          </p:cNvSpPr>
          <p:nvPr>
            <p:ph type="title"/>
          </p:nvPr>
        </p:nvSpPr>
        <p:spPr>
          <a:ln/>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IN" b="1" dirty="0">
                <a:solidFill>
                  <a:schemeClr val="lt1"/>
                </a:solidFill>
                <a:latin typeface="+mn-lt"/>
                <a:ea typeface="+mn-ea"/>
                <a:cs typeface="+mn-cs"/>
              </a:rPr>
              <a:t>:Logical Data Independence:</a:t>
            </a:r>
          </a:p>
        </p:txBody>
      </p:sp>
      <p:sp>
        <p:nvSpPr>
          <p:cNvPr id="3" name="Content Placeholder 2">
            <a:extLst>
              <a:ext uri="{FF2B5EF4-FFF2-40B4-BE49-F238E27FC236}">
                <a16:creationId xmlns:a16="http://schemas.microsoft.com/office/drawing/2014/main" id="{2D28C1C8-653B-FB96-B7C9-0426646F94BF}"/>
              </a:ext>
            </a:extLst>
          </p:cNvPr>
          <p:cNvSpPr>
            <a:spLocks noGrp="1"/>
          </p:cNvSpPr>
          <p:nvPr>
            <p:ph idx="1"/>
          </p:nvPr>
        </p:nvSpPr>
        <p:spPr/>
        <p:txBody>
          <a:bodyPr>
            <a:normAutofit/>
          </a:bodyPr>
          <a:lstStyle/>
          <a:p>
            <a:pPr algn="just">
              <a:lnSpc>
                <a:spcPct val="100000"/>
              </a:lnSpc>
            </a:pPr>
            <a:r>
              <a:rPr lang="en-US" b="0" i="0" u="none" strike="noStrike" baseline="0" dirty="0">
                <a:solidFill>
                  <a:srgbClr val="000000"/>
                </a:solidFill>
              </a:rPr>
              <a:t>Logical Data Independence means changing the logical level (logical schema) without affecting the physical level (storage devices of database).</a:t>
            </a:r>
            <a:endParaRPr lang="en-US" b="1" i="0" u="none" strike="noStrike" baseline="0" dirty="0">
              <a:solidFill>
                <a:srgbClr val="000000"/>
              </a:solidFill>
            </a:endParaRPr>
          </a:p>
          <a:p>
            <a:pPr algn="just">
              <a:lnSpc>
                <a:spcPct val="100000"/>
              </a:lnSpc>
            </a:pPr>
            <a:r>
              <a:rPr lang="en-US" b="0" i="0" u="none" strike="noStrike" baseline="0" dirty="0">
                <a:solidFill>
                  <a:srgbClr val="000000"/>
                </a:solidFill>
              </a:rPr>
              <a:t>The changes in the logical level may include:</a:t>
            </a:r>
          </a:p>
          <a:p>
            <a:pPr lvl="1" algn="just">
              <a:lnSpc>
                <a:spcPct val="100000"/>
              </a:lnSpc>
            </a:pPr>
            <a:r>
              <a:rPr lang="en-IN" b="0" i="0" u="none" strike="noStrike" baseline="0" dirty="0">
                <a:solidFill>
                  <a:srgbClr val="000000"/>
                </a:solidFill>
              </a:rPr>
              <a:t>Change the data definition. </a:t>
            </a:r>
          </a:p>
          <a:p>
            <a:pPr lvl="1" algn="just">
              <a:lnSpc>
                <a:spcPct val="100000"/>
              </a:lnSpc>
            </a:pPr>
            <a:r>
              <a:rPr lang="en-US" b="0" i="0" u="none" strike="noStrike" baseline="0" dirty="0">
                <a:solidFill>
                  <a:srgbClr val="000000"/>
                </a:solidFill>
              </a:rPr>
              <a:t>Adding, deleting, or updating any new attribute, entity or relationship in the database. </a:t>
            </a:r>
          </a:p>
          <a:p>
            <a:pPr algn="just">
              <a:lnSpc>
                <a:spcPct val="100000"/>
              </a:lnSpc>
            </a:pPr>
            <a:endParaRPr lang="en-US" b="1" i="0" u="none" strike="noStrike" baseline="0" dirty="0">
              <a:solidFill>
                <a:srgbClr val="000000"/>
              </a:solidFill>
            </a:endParaRPr>
          </a:p>
          <a:p>
            <a:pPr algn="just">
              <a:lnSpc>
                <a:spcPct val="100000"/>
              </a:lnSpc>
            </a:pPr>
            <a:endParaRPr lang="en-IN" dirty="0"/>
          </a:p>
        </p:txBody>
      </p:sp>
    </p:spTree>
    <p:extLst>
      <p:ext uri="{BB962C8B-B14F-4D97-AF65-F5344CB8AC3E}">
        <p14:creationId xmlns:p14="http://schemas.microsoft.com/office/powerpoint/2010/main" val="42771371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B737-37B2-D703-8E8A-EB7CAA8F07B2}"/>
              </a:ext>
            </a:extLst>
          </p:cNvPr>
          <p:cNvSpPr>
            <a:spLocks noGrp="1"/>
          </p:cNvSpPr>
          <p:nvPr>
            <p:ph type="title"/>
          </p:nvPr>
        </p:nvSpPr>
        <p:spPr>
          <a:xfrm>
            <a:off x="838200" y="365125"/>
            <a:ext cx="10515600" cy="1325563"/>
          </a:xfrm>
          <a:solidFill>
            <a:srgbClr val="002060"/>
          </a:solidFill>
        </p:spPr>
        <p:txBody>
          <a:bodyPr/>
          <a:lstStyle/>
          <a:p>
            <a:pPr algn="ctr"/>
            <a:r>
              <a:rPr lang="en-IN" b="1" dirty="0">
                <a:solidFill>
                  <a:schemeClr val="bg1"/>
                </a:solidFill>
                <a:latin typeface="+mn-lt"/>
              </a:rPr>
              <a:t>:Short Questions:</a:t>
            </a:r>
          </a:p>
        </p:txBody>
      </p:sp>
      <p:sp>
        <p:nvSpPr>
          <p:cNvPr id="3" name="Content Placeholder 2">
            <a:extLst>
              <a:ext uri="{FF2B5EF4-FFF2-40B4-BE49-F238E27FC236}">
                <a16:creationId xmlns:a16="http://schemas.microsoft.com/office/drawing/2014/main" id="{EB7FA595-DE7F-361B-DA3D-6C6EE78901B2}"/>
              </a:ext>
            </a:extLst>
          </p:cNvPr>
          <p:cNvSpPr>
            <a:spLocks noGrp="1"/>
          </p:cNvSpPr>
          <p:nvPr>
            <p:ph idx="1"/>
          </p:nvPr>
        </p:nvSpPr>
        <p:spPr/>
        <p:txBody>
          <a:bodyPr>
            <a:normAutofit fontScale="77500" lnSpcReduction="20000"/>
          </a:bodyPr>
          <a:lstStyle/>
          <a:p>
            <a:pPr marL="514350" indent="-514350" algn="just">
              <a:lnSpc>
                <a:spcPct val="110000"/>
              </a:lnSpc>
              <a:buFont typeface="+mj-lt"/>
              <a:buAutoNum type="arabicPeriod"/>
            </a:pPr>
            <a:r>
              <a:rPr lang="en-IN" dirty="0"/>
              <a:t>What is Database?</a:t>
            </a:r>
          </a:p>
          <a:p>
            <a:pPr marL="514350" indent="-514350" algn="just">
              <a:lnSpc>
                <a:spcPct val="110000"/>
              </a:lnSpc>
              <a:buFont typeface="+mj-lt"/>
              <a:buAutoNum type="arabicPeriod"/>
            </a:pPr>
            <a:r>
              <a:rPr lang="en-IN" dirty="0"/>
              <a:t>What is Database Management System?</a:t>
            </a:r>
          </a:p>
          <a:p>
            <a:pPr marL="514350" indent="-514350" algn="just">
              <a:lnSpc>
                <a:spcPct val="110000"/>
              </a:lnSpc>
              <a:buFont typeface="+mj-lt"/>
              <a:buAutoNum type="arabicPeriod"/>
            </a:pPr>
            <a:r>
              <a:rPr lang="en-IN" dirty="0"/>
              <a:t>Enlist the main components of Database System Architecture.</a:t>
            </a:r>
          </a:p>
          <a:p>
            <a:pPr marL="514350" indent="-514350" algn="just">
              <a:lnSpc>
                <a:spcPct val="110000"/>
              </a:lnSpc>
              <a:buFont typeface="+mj-lt"/>
              <a:buAutoNum type="arabicPeriod"/>
            </a:pPr>
            <a:r>
              <a:rPr lang="en-IN" dirty="0"/>
              <a:t>How many different types of users are there? Enlist them.</a:t>
            </a:r>
          </a:p>
          <a:p>
            <a:pPr marL="514350" indent="-514350" algn="just">
              <a:lnSpc>
                <a:spcPct val="110000"/>
              </a:lnSpc>
              <a:buFont typeface="+mj-lt"/>
              <a:buAutoNum type="arabicPeriod"/>
            </a:pPr>
            <a:r>
              <a:rPr lang="en-IN" dirty="0"/>
              <a:t>What are the components of Storage Manager? Mention their role briefly.</a:t>
            </a:r>
          </a:p>
          <a:p>
            <a:pPr marL="514350" indent="-514350" algn="just">
              <a:lnSpc>
                <a:spcPct val="110000"/>
              </a:lnSpc>
              <a:buFont typeface="+mj-lt"/>
              <a:buAutoNum type="arabicPeriod"/>
            </a:pPr>
            <a:r>
              <a:rPr lang="en-IN" dirty="0"/>
              <a:t>What are the components of Query Processor? Mention their role briefly.</a:t>
            </a:r>
          </a:p>
          <a:p>
            <a:pPr marL="514350" indent="-514350" algn="just">
              <a:lnSpc>
                <a:spcPct val="110000"/>
              </a:lnSpc>
              <a:buFont typeface="+mj-lt"/>
              <a:buAutoNum type="arabicPeriod"/>
            </a:pPr>
            <a:r>
              <a:rPr lang="en-IN" dirty="0"/>
              <a:t>What do you mean by Data Abstraction? What are the levels of data Abstraction?</a:t>
            </a:r>
          </a:p>
          <a:p>
            <a:pPr marL="514350" indent="-514350" algn="just">
              <a:lnSpc>
                <a:spcPct val="110000"/>
              </a:lnSpc>
              <a:buFont typeface="+mj-lt"/>
              <a:buAutoNum type="arabicPeriod"/>
            </a:pPr>
            <a:r>
              <a:rPr lang="en-IN" dirty="0"/>
              <a:t>What is ANSI/SPARC Model? What does it describe?</a:t>
            </a:r>
          </a:p>
          <a:p>
            <a:pPr marL="514350" indent="-514350" algn="just">
              <a:lnSpc>
                <a:spcPct val="110000"/>
              </a:lnSpc>
              <a:buFont typeface="+mj-lt"/>
              <a:buAutoNum type="arabicPeriod"/>
            </a:pPr>
            <a:r>
              <a:rPr lang="en-IN" dirty="0"/>
              <a:t>What do you mean by Data Independence? What are the levels of data Independence?</a:t>
            </a:r>
          </a:p>
          <a:p>
            <a:pPr marL="514350" indent="-514350" algn="just">
              <a:lnSpc>
                <a:spcPct val="110000"/>
              </a:lnSpc>
              <a:buFont typeface="+mj-lt"/>
              <a:buAutoNum type="arabicPeriod"/>
            </a:pPr>
            <a:endParaRPr lang="en-IN" dirty="0"/>
          </a:p>
        </p:txBody>
      </p:sp>
    </p:spTree>
    <p:extLst>
      <p:ext uri="{BB962C8B-B14F-4D97-AF65-F5344CB8AC3E}">
        <p14:creationId xmlns:p14="http://schemas.microsoft.com/office/powerpoint/2010/main" val="1201974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CB737-37B2-D703-8E8A-EB7CAA8F07B2}"/>
              </a:ext>
            </a:extLst>
          </p:cNvPr>
          <p:cNvSpPr>
            <a:spLocks noGrp="1"/>
          </p:cNvSpPr>
          <p:nvPr>
            <p:ph type="title"/>
          </p:nvPr>
        </p:nvSpPr>
        <p:spPr>
          <a:xfrm>
            <a:off x="838200" y="365125"/>
            <a:ext cx="10515600" cy="1325563"/>
          </a:xfrm>
          <a:solidFill>
            <a:srgbClr val="002060"/>
          </a:solidFill>
        </p:spPr>
        <p:txBody>
          <a:bodyPr/>
          <a:lstStyle/>
          <a:p>
            <a:pPr algn="ctr"/>
            <a:r>
              <a:rPr lang="en-IN" b="1" dirty="0">
                <a:solidFill>
                  <a:schemeClr val="bg1"/>
                </a:solidFill>
                <a:latin typeface="+mn-lt"/>
              </a:rPr>
              <a:t>:Long Questions:</a:t>
            </a:r>
          </a:p>
        </p:txBody>
      </p:sp>
      <p:sp>
        <p:nvSpPr>
          <p:cNvPr id="3" name="Content Placeholder 2">
            <a:extLst>
              <a:ext uri="{FF2B5EF4-FFF2-40B4-BE49-F238E27FC236}">
                <a16:creationId xmlns:a16="http://schemas.microsoft.com/office/drawing/2014/main" id="{EB7FA595-DE7F-361B-DA3D-6C6EE78901B2}"/>
              </a:ext>
            </a:extLst>
          </p:cNvPr>
          <p:cNvSpPr>
            <a:spLocks noGrp="1"/>
          </p:cNvSpPr>
          <p:nvPr>
            <p:ph idx="1"/>
          </p:nvPr>
        </p:nvSpPr>
        <p:spPr/>
        <p:txBody>
          <a:bodyPr>
            <a:normAutofit/>
          </a:bodyPr>
          <a:lstStyle/>
          <a:p>
            <a:pPr marL="514350" indent="-514350" algn="just">
              <a:lnSpc>
                <a:spcPct val="100000"/>
              </a:lnSpc>
              <a:buFont typeface="+mj-lt"/>
              <a:buAutoNum type="arabicPeriod"/>
            </a:pPr>
            <a:r>
              <a:rPr lang="en-IN" dirty="0"/>
              <a:t>Define Database Management System. Enlist applications of Database Management System.</a:t>
            </a:r>
          </a:p>
          <a:p>
            <a:pPr marL="514350" indent="-514350" algn="just">
              <a:lnSpc>
                <a:spcPct val="100000"/>
              </a:lnSpc>
              <a:buFont typeface="+mj-lt"/>
              <a:buAutoNum type="arabicPeriod"/>
            </a:pPr>
            <a:r>
              <a:rPr lang="en-IN" dirty="0"/>
              <a:t>Explain Database System Architecture with a suitable diagram.</a:t>
            </a:r>
          </a:p>
          <a:p>
            <a:pPr marL="514350" indent="-514350" algn="just">
              <a:lnSpc>
                <a:spcPct val="100000"/>
              </a:lnSpc>
              <a:buFont typeface="+mj-lt"/>
              <a:buAutoNum type="arabicPeriod"/>
            </a:pPr>
            <a:r>
              <a:rPr lang="en-IN" dirty="0"/>
              <a:t>Explain Data Abstraction with a suitable diagram.</a:t>
            </a:r>
          </a:p>
          <a:p>
            <a:pPr marL="514350" indent="-514350" algn="just">
              <a:lnSpc>
                <a:spcPct val="100000"/>
              </a:lnSpc>
              <a:buFont typeface="+mj-lt"/>
              <a:buAutoNum type="arabicPeriod"/>
            </a:pPr>
            <a:r>
              <a:rPr lang="en-IN" dirty="0"/>
              <a:t>What is the purpose of Data Abstraction? Explain levels of Data Independence.</a:t>
            </a:r>
          </a:p>
          <a:p>
            <a:pPr marL="514350" indent="-514350" algn="just">
              <a:lnSpc>
                <a:spcPct val="100000"/>
              </a:lnSpc>
              <a:buFont typeface="+mj-lt"/>
              <a:buAutoNum type="arabicPeriod"/>
            </a:pPr>
            <a:endParaRPr lang="en-IN" dirty="0"/>
          </a:p>
          <a:p>
            <a:pPr marL="514350" indent="-514350" algn="just">
              <a:lnSpc>
                <a:spcPct val="100000"/>
              </a:lnSpc>
              <a:buFont typeface="+mj-lt"/>
              <a:buAutoNum type="arabicPeriod"/>
            </a:pPr>
            <a:endParaRPr lang="en-IN" dirty="0"/>
          </a:p>
        </p:txBody>
      </p:sp>
    </p:spTree>
    <p:extLst>
      <p:ext uri="{BB962C8B-B14F-4D97-AF65-F5344CB8AC3E}">
        <p14:creationId xmlns:p14="http://schemas.microsoft.com/office/powerpoint/2010/main" val="1118601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96BFC-9301-9B98-71B3-B6E694307966}"/>
              </a:ext>
            </a:extLst>
          </p:cNvPr>
          <p:cNvSpPr>
            <a:spLocks noGrp="1"/>
          </p:cNvSpPr>
          <p:nvPr>
            <p:ph type="ctrTitle"/>
          </p:nvPr>
        </p:nvSpPr>
        <p:spPr/>
        <p:txBody>
          <a:bodyPr/>
          <a:lstStyle/>
          <a:p>
            <a:r>
              <a:rPr lang="en-IN" b="1" dirty="0"/>
              <a:t>Unit 1</a:t>
            </a:r>
          </a:p>
        </p:txBody>
      </p:sp>
      <p:sp>
        <p:nvSpPr>
          <p:cNvPr id="3" name="Subtitle 2">
            <a:extLst>
              <a:ext uri="{FF2B5EF4-FFF2-40B4-BE49-F238E27FC236}">
                <a16:creationId xmlns:a16="http://schemas.microsoft.com/office/drawing/2014/main" id="{684821DA-C8EC-72FE-70BF-4B624EC2C9AE}"/>
              </a:ext>
            </a:extLst>
          </p:cNvPr>
          <p:cNvSpPr>
            <a:spLocks noGrp="1"/>
          </p:cNvSpPr>
          <p:nvPr>
            <p:ph type="subTitle" idx="1"/>
          </p:nvPr>
        </p:nvSpPr>
        <p:spPr/>
        <p:txBody>
          <a:bodyPr>
            <a:normAutofit/>
          </a:bodyPr>
          <a:lstStyle/>
          <a:p>
            <a:r>
              <a:rPr lang="en-IN" sz="7200" b="1" dirty="0"/>
              <a:t>Introduction to DBMS</a:t>
            </a:r>
          </a:p>
        </p:txBody>
      </p:sp>
    </p:spTree>
    <p:extLst>
      <p:ext uri="{BB962C8B-B14F-4D97-AF65-F5344CB8AC3E}">
        <p14:creationId xmlns:p14="http://schemas.microsoft.com/office/powerpoint/2010/main" val="1811560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F844C-5C3E-67AC-E3CC-69B6D1EB9AFB}"/>
              </a:ext>
            </a:extLst>
          </p:cNvPr>
          <p:cNvSpPr>
            <a:spLocks noGrp="1"/>
          </p:cNvSpPr>
          <p:nvPr>
            <p:ph idx="1"/>
          </p:nvPr>
        </p:nvSpPr>
        <p:spPr/>
        <p:txBody>
          <a:bodyPr>
            <a:noAutofit/>
          </a:bodyPr>
          <a:lstStyle/>
          <a:p>
            <a:pPr marL="514350" indent="-514350">
              <a:lnSpc>
                <a:spcPct val="120000"/>
              </a:lnSpc>
              <a:buFont typeface="+mj-lt"/>
              <a:buAutoNum type="arabicPeriod"/>
            </a:pPr>
            <a:r>
              <a:rPr lang="en-IN" sz="1200" dirty="0"/>
              <a:t>DBA means _______</a:t>
            </a:r>
          </a:p>
          <a:p>
            <a:pPr marL="914400" lvl="1" indent="-457200">
              <a:lnSpc>
                <a:spcPct val="120000"/>
              </a:lnSpc>
              <a:buFont typeface="+mj-lt"/>
              <a:buAutoNum type="alphaUcPeriod"/>
            </a:pPr>
            <a:r>
              <a:rPr lang="en-IN" sz="1200" dirty="0"/>
              <a:t>Database Administration</a:t>
            </a:r>
          </a:p>
          <a:p>
            <a:pPr marL="914400" lvl="1" indent="-457200">
              <a:lnSpc>
                <a:spcPct val="120000"/>
              </a:lnSpc>
              <a:buFont typeface="+mj-lt"/>
              <a:buAutoNum type="alphaUcPeriod"/>
            </a:pPr>
            <a:r>
              <a:rPr lang="en-IN" sz="1200" b="1" i="1" dirty="0"/>
              <a:t>Database Administrator </a:t>
            </a:r>
          </a:p>
          <a:p>
            <a:pPr marL="914400" lvl="1" indent="-457200">
              <a:lnSpc>
                <a:spcPct val="120000"/>
              </a:lnSpc>
              <a:buFont typeface="+mj-lt"/>
              <a:buAutoNum type="alphaUcPeriod"/>
            </a:pPr>
            <a:r>
              <a:rPr lang="en-IN" sz="1200" dirty="0"/>
              <a:t>Database Authentication </a:t>
            </a:r>
          </a:p>
          <a:p>
            <a:pPr marL="914400" lvl="1" indent="-457200">
              <a:lnSpc>
                <a:spcPct val="120000"/>
              </a:lnSpc>
              <a:buFont typeface="+mj-lt"/>
              <a:buAutoNum type="alphaUcPeriod"/>
            </a:pPr>
            <a:r>
              <a:rPr lang="en-IN" sz="1200" dirty="0"/>
              <a:t>None of these</a:t>
            </a:r>
          </a:p>
          <a:p>
            <a:pPr marL="514350" indent="-514350">
              <a:lnSpc>
                <a:spcPct val="120000"/>
              </a:lnSpc>
              <a:buFont typeface="+mj-lt"/>
              <a:buAutoNum type="arabicPeriod"/>
            </a:pPr>
            <a:r>
              <a:rPr lang="en-IN" sz="1200" dirty="0"/>
              <a:t>Which of the following </a:t>
            </a:r>
            <a:r>
              <a:rPr lang="en-US" sz="1200" b="0" i="0" u="none" strike="noStrike" baseline="0" dirty="0">
                <a:solidFill>
                  <a:srgbClr val="000000"/>
                </a:solidFill>
              </a:rPr>
              <a:t>level of abstraction describes </a:t>
            </a:r>
            <a:r>
              <a:rPr lang="en-US" sz="1200" b="0" i="1" u="none" strike="noStrike" baseline="0" dirty="0">
                <a:solidFill>
                  <a:srgbClr val="000000"/>
                </a:solidFill>
              </a:rPr>
              <a:t>how </a:t>
            </a:r>
            <a:r>
              <a:rPr lang="en-US" sz="1200" b="0" i="0" u="none" strike="noStrike" baseline="0" dirty="0">
                <a:solidFill>
                  <a:srgbClr val="000000"/>
                </a:solidFill>
              </a:rPr>
              <a:t>the data are actually stored?</a:t>
            </a:r>
            <a:endParaRPr lang="en-IN" sz="1200" dirty="0"/>
          </a:p>
          <a:p>
            <a:pPr marL="914400" lvl="1" indent="-457200">
              <a:lnSpc>
                <a:spcPct val="120000"/>
              </a:lnSpc>
              <a:buFont typeface="+mj-lt"/>
              <a:buAutoNum type="alphaUcPeriod"/>
            </a:pPr>
            <a:r>
              <a:rPr lang="en-IN" sz="1200" b="1" i="1" dirty="0"/>
              <a:t>Physical Level</a:t>
            </a:r>
          </a:p>
          <a:p>
            <a:pPr marL="914400" lvl="1" indent="-457200">
              <a:lnSpc>
                <a:spcPct val="120000"/>
              </a:lnSpc>
              <a:buFont typeface="+mj-lt"/>
              <a:buAutoNum type="alphaUcPeriod"/>
            </a:pPr>
            <a:r>
              <a:rPr lang="en-IN" sz="1200" dirty="0"/>
              <a:t>View Level</a:t>
            </a:r>
          </a:p>
          <a:p>
            <a:pPr marL="914400" lvl="1" indent="-457200">
              <a:lnSpc>
                <a:spcPct val="120000"/>
              </a:lnSpc>
              <a:buFont typeface="+mj-lt"/>
              <a:buAutoNum type="alphaUcPeriod"/>
            </a:pPr>
            <a:r>
              <a:rPr lang="en-IN" sz="1200" dirty="0"/>
              <a:t>Logical Level</a:t>
            </a:r>
          </a:p>
          <a:p>
            <a:pPr marL="914400" lvl="1" indent="-457200">
              <a:lnSpc>
                <a:spcPct val="120000"/>
              </a:lnSpc>
              <a:buFont typeface="+mj-lt"/>
              <a:buAutoNum type="alphaUcPeriod"/>
            </a:pPr>
            <a:r>
              <a:rPr lang="en-IN" sz="1200" dirty="0"/>
              <a:t>All of the above</a:t>
            </a:r>
          </a:p>
          <a:p>
            <a:pPr marL="514350" indent="-514350">
              <a:lnSpc>
                <a:spcPct val="120000"/>
              </a:lnSpc>
              <a:buFont typeface="+mj-lt"/>
              <a:buAutoNum type="arabicPeriod"/>
            </a:pPr>
            <a:r>
              <a:rPr lang="en-IN" sz="1200" dirty="0"/>
              <a:t>Which of the following </a:t>
            </a:r>
            <a:r>
              <a:rPr lang="en-US" sz="1200" b="0" i="0" u="none" strike="noStrike" baseline="0" dirty="0">
                <a:solidFill>
                  <a:srgbClr val="000000"/>
                </a:solidFill>
              </a:rPr>
              <a:t>level of abstraction describes </a:t>
            </a:r>
            <a:r>
              <a:rPr lang="en-US" sz="1200" b="0" i="1" u="none" strike="noStrike" baseline="0" dirty="0">
                <a:solidFill>
                  <a:srgbClr val="000000"/>
                </a:solidFill>
              </a:rPr>
              <a:t>what </a:t>
            </a:r>
            <a:r>
              <a:rPr lang="en-US" sz="1200" b="0" i="0" u="none" strike="noStrike" baseline="0" dirty="0">
                <a:solidFill>
                  <a:srgbClr val="000000"/>
                </a:solidFill>
              </a:rPr>
              <a:t>the data are actually stored?</a:t>
            </a:r>
            <a:endParaRPr lang="en-IN" sz="1200" dirty="0"/>
          </a:p>
          <a:p>
            <a:pPr marL="914400" lvl="1" indent="-457200">
              <a:lnSpc>
                <a:spcPct val="120000"/>
              </a:lnSpc>
              <a:buFont typeface="+mj-lt"/>
              <a:buAutoNum type="alphaUcPeriod"/>
            </a:pPr>
            <a:r>
              <a:rPr lang="en-IN" sz="1200" dirty="0"/>
              <a:t>Physical Level</a:t>
            </a:r>
          </a:p>
          <a:p>
            <a:pPr marL="914400" lvl="1" indent="-457200">
              <a:lnSpc>
                <a:spcPct val="120000"/>
              </a:lnSpc>
              <a:buFont typeface="+mj-lt"/>
              <a:buAutoNum type="alphaUcPeriod"/>
            </a:pPr>
            <a:r>
              <a:rPr lang="en-IN" sz="1200" dirty="0"/>
              <a:t>View Level</a:t>
            </a:r>
          </a:p>
          <a:p>
            <a:pPr marL="914400" lvl="1" indent="-457200">
              <a:lnSpc>
                <a:spcPct val="120000"/>
              </a:lnSpc>
              <a:buFont typeface="+mj-lt"/>
              <a:buAutoNum type="alphaUcPeriod"/>
            </a:pPr>
            <a:r>
              <a:rPr lang="en-IN" sz="1200" b="1" i="1" dirty="0"/>
              <a:t>Logical Level</a:t>
            </a:r>
          </a:p>
          <a:p>
            <a:pPr marL="914400" lvl="1" indent="-457200">
              <a:lnSpc>
                <a:spcPct val="120000"/>
              </a:lnSpc>
              <a:buFont typeface="+mj-lt"/>
              <a:buAutoNum type="alphaUcPeriod"/>
            </a:pPr>
            <a:r>
              <a:rPr lang="en-IN" sz="1200" dirty="0"/>
              <a:t>All of the above</a:t>
            </a:r>
          </a:p>
          <a:p>
            <a:pPr lvl="1">
              <a:lnSpc>
                <a:spcPct val="120000"/>
              </a:lnSpc>
            </a:pPr>
            <a:endParaRPr lang="en-IN" sz="1200" dirty="0"/>
          </a:p>
          <a:p>
            <a:pPr lvl="1">
              <a:lnSpc>
                <a:spcPct val="120000"/>
              </a:lnSpc>
            </a:pPr>
            <a:endParaRPr lang="en-IN" sz="1200" dirty="0"/>
          </a:p>
        </p:txBody>
      </p:sp>
      <p:sp>
        <p:nvSpPr>
          <p:cNvPr id="4" name="Title 1">
            <a:extLst>
              <a:ext uri="{FF2B5EF4-FFF2-40B4-BE49-F238E27FC236}">
                <a16:creationId xmlns:a16="http://schemas.microsoft.com/office/drawing/2014/main" id="{FDD53CE8-9C66-B7A3-892F-C08F8A8AF4C9}"/>
              </a:ext>
            </a:extLst>
          </p:cNvPr>
          <p:cNvSpPr>
            <a:spLocks noGrp="1"/>
          </p:cNvSpPr>
          <p:nvPr>
            <p:ph type="title"/>
          </p:nvPr>
        </p:nvSpPr>
        <p:spPr>
          <a:xfrm>
            <a:off x="838200" y="365125"/>
            <a:ext cx="10515600" cy="1325563"/>
          </a:xfrm>
          <a:solidFill>
            <a:srgbClr val="002060"/>
          </a:solidFill>
        </p:spPr>
        <p:txBody>
          <a:bodyPr/>
          <a:lstStyle/>
          <a:p>
            <a:pPr algn="ctr"/>
            <a:r>
              <a:rPr lang="en-IN" b="1" dirty="0">
                <a:solidFill>
                  <a:schemeClr val="bg1"/>
                </a:solidFill>
                <a:latin typeface="+mn-lt"/>
              </a:rPr>
              <a:t>:Multiple Choice Questions:</a:t>
            </a:r>
          </a:p>
        </p:txBody>
      </p:sp>
    </p:spTree>
    <p:extLst>
      <p:ext uri="{BB962C8B-B14F-4D97-AF65-F5344CB8AC3E}">
        <p14:creationId xmlns:p14="http://schemas.microsoft.com/office/powerpoint/2010/main" val="29096896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F844C-5C3E-67AC-E3CC-69B6D1EB9AFB}"/>
              </a:ext>
            </a:extLst>
          </p:cNvPr>
          <p:cNvSpPr>
            <a:spLocks noGrp="1"/>
          </p:cNvSpPr>
          <p:nvPr>
            <p:ph idx="1"/>
          </p:nvPr>
        </p:nvSpPr>
        <p:spPr/>
        <p:txBody>
          <a:bodyPr>
            <a:noAutofit/>
          </a:bodyPr>
          <a:lstStyle/>
          <a:p>
            <a:pPr marL="514350" indent="-514350">
              <a:lnSpc>
                <a:spcPct val="120000"/>
              </a:lnSpc>
              <a:buFont typeface="+mj-lt"/>
              <a:buAutoNum type="arabicPeriod" startAt="4"/>
            </a:pPr>
            <a:r>
              <a:rPr lang="en-IN" sz="1200" dirty="0"/>
              <a:t>_______ </a:t>
            </a:r>
            <a:r>
              <a:rPr lang="en-US" sz="1200" dirty="0">
                <a:solidFill>
                  <a:srgbClr val="000000"/>
                </a:solidFill>
              </a:rPr>
              <a:t>writes application programs.</a:t>
            </a:r>
            <a:endParaRPr lang="en-IN" sz="1200" dirty="0"/>
          </a:p>
          <a:p>
            <a:pPr marL="914400" lvl="1" indent="-457200">
              <a:lnSpc>
                <a:spcPct val="120000"/>
              </a:lnSpc>
              <a:buFont typeface="+mj-lt"/>
              <a:buAutoNum type="alphaUcPeriod"/>
            </a:pPr>
            <a:r>
              <a:rPr lang="en-IN" sz="1200" dirty="0"/>
              <a:t>Naïve User</a:t>
            </a:r>
          </a:p>
          <a:p>
            <a:pPr marL="914400" lvl="1" indent="-457200">
              <a:lnSpc>
                <a:spcPct val="120000"/>
              </a:lnSpc>
              <a:buFont typeface="+mj-lt"/>
              <a:buAutoNum type="alphaUcPeriod"/>
            </a:pPr>
            <a:r>
              <a:rPr lang="en-IN" sz="1200" dirty="0"/>
              <a:t>Database Administrator </a:t>
            </a:r>
          </a:p>
          <a:p>
            <a:pPr marL="914400" lvl="1" indent="-457200">
              <a:lnSpc>
                <a:spcPct val="120000"/>
              </a:lnSpc>
              <a:buFont typeface="+mj-lt"/>
              <a:buAutoNum type="alphaUcPeriod"/>
            </a:pPr>
            <a:r>
              <a:rPr lang="en-IN" sz="1200" b="1" i="1" dirty="0"/>
              <a:t>Application Programmer </a:t>
            </a:r>
          </a:p>
          <a:p>
            <a:pPr marL="914400" lvl="1" indent="-457200">
              <a:lnSpc>
                <a:spcPct val="120000"/>
              </a:lnSpc>
              <a:buFont typeface="+mj-lt"/>
              <a:buAutoNum type="alphaUcPeriod"/>
            </a:pPr>
            <a:r>
              <a:rPr lang="en-IN" sz="1200" dirty="0"/>
              <a:t>Analyst</a:t>
            </a:r>
          </a:p>
          <a:p>
            <a:pPr marL="514350" indent="-514350">
              <a:lnSpc>
                <a:spcPct val="120000"/>
              </a:lnSpc>
              <a:buFont typeface="+mj-lt"/>
              <a:buAutoNum type="arabicPeriod" startAt="4"/>
            </a:pPr>
            <a:r>
              <a:rPr lang="en-IN" sz="1200" dirty="0"/>
              <a:t>Which of the following </a:t>
            </a:r>
            <a:r>
              <a:rPr lang="en-US" sz="1200" b="0" i="0" u="none" strike="noStrike" baseline="0" dirty="0">
                <a:solidFill>
                  <a:srgbClr val="000000"/>
                </a:solidFill>
              </a:rPr>
              <a:t>is one of the components of query processor?</a:t>
            </a:r>
            <a:endParaRPr lang="en-IN" sz="1200" dirty="0"/>
          </a:p>
          <a:p>
            <a:pPr marL="914400" lvl="1" indent="-457200">
              <a:lnSpc>
                <a:spcPct val="120000"/>
              </a:lnSpc>
              <a:buFont typeface="+mj-lt"/>
              <a:buAutoNum type="alphaUcPeriod"/>
            </a:pPr>
            <a:r>
              <a:rPr lang="en-IN" sz="1200" dirty="0"/>
              <a:t>Query Evaluation Engine </a:t>
            </a:r>
          </a:p>
          <a:p>
            <a:pPr marL="914400" lvl="1" indent="-457200">
              <a:lnSpc>
                <a:spcPct val="120000"/>
              </a:lnSpc>
              <a:buFont typeface="+mj-lt"/>
              <a:buAutoNum type="alphaUcPeriod"/>
            </a:pPr>
            <a:r>
              <a:rPr lang="en-IN" sz="1200" dirty="0"/>
              <a:t>DML Compiler</a:t>
            </a:r>
          </a:p>
          <a:p>
            <a:pPr marL="914400" lvl="1" indent="-457200">
              <a:lnSpc>
                <a:spcPct val="120000"/>
              </a:lnSpc>
              <a:buFont typeface="+mj-lt"/>
              <a:buAutoNum type="alphaUcPeriod"/>
            </a:pPr>
            <a:r>
              <a:rPr lang="en-IN" sz="1200" dirty="0"/>
              <a:t>DDL Interpreter</a:t>
            </a:r>
          </a:p>
          <a:p>
            <a:pPr marL="914400" lvl="1" indent="-457200">
              <a:lnSpc>
                <a:spcPct val="120000"/>
              </a:lnSpc>
              <a:buFont typeface="+mj-lt"/>
              <a:buAutoNum type="alphaUcPeriod"/>
            </a:pPr>
            <a:r>
              <a:rPr lang="en-IN" sz="1200" b="1" i="1" dirty="0"/>
              <a:t>All of the above</a:t>
            </a:r>
          </a:p>
          <a:p>
            <a:pPr marL="514350" indent="-514350">
              <a:lnSpc>
                <a:spcPct val="120000"/>
              </a:lnSpc>
              <a:buFont typeface="+mj-lt"/>
              <a:buAutoNum type="arabicPeriod" startAt="4"/>
            </a:pPr>
            <a:r>
              <a:rPr lang="en-US" sz="1200" dirty="0"/>
              <a:t>_______ hiding unwanted or irrelevant details from the end user</a:t>
            </a:r>
            <a:r>
              <a:rPr lang="en-IN" sz="1200" dirty="0"/>
              <a:t>.</a:t>
            </a:r>
          </a:p>
          <a:p>
            <a:pPr marL="914400" lvl="1" indent="-457200">
              <a:lnSpc>
                <a:spcPct val="120000"/>
              </a:lnSpc>
              <a:buFont typeface="+mj-lt"/>
              <a:buAutoNum type="alphaUcPeriod"/>
            </a:pPr>
            <a:r>
              <a:rPr lang="en-IN" sz="1200" dirty="0"/>
              <a:t>Data Independence</a:t>
            </a:r>
          </a:p>
          <a:p>
            <a:pPr marL="914400" lvl="1" indent="-457200">
              <a:lnSpc>
                <a:spcPct val="120000"/>
              </a:lnSpc>
              <a:buFont typeface="+mj-lt"/>
              <a:buAutoNum type="alphaUcPeriod"/>
            </a:pPr>
            <a:r>
              <a:rPr lang="en-IN" sz="1200" b="1" i="1" dirty="0"/>
              <a:t>Data Abstraction</a:t>
            </a:r>
          </a:p>
          <a:p>
            <a:pPr marL="914400" lvl="1" indent="-457200">
              <a:lnSpc>
                <a:spcPct val="120000"/>
              </a:lnSpc>
              <a:buFont typeface="+mj-lt"/>
              <a:buAutoNum type="alphaUcPeriod"/>
            </a:pPr>
            <a:r>
              <a:rPr lang="en-IN" sz="1200" dirty="0"/>
              <a:t>Both A and B</a:t>
            </a:r>
          </a:p>
          <a:p>
            <a:pPr marL="914400" lvl="1" indent="-457200">
              <a:lnSpc>
                <a:spcPct val="120000"/>
              </a:lnSpc>
              <a:buFont typeface="+mj-lt"/>
              <a:buAutoNum type="alphaUcPeriod"/>
            </a:pPr>
            <a:r>
              <a:rPr lang="en-IN" sz="1200" dirty="0"/>
              <a:t>None of these.</a:t>
            </a:r>
          </a:p>
          <a:p>
            <a:pPr lvl="1">
              <a:lnSpc>
                <a:spcPct val="120000"/>
              </a:lnSpc>
            </a:pPr>
            <a:endParaRPr lang="en-IN" sz="1200" dirty="0"/>
          </a:p>
          <a:p>
            <a:pPr lvl="1">
              <a:lnSpc>
                <a:spcPct val="120000"/>
              </a:lnSpc>
            </a:pPr>
            <a:endParaRPr lang="en-IN" sz="1200" dirty="0"/>
          </a:p>
        </p:txBody>
      </p:sp>
      <p:sp>
        <p:nvSpPr>
          <p:cNvPr id="4" name="Title 1">
            <a:extLst>
              <a:ext uri="{FF2B5EF4-FFF2-40B4-BE49-F238E27FC236}">
                <a16:creationId xmlns:a16="http://schemas.microsoft.com/office/drawing/2014/main" id="{FDD53CE8-9C66-B7A3-892F-C08F8A8AF4C9}"/>
              </a:ext>
            </a:extLst>
          </p:cNvPr>
          <p:cNvSpPr>
            <a:spLocks noGrp="1"/>
          </p:cNvSpPr>
          <p:nvPr>
            <p:ph type="title"/>
          </p:nvPr>
        </p:nvSpPr>
        <p:spPr>
          <a:xfrm>
            <a:off x="838200" y="365125"/>
            <a:ext cx="10515600" cy="1325563"/>
          </a:xfrm>
          <a:solidFill>
            <a:srgbClr val="002060"/>
          </a:solidFill>
        </p:spPr>
        <p:txBody>
          <a:bodyPr/>
          <a:lstStyle/>
          <a:p>
            <a:pPr algn="ctr"/>
            <a:r>
              <a:rPr lang="en-IN" b="1" dirty="0">
                <a:solidFill>
                  <a:schemeClr val="bg1"/>
                </a:solidFill>
                <a:latin typeface="+mn-lt"/>
              </a:rPr>
              <a:t>:Multiple Choice Questions:</a:t>
            </a:r>
          </a:p>
        </p:txBody>
      </p:sp>
    </p:spTree>
    <p:extLst>
      <p:ext uri="{BB962C8B-B14F-4D97-AF65-F5344CB8AC3E}">
        <p14:creationId xmlns:p14="http://schemas.microsoft.com/office/powerpoint/2010/main" val="2197620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F844C-5C3E-67AC-E3CC-69B6D1EB9AFB}"/>
              </a:ext>
            </a:extLst>
          </p:cNvPr>
          <p:cNvSpPr>
            <a:spLocks noGrp="1"/>
          </p:cNvSpPr>
          <p:nvPr>
            <p:ph idx="1"/>
          </p:nvPr>
        </p:nvSpPr>
        <p:spPr/>
        <p:txBody>
          <a:bodyPr>
            <a:noAutofit/>
          </a:bodyPr>
          <a:lstStyle/>
          <a:p>
            <a:pPr marL="514350" indent="-514350">
              <a:lnSpc>
                <a:spcPct val="120000"/>
              </a:lnSpc>
              <a:buFont typeface="+mj-lt"/>
              <a:buAutoNum type="arabicPeriod" startAt="7"/>
            </a:pPr>
            <a:r>
              <a:rPr lang="en-IN" sz="1200" dirty="0"/>
              <a:t>_______ </a:t>
            </a:r>
            <a:r>
              <a:rPr lang="en-US" sz="1200" dirty="0">
                <a:solidFill>
                  <a:srgbClr val="000000"/>
                </a:solidFill>
              </a:rPr>
              <a:t>has central control of both the data and the programs that access those data.</a:t>
            </a:r>
            <a:endParaRPr lang="en-IN" sz="1200" dirty="0"/>
          </a:p>
          <a:p>
            <a:pPr marL="914400" lvl="1" indent="-457200">
              <a:lnSpc>
                <a:spcPct val="120000"/>
              </a:lnSpc>
              <a:buFont typeface="+mj-lt"/>
              <a:buAutoNum type="alphaUcPeriod"/>
            </a:pPr>
            <a:r>
              <a:rPr lang="en-IN" sz="1200" dirty="0"/>
              <a:t>Naïve User</a:t>
            </a:r>
          </a:p>
          <a:p>
            <a:pPr marL="914400" lvl="1" indent="-457200">
              <a:lnSpc>
                <a:spcPct val="120000"/>
              </a:lnSpc>
              <a:buFont typeface="+mj-lt"/>
              <a:buAutoNum type="alphaUcPeriod"/>
            </a:pPr>
            <a:r>
              <a:rPr lang="en-IN" sz="1200" b="1" i="1" dirty="0"/>
              <a:t>Database Administrator </a:t>
            </a:r>
          </a:p>
          <a:p>
            <a:pPr marL="914400" lvl="1" indent="-457200">
              <a:lnSpc>
                <a:spcPct val="120000"/>
              </a:lnSpc>
              <a:buFont typeface="+mj-lt"/>
              <a:buAutoNum type="alphaUcPeriod"/>
            </a:pPr>
            <a:r>
              <a:rPr lang="en-IN" sz="1200" dirty="0"/>
              <a:t>Application Programmer </a:t>
            </a:r>
          </a:p>
          <a:p>
            <a:pPr marL="914400" lvl="1" indent="-457200">
              <a:lnSpc>
                <a:spcPct val="120000"/>
              </a:lnSpc>
              <a:buFont typeface="+mj-lt"/>
              <a:buAutoNum type="alphaUcPeriod"/>
            </a:pPr>
            <a:r>
              <a:rPr lang="en-IN" sz="1200" dirty="0"/>
              <a:t>Analyst</a:t>
            </a:r>
          </a:p>
          <a:p>
            <a:pPr marL="514350" indent="-514350">
              <a:lnSpc>
                <a:spcPct val="120000"/>
              </a:lnSpc>
              <a:buFont typeface="+mj-lt"/>
              <a:buAutoNum type="arabicPeriod" startAt="7"/>
            </a:pPr>
            <a:r>
              <a:rPr lang="en-IN" sz="1200" dirty="0"/>
              <a:t>Which of the following </a:t>
            </a:r>
            <a:r>
              <a:rPr lang="en-US" sz="1200" dirty="0">
                <a:solidFill>
                  <a:srgbClr val="000000"/>
                </a:solidFill>
              </a:rPr>
              <a:t>is </a:t>
            </a:r>
            <a:r>
              <a:rPr lang="en-US" sz="1200" b="0" i="0" u="none" strike="noStrike" baseline="0" dirty="0">
                <a:solidFill>
                  <a:srgbClr val="000000"/>
                </a:solidFill>
              </a:rPr>
              <a:t>one of the levels of Data Independence?</a:t>
            </a:r>
            <a:endParaRPr lang="en-IN" sz="1200" dirty="0"/>
          </a:p>
          <a:p>
            <a:pPr marL="914400" lvl="1" indent="-457200">
              <a:lnSpc>
                <a:spcPct val="120000"/>
              </a:lnSpc>
              <a:buFont typeface="+mj-lt"/>
              <a:buAutoNum type="alphaUcPeriod"/>
            </a:pPr>
            <a:r>
              <a:rPr lang="en-IN" sz="1200" dirty="0"/>
              <a:t>Physical Level</a:t>
            </a:r>
          </a:p>
          <a:p>
            <a:pPr marL="914400" lvl="1" indent="-457200">
              <a:lnSpc>
                <a:spcPct val="120000"/>
              </a:lnSpc>
              <a:buFont typeface="+mj-lt"/>
              <a:buAutoNum type="alphaUcPeriod"/>
            </a:pPr>
            <a:r>
              <a:rPr lang="en-IN" sz="1200" dirty="0"/>
              <a:t>Logical Level</a:t>
            </a:r>
          </a:p>
          <a:p>
            <a:pPr marL="914400" lvl="1" indent="-457200">
              <a:lnSpc>
                <a:spcPct val="120000"/>
              </a:lnSpc>
              <a:buFont typeface="+mj-lt"/>
              <a:buAutoNum type="alphaUcPeriod"/>
            </a:pPr>
            <a:r>
              <a:rPr lang="en-IN" sz="1200" dirty="0"/>
              <a:t>View Level</a:t>
            </a:r>
          </a:p>
          <a:p>
            <a:pPr marL="914400" lvl="1" indent="-457200">
              <a:lnSpc>
                <a:spcPct val="120000"/>
              </a:lnSpc>
              <a:buFont typeface="+mj-lt"/>
              <a:buAutoNum type="alphaUcPeriod"/>
            </a:pPr>
            <a:r>
              <a:rPr lang="en-IN" sz="1200" b="1" i="1" dirty="0"/>
              <a:t>Both A and B</a:t>
            </a:r>
          </a:p>
          <a:p>
            <a:pPr marL="514350" indent="-514350">
              <a:lnSpc>
                <a:spcPct val="120000"/>
              </a:lnSpc>
              <a:buFont typeface="+mj-lt"/>
              <a:buAutoNum type="arabicPeriod" startAt="7"/>
            </a:pPr>
            <a:r>
              <a:rPr lang="en-US" sz="1200" dirty="0"/>
              <a:t>Which of the following is one of the levels of Data Abstraction?</a:t>
            </a:r>
            <a:endParaRPr lang="en-IN" sz="1200" dirty="0"/>
          </a:p>
          <a:p>
            <a:pPr marL="914400" lvl="1" indent="-457200">
              <a:lnSpc>
                <a:spcPct val="120000"/>
              </a:lnSpc>
              <a:buFont typeface="+mj-lt"/>
              <a:buAutoNum type="alphaUcPeriod"/>
            </a:pPr>
            <a:r>
              <a:rPr lang="en-IN" sz="1200" dirty="0"/>
              <a:t>Physical Level</a:t>
            </a:r>
          </a:p>
          <a:p>
            <a:pPr marL="914400" lvl="1" indent="-457200">
              <a:lnSpc>
                <a:spcPct val="120000"/>
              </a:lnSpc>
              <a:buFont typeface="+mj-lt"/>
              <a:buAutoNum type="alphaUcPeriod"/>
            </a:pPr>
            <a:r>
              <a:rPr lang="en-IN" sz="1200" dirty="0"/>
              <a:t>Logical Level</a:t>
            </a:r>
          </a:p>
          <a:p>
            <a:pPr marL="914400" lvl="1" indent="-457200">
              <a:lnSpc>
                <a:spcPct val="120000"/>
              </a:lnSpc>
              <a:buFont typeface="+mj-lt"/>
              <a:buAutoNum type="alphaUcPeriod"/>
            </a:pPr>
            <a:r>
              <a:rPr lang="en-IN" sz="1200" dirty="0"/>
              <a:t>View Level</a:t>
            </a:r>
          </a:p>
          <a:p>
            <a:pPr marL="914400" lvl="1" indent="-457200">
              <a:lnSpc>
                <a:spcPct val="120000"/>
              </a:lnSpc>
              <a:buFont typeface="+mj-lt"/>
              <a:buAutoNum type="alphaUcPeriod"/>
            </a:pPr>
            <a:r>
              <a:rPr lang="en-IN" sz="1200" b="1" i="1" dirty="0"/>
              <a:t>All of the above</a:t>
            </a:r>
          </a:p>
          <a:p>
            <a:pPr lvl="1">
              <a:lnSpc>
                <a:spcPct val="120000"/>
              </a:lnSpc>
            </a:pPr>
            <a:endParaRPr lang="en-IN" sz="1200" dirty="0"/>
          </a:p>
          <a:p>
            <a:pPr lvl="1">
              <a:lnSpc>
                <a:spcPct val="120000"/>
              </a:lnSpc>
            </a:pPr>
            <a:endParaRPr lang="en-IN" sz="1200" dirty="0"/>
          </a:p>
        </p:txBody>
      </p:sp>
      <p:sp>
        <p:nvSpPr>
          <p:cNvPr id="4" name="Title 1">
            <a:extLst>
              <a:ext uri="{FF2B5EF4-FFF2-40B4-BE49-F238E27FC236}">
                <a16:creationId xmlns:a16="http://schemas.microsoft.com/office/drawing/2014/main" id="{FDD53CE8-9C66-B7A3-892F-C08F8A8AF4C9}"/>
              </a:ext>
            </a:extLst>
          </p:cNvPr>
          <p:cNvSpPr>
            <a:spLocks noGrp="1"/>
          </p:cNvSpPr>
          <p:nvPr>
            <p:ph type="title"/>
          </p:nvPr>
        </p:nvSpPr>
        <p:spPr>
          <a:xfrm>
            <a:off x="838200" y="365125"/>
            <a:ext cx="10515600" cy="1325563"/>
          </a:xfrm>
          <a:solidFill>
            <a:srgbClr val="002060"/>
          </a:solidFill>
        </p:spPr>
        <p:txBody>
          <a:bodyPr/>
          <a:lstStyle/>
          <a:p>
            <a:pPr algn="ctr"/>
            <a:r>
              <a:rPr lang="en-IN" b="1" dirty="0">
                <a:solidFill>
                  <a:schemeClr val="bg1"/>
                </a:solidFill>
                <a:latin typeface="+mn-lt"/>
              </a:rPr>
              <a:t>:Multiple Choice Questions:</a:t>
            </a:r>
          </a:p>
        </p:txBody>
      </p:sp>
    </p:spTree>
    <p:extLst>
      <p:ext uri="{BB962C8B-B14F-4D97-AF65-F5344CB8AC3E}">
        <p14:creationId xmlns:p14="http://schemas.microsoft.com/office/powerpoint/2010/main" val="3846721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FAF844C-5C3E-67AC-E3CC-69B6D1EB9AFB}"/>
              </a:ext>
            </a:extLst>
          </p:cNvPr>
          <p:cNvSpPr>
            <a:spLocks noGrp="1"/>
          </p:cNvSpPr>
          <p:nvPr>
            <p:ph idx="1"/>
          </p:nvPr>
        </p:nvSpPr>
        <p:spPr/>
        <p:txBody>
          <a:bodyPr>
            <a:noAutofit/>
          </a:bodyPr>
          <a:lstStyle/>
          <a:p>
            <a:pPr marL="514350" indent="-514350">
              <a:lnSpc>
                <a:spcPct val="120000"/>
              </a:lnSpc>
              <a:buFont typeface="+mj-lt"/>
              <a:buAutoNum type="arabicPeriod" startAt="9"/>
            </a:pPr>
            <a:r>
              <a:rPr lang="en-IN" sz="1200" dirty="0"/>
              <a:t>What is DDL?</a:t>
            </a:r>
          </a:p>
          <a:p>
            <a:pPr marL="914400" lvl="1" indent="-457200">
              <a:lnSpc>
                <a:spcPct val="120000"/>
              </a:lnSpc>
              <a:buFont typeface="+mj-lt"/>
              <a:buAutoNum type="alphaUcPeriod"/>
            </a:pPr>
            <a:r>
              <a:rPr lang="en-IN" sz="1200" dirty="0"/>
              <a:t>Data Defined Language </a:t>
            </a:r>
          </a:p>
          <a:p>
            <a:pPr marL="914400" lvl="1" indent="-457200">
              <a:lnSpc>
                <a:spcPct val="120000"/>
              </a:lnSpc>
              <a:buFont typeface="+mj-lt"/>
              <a:buAutoNum type="alphaUcPeriod"/>
            </a:pPr>
            <a:r>
              <a:rPr lang="en-IN" sz="1200" b="1" i="1" dirty="0"/>
              <a:t>Data Definition Language  </a:t>
            </a:r>
          </a:p>
          <a:p>
            <a:pPr marL="914400" lvl="1" indent="-457200">
              <a:lnSpc>
                <a:spcPct val="120000"/>
              </a:lnSpc>
              <a:buFont typeface="+mj-lt"/>
              <a:buAutoNum type="alphaUcPeriod"/>
            </a:pPr>
            <a:r>
              <a:rPr lang="en-IN" sz="1200" dirty="0"/>
              <a:t>Data Define Language</a:t>
            </a:r>
          </a:p>
          <a:p>
            <a:pPr marL="914400" lvl="1" indent="-457200">
              <a:lnSpc>
                <a:spcPct val="120000"/>
              </a:lnSpc>
              <a:buFont typeface="+mj-lt"/>
              <a:buAutoNum type="alphaUcPeriod"/>
            </a:pPr>
            <a:r>
              <a:rPr lang="en-IN" sz="1200" dirty="0"/>
              <a:t>None of these</a:t>
            </a:r>
          </a:p>
          <a:p>
            <a:pPr marL="514350" indent="-514350">
              <a:lnSpc>
                <a:spcPct val="120000"/>
              </a:lnSpc>
              <a:buFont typeface="+mj-lt"/>
              <a:buAutoNum type="arabicPeriod" startAt="9"/>
            </a:pPr>
            <a:r>
              <a:rPr lang="en-IN" sz="1200" dirty="0"/>
              <a:t>What is DML?</a:t>
            </a:r>
          </a:p>
          <a:p>
            <a:pPr marL="914400" lvl="1" indent="-457200">
              <a:lnSpc>
                <a:spcPct val="120000"/>
              </a:lnSpc>
              <a:buFont typeface="+mj-lt"/>
              <a:buAutoNum type="alphaUcPeriod"/>
            </a:pPr>
            <a:r>
              <a:rPr lang="en-IN" sz="1200" dirty="0"/>
              <a:t>Data Mining Language</a:t>
            </a:r>
          </a:p>
          <a:p>
            <a:pPr marL="914400" lvl="1" indent="-457200">
              <a:lnSpc>
                <a:spcPct val="120000"/>
              </a:lnSpc>
              <a:buFont typeface="+mj-lt"/>
              <a:buAutoNum type="alphaUcPeriod"/>
            </a:pPr>
            <a:r>
              <a:rPr lang="en-IN" sz="1200" b="1" i="1" dirty="0"/>
              <a:t>Data Manipulation Language</a:t>
            </a:r>
          </a:p>
          <a:p>
            <a:pPr marL="914400" lvl="1" indent="-457200">
              <a:lnSpc>
                <a:spcPct val="120000"/>
              </a:lnSpc>
              <a:buFont typeface="+mj-lt"/>
              <a:buAutoNum type="alphaUcPeriod"/>
            </a:pPr>
            <a:r>
              <a:rPr lang="en-IN" sz="1200" dirty="0"/>
              <a:t>Data Manipulated Language</a:t>
            </a:r>
          </a:p>
          <a:p>
            <a:pPr marL="914400" lvl="1" indent="-457200">
              <a:lnSpc>
                <a:spcPct val="120000"/>
              </a:lnSpc>
              <a:buFont typeface="+mj-lt"/>
              <a:buAutoNum type="alphaUcPeriod"/>
            </a:pPr>
            <a:r>
              <a:rPr lang="en-IN" sz="1200" dirty="0"/>
              <a:t>None of these</a:t>
            </a:r>
          </a:p>
          <a:p>
            <a:pPr marL="514350" indent="-514350">
              <a:lnSpc>
                <a:spcPct val="120000"/>
              </a:lnSpc>
              <a:buFont typeface="+mj-lt"/>
              <a:buAutoNum type="arabicPeriod" startAt="9"/>
            </a:pPr>
            <a:r>
              <a:rPr lang="en-US" sz="1200" dirty="0"/>
              <a:t>Which of the following is not one of the levels of Data Abstraction?</a:t>
            </a:r>
            <a:endParaRPr lang="en-IN" sz="1200" dirty="0"/>
          </a:p>
          <a:p>
            <a:pPr marL="914400" lvl="1" indent="-457200">
              <a:lnSpc>
                <a:spcPct val="120000"/>
              </a:lnSpc>
              <a:buFont typeface="+mj-lt"/>
              <a:buAutoNum type="alphaUcPeriod"/>
            </a:pPr>
            <a:r>
              <a:rPr lang="en-IN" sz="1200" dirty="0"/>
              <a:t>Physical Level</a:t>
            </a:r>
          </a:p>
          <a:p>
            <a:pPr marL="914400" lvl="1" indent="-457200">
              <a:lnSpc>
                <a:spcPct val="120000"/>
              </a:lnSpc>
              <a:buFont typeface="+mj-lt"/>
              <a:buAutoNum type="alphaUcPeriod"/>
            </a:pPr>
            <a:r>
              <a:rPr lang="en-IN" sz="1200" dirty="0"/>
              <a:t>Logical Level</a:t>
            </a:r>
          </a:p>
          <a:p>
            <a:pPr marL="914400" lvl="1" indent="-457200">
              <a:lnSpc>
                <a:spcPct val="120000"/>
              </a:lnSpc>
              <a:buFont typeface="+mj-lt"/>
              <a:buAutoNum type="alphaUcPeriod"/>
            </a:pPr>
            <a:r>
              <a:rPr lang="en-IN" sz="1200" dirty="0"/>
              <a:t>View Level</a:t>
            </a:r>
          </a:p>
          <a:p>
            <a:pPr marL="914400" lvl="1" indent="-457200">
              <a:lnSpc>
                <a:spcPct val="120000"/>
              </a:lnSpc>
              <a:buFont typeface="+mj-lt"/>
              <a:buAutoNum type="alphaUcPeriod"/>
            </a:pPr>
            <a:r>
              <a:rPr lang="en-IN" sz="1200" b="1" i="1" dirty="0"/>
              <a:t>None of these</a:t>
            </a:r>
          </a:p>
          <a:p>
            <a:pPr lvl="1">
              <a:lnSpc>
                <a:spcPct val="120000"/>
              </a:lnSpc>
            </a:pPr>
            <a:endParaRPr lang="en-IN" sz="1200" dirty="0"/>
          </a:p>
          <a:p>
            <a:pPr lvl="1">
              <a:lnSpc>
                <a:spcPct val="120000"/>
              </a:lnSpc>
            </a:pPr>
            <a:endParaRPr lang="en-IN" sz="1200" dirty="0"/>
          </a:p>
        </p:txBody>
      </p:sp>
      <p:sp>
        <p:nvSpPr>
          <p:cNvPr id="4" name="Title 1">
            <a:extLst>
              <a:ext uri="{FF2B5EF4-FFF2-40B4-BE49-F238E27FC236}">
                <a16:creationId xmlns:a16="http://schemas.microsoft.com/office/drawing/2014/main" id="{FDD53CE8-9C66-B7A3-892F-C08F8A8AF4C9}"/>
              </a:ext>
            </a:extLst>
          </p:cNvPr>
          <p:cNvSpPr>
            <a:spLocks noGrp="1"/>
          </p:cNvSpPr>
          <p:nvPr>
            <p:ph type="title"/>
          </p:nvPr>
        </p:nvSpPr>
        <p:spPr>
          <a:xfrm>
            <a:off x="838200" y="365125"/>
            <a:ext cx="10515600" cy="1325563"/>
          </a:xfrm>
          <a:solidFill>
            <a:srgbClr val="002060"/>
          </a:solidFill>
        </p:spPr>
        <p:txBody>
          <a:bodyPr/>
          <a:lstStyle/>
          <a:p>
            <a:pPr algn="ctr"/>
            <a:r>
              <a:rPr lang="en-IN" b="1" dirty="0">
                <a:solidFill>
                  <a:schemeClr val="bg1"/>
                </a:solidFill>
                <a:latin typeface="+mn-lt"/>
              </a:rPr>
              <a:t>:Multiple Choice Questions:</a:t>
            </a:r>
          </a:p>
        </p:txBody>
      </p:sp>
    </p:spTree>
    <p:extLst>
      <p:ext uri="{BB962C8B-B14F-4D97-AF65-F5344CB8AC3E}">
        <p14:creationId xmlns:p14="http://schemas.microsoft.com/office/powerpoint/2010/main" val="2926955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B3D12-70B5-1062-EC63-3DDD2D306D09}"/>
              </a:ext>
            </a:extLst>
          </p:cNvPr>
          <p:cNvSpPr>
            <a:spLocks noGrp="1"/>
          </p:cNvSpPr>
          <p:nvPr>
            <p:ph type="title"/>
          </p:nvPr>
        </p:nvSpPr>
        <p: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IN" b="1" dirty="0">
                <a:solidFill>
                  <a:schemeClr val="lt1"/>
                </a:solidFill>
                <a:latin typeface="+mn-lt"/>
                <a:ea typeface="+mn-ea"/>
                <a:cs typeface="+mn-cs"/>
              </a:rPr>
              <a:t>:Overview:</a:t>
            </a:r>
          </a:p>
        </p:txBody>
      </p:sp>
      <p:sp>
        <p:nvSpPr>
          <p:cNvPr id="3" name="Content Placeholder 2">
            <a:extLst>
              <a:ext uri="{FF2B5EF4-FFF2-40B4-BE49-F238E27FC236}">
                <a16:creationId xmlns:a16="http://schemas.microsoft.com/office/drawing/2014/main" id="{3695148F-4F70-0DDB-471D-1519ED00C07C}"/>
              </a:ext>
            </a:extLst>
          </p:cNvPr>
          <p:cNvSpPr>
            <a:spLocks noGrp="1"/>
          </p:cNvSpPr>
          <p:nvPr>
            <p:ph idx="1"/>
          </p:nvPr>
        </p:nvSpPr>
        <p:spPr/>
        <p:txBody>
          <a:bodyPr/>
          <a:lstStyle/>
          <a:p>
            <a:r>
              <a:rPr lang="en-IN" dirty="0"/>
              <a:t>What is Database?</a:t>
            </a:r>
          </a:p>
          <a:p>
            <a:r>
              <a:rPr lang="en-IN" dirty="0"/>
              <a:t>What is Database Management System?</a:t>
            </a:r>
          </a:p>
          <a:p>
            <a:r>
              <a:rPr lang="en-IN" dirty="0"/>
              <a:t>Applications of Database Management System</a:t>
            </a:r>
          </a:p>
          <a:p>
            <a:r>
              <a:rPr lang="en-IN" dirty="0"/>
              <a:t>Database System Architecture</a:t>
            </a:r>
          </a:p>
          <a:p>
            <a:r>
              <a:rPr lang="en-IN" dirty="0"/>
              <a:t>Data Abstraction</a:t>
            </a:r>
          </a:p>
          <a:p>
            <a:r>
              <a:rPr lang="en-IN" dirty="0"/>
              <a:t>Data Independence</a:t>
            </a:r>
          </a:p>
          <a:p>
            <a:endParaRPr lang="en-IN" dirty="0"/>
          </a:p>
          <a:p>
            <a:endParaRPr lang="en-IN" dirty="0"/>
          </a:p>
          <a:p>
            <a:endParaRPr lang="en-IN" dirty="0"/>
          </a:p>
        </p:txBody>
      </p:sp>
    </p:spTree>
    <p:extLst>
      <p:ext uri="{BB962C8B-B14F-4D97-AF65-F5344CB8AC3E}">
        <p14:creationId xmlns:p14="http://schemas.microsoft.com/office/powerpoint/2010/main" val="526496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44A81-EA24-8029-5578-B60EAF6A97ED}"/>
              </a:ext>
            </a:extLst>
          </p:cNvPr>
          <p:cNvSpPr>
            <a:spLocks noGrp="1"/>
          </p:cNvSpPr>
          <p:nvPr>
            <p:ph type="title"/>
          </p:nvPr>
        </p:nvSpPr>
        <p: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IN" b="1" dirty="0">
                <a:solidFill>
                  <a:schemeClr val="lt1"/>
                </a:solidFill>
                <a:latin typeface="+mn-lt"/>
                <a:ea typeface="+mn-ea"/>
                <a:cs typeface="+mn-cs"/>
              </a:rPr>
              <a:t>What is Database?</a:t>
            </a:r>
          </a:p>
        </p:txBody>
      </p:sp>
      <p:sp>
        <p:nvSpPr>
          <p:cNvPr id="3" name="Content Placeholder 2">
            <a:extLst>
              <a:ext uri="{FF2B5EF4-FFF2-40B4-BE49-F238E27FC236}">
                <a16:creationId xmlns:a16="http://schemas.microsoft.com/office/drawing/2014/main" id="{E0F4F312-520D-6236-F4A2-CEE1D4208A47}"/>
              </a:ext>
            </a:extLst>
          </p:cNvPr>
          <p:cNvSpPr>
            <a:spLocks noGrp="1"/>
          </p:cNvSpPr>
          <p:nvPr>
            <p:ph idx="1"/>
          </p:nvPr>
        </p:nvSpPr>
        <p:spPr/>
        <p:txBody>
          <a:bodyPr/>
          <a:lstStyle/>
          <a:p>
            <a:pPr algn="just">
              <a:lnSpc>
                <a:spcPct val="100000"/>
              </a:lnSpc>
            </a:pPr>
            <a:r>
              <a:rPr lang="en-US" b="0" i="0" dirty="0">
                <a:solidFill>
                  <a:srgbClr val="161513"/>
                </a:solidFill>
                <a:effectLst/>
                <a:latin typeface="OracleSansVF"/>
              </a:rPr>
              <a:t>A database is an organized collection of structured information, or data, typically stored electronically in a computer system. </a:t>
            </a:r>
          </a:p>
        </p:txBody>
      </p:sp>
    </p:spTree>
    <p:extLst>
      <p:ext uri="{BB962C8B-B14F-4D97-AF65-F5344CB8AC3E}">
        <p14:creationId xmlns:p14="http://schemas.microsoft.com/office/powerpoint/2010/main" val="1254464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18029-635D-CAAB-1504-CB067C8EE5E4}"/>
              </a:ext>
            </a:extLst>
          </p:cNvPr>
          <p:cNvSpPr>
            <a:spLocks noGrp="1"/>
          </p:cNvSpPr>
          <p:nvPr>
            <p:ph type="title"/>
          </p:nvPr>
        </p:nvSpPr>
        <p: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IN" b="1" dirty="0">
                <a:solidFill>
                  <a:schemeClr val="lt1"/>
                </a:solidFill>
                <a:latin typeface="+mn-lt"/>
                <a:ea typeface="+mn-ea"/>
                <a:cs typeface="+mn-cs"/>
              </a:rPr>
              <a:t>What is Database Management System?</a:t>
            </a:r>
          </a:p>
        </p:txBody>
      </p:sp>
      <p:sp>
        <p:nvSpPr>
          <p:cNvPr id="3" name="Content Placeholder 2">
            <a:extLst>
              <a:ext uri="{FF2B5EF4-FFF2-40B4-BE49-F238E27FC236}">
                <a16:creationId xmlns:a16="http://schemas.microsoft.com/office/drawing/2014/main" id="{3FF3DB1B-8DF8-CF42-2C6C-BD053A980CA2}"/>
              </a:ext>
            </a:extLst>
          </p:cNvPr>
          <p:cNvSpPr>
            <a:spLocks noGrp="1"/>
          </p:cNvSpPr>
          <p:nvPr>
            <p:ph idx="1"/>
          </p:nvPr>
        </p:nvSpPr>
        <p:spPr/>
        <p:txBody>
          <a:bodyPr/>
          <a:lstStyle/>
          <a:p>
            <a:pPr algn="just">
              <a:lnSpc>
                <a:spcPct val="100000"/>
              </a:lnSpc>
            </a:pPr>
            <a:r>
              <a:rPr lang="en-US" dirty="0"/>
              <a:t>A Database Management System (DBMS) is a software system that is designed to manage and organize data in a structured manner. It allows users to create, modify, and query a database, as well as manage the security and access controls for that database.</a:t>
            </a:r>
            <a:endParaRPr lang="en-IN" dirty="0"/>
          </a:p>
        </p:txBody>
      </p:sp>
    </p:spTree>
    <p:extLst>
      <p:ext uri="{BB962C8B-B14F-4D97-AF65-F5344CB8AC3E}">
        <p14:creationId xmlns:p14="http://schemas.microsoft.com/office/powerpoint/2010/main" val="1909901777"/>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3C444-D31A-4EC8-36B3-F2F12A1F181B}"/>
              </a:ext>
            </a:extLst>
          </p:cNvPr>
          <p:cNvSpPr>
            <a:spLocks noGrp="1"/>
          </p:cNvSpPr>
          <p:nvPr>
            <p:ph type="title"/>
          </p:nvPr>
        </p:nvSpPr>
        <p: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IN" sz="4000" b="1" dirty="0"/>
              <a:t>:Applications of Database Management System:</a:t>
            </a:r>
          </a:p>
        </p:txBody>
      </p:sp>
      <p:sp>
        <p:nvSpPr>
          <p:cNvPr id="3" name="Content Placeholder 2">
            <a:extLst>
              <a:ext uri="{FF2B5EF4-FFF2-40B4-BE49-F238E27FC236}">
                <a16:creationId xmlns:a16="http://schemas.microsoft.com/office/drawing/2014/main" id="{6DB9804F-FC6B-4AA7-CDA0-3FD133FF90B7}"/>
              </a:ext>
            </a:extLst>
          </p:cNvPr>
          <p:cNvSpPr>
            <a:spLocks noGrp="1"/>
          </p:cNvSpPr>
          <p:nvPr>
            <p:ph idx="1"/>
          </p:nvPr>
        </p:nvSpPr>
        <p:spPr/>
        <p:txBody>
          <a:bodyPr>
            <a:noAutofit/>
          </a:bodyPr>
          <a:lstStyle/>
          <a:p>
            <a:pPr marL="342900" indent="-342900" algn="just">
              <a:lnSpc>
                <a:spcPct val="120000"/>
              </a:lnSpc>
              <a:buFont typeface="+mj-lt"/>
              <a:buAutoNum type="arabicPeriod"/>
            </a:pPr>
            <a:r>
              <a:rPr lang="en-US" sz="1800" b="1" dirty="0"/>
              <a:t>Healthcare:</a:t>
            </a:r>
            <a:r>
              <a:rPr lang="en-US" sz="1800" dirty="0"/>
              <a:t> DBMS is used in healthcare to manage patient data, medical records, and billing information.</a:t>
            </a:r>
          </a:p>
          <a:p>
            <a:pPr marL="342900" indent="-342900" algn="just">
              <a:lnSpc>
                <a:spcPct val="120000"/>
              </a:lnSpc>
              <a:buFont typeface="+mj-lt"/>
              <a:buAutoNum type="arabicPeriod"/>
            </a:pPr>
            <a:r>
              <a:rPr lang="en-US" sz="1800" b="1" dirty="0"/>
              <a:t>Data Retrieval: </a:t>
            </a:r>
            <a:r>
              <a:rPr lang="en-US" sz="1800" dirty="0"/>
              <a:t>DBMS provides a way to retrieve data quickly and easily using search queries.</a:t>
            </a:r>
          </a:p>
          <a:p>
            <a:pPr marL="342900" indent="-342900" algn="just">
              <a:lnSpc>
                <a:spcPct val="120000"/>
              </a:lnSpc>
              <a:buFont typeface="+mj-lt"/>
              <a:buAutoNum type="arabicPeriod"/>
            </a:pPr>
            <a:r>
              <a:rPr lang="en-US" sz="1800" b="1" dirty="0"/>
              <a:t>Data Manipulation: </a:t>
            </a:r>
            <a:r>
              <a:rPr lang="en-US" sz="1800" dirty="0"/>
              <a:t>DBMS provides tools to manipulate data, such as sorting, filtering, and aggregating data.</a:t>
            </a:r>
          </a:p>
          <a:p>
            <a:pPr marL="342900" indent="-342900" algn="just">
              <a:lnSpc>
                <a:spcPct val="120000"/>
              </a:lnSpc>
              <a:buFont typeface="+mj-lt"/>
              <a:buAutoNum type="arabicPeriod"/>
            </a:pPr>
            <a:r>
              <a:rPr lang="en-US" sz="1800" b="1" dirty="0"/>
              <a:t>Security:</a:t>
            </a:r>
            <a:r>
              <a:rPr lang="en-US" sz="1800" dirty="0"/>
              <a:t> DBMS provides security features to ensure that only authorized users have access to the data.</a:t>
            </a:r>
          </a:p>
          <a:p>
            <a:pPr marL="342900" indent="-342900" algn="just">
              <a:lnSpc>
                <a:spcPct val="120000"/>
              </a:lnSpc>
              <a:buFont typeface="+mj-lt"/>
              <a:buAutoNum type="arabicPeriod"/>
            </a:pPr>
            <a:r>
              <a:rPr lang="en-US" sz="1800" b="1" dirty="0"/>
              <a:t>Data Backup and Recovery: </a:t>
            </a:r>
            <a:r>
              <a:rPr lang="en-US" sz="1800" dirty="0"/>
              <a:t>DBMS provides tools to back up data and recover it in case of system failures or data loss.</a:t>
            </a:r>
          </a:p>
          <a:p>
            <a:pPr marL="342900" indent="-342900" algn="just">
              <a:lnSpc>
                <a:spcPct val="120000"/>
              </a:lnSpc>
              <a:buFont typeface="+mj-lt"/>
              <a:buAutoNum type="arabicPeriod"/>
            </a:pPr>
            <a:r>
              <a:rPr lang="en-US" sz="1800" b="1" dirty="0"/>
              <a:t>Multi-User Access: </a:t>
            </a:r>
            <a:r>
              <a:rPr lang="en-US" sz="1800" dirty="0"/>
              <a:t>DBMS allows multiple users to access and modify data simultaneously.</a:t>
            </a:r>
          </a:p>
          <a:p>
            <a:pPr marL="342900" indent="-342900" algn="just">
              <a:lnSpc>
                <a:spcPct val="120000"/>
              </a:lnSpc>
              <a:buFont typeface="+mj-lt"/>
              <a:buAutoNum type="arabicPeriod"/>
            </a:pPr>
            <a:r>
              <a:rPr lang="en-US" sz="1800" b="1" dirty="0"/>
              <a:t>Reporting &amp; Analysis: </a:t>
            </a:r>
            <a:r>
              <a:rPr lang="en-US" sz="1800" dirty="0"/>
              <a:t>DBMS provides tools to generate reports and analyze data to gain insights and make informed decisions.</a:t>
            </a:r>
            <a:endParaRPr lang="en-IN" sz="1800" dirty="0"/>
          </a:p>
        </p:txBody>
      </p:sp>
    </p:spTree>
    <p:extLst>
      <p:ext uri="{BB962C8B-B14F-4D97-AF65-F5344CB8AC3E}">
        <p14:creationId xmlns:p14="http://schemas.microsoft.com/office/powerpoint/2010/main" val="343174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ADBD9-BC06-FF46-FDEE-859F3449ED81}"/>
              </a:ext>
            </a:extLst>
          </p:cNvPr>
          <p:cNvSpPr>
            <a:spLocks noGrp="1"/>
          </p:cNvSpPr>
          <p:nvPr>
            <p:ph type="title"/>
          </p:nvPr>
        </p:nvSpPr>
        <p:spPr>
          <a:xfrm>
            <a:off x="457200" y="365125"/>
            <a:ext cx="11109960" cy="937893"/>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a:r>
              <a:rPr lang="en-IN" b="1" dirty="0"/>
              <a:t>:Database System Architecture:</a:t>
            </a:r>
          </a:p>
        </p:txBody>
      </p:sp>
      <p:sp>
        <p:nvSpPr>
          <p:cNvPr id="7" name="Rectangle 6">
            <a:extLst>
              <a:ext uri="{FF2B5EF4-FFF2-40B4-BE49-F238E27FC236}">
                <a16:creationId xmlns:a16="http://schemas.microsoft.com/office/drawing/2014/main" id="{2F547D67-E6DC-0C73-E0FE-A40220121BFB}"/>
              </a:ext>
            </a:extLst>
          </p:cNvPr>
          <p:cNvSpPr/>
          <p:nvPr/>
        </p:nvSpPr>
        <p:spPr>
          <a:xfrm>
            <a:off x="457200" y="1511936"/>
            <a:ext cx="1747520" cy="52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Naive Users</a:t>
            </a:r>
          </a:p>
        </p:txBody>
      </p:sp>
      <p:sp>
        <p:nvSpPr>
          <p:cNvPr id="8" name="Rectangle 7">
            <a:extLst>
              <a:ext uri="{FF2B5EF4-FFF2-40B4-BE49-F238E27FC236}">
                <a16:creationId xmlns:a16="http://schemas.microsoft.com/office/drawing/2014/main" id="{70E1584F-C604-C519-7F01-F26B59D6BFD0}"/>
              </a:ext>
            </a:extLst>
          </p:cNvPr>
          <p:cNvSpPr/>
          <p:nvPr/>
        </p:nvSpPr>
        <p:spPr>
          <a:xfrm>
            <a:off x="9819640" y="1513840"/>
            <a:ext cx="1747520" cy="52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Database Administrator</a:t>
            </a:r>
          </a:p>
        </p:txBody>
      </p:sp>
      <p:sp>
        <p:nvSpPr>
          <p:cNvPr id="9" name="Rectangle 8">
            <a:extLst>
              <a:ext uri="{FF2B5EF4-FFF2-40B4-BE49-F238E27FC236}">
                <a16:creationId xmlns:a16="http://schemas.microsoft.com/office/drawing/2014/main" id="{A33BBC81-1D25-74B8-A271-C160B3A4F312}"/>
              </a:ext>
            </a:extLst>
          </p:cNvPr>
          <p:cNvSpPr/>
          <p:nvPr/>
        </p:nvSpPr>
        <p:spPr>
          <a:xfrm>
            <a:off x="3599180" y="1507808"/>
            <a:ext cx="1747520" cy="52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Programmers</a:t>
            </a:r>
          </a:p>
        </p:txBody>
      </p:sp>
      <p:sp>
        <p:nvSpPr>
          <p:cNvPr id="10" name="Rectangle 9">
            <a:extLst>
              <a:ext uri="{FF2B5EF4-FFF2-40B4-BE49-F238E27FC236}">
                <a16:creationId xmlns:a16="http://schemas.microsoft.com/office/drawing/2014/main" id="{7E08AD1D-E66F-C31A-F3AE-CA2EDBC97917}"/>
              </a:ext>
            </a:extLst>
          </p:cNvPr>
          <p:cNvSpPr/>
          <p:nvPr/>
        </p:nvSpPr>
        <p:spPr>
          <a:xfrm>
            <a:off x="6741160" y="1507808"/>
            <a:ext cx="1747520" cy="52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Analysts</a:t>
            </a:r>
          </a:p>
        </p:txBody>
      </p:sp>
      <p:sp>
        <p:nvSpPr>
          <p:cNvPr id="11" name="Rectangle 10">
            <a:extLst>
              <a:ext uri="{FF2B5EF4-FFF2-40B4-BE49-F238E27FC236}">
                <a16:creationId xmlns:a16="http://schemas.microsoft.com/office/drawing/2014/main" id="{E4EDC03D-D8BA-2879-ED5C-9766E2B096A9}"/>
              </a:ext>
            </a:extLst>
          </p:cNvPr>
          <p:cNvSpPr/>
          <p:nvPr/>
        </p:nvSpPr>
        <p:spPr>
          <a:xfrm>
            <a:off x="457200" y="2272667"/>
            <a:ext cx="1747520" cy="52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Interfaces</a:t>
            </a:r>
          </a:p>
        </p:txBody>
      </p:sp>
      <p:sp>
        <p:nvSpPr>
          <p:cNvPr id="12" name="Rectangle 11">
            <a:extLst>
              <a:ext uri="{FF2B5EF4-FFF2-40B4-BE49-F238E27FC236}">
                <a16:creationId xmlns:a16="http://schemas.microsoft.com/office/drawing/2014/main" id="{C4652C51-6A10-40DC-E8AE-47D7AF226A65}"/>
              </a:ext>
            </a:extLst>
          </p:cNvPr>
          <p:cNvSpPr/>
          <p:nvPr/>
        </p:nvSpPr>
        <p:spPr>
          <a:xfrm>
            <a:off x="3599180" y="2257110"/>
            <a:ext cx="1747520" cy="52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Application Programs</a:t>
            </a:r>
          </a:p>
        </p:txBody>
      </p:sp>
      <p:sp>
        <p:nvSpPr>
          <p:cNvPr id="13" name="Rectangle 12">
            <a:extLst>
              <a:ext uri="{FF2B5EF4-FFF2-40B4-BE49-F238E27FC236}">
                <a16:creationId xmlns:a16="http://schemas.microsoft.com/office/drawing/2014/main" id="{621BDE1E-C8DB-E470-A6FE-E7C4FFDA5F96}"/>
              </a:ext>
            </a:extLst>
          </p:cNvPr>
          <p:cNvSpPr/>
          <p:nvPr/>
        </p:nvSpPr>
        <p:spPr>
          <a:xfrm>
            <a:off x="6741160" y="2251078"/>
            <a:ext cx="1747520" cy="52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Query Tools</a:t>
            </a:r>
          </a:p>
        </p:txBody>
      </p:sp>
      <p:sp>
        <p:nvSpPr>
          <p:cNvPr id="14" name="Rectangle 13">
            <a:extLst>
              <a:ext uri="{FF2B5EF4-FFF2-40B4-BE49-F238E27FC236}">
                <a16:creationId xmlns:a16="http://schemas.microsoft.com/office/drawing/2014/main" id="{82565D8B-606E-8F51-95D7-6650B506BE65}"/>
              </a:ext>
            </a:extLst>
          </p:cNvPr>
          <p:cNvSpPr/>
          <p:nvPr/>
        </p:nvSpPr>
        <p:spPr>
          <a:xfrm>
            <a:off x="9819640" y="2251078"/>
            <a:ext cx="1747520" cy="52832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Administration Tools</a:t>
            </a:r>
          </a:p>
        </p:txBody>
      </p:sp>
      <p:sp>
        <p:nvSpPr>
          <p:cNvPr id="15" name="Rectangle 14">
            <a:extLst>
              <a:ext uri="{FF2B5EF4-FFF2-40B4-BE49-F238E27FC236}">
                <a16:creationId xmlns:a16="http://schemas.microsoft.com/office/drawing/2014/main" id="{9FE16F8D-4FC8-6C74-14DE-47A0C8418096}"/>
              </a:ext>
            </a:extLst>
          </p:cNvPr>
          <p:cNvSpPr/>
          <p:nvPr/>
        </p:nvSpPr>
        <p:spPr>
          <a:xfrm>
            <a:off x="457200" y="3033640"/>
            <a:ext cx="11109960" cy="13255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Storage Manager</a:t>
            </a:r>
          </a:p>
          <a:p>
            <a:pPr algn="ctr"/>
            <a:endParaRPr lang="en-IN" b="1" dirty="0"/>
          </a:p>
        </p:txBody>
      </p:sp>
      <p:sp>
        <p:nvSpPr>
          <p:cNvPr id="16" name="Rectangle 15">
            <a:extLst>
              <a:ext uri="{FF2B5EF4-FFF2-40B4-BE49-F238E27FC236}">
                <a16:creationId xmlns:a16="http://schemas.microsoft.com/office/drawing/2014/main" id="{3544F9F1-151D-6E69-35BE-22F71994110E}"/>
              </a:ext>
            </a:extLst>
          </p:cNvPr>
          <p:cNvSpPr/>
          <p:nvPr/>
        </p:nvSpPr>
        <p:spPr>
          <a:xfrm>
            <a:off x="457200" y="4607413"/>
            <a:ext cx="11109960" cy="1325563"/>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IN" dirty="0"/>
          </a:p>
          <a:p>
            <a:pPr algn="ctr"/>
            <a:r>
              <a:rPr lang="en-IN" b="1" dirty="0"/>
              <a:t>Query Processor</a:t>
            </a:r>
          </a:p>
        </p:txBody>
      </p:sp>
      <p:sp>
        <p:nvSpPr>
          <p:cNvPr id="17" name="Rectangle 16">
            <a:extLst>
              <a:ext uri="{FF2B5EF4-FFF2-40B4-BE49-F238E27FC236}">
                <a16:creationId xmlns:a16="http://schemas.microsoft.com/office/drawing/2014/main" id="{D23E06D7-8586-FDE1-1C88-3A2ACDD2F3A8}"/>
              </a:ext>
            </a:extLst>
          </p:cNvPr>
          <p:cNvSpPr/>
          <p:nvPr/>
        </p:nvSpPr>
        <p:spPr>
          <a:xfrm>
            <a:off x="457200" y="6161501"/>
            <a:ext cx="11109960" cy="492678"/>
          </a:xfrm>
          <a:prstGeom prst="rect">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t>Data Storage</a:t>
            </a:r>
          </a:p>
        </p:txBody>
      </p:sp>
      <p:cxnSp>
        <p:nvCxnSpPr>
          <p:cNvPr id="19" name="Straight Connector 18">
            <a:extLst>
              <a:ext uri="{FF2B5EF4-FFF2-40B4-BE49-F238E27FC236}">
                <a16:creationId xmlns:a16="http://schemas.microsoft.com/office/drawing/2014/main" id="{E68D748D-B5BF-70E9-F20B-608D2A4ADBF5}"/>
              </a:ext>
            </a:extLst>
          </p:cNvPr>
          <p:cNvCxnSpPr>
            <a:stCxn id="7" idx="2"/>
            <a:endCxn id="11" idx="0"/>
          </p:cNvCxnSpPr>
          <p:nvPr/>
        </p:nvCxnSpPr>
        <p:spPr>
          <a:xfrm>
            <a:off x="1330960" y="2040256"/>
            <a:ext cx="0" cy="232411"/>
          </a:xfrm>
          <a:prstGeom prst="line">
            <a:avLst/>
          </a:prstGeom>
        </p:spPr>
        <p:style>
          <a:lnRef idx="3">
            <a:schemeClr val="dk1"/>
          </a:lnRef>
          <a:fillRef idx="0">
            <a:schemeClr val="dk1"/>
          </a:fillRef>
          <a:effectRef idx="2">
            <a:schemeClr val="dk1"/>
          </a:effectRef>
          <a:fontRef idx="minor">
            <a:schemeClr val="tx1"/>
          </a:fontRef>
        </p:style>
      </p:cxnSp>
      <p:cxnSp>
        <p:nvCxnSpPr>
          <p:cNvPr id="20" name="Straight Connector 19">
            <a:extLst>
              <a:ext uri="{FF2B5EF4-FFF2-40B4-BE49-F238E27FC236}">
                <a16:creationId xmlns:a16="http://schemas.microsoft.com/office/drawing/2014/main" id="{5CD0174B-D2FA-1377-7798-C5AB9971F7DB}"/>
              </a:ext>
            </a:extLst>
          </p:cNvPr>
          <p:cNvCxnSpPr/>
          <p:nvPr/>
        </p:nvCxnSpPr>
        <p:spPr>
          <a:xfrm>
            <a:off x="4472940" y="2036128"/>
            <a:ext cx="0" cy="232411"/>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489DA5FC-998F-FEB7-DD4F-2B438805832C}"/>
              </a:ext>
            </a:extLst>
          </p:cNvPr>
          <p:cNvCxnSpPr/>
          <p:nvPr/>
        </p:nvCxnSpPr>
        <p:spPr>
          <a:xfrm>
            <a:off x="7614920" y="2018349"/>
            <a:ext cx="0" cy="232411"/>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1EACC8D5-631D-75B1-CF60-108950F77AF5}"/>
              </a:ext>
            </a:extLst>
          </p:cNvPr>
          <p:cNvCxnSpPr/>
          <p:nvPr/>
        </p:nvCxnSpPr>
        <p:spPr>
          <a:xfrm>
            <a:off x="10693400" y="2037082"/>
            <a:ext cx="0" cy="232411"/>
          </a:xfrm>
          <a:prstGeom prst="line">
            <a:avLst/>
          </a:prstGeom>
        </p:spPr>
        <p:style>
          <a:lnRef idx="3">
            <a:schemeClr val="dk1"/>
          </a:lnRef>
          <a:fillRef idx="0">
            <a:schemeClr val="dk1"/>
          </a:fillRef>
          <a:effectRef idx="2">
            <a:schemeClr val="dk1"/>
          </a:effectRef>
          <a:fontRef idx="minor">
            <a:schemeClr val="tx1"/>
          </a:fontRef>
        </p:style>
      </p:cxnSp>
      <p:sp>
        <p:nvSpPr>
          <p:cNvPr id="23" name="Rectangle 22">
            <a:extLst>
              <a:ext uri="{FF2B5EF4-FFF2-40B4-BE49-F238E27FC236}">
                <a16:creationId xmlns:a16="http://schemas.microsoft.com/office/drawing/2014/main" id="{E1D9BE04-9667-20D6-CDD3-D73CFC6C2A0B}"/>
              </a:ext>
            </a:extLst>
          </p:cNvPr>
          <p:cNvSpPr/>
          <p:nvPr/>
        </p:nvSpPr>
        <p:spPr>
          <a:xfrm>
            <a:off x="548640" y="3139440"/>
            <a:ext cx="4185920" cy="4775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Authorization &amp; Integrity Manager </a:t>
            </a:r>
          </a:p>
        </p:txBody>
      </p:sp>
      <p:sp>
        <p:nvSpPr>
          <p:cNvPr id="24" name="Rectangle 23">
            <a:extLst>
              <a:ext uri="{FF2B5EF4-FFF2-40B4-BE49-F238E27FC236}">
                <a16:creationId xmlns:a16="http://schemas.microsoft.com/office/drawing/2014/main" id="{A8C6BB3C-1234-C13F-49EF-9B24B06D0252}"/>
              </a:ext>
            </a:extLst>
          </p:cNvPr>
          <p:cNvSpPr/>
          <p:nvPr/>
        </p:nvSpPr>
        <p:spPr>
          <a:xfrm>
            <a:off x="548640" y="3759481"/>
            <a:ext cx="4185920" cy="4775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Transaction Manager</a:t>
            </a:r>
          </a:p>
        </p:txBody>
      </p:sp>
      <p:sp>
        <p:nvSpPr>
          <p:cNvPr id="25" name="Rectangle 24">
            <a:extLst>
              <a:ext uri="{FF2B5EF4-FFF2-40B4-BE49-F238E27FC236}">
                <a16:creationId xmlns:a16="http://schemas.microsoft.com/office/drawing/2014/main" id="{E9908E88-A963-FB6C-A06A-3BA0920581E9}"/>
              </a:ext>
            </a:extLst>
          </p:cNvPr>
          <p:cNvSpPr/>
          <p:nvPr/>
        </p:nvSpPr>
        <p:spPr>
          <a:xfrm>
            <a:off x="7264400" y="3139440"/>
            <a:ext cx="4185920" cy="4775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File Manager</a:t>
            </a:r>
          </a:p>
        </p:txBody>
      </p:sp>
      <p:sp>
        <p:nvSpPr>
          <p:cNvPr id="26" name="Rectangle 25">
            <a:extLst>
              <a:ext uri="{FF2B5EF4-FFF2-40B4-BE49-F238E27FC236}">
                <a16:creationId xmlns:a16="http://schemas.microsoft.com/office/drawing/2014/main" id="{A27D611C-5878-3A61-7175-5E217CE44719}"/>
              </a:ext>
            </a:extLst>
          </p:cNvPr>
          <p:cNvSpPr/>
          <p:nvPr/>
        </p:nvSpPr>
        <p:spPr>
          <a:xfrm>
            <a:off x="7264400" y="3754682"/>
            <a:ext cx="4185920" cy="4775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Buffer Manager</a:t>
            </a:r>
          </a:p>
        </p:txBody>
      </p:sp>
      <p:sp>
        <p:nvSpPr>
          <p:cNvPr id="27" name="Rectangle 26">
            <a:extLst>
              <a:ext uri="{FF2B5EF4-FFF2-40B4-BE49-F238E27FC236}">
                <a16:creationId xmlns:a16="http://schemas.microsoft.com/office/drawing/2014/main" id="{48F10141-D8AB-0948-6D6B-F81B095CBCF3}"/>
              </a:ext>
            </a:extLst>
          </p:cNvPr>
          <p:cNvSpPr/>
          <p:nvPr/>
        </p:nvSpPr>
        <p:spPr>
          <a:xfrm>
            <a:off x="548640" y="4736084"/>
            <a:ext cx="4185920" cy="4775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DML Compiler</a:t>
            </a:r>
          </a:p>
        </p:txBody>
      </p:sp>
      <p:sp>
        <p:nvSpPr>
          <p:cNvPr id="28" name="Rectangle 27">
            <a:extLst>
              <a:ext uri="{FF2B5EF4-FFF2-40B4-BE49-F238E27FC236}">
                <a16:creationId xmlns:a16="http://schemas.microsoft.com/office/drawing/2014/main" id="{0BC5B479-7EED-FA3E-83E0-ECDACA96648A}"/>
              </a:ext>
            </a:extLst>
          </p:cNvPr>
          <p:cNvSpPr/>
          <p:nvPr/>
        </p:nvSpPr>
        <p:spPr>
          <a:xfrm>
            <a:off x="7264400" y="4736084"/>
            <a:ext cx="4185920" cy="4775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DDL Interpreter</a:t>
            </a:r>
          </a:p>
        </p:txBody>
      </p:sp>
      <p:sp>
        <p:nvSpPr>
          <p:cNvPr id="29" name="Rectangle 28">
            <a:extLst>
              <a:ext uri="{FF2B5EF4-FFF2-40B4-BE49-F238E27FC236}">
                <a16:creationId xmlns:a16="http://schemas.microsoft.com/office/drawing/2014/main" id="{812A6BCD-7D60-3BBD-1292-92159B4A75BB}"/>
              </a:ext>
            </a:extLst>
          </p:cNvPr>
          <p:cNvSpPr/>
          <p:nvPr/>
        </p:nvSpPr>
        <p:spPr>
          <a:xfrm>
            <a:off x="3830320" y="5356715"/>
            <a:ext cx="4185920" cy="47752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b="1" dirty="0">
                <a:solidFill>
                  <a:schemeClr val="tx1"/>
                </a:solidFill>
              </a:rPr>
              <a:t>Query Evaluation Engine</a:t>
            </a:r>
          </a:p>
        </p:txBody>
      </p:sp>
      <p:cxnSp>
        <p:nvCxnSpPr>
          <p:cNvPr id="41" name="Straight Connector 40">
            <a:extLst>
              <a:ext uri="{FF2B5EF4-FFF2-40B4-BE49-F238E27FC236}">
                <a16:creationId xmlns:a16="http://schemas.microsoft.com/office/drawing/2014/main" id="{A3B39099-3473-7265-9C60-D5AF5461B955}"/>
              </a:ext>
            </a:extLst>
          </p:cNvPr>
          <p:cNvCxnSpPr>
            <a:stCxn id="15" idx="2"/>
            <a:endCxn id="16" idx="0"/>
          </p:cNvCxnSpPr>
          <p:nvPr/>
        </p:nvCxnSpPr>
        <p:spPr>
          <a:xfrm>
            <a:off x="6012180" y="4359203"/>
            <a:ext cx="0" cy="248210"/>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2A45CDF7-A0FE-CEAD-36DB-CDEA3102067F}"/>
              </a:ext>
            </a:extLst>
          </p:cNvPr>
          <p:cNvCxnSpPr>
            <a:cxnSpLocks/>
            <a:stCxn id="16" idx="2"/>
          </p:cNvCxnSpPr>
          <p:nvPr/>
        </p:nvCxnSpPr>
        <p:spPr>
          <a:xfrm flipH="1">
            <a:off x="6009640" y="5932976"/>
            <a:ext cx="2540" cy="228525"/>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53FE3AAA-F27E-2302-D4AB-50D6149A9EB9}"/>
              </a:ext>
            </a:extLst>
          </p:cNvPr>
          <p:cNvCxnSpPr/>
          <p:nvPr/>
        </p:nvCxnSpPr>
        <p:spPr>
          <a:xfrm>
            <a:off x="1330960" y="2801229"/>
            <a:ext cx="0" cy="232411"/>
          </a:xfrm>
          <a:prstGeom prst="line">
            <a:avLst/>
          </a:prstGeom>
        </p:spPr>
        <p:style>
          <a:lnRef idx="3">
            <a:schemeClr val="dk1"/>
          </a:lnRef>
          <a:fillRef idx="0">
            <a:schemeClr val="dk1"/>
          </a:fillRef>
          <a:effectRef idx="2">
            <a:schemeClr val="dk1"/>
          </a:effectRef>
          <a:fontRef idx="minor">
            <a:schemeClr val="tx1"/>
          </a:fontRef>
        </p:style>
      </p:cxnSp>
      <p:cxnSp>
        <p:nvCxnSpPr>
          <p:cNvPr id="46" name="Straight Connector 45">
            <a:extLst>
              <a:ext uri="{FF2B5EF4-FFF2-40B4-BE49-F238E27FC236}">
                <a16:creationId xmlns:a16="http://schemas.microsoft.com/office/drawing/2014/main" id="{1F51DD1B-964A-B396-2041-F9F2B4EEC368}"/>
              </a:ext>
            </a:extLst>
          </p:cNvPr>
          <p:cNvCxnSpPr/>
          <p:nvPr/>
        </p:nvCxnSpPr>
        <p:spPr>
          <a:xfrm>
            <a:off x="4472940" y="2801229"/>
            <a:ext cx="0" cy="232411"/>
          </a:xfrm>
          <a:prstGeom prst="line">
            <a:avLst/>
          </a:prstGeom>
        </p:spPr>
        <p:style>
          <a:lnRef idx="3">
            <a:schemeClr val="dk1"/>
          </a:lnRef>
          <a:fillRef idx="0">
            <a:schemeClr val="dk1"/>
          </a:fillRef>
          <a:effectRef idx="2">
            <a:schemeClr val="dk1"/>
          </a:effectRef>
          <a:fontRef idx="minor">
            <a:schemeClr val="tx1"/>
          </a:fontRef>
        </p:style>
      </p:cxnSp>
      <p:cxnSp>
        <p:nvCxnSpPr>
          <p:cNvPr id="47" name="Straight Connector 46">
            <a:extLst>
              <a:ext uri="{FF2B5EF4-FFF2-40B4-BE49-F238E27FC236}">
                <a16:creationId xmlns:a16="http://schemas.microsoft.com/office/drawing/2014/main" id="{E4D023A0-07C5-F795-B9CA-C23CE6D9D332}"/>
              </a:ext>
            </a:extLst>
          </p:cNvPr>
          <p:cNvCxnSpPr/>
          <p:nvPr/>
        </p:nvCxnSpPr>
        <p:spPr>
          <a:xfrm>
            <a:off x="7635240" y="2801229"/>
            <a:ext cx="0" cy="232411"/>
          </a:xfrm>
          <a:prstGeom prst="line">
            <a:avLst/>
          </a:prstGeom>
        </p:spPr>
        <p:style>
          <a:lnRef idx="3">
            <a:schemeClr val="dk1"/>
          </a:lnRef>
          <a:fillRef idx="0">
            <a:schemeClr val="dk1"/>
          </a:fillRef>
          <a:effectRef idx="2">
            <a:schemeClr val="dk1"/>
          </a:effectRef>
          <a:fontRef idx="minor">
            <a:schemeClr val="tx1"/>
          </a:fontRef>
        </p:style>
      </p:cxnSp>
      <p:cxnSp>
        <p:nvCxnSpPr>
          <p:cNvPr id="48" name="Straight Connector 47">
            <a:extLst>
              <a:ext uri="{FF2B5EF4-FFF2-40B4-BE49-F238E27FC236}">
                <a16:creationId xmlns:a16="http://schemas.microsoft.com/office/drawing/2014/main" id="{541F4C78-07C4-7800-860C-8DDD8DBB7360}"/>
              </a:ext>
            </a:extLst>
          </p:cNvPr>
          <p:cNvCxnSpPr/>
          <p:nvPr/>
        </p:nvCxnSpPr>
        <p:spPr>
          <a:xfrm>
            <a:off x="10693400" y="2801229"/>
            <a:ext cx="0" cy="232411"/>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555358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08E9EF-8A69-BC3D-A8A8-A995EC9F456A}"/>
              </a:ext>
            </a:extLst>
          </p:cNvPr>
          <p:cNvSpPr>
            <a:spLocks noGrp="1"/>
          </p:cNvSpPr>
          <p:nvPr>
            <p:ph idx="1"/>
          </p:nvPr>
        </p:nvSpPr>
        <p:spPr/>
        <p:txBody>
          <a:bodyPr/>
          <a:lstStyle/>
          <a:p>
            <a:r>
              <a:rPr lang="en-IN" dirty="0"/>
              <a:t>The database system architecture consists four main components:</a:t>
            </a:r>
          </a:p>
          <a:p>
            <a:pPr marL="0" indent="0">
              <a:buNone/>
            </a:pPr>
            <a:r>
              <a:rPr lang="en-IN" dirty="0"/>
              <a:t>1. Users</a:t>
            </a:r>
          </a:p>
          <a:p>
            <a:pPr marL="0" indent="0">
              <a:buNone/>
            </a:pPr>
            <a:r>
              <a:rPr lang="en-IN" dirty="0"/>
              <a:t>2. Storage Manager</a:t>
            </a:r>
          </a:p>
          <a:p>
            <a:pPr marL="0" indent="0">
              <a:buNone/>
            </a:pPr>
            <a:r>
              <a:rPr lang="en-IN" dirty="0"/>
              <a:t>3. Query Processor</a:t>
            </a:r>
          </a:p>
          <a:p>
            <a:pPr marL="0" indent="0">
              <a:buNone/>
            </a:pPr>
            <a:r>
              <a:rPr lang="en-IN" dirty="0"/>
              <a:t>4. Data Storage</a:t>
            </a:r>
          </a:p>
          <a:p>
            <a:endParaRPr lang="en-IN" dirty="0"/>
          </a:p>
        </p:txBody>
      </p:sp>
      <p:sp>
        <p:nvSpPr>
          <p:cNvPr id="4" name="Title 1">
            <a:extLst>
              <a:ext uri="{FF2B5EF4-FFF2-40B4-BE49-F238E27FC236}">
                <a16:creationId xmlns:a16="http://schemas.microsoft.com/office/drawing/2014/main" id="{B8D6B06A-D6B5-6238-E689-A77A1B86F89E}"/>
              </a:ext>
            </a:extLst>
          </p:cNvPr>
          <p:cNvSpPr>
            <a:spLocks noGrp="1"/>
          </p:cNvSpPr>
          <p:nvPr>
            <p:ph type="title"/>
          </p:nvPr>
        </p:nvSpPr>
        <p:spPr>
          <a:xfrm>
            <a:off x="838200" y="365125"/>
            <a:ext cx="10515600" cy="1325563"/>
          </a:xfr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anchor="ctr"/>
          <a:lstStyle/>
          <a:p>
            <a:pPr algn="ctr"/>
            <a:r>
              <a:rPr lang="en-IN" b="1" dirty="0"/>
              <a:t>:Database System Architecture:</a:t>
            </a:r>
          </a:p>
        </p:txBody>
      </p:sp>
    </p:spTree>
    <p:extLst>
      <p:ext uri="{BB962C8B-B14F-4D97-AF65-F5344CB8AC3E}">
        <p14:creationId xmlns:p14="http://schemas.microsoft.com/office/powerpoint/2010/main" val="283462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533F7-9CCE-7337-B158-CA2B605D9F8E}"/>
              </a:ext>
            </a:extLst>
          </p:cNvPr>
          <p:cNvSpPr>
            <a:spLocks noGrp="1"/>
          </p:cNvSpPr>
          <p:nvPr>
            <p:ph type="title"/>
          </p:nvPr>
        </p:nvSpPr>
        <p:spPr>
          <a:ln/>
        </p:spPr>
        <p:style>
          <a:lnRef idx="3">
            <a:schemeClr val="lt1"/>
          </a:lnRef>
          <a:fillRef idx="1">
            <a:schemeClr val="accent6"/>
          </a:fillRef>
          <a:effectRef idx="1">
            <a:schemeClr val="accent6"/>
          </a:effectRef>
          <a:fontRef idx="minor">
            <a:schemeClr val="lt1"/>
          </a:fontRef>
        </p:style>
        <p:txBody>
          <a:bodyPr vert="horz" lIns="91440" tIns="45720" rIns="91440" bIns="45720" rtlCol="0" anchor="ctr">
            <a:normAutofit/>
          </a:bodyPr>
          <a:lstStyle/>
          <a:p>
            <a:pPr algn="ctr"/>
            <a:r>
              <a:rPr lang="en-US" b="1" dirty="0">
                <a:solidFill>
                  <a:schemeClr val="lt1"/>
                </a:solidFill>
                <a:latin typeface="+mn-lt"/>
                <a:ea typeface="+mn-ea"/>
                <a:cs typeface="+mn-cs"/>
              </a:rPr>
              <a:t>:Users:</a:t>
            </a:r>
            <a:endParaRPr lang="en-IN" b="1" dirty="0">
              <a:solidFill>
                <a:schemeClr val="lt1"/>
              </a:solidFill>
              <a:latin typeface="+mn-lt"/>
              <a:ea typeface="+mn-ea"/>
              <a:cs typeface="+mn-cs"/>
            </a:endParaRPr>
          </a:p>
        </p:txBody>
      </p:sp>
      <p:sp>
        <p:nvSpPr>
          <p:cNvPr id="3" name="Content Placeholder 2">
            <a:extLst>
              <a:ext uri="{FF2B5EF4-FFF2-40B4-BE49-F238E27FC236}">
                <a16:creationId xmlns:a16="http://schemas.microsoft.com/office/drawing/2014/main" id="{A2EEAAC1-20BF-5F7A-EA56-5BBC6973FD6F}"/>
              </a:ext>
            </a:extLst>
          </p:cNvPr>
          <p:cNvSpPr>
            <a:spLocks noGrp="1"/>
          </p:cNvSpPr>
          <p:nvPr>
            <p:ph idx="1"/>
          </p:nvPr>
        </p:nvSpPr>
        <p:spPr/>
        <p:txBody>
          <a:bodyPr>
            <a:noAutofit/>
          </a:bodyPr>
          <a:lstStyle/>
          <a:p>
            <a:pPr marL="342900" indent="-342900" algn="just">
              <a:buAutoNum type="arabicPeriod"/>
            </a:pPr>
            <a:r>
              <a:rPr lang="en-US" sz="1800" b="1" dirty="0">
                <a:solidFill>
                  <a:srgbClr val="000000"/>
                </a:solidFill>
              </a:rPr>
              <a:t>Naive Users: </a:t>
            </a:r>
          </a:p>
          <a:p>
            <a:pPr marL="0" indent="0" algn="just">
              <a:buNone/>
            </a:pPr>
            <a:r>
              <a:rPr lang="en-US" sz="1800" dirty="0">
                <a:solidFill>
                  <a:srgbClr val="000000"/>
                </a:solidFill>
              </a:rPr>
              <a:t>They interact with the system by using predefined user interfaces, such as web or mobile applications. </a:t>
            </a:r>
          </a:p>
          <a:p>
            <a:pPr marL="0" indent="0" algn="just">
              <a:buNone/>
            </a:pPr>
            <a:r>
              <a:rPr lang="en-US" sz="1800" dirty="0">
                <a:solidFill>
                  <a:srgbClr val="000000"/>
                </a:solidFill>
              </a:rPr>
              <a:t>The typical user interface for naive users is a form’s interface, where the user can fill in appropriate fields of the form. </a:t>
            </a:r>
            <a:endParaRPr lang="en-IN" sz="1800" dirty="0">
              <a:solidFill>
                <a:srgbClr val="000000"/>
              </a:solidFill>
            </a:endParaRPr>
          </a:p>
          <a:p>
            <a:pPr marL="0" indent="0" algn="just">
              <a:buNone/>
            </a:pPr>
            <a:r>
              <a:rPr lang="en-US" sz="1800" b="1" dirty="0">
                <a:solidFill>
                  <a:srgbClr val="000000"/>
                </a:solidFill>
              </a:rPr>
              <a:t>2.   Application Programmers: </a:t>
            </a:r>
          </a:p>
          <a:p>
            <a:pPr marL="0" indent="0" algn="just">
              <a:buNone/>
            </a:pPr>
            <a:r>
              <a:rPr lang="en-US" sz="1800" dirty="0">
                <a:solidFill>
                  <a:srgbClr val="000000"/>
                </a:solidFill>
              </a:rPr>
              <a:t>They are computer professionals who write application programs. </a:t>
            </a:r>
          </a:p>
          <a:p>
            <a:pPr marL="0" indent="0" algn="just">
              <a:buNone/>
            </a:pPr>
            <a:r>
              <a:rPr lang="en-US" sz="1800" dirty="0">
                <a:solidFill>
                  <a:srgbClr val="000000"/>
                </a:solidFill>
              </a:rPr>
              <a:t>They can choose different tools to develop user interfaces. </a:t>
            </a:r>
            <a:endParaRPr lang="en-IN" sz="1800" dirty="0">
              <a:solidFill>
                <a:srgbClr val="000000"/>
              </a:solidFill>
            </a:endParaRPr>
          </a:p>
          <a:p>
            <a:pPr marL="0" indent="0" algn="just">
              <a:buNone/>
            </a:pPr>
            <a:r>
              <a:rPr lang="en-US" sz="1800" b="1" dirty="0">
                <a:solidFill>
                  <a:srgbClr val="000000"/>
                </a:solidFill>
              </a:rPr>
              <a:t>3.    Analysts: </a:t>
            </a:r>
          </a:p>
          <a:p>
            <a:pPr marL="0" indent="0" algn="just">
              <a:buNone/>
            </a:pPr>
            <a:r>
              <a:rPr lang="en-US" sz="1800" dirty="0">
                <a:solidFill>
                  <a:srgbClr val="000000"/>
                </a:solidFill>
              </a:rPr>
              <a:t>They interact with the system without writing programs. </a:t>
            </a:r>
          </a:p>
          <a:p>
            <a:pPr marL="0" indent="0" algn="just">
              <a:buNone/>
            </a:pPr>
            <a:r>
              <a:rPr lang="en-US" sz="1800" dirty="0">
                <a:solidFill>
                  <a:srgbClr val="000000"/>
                </a:solidFill>
              </a:rPr>
              <a:t>Instead, they form their requests either using a database query language or by using tools such as data analysis software. </a:t>
            </a:r>
            <a:endParaRPr lang="en-IN" sz="1800" dirty="0">
              <a:solidFill>
                <a:srgbClr val="000000"/>
              </a:solidFill>
            </a:endParaRPr>
          </a:p>
          <a:p>
            <a:pPr marL="0" indent="0" algn="just">
              <a:buNone/>
            </a:pPr>
            <a:r>
              <a:rPr lang="en-US" sz="1800" b="1" dirty="0">
                <a:solidFill>
                  <a:srgbClr val="000000"/>
                </a:solidFill>
              </a:rPr>
              <a:t>4.    Database Administrator (DBA): </a:t>
            </a:r>
          </a:p>
          <a:p>
            <a:pPr marL="0" indent="0" algn="just">
              <a:buNone/>
            </a:pPr>
            <a:r>
              <a:rPr lang="en-US" sz="1800" dirty="0">
                <a:solidFill>
                  <a:srgbClr val="000000"/>
                </a:solidFill>
              </a:rPr>
              <a:t>One of the main reasons for using DBMSs is to have central control of both the data and the programs that access those data. A person who has such central control over the system is called a database administrator.</a:t>
            </a:r>
          </a:p>
        </p:txBody>
      </p:sp>
    </p:spTree>
    <p:extLst>
      <p:ext uri="{BB962C8B-B14F-4D97-AF65-F5344CB8AC3E}">
        <p14:creationId xmlns:p14="http://schemas.microsoft.com/office/powerpoint/2010/main" val="6316202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1034</TotalTime>
  <Words>1627</Words>
  <Application>Microsoft Office PowerPoint</Application>
  <PresentationFormat>Widescreen</PresentationFormat>
  <Paragraphs>191</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Calibri Light</vt:lpstr>
      <vt:lpstr>OracleSansVF</vt:lpstr>
      <vt:lpstr>Office Theme</vt:lpstr>
      <vt:lpstr>PowerPoint Presentation</vt:lpstr>
      <vt:lpstr>Unit 1</vt:lpstr>
      <vt:lpstr>:Overview:</vt:lpstr>
      <vt:lpstr>What is Database?</vt:lpstr>
      <vt:lpstr>What is Database Management System?</vt:lpstr>
      <vt:lpstr>:Applications of Database Management System:</vt:lpstr>
      <vt:lpstr>:Database System Architecture:</vt:lpstr>
      <vt:lpstr>:Database System Architecture:</vt:lpstr>
      <vt:lpstr>:Users:</vt:lpstr>
      <vt:lpstr>:Storage Manager:</vt:lpstr>
      <vt:lpstr>:Query Processor:</vt:lpstr>
      <vt:lpstr>:Data Abstraction:</vt:lpstr>
      <vt:lpstr>:Data Abstraction:</vt:lpstr>
      <vt:lpstr>:Data Abstraction:</vt:lpstr>
      <vt:lpstr>:Data Independence:</vt:lpstr>
      <vt:lpstr>:Physical Data Independence:</vt:lpstr>
      <vt:lpstr>:Logical Data Independence:</vt:lpstr>
      <vt:lpstr>:Short Questions:</vt:lpstr>
      <vt:lpstr>:Long Questions:</vt:lpstr>
      <vt:lpstr>:Multiple Choice Questions:</vt:lpstr>
      <vt:lpstr>:Multiple Choice Questions:</vt:lpstr>
      <vt:lpstr>:Multiple Choice Questions:</vt:lpstr>
      <vt:lpstr>:Multiple Choice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Girrajsinh Puvar</dc:creator>
  <cp:lastModifiedBy>Girrajsinh Puvar</cp:lastModifiedBy>
  <cp:revision>66</cp:revision>
  <dcterms:created xsi:type="dcterms:W3CDTF">2023-05-26T14:21:08Z</dcterms:created>
  <dcterms:modified xsi:type="dcterms:W3CDTF">2024-05-04T09:41:10Z</dcterms:modified>
</cp:coreProperties>
</file>