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56" r:id="rId3"/>
    <p:sldId id="295" r:id="rId4"/>
    <p:sldId id="26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306" r:id="rId34"/>
    <p:sldId id="307" r:id="rId35"/>
    <p:sldId id="308" r:id="rId36"/>
    <p:sldId id="309" r:id="rId37"/>
    <p:sldId id="310" r:id="rId38"/>
    <p:sldId id="311" r:id="rId39"/>
    <p:sldId id="312" r:id="rId40"/>
    <p:sldId id="313" r:id="rId41"/>
    <p:sldId id="314" r:id="rId42"/>
    <p:sldId id="315" r:id="rId43"/>
    <p:sldId id="316" r:id="rId44"/>
    <p:sldId id="318" r:id="rId45"/>
    <p:sldId id="319" r:id="rId46"/>
    <p:sldId id="320" r:id="rId47"/>
    <p:sldId id="321" r:id="rId48"/>
    <p:sldId id="322" r:id="rId49"/>
    <p:sldId id="323" r:id="rId50"/>
    <p:sldId id="324" r:id="rId51"/>
    <p:sldId id="325" r:id="rId52"/>
    <p:sldId id="326" r:id="rId53"/>
    <p:sldId id="327" r:id="rId54"/>
    <p:sldId id="328" r:id="rId55"/>
    <p:sldId id="329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B377D-E0D7-8349-2CE4-2AFEB58E76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3DC7A6-F973-265C-CC6A-3FB8A2895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06110-F363-7D2A-DBBC-34F54AE67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B05E-0438-4A3A-AF59-A7410BDF6792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016ED-E265-8F49-0C06-9F3DEDC4D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C88DD-974C-008E-DDDC-F5719C577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4DB3D-CF59-47BB-B813-F2C4984EAF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726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D5475-1F3A-A110-EB5D-5C464705C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93E71C-A5AD-7B5A-520C-2929FB8E3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2C001-3A2C-AAE9-3D91-ADEA7DBF9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B05E-0438-4A3A-AF59-A7410BDF6792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FA050-38BB-C1FF-358E-D7DEC338D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B8F36-4BD3-6662-1AE7-6025B9968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4DB3D-CF59-47BB-B813-F2C4984EAF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580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AE78C4-4B84-F91D-71AF-38AD2745C0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DCC4C4-DA48-B926-B181-F35822FD9C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B74C5-8F64-8CAF-2F97-D7E7B78F1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B05E-0438-4A3A-AF59-A7410BDF6792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6F193-41BC-F273-CBF9-CF6AEA133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A62F6-81CB-FA8A-9B47-9FF85682E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4DB3D-CF59-47BB-B813-F2C4984EAF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696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81194-1A44-0864-678C-33DC8F25E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15FCF-4935-89E4-F9DA-8CA77730A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2EF18-EC97-517A-FFA5-C7C5E143B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B05E-0438-4A3A-AF59-A7410BDF6792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3AD45-2513-9497-3689-62AA9FEBE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08992-0BE8-2495-73E8-98021DFC0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4DB3D-CF59-47BB-B813-F2C4984EAF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672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F37E0-E3FA-A491-2504-F16197111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6DDC7-279B-463F-6F15-964313E18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9CC3A-BC01-CF4B-4DD7-5D2BD5A55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B05E-0438-4A3A-AF59-A7410BDF6792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B6514-4670-9E54-88A7-B9D609BCF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FB9E7-51A1-1356-7ED9-748F018E2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4DB3D-CF59-47BB-B813-F2C4984EAF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207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9B2B0-CD83-3274-53D0-8428BD12E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E25B7-A2CB-11FB-2470-13B8EE333F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A25002-321F-021D-9C45-2A6FEB709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D5AAD-4173-E364-1A22-0D2A9617A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B05E-0438-4A3A-AF59-A7410BDF6792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011AF-1B0E-CAD7-B89E-1CF502F48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7F43D-2EDB-F334-BD42-27D236FF1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4DB3D-CF59-47BB-B813-F2C4984EAF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3735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96BD2-110D-F93B-51EB-CF831E156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E4F7B-6B88-B713-A802-CB676F5ED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DCBA7A-54B9-B06A-6368-FB85852B0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B312E0-EB23-5DD2-A128-851DE94CBF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DFE859-AC51-34F9-9BA8-59A49E83AF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D734BF-BD2F-DD95-191B-C0987CB54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B05E-0438-4A3A-AF59-A7410BDF6792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1C42CC-1846-37DF-9A40-ABF7ACC50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E0B1F3-7D4F-9998-4B71-7A1164437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4DB3D-CF59-47BB-B813-F2C4984EAF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857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04A6C-D0E3-628E-47F9-CCB5064CF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61779A-8ADA-DC3B-6E42-962956263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B05E-0438-4A3A-AF59-A7410BDF6792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0C4CE1-421A-4D97-2E6C-16B75B14F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117668-A28C-85E9-EECE-C999A531F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4DB3D-CF59-47BB-B813-F2C4984EAF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469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234B90-780F-F8C8-6382-A2490B8AA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B05E-0438-4A3A-AF59-A7410BDF6792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345EDF-7E1A-777E-FE43-0033E9C41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EFE4E5-4AA5-4995-DA7D-84B5E21A0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4DB3D-CF59-47BB-B813-F2C4984EAF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100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7F2B6-52C5-0EA4-2650-8F63B16E1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6AC40-E7F2-1355-F505-9AB60A432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6ECCE-0A7F-11A8-F088-115606D52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7C57AF-9B9A-5F44-D029-7442860F1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B05E-0438-4A3A-AF59-A7410BDF6792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C8D4C-139A-077A-19D5-C0E92013A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F8F8B2-3D23-8B12-359E-FA2957090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4DB3D-CF59-47BB-B813-F2C4984EAF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0267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640AB-F9B5-377C-90B9-3CE8AE9B0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93549E-FE3D-4E32-BB8D-72A814C8DB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01641-31E2-61C7-86DD-63C5053CC2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B6E205-2FD1-969E-02BB-9D30146B9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B05E-0438-4A3A-AF59-A7410BDF6792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0EB9E0-EAF8-52FE-ABC5-72E8E9189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4F69E8-037A-991A-9B73-E40A67585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4DB3D-CF59-47BB-B813-F2C4984EAF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2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6D111E-6BB0-9A6F-EDB4-5CE089EA2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66E9B-1041-F638-B3F4-FBFD2A1EE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141A5-DC0E-7356-D993-3C71B2D812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7B05E-0438-4A3A-AF59-A7410BDF6792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E0155-3BB4-2CD7-F45E-13CD8F78AB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382CD-2A78-D723-97D3-2D0B2E0B68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4DB3D-CF59-47BB-B813-F2C4984EAF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2112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arul University Logo PNG vector in SVG, PDF, AI, CDR format">
            <a:extLst>
              <a:ext uri="{FF2B5EF4-FFF2-40B4-BE49-F238E27FC236}">
                <a16:creationId xmlns:a16="http://schemas.microsoft.com/office/drawing/2014/main" id="{755885B6-4BB4-7142-ECE4-87095B435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5" y="-4544"/>
            <a:ext cx="8248650" cy="5344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48FD31-A75B-60B3-784E-895F74D340DA}"/>
              </a:ext>
            </a:extLst>
          </p:cNvPr>
          <p:cNvSpPr txBox="1"/>
          <p:nvPr/>
        </p:nvSpPr>
        <p:spPr>
          <a:xfrm>
            <a:off x="2804160" y="4145279"/>
            <a:ext cx="65836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Faculty of Engineering and Technology</a:t>
            </a:r>
          </a:p>
          <a:p>
            <a:pPr algn="ctr"/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Parul Institute of Technology</a:t>
            </a:r>
          </a:p>
          <a:p>
            <a:pPr algn="ctr"/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Department of Computer Science &amp; Engineering</a:t>
            </a:r>
          </a:p>
          <a:p>
            <a:pPr algn="ctr"/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Course: </a:t>
            </a:r>
            <a:r>
              <a:rPr lang="en-I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B.Tech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– CSE </a:t>
            </a:r>
          </a:p>
          <a:p>
            <a:pPr algn="ctr"/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Subject: Database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1167974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44A81-EA24-8029-5578-B60EAF6A97ED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/>
              <a:t>D</a:t>
            </a:r>
            <a:r>
              <a:rPr lang="en-IN" b="1" dirty="0"/>
              <a:t>QL : Data Query Language</a:t>
            </a:r>
            <a:endParaRPr lang="en-IN" b="1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4F312-520D-6236-F4A2-CEE1D4208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US" b="0" i="0" dirty="0">
                <a:solidFill>
                  <a:srgbClr val="161513"/>
                </a:solidFill>
                <a:effectLst/>
                <a:latin typeface="OracleSansVF"/>
              </a:rPr>
              <a:t>DQL is a SQL command used to fetch required data from the database.</a:t>
            </a:r>
          </a:p>
          <a:p>
            <a:pPr algn="just">
              <a:lnSpc>
                <a:spcPct val="100000"/>
              </a:lnSpc>
            </a:pPr>
            <a:r>
              <a:rPr lang="en-US" b="0" i="0" dirty="0">
                <a:solidFill>
                  <a:srgbClr val="161513"/>
                </a:solidFill>
                <a:effectLst/>
                <a:latin typeface="OracleSansVF"/>
              </a:rPr>
              <a:t>SELECT is a DQL command.</a:t>
            </a:r>
          </a:p>
          <a:p>
            <a:pPr algn="just">
              <a:lnSpc>
                <a:spcPct val="100000"/>
              </a:lnSpc>
            </a:pPr>
            <a:endParaRPr lang="en-US" b="0" i="0" dirty="0">
              <a:solidFill>
                <a:srgbClr val="161513"/>
              </a:solidFill>
              <a:effectLst/>
              <a:latin typeface="OracleSansVF"/>
            </a:endParaRPr>
          </a:p>
        </p:txBody>
      </p:sp>
    </p:spTree>
    <p:extLst>
      <p:ext uri="{BB962C8B-B14F-4D97-AF65-F5344CB8AC3E}">
        <p14:creationId xmlns:p14="http://schemas.microsoft.com/office/powerpoint/2010/main" val="328746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44A81-EA24-8029-5578-B60EAF6A97E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SELECT Command for fetching all columns</a:t>
            </a:r>
            <a:endParaRPr lang="en-IN" b="1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4F312-520D-6236-F4A2-CEE1D4208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161513"/>
                </a:solidFill>
                <a:latin typeface="OracleSansVF"/>
              </a:rPr>
              <a:t>Syntax: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161513"/>
                </a:solidFill>
                <a:latin typeface="OracleSansVF"/>
              </a:rPr>
              <a:t>SELECT * FROM </a:t>
            </a:r>
            <a:r>
              <a:rPr lang="en-US" sz="2000" dirty="0" err="1">
                <a:solidFill>
                  <a:srgbClr val="161513"/>
                </a:solidFill>
                <a:latin typeface="OracleSansVF"/>
              </a:rPr>
              <a:t>table_name</a:t>
            </a:r>
            <a:r>
              <a:rPr lang="en-US" sz="2000" dirty="0">
                <a:solidFill>
                  <a:srgbClr val="161513"/>
                </a:solidFill>
                <a:latin typeface="OracleSansVF"/>
              </a:rPr>
              <a:t>;</a:t>
            </a:r>
            <a:endParaRPr lang="en-IN" sz="2000" dirty="0">
              <a:solidFill>
                <a:srgbClr val="161513"/>
              </a:solidFill>
              <a:latin typeface="OracleSansVF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b="0" i="0" dirty="0">
              <a:solidFill>
                <a:srgbClr val="161513"/>
              </a:solidFill>
              <a:effectLst/>
              <a:latin typeface="OracleSansVF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CD3D98C-880A-B666-E2E2-DF0986A61041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b="1" dirty="0">
                <a:solidFill>
                  <a:srgbClr val="161513"/>
                </a:solidFill>
                <a:latin typeface="OracleSansVF"/>
              </a:rPr>
              <a:t>Example: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161513"/>
                </a:solidFill>
                <a:latin typeface="OracleSansVF"/>
              </a:rPr>
              <a:t>SELECT * FROM Student;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1" i="1" u="none" strike="noStrike" kern="1200" cap="none" spc="0" normalizeH="0" baseline="0" noProof="0" dirty="0">
              <a:ln>
                <a:noFill/>
              </a:ln>
              <a:solidFill>
                <a:srgbClr val="161513"/>
              </a:solidFill>
              <a:effectLst/>
              <a:uLnTx/>
              <a:uFillTx/>
              <a:latin typeface="OracleSansVF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161513"/>
                </a:solidFill>
                <a:effectLst/>
                <a:uLnTx/>
                <a:uFillTx/>
                <a:latin typeface="OracleSansVF"/>
                <a:ea typeface="+mn-ea"/>
                <a:cs typeface="+mn-cs"/>
              </a:rPr>
              <a:t>Output: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OracleSansVF"/>
                <a:ea typeface="+mn-ea"/>
                <a:cs typeface="+mn-cs"/>
              </a:rPr>
              <a:t>This will show entire Student table.</a:t>
            </a:r>
            <a:endParaRPr lang="en-US" dirty="0">
              <a:solidFill>
                <a:srgbClr val="161513"/>
              </a:solidFill>
              <a:latin typeface="OracleSansVF"/>
            </a:endParaRPr>
          </a:p>
        </p:txBody>
      </p:sp>
    </p:spTree>
    <p:extLst>
      <p:ext uri="{BB962C8B-B14F-4D97-AF65-F5344CB8AC3E}">
        <p14:creationId xmlns:p14="http://schemas.microsoft.com/office/powerpoint/2010/main" val="3689799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44A81-EA24-8029-5578-B60EAF6A97E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SELECT Command for fetching selected columns</a:t>
            </a:r>
            <a:endParaRPr lang="en-IN" sz="4000" b="1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4F312-520D-6236-F4A2-CEE1D4208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161513"/>
                </a:solidFill>
                <a:latin typeface="OracleSansVF"/>
              </a:rPr>
              <a:t>Syntax: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161513"/>
                </a:solidFill>
                <a:latin typeface="OracleSansVF"/>
              </a:rPr>
              <a:t>SELECT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err="1">
                <a:solidFill>
                  <a:srgbClr val="161513"/>
                </a:solidFill>
                <a:latin typeface="OracleSansVF"/>
              </a:rPr>
              <a:t>column_name</a:t>
            </a:r>
            <a:r>
              <a:rPr lang="en-US" sz="2000" dirty="0">
                <a:solidFill>
                  <a:srgbClr val="161513"/>
                </a:solidFill>
                <a:latin typeface="OracleSansVF"/>
              </a:rPr>
              <a:t> 1,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err="1">
                <a:solidFill>
                  <a:srgbClr val="161513"/>
                </a:solidFill>
                <a:latin typeface="OracleSansVF"/>
              </a:rPr>
              <a:t>column_name</a:t>
            </a:r>
            <a:r>
              <a:rPr lang="en-US" sz="2000" dirty="0">
                <a:solidFill>
                  <a:srgbClr val="161513"/>
                </a:solidFill>
                <a:latin typeface="OracleSansVF"/>
              </a:rPr>
              <a:t> 2,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161513"/>
                </a:solidFill>
                <a:latin typeface="OracleSansVF"/>
              </a:rPr>
              <a:t>…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err="1">
                <a:solidFill>
                  <a:srgbClr val="161513"/>
                </a:solidFill>
                <a:latin typeface="OracleSansVF"/>
              </a:rPr>
              <a:t>column_name</a:t>
            </a:r>
            <a:r>
              <a:rPr lang="en-US" sz="2000" dirty="0">
                <a:solidFill>
                  <a:srgbClr val="161513"/>
                </a:solidFill>
                <a:latin typeface="OracleSansVF"/>
              </a:rPr>
              <a:t> 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161513"/>
                </a:solidFill>
                <a:latin typeface="OracleSansVF"/>
              </a:rPr>
              <a:t>FROM </a:t>
            </a:r>
            <a:r>
              <a:rPr lang="en-US" sz="2000" dirty="0" err="1">
                <a:solidFill>
                  <a:srgbClr val="161513"/>
                </a:solidFill>
                <a:latin typeface="OracleSansVF"/>
              </a:rPr>
              <a:t>table_name</a:t>
            </a:r>
            <a:r>
              <a:rPr lang="en-US" sz="2000" dirty="0">
                <a:solidFill>
                  <a:srgbClr val="161513"/>
                </a:solidFill>
                <a:latin typeface="OracleSansVF"/>
              </a:rPr>
              <a:t>;</a:t>
            </a:r>
            <a:endParaRPr lang="en-IN" sz="2000" dirty="0">
              <a:solidFill>
                <a:srgbClr val="161513"/>
              </a:solidFill>
              <a:latin typeface="OracleSansVF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b="0" i="0" dirty="0">
              <a:solidFill>
                <a:srgbClr val="161513"/>
              </a:solidFill>
              <a:effectLst/>
              <a:latin typeface="OracleSansVF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CD3D98C-880A-B666-E2E2-DF0986A61041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b="1" dirty="0">
                <a:solidFill>
                  <a:srgbClr val="161513"/>
                </a:solidFill>
                <a:latin typeface="OracleSansVF"/>
              </a:rPr>
              <a:t>Example: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161513"/>
                </a:solidFill>
                <a:latin typeface="OracleSansVF"/>
              </a:rPr>
              <a:t>SELECT Name, City FROM Student;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1" i="1" u="none" strike="noStrike" kern="1200" cap="none" spc="0" normalizeH="0" baseline="0" noProof="0" dirty="0">
              <a:ln>
                <a:noFill/>
              </a:ln>
              <a:solidFill>
                <a:srgbClr val="161513"/>
              </a:solidFill>
              <a:effectLst/>
              <a:uLnTx/>
              <a:uFillTx/>
              <a:latin typeface="OracleSansVF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161513"/>
                </a:solidFill>
                <a:effectLst/>
                <a:uLnTx/>
                <a:uFillTx/>
                <a:latin typeface="OracleSansVF"/>
                <a:ea typeface="+mn-ea"/>
                <a:cs typeface="+mn-cs"/>
              </a:rPr>
              <a:t>Output: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OracleSansVF"/>
                <a:ea typeface="+mn-ea"/>
                <a:cs typeface="+mn-cs"/>
              </a:rPr>
              <a:t>This will show only two columns of  Student table.</a:t>
            </a:r>
            <a:endParaRPr lang="en-US" dirty="0">
              <a:solidFill>
                <a:srgbClr val="161513"/>
              </a:solidFill>
              <a:latin typeface="OracleSansVF"/>
            </a:endParaRPr>
          </a:p>
        </p:txBody>
      </p:sp>
    </p:spTree>
    <p:extLst>
      <p:ext uri="{BB962C8B-B14F-4D97-AF65-F5344CB8AC3E}">
        <p14:creationId xmlns:p14="http://schemas.microsoft.com/office/powerpoint/2010/main" val="878433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44A81-EA24-8029-5578-B60EAF6A97ED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/>
              <a:t>D</a:t>
            </a:r>
            <a:r>
              <a:rPr lang="en-IN" b="1" dirty="0"/>
              <a:t>ML : Data Manipulation Language</a:t>
            </a:r>
            <a:endParaRPr lang="en-IN" b="1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4F312-520D-6236-F4A2-CEE1D4208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US" b="0" i="0" dirty="0">
                <a:solidFill>
                  <a:srgbClr val="161513"/>
                </a:solidFill>
                <a:effectLst/>
                <a:latin typeface="OracleSansVF"/>
              </a:rPr>
              <a:t>DML is a set of SQL commands used to manipulate data.</a:t>
            </a:r>
          </a:p>
          <a:p>
            <a:pPr algn="just">
              <a:lnSpc>
                <a:spcPct val="100000"/>
              </a:lnSpc>
            </a:pPr>
            <a:r>
              <a:rPr lang="en-US" dirty="0">
                <a:solidFill>
                  <a:srgbClr val="161513"/>
                </a:solidFill>
                <a:latin typeface="OracleSansVF"/>
              </a:rPr>
              <a:t>List of DML Commands:</a:t>
            </a:r>
          </a:p>
          <a:p>
            <a:pPr marL="514350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161513"/>
                </a:solidFill>
                <a:effectLst/>
                <a:latin typeface="OracleSansVF"/>
              </a:rPr>
              <a:t>INSERT : It is used to insert values into a created table in database.</a:t>
            </a:r>
          </a:p>
          <a:p>
            <a:pPr marL="514350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solidFill>
                  <a:srgbClr val="161513"/>
                </a:solidFill>
                <a:latin typeface="OracleSansVF"/>
              </a:rPr>
              <a:t>UPDATE : It is used to change the values in a created table. </a:t>
            </a:r>
          </a:p>
          <a:p>
            <a:pPr marL="514350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161513"/>
                </a:solidFill>
                <a:effectLst/>
                <a:latin typeface="OracleSansVF"/>
              </a:rPr>
              <a:t>DELETE : It is us</a:t>
            </a:r>
            <a:r>
              <a:rPr lang="en-US" dirty="0">
                <a:solidFill>
                  <a:srgbClr val="161513"/>
                </a:solidFill>
                <a:latin typeface="OracleSansVF"/>
              </a:rPr>
              <a:t>ed to remove the records or values from the table.</a:t>
            </a:r>
            <a:endParaRPr lang="en-US" b="0" i="0" dirty="0">
              <a:solidFill>
                <a:srgbClr val="161513"/>
              </a:solidFill>
              <a:effectLst/>
              <a:latin typeface="OracleSansVF"/>
            </a:endParaRPr>
          </a:p>
        </p:txBody>
      </p:sp>
    </p:spTree>
    <p:extLst>
      <p:ext uri="{BB962C8B-B14F-4D97-AF65-F5344CB8AC3E}">
        <p14:creationId xmlns:p14="http://schemas.microsoft.com/office/powerpoint/2010/main" val="2618840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44A81-EA24-8029-5578-B60EAF6A97E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INSERT Command</a:t>
            </a:r>
            <a:endParaRPr lang="en-IN" sz="4000" b="1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4F312-520D-6236-F4A2-CEE1D4208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161513"/>
                </a:solidFill>
                <a:latin typeface="OracleSansVF"/>
              </a:rPr>
              <a:t>Syntax: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161513"/>
                </a:solidFill>
                <a:latin typeface="OracleSansVF"/>
              </a:rPr>
              <a:t>INSERT INTO </a:t>
            </a:r>
            <a:r>
              <a:rPr lang="en-US" sz="2000" dirty="0" err="1">
                <a:solidFill>
                  <a:srgbClr val="161513"/>
                </a:solidFill>
                <a:latin typeface="OracleSansVF"/>
              </a:rPr>
              <a:t>table_name</a:t>
            </a:r>
            <a:r>
              <a:rPr lang="en-US" sz="2000" dirty="0">
                <a:solidFill>
                  <a:srgbClr val="161513"/>
                </a:solidFill>
                <a:latin typeface="OracleSansVF"/>
              </a:rPr>
              <a:t> VALUES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161513"/>
                </a:solidFill>
                <a:latin typeface="OracleSansVF"/>
              </a:rPr>
              <a:t>(value 1, value 2, … value N);</a:t>
            </a:r>
            <a:endParaRPr lang="en-US" b="0" i="0" dirty="0">
              <a:solidFill>
                <a:srgbClr val="161513"/>
              </a:solidFill>
              <a:effectLst/>
              <a:latin typeface="OracleSansVF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CD3D98C-880A-B666-E2E2-DF0986A61041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b="1" dirty="0">
                <a:solidFill>
                  <a:srgbClr val="161513"/>
                </a:solidFill>
                <a:latin typeface="OracleSansVF"/>
              </a:rPr>
              <a:t>Example: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161513"/>
                </a:solidFill>
                <a:latin typeface="OracleSansVF"/>
              </a:rPr>
              <a:t>INSERT INTO Student VALUES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161513"/>
                </a:solidFill>
                <a:latin typeface="OracleSansVF"/>
              </a:rPr>
              <a:t>(1, ‘</a:t>
            </a:r>
            <a:r>
              <a:rPr lang="en-US" sz="2000" dirty="0" err="1">
                <a:solidFill>
                  <a:srgbClr val="161513"/>
                </a:solidFill>
                <a:latin typeface="OracleSansVF"/>
              </a:rPr>
              <a:t>Aakash’,’Shah</a:t>
            </a:r>
            <a:r>
              <a:rPr lang="en-US" sz="2000" dirty="0">
                <a:solidFill>
                  <a:srgbClr val="161513"/>
                </a:solidFill>
                <a:latin typeface="OracleSansVF"/>
              </a:rPr>
              <a:t>’, 20,’aakashshah@gmail.com’),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161513"/>
                </a:solidFill>
                <a:latin typeface="OracleSansVF"/>
              </a:rPr>
              <a:t>(2, ‘</a:t>
            </a:r>
            <a:r>
              <a:rPr lang="en-US" sz="2000" dirty="0" err="1">
                <a:solidFill>
                  <a:srgbClr val="161513"/>
                </a:solidFill>
                <a:latin typeface="OracleSansVF"/>
              </a:rPr>
              <a:t>Sagar’,’Patel</a:t>
            </a:r>
            <a:r>
              <a:rPr lang="en-US" sz="2000" dirty="0">
                <a:solidFill>
                  <a:srgbClr val="161513"/>
                </a:solidFill>
                <a:latin typeface="OracleSansVF"/>
              </a:rPr>
              <a:t>’, 21,’sagarpatel@gmail.com’);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1" i="1" u="none" strike="noStrike" kern="1200" cap="none" spc="0" normalizeH="0" baseline="0" noProof="0" dirty="0">
              <a:ln>
                <a:noFill/>
              </a:ln>
              <a:solidFill>
                <a:srgbClr val="161513"/>
              </a:solidFill>
              <a:effectLst/>
              <a:uLnTx/>
              <a:uFillTx/>
              <a:latin typeface="OracleSansVF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161513"/>
                </a:solidFill>
                <a:effectLst/>
                <a:uLnTx/>
                <a:uFillTx/>
                <a:latin typeface="OracleSansVF"/>
                <a:ea typeface="+mn-ea"/>
                <a:cs typeface="+mn-cs"/>
              </a:rPr>
              <a:t>Output: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OracleSansVF"/>
                <a:ea typeface="+mn-ea"/>
                <a:cs typeface="+mn-cs"/>
              </a:rPr>
              <a:t>This will insert two rows into the created Student table.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2000" b="1" i="1" dirty="0">
              <a:solidFill>
                <a:schemeClr val="accent5">
                  <a:lumMod val="50000"/>
                </a:schemeClr>
              </a:solidFill>
              <a:latin typeface="OracleSansVF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>
              <a:solidFill>
                <a:srgbClr val="161513"/>
              </a:solidFill>
              <a:latin typeface="OracleSansVF"/>
            </a:endParaRPr>
          </a:p>
        </p:txBody>
      </p:sp>
    </p:spTree>
    <p:extLst>
      <p:ext uri="{BB962C8B-B14F-4D97-AF65-F5344CB8AC3E}">
        <p14:creationId xmlns:p14="http://schemas.microsoft.com/office/powerpoint/2010/main" val="122174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44A81-EA24-8029-5578-B60EAF6A97E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UPDATE Command</a:t>
            </a:r>
            <a:endParaRPr lang="en-IN" sz="4000" b="1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4F312-520D-6236-F4A2-CEE1D4208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161513"/>
                </a:solidFill>
                <a:latin typeface="OracleSansVF"/>
              </a:rPr>
              <a:t>Syntax: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effectLst/>
                <a:latin typeface="OracleSansVF"/>
                <a:ea typeface="Times New Roman" panose="02020603050405020304" pitchFamily="18" charset="0"/>
                <a:cs typeface="Times New Roman" panose="02020603050405020304" pitchFamily="18" charset="0"/>
              </a:rPr>
              <a:t>UPDATE </a:t>
            </a:r>
            <a:r>
              <a:rPr lang="en-US" sz="2000" dirty="0" err="1">
                <a:effectLst/>
                <a:latin typeface="OracleSansVF"/>
                <a:ea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US" sz="2000" dirty="0">
                <a:effectLst/>
                <a:latin typeface="OracleSansVF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effectLst/>
                <a:latin typeface="OracleSansVF"/>
                <a:ea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effectLst/>
                <a:latin typeface="OracleSansVF"/>
                <a:ea typeface="Times New Roman" panose="02020603050405020304" pitchFamily="18" charset="0"/>
                <a:cs typeface="Times New Roman" panose="02020603050405020304" pitchFamily="18" charset="0"/>
              </a:rPr>
              <a:t>column1_name=value1,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effectLst/>
                <a:latin typeface="OracleSansVF"/>
                <a:ea typeface="Times New Roman" panose="02020603050405020304" pitchFamily="18" charset="0"/>
                <a:cs typeface="Times New Roman" panose="02020603050405020304" pitchFamily="18" charset="0"/>
              </a:rPr>
              <a:t>column2_name=value2,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spc="-320" dirty="0">
                <a:latin typeface="OracleSansVF"/>
                <a:ea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err="1">
                <a:effectLst/>
                <a:latin typeface="OracleSansVF"/>
                <a:ea typeface="Times New Roman" panose="02020603050405020304" pitchFamily="18" charset="0"/>
                <a:cs typeface="Times New Roman" panose="02020603050405020304" pitchFamily="18" charset="0"/>
              </a:rPr>
              <a:t>columnn_name</a:t>
            </a:r>
            <a:r>
              <a:rPr lang="en-US" sz="2000" dirty="0">
                <a:effectLst/>
                <a:latin typeface="OracleSansVF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 err="1">
                <a:effectLst/>
                <a:latin typeface="OracleSansVF"/>
                <a:ea typeface="Times New Roman" panose="02020603050405020304" pitchFamily="18" charset="0"/>
                <a:cs typeface="Times New Roman" panose="02020603050405020304" pitchFamily="18" charset="0"/>
              </a:rPr>
              <a:t>valuen</a:t>
            </a:r>
            <a:endParaRPr lang="en-US" sz="2000" spc="-320" dirty="0">
              <a:effectLst/>
              <a:latin typeface="OracleSansVF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effectLst/>
                <a:latin typeface="OracleSansVF"/>
                <a:ea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2000" spc="-10" dirty="0">
                <a:effectLst/>
                <a:latin typeface="OracleSansVF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OracleSansVF"/>
                <a:ea typeface="Times New Roman" panose="02020603050405020304" pitchFamily="18" charset="0"/>
                <a:cs typeface="Times New Roman" panose="02020603050405020304" pitchFamily="18" charset="0"/>
              </a:rPr>
              <a:t>condition;</a:t>
            </a:r>
            <a:endParaRPr lang="en-IN" sz="2000" dirty="0">
              <a:effectLst/>
              <a:latin typeface="OracleSansVF"/>
              <a:ea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CD3D98C-880A-B666-E2E2-DF0986A61041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b="1" dirty="0">
                <a:solidFill>
                  <a:srgbClr val="161513"/>
                </a:solidFill>
                <a:latin typeface="OracleSansVF"/>
              </a:rPr>
              <a:t>Example: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effectLst/>
                <a:latin typeface="OracleSansVF"/>
                <a:ea typeface="Times New Roman" panose="02020603050405020304" pitchFamily="18" charset="0"/>
                <a:cs typeface="Times New Roman" panose="02020603050405020304" pitchFamily="18" charset="0"/>
              </a:rPr>
              <a:t>UPDATE Student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effectLst/>
                <a:latin typeface="OracleSansVF"/>
                <a:ea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effectLst/>
                <a:latin typeface="OracleSansVF"/>
                <a:ea typeface="Times New Roman" panose="02020603050405020304" pitchFamily="18" charset="0"/>
                <a:cs typeface="Times New Roman" panose="02020603050405020304" pitchFamily="18" charset="0"/>
              </a:rPr>
              <a:t>City=‘Vadodara’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OracleSansVF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2000" dirty="0">
                <a:effectLst/>
                <a:latin typeface="OracleSansVF"/>
                <a:ea typeface="Times New Roman" panose="02020603050405020304" pitchFamily="18" charset="0"/>
                <a:cs typeface="Times New Roman" panose="02020603050405020304" pitchFamily="18" charset="0"/>
              </a:rPr>
              <a:t> Enrollment Number=1;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1" i="1" u="none" strike="noStrike" kern="1200" cap="none" spc="0" normalizeH="0" baseline="0" noProof="0" dirty="0">
              <a:ln>
                <a:noFill/>
              </a:ln>
              <a:solidFill>
                <a:srgbClr val="161513"/>
              </a:solidFill>
              <a:effectLst/>
              <a:uLnTx/>
              <a:uFillTx/>
              <a:latin typeface="OracleSansVF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161513"/>
                </a:solidFill>
                <a:effectLst/>
                <a:uLnTx/>
                <a:uFillTx/>
                <a:latin typeface="OracleSansVF"/>
                <a:ea typeface="+mn-ea"/>
                <a:cs typeface="+mn-cs"/>
              </a:rPr>
              <a:t>Output: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OracleSansVF"/>
                <a:ea typeface="+mn-ea"/>
                <a:cs typeface="+mn-cs"/>
              </a:rPr>
              <a:t>This will update city’s name ‘Vadodara’ for the particular record having Enrollment Number 1.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2000" b="1" i="1" dirty="0">
              <a:solidFill>
                <a:schemeClr val="accent5">
                  <a:lumMod val="50000"/>
                </a:schemeClr>
              </a:solidFill>
              <a:latin typeface="OracleSansVF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>
              <a:solidFill>
                <a:srgbClr val="161513"/>
              </a:solidFill>
              <a:latin typeface="OracleSansVF"/>
            </a:endParaRPr>
          </a:p>
        </p:txBody>
      </p:sp>
    </p:spTree>
    <p:extLst>
      <p:ext uri="{BB962C8B-B14F-4D97-AF65-F5344CB8AC3E}">
        <p14:creationId xmlns:p14="http://schemas.microsoft.com/office/powerpoint/2010/main" val="3269498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44A81-EA24-8029-5578-B60EAF6A97E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DELETE Command</a:t>
            </a:r>
            <a:endParaRPr lang="en-IN" sz="4000" b="1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4F312-520D-6236-F4A2-CEE1D4208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161513"/>
                </a:solidFill>
                <a:latin typeface="OracleSansVF"/>
              </a:rPr>
              <a:t>Syntax: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effectLst/>
                <a:latin typeface="OracleSansVF"/>
                <a:ea typeface="Times New Roman" panose="02020603050405020304" pitchFamily="18" charset="0"/>
                <a:cs typeface="Times New Roman" panose="02020603050405020304" pitchFamily="18" charset="0"/>
              </a:rPr>
              <a:t>DELETE FROM </a:t>
            </a:r>
            <a:r>
              <a:rPr lang="en-US" sz="2000" dirty="0" err="1">
                <a:effectLst/>
                <a:latin typeface="OracleSansVF"/>
                <a:ea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US" sz="2000" dirty="0">
                <a:effectLst/>
                <a:latin typeface="OracleSansVF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spc="-320" dirty="0">
              <a:effectLst/>
              <a:latin typeface="OracleSansVF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effectLst/>
                <a:latin typeface="OracleSansVF"/>
                <a:ea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2000" spc="-10" dirty="0">
                <a:effectLst/>
                <a:latin typeface="OracleSansVF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OracleSansVF"/>
                <a:ea typeface="Times New Roman" panose="02020603050405020304" pitchFamily="18" charset="0"/>
                <a:cs typeface="Times New Roman" panose="02020603050405020304" pitchFamily="18" charset="0"/>
              </a:rPr>
              <a:t>condition;</a:t>
            </a:r>
            <a:endParaRPr lang="en-IN" sz="2000" dirty="0">
              <a:effectLst/>
              <a:latin typeface="OracleSansVF"/>
              <a:ea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CD3D98C-880A-B666-E2E2-DF0986A61041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b="1" dirty="0">
                <a:solidFill>
                  <a:srgbClr val="161513"/>
                </a:solidFill>
                <a:latin typeface="OracleSansVF"/>
              </a:rPr>
              <a:t>Example: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effectLst/>
                <a:latin typeface="OracleSansVF"/>
                <a:ea typeface="Times New Roman" panose="02020603050405020304" pitchFamily="18" charset="0"/>
                <a:cs typeface="Times New Roman" panose="02020603050405020304" pitchFamily="18" charset="0"/>
              </a:rPr>
              <a:t>DELETE FROM Student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OracleSansVF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2000" dirty="0">
                <a:effectLst/>
                <a:latin typeface="OracleSansVF"/>
                <a:ea typeface="Times New Roman" panose="02020603050405020304" pitchFamily="18" charset="0"/>
                <a:cs typeface="Times New Roman" panose="02020603050405020304" pitchFamily="18" charset="0"/>
              </a:rPr>
              <a:t> Enrollment Number=1;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1" i="1" u="none" strike="noStrike" kern="1200" cap="none" spc="0" normalizeH="0" baseline="0" noProof="0" dirty="0">
              <a:ln>
                <a:noFill/>
              </a:ln>
              <a:solidFill>
                <a:srgbClr val="161513"/>
              </a:solidFill>
              <a:effectLst/>
              <a:uLnTx/>
              <a:uFillTx/>
              <a:latin typeface="OracleSansVF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161513"/>
                </a:solidFill>
                <a:effectLst/>
                <a:uLnTx/>
                <a:uFillTx/>
                <a:latin typeface="OracleSansVF"/>
                <a:ea typeface="+mn-ea"/>
                <a:cs typeface="+mn-cs"/>
              </a:rPr>
              <a:t>Output: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OracleSansVF"/>
                <a:ea typeface="+mn-ea"/>
                <a:cs typeface="+mn-cs"/>
              </a:rPr>
              <a:t>This will delete the particular row having record having Enrollment Number 1.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2000" b="1" i="1" dirty="0">
              <a:solidFill>
                <a:schemeClr val="accent5">
                  <a:lumMod val="50000"/>
                </a:schemeClr>
              </a:solidFill>
              <a:latin typeface="OracleSansVF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>
              <a:solidFill>
                <a:srgbClr val="161513"/>
              </a:solidFill>
              <a:latin typeface="OracleSansVF"/>
            </a:endParaRPr>
          </a:p>
        </p:txBody>
      </p:sp>
    </p:spTree>
    <p:extLst>
      <p:ext uri="{BB962C8B-B14F-4D97-AF65-F5344CB8AC3E}">
        <p14:creationId xmlns:p14="http://schemas.microsoft.com/office/powerpoint/2010/main" val="2315739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44A81-EA24-8029-5578-B60EAF6A97ED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/>
              <a:t>D</a:t>
            </a:r>
            <a:r>
              <a:rPr lang="en-IN" b="1" dirty="0"/>
              <a:t>CL : Data Control Language</a:t>
            </a:r>
            <a:endParaRPr lang="en-IN" b="1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4F312-520D-6236-F4A2-CEE1D4208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US" b="0" i="0" dirty="0">
                <a:solidFill>
                  <a:srgbClr val="161513"/>
                </a:solidFill>
                <a:effectLst/>
                <a:latin typeface="OracleSansVF"/>
              </a:rPr>
              <a:t>DCL is a set of SQL commands used to control the access data stored in a database.</a:t>
            </a:r>
          </a:p>
          <a:p>
            <a:pPr algn="just">
              <a:lnSpc>
                <a:spcPct val="100000"/>
              </a:lnSpc>
            </a:pPr>
            <a:r>
              <a:rPr lang="en-US" dirty="0">
                <a:solidFill>
                  <a:srgbClr val="161513"/>
                </a:solidFill>
                <a:latin typeface="OracleSansVF"/>
              </a:rPr>
              <a:t>List of DML Commands:</a:t>
            </a:r>
          </a:p>
          <a:p>
            <a:pPr marL="514350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161513"/>
                </a:solidFill>
                <a:effectLst/>
                <a:latin typeface="OracleSansVF"/>
              </a:rPr>
              <a:t>GRANT : </a:t>
            </a:r>
          </a:p>
          <a:p>
            <a:pPr marL="514350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solidFill>
                  <a:srgbClr val="161513"/>
                </a:solidFill>
                <a:latin typeface="OracleSansVF"/>
              </a:rPr>
              <a:t>REVOKE:</a:t>
            </a:r>
            <a:endParaRPr lang="en-US" b="0" i="0" dirty="0">
              <a:solidFill>
                <a:srgbClr val="161513"/>
              </a:solidFill>
              <a:effectLst/>
              <a:latin typeface="OracleSansVF"/>
            </a:endParaRPr>
          </a:p>
        </p:txBody>
      </p:sp>
    </p:spTree>
    <p:extLst>
      <p:ext uri="{BB962C8B-B14F-4D97-AF65-F5344CB8AC3E}">
        <p14:creationId xmlns:p14="http://schemas.microsoft.com/office/powerpoint/2010/main" val="2081248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44A81-EA24-8029-5578-B60EAF6A97E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dirty="0"/>
              <a:t>How to create a User?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4F312-520D-6236-F4A2-CEE1D4208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00000"/>
              </a:lnSpc>
            </a:pPr>
            <a:r>
              <a:rPr lang="en-US" b="1" i="0" dirty="0">
                <a:solidFill>
                  <a:srgbClr val="161513"/>
                </a:solidFill>
                <a:effectLst/>
                <a:latin typeface="OracleSansVF"/>
              </a:rPr>
              <a:t>Syntax: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b="0" i="0" dirty="0">
                <a:solidFill>
                  <a:srgbClr val="161513"/>
                </a:solidFill>
                <a:effectLst/>
                <a:latin typeface="OracleSansVF"/>
              </a:rPr>
              <a:t>CREATE USER </a:t>
            </a:r>
            <a:r>
              <a:rPr lang="en-US" sz="2000" b="0" i="0" dirty="0" err="1">
                <a:solidFill>
                  <a:srgbClr val="161513"/>
                </a:solidFill>
                <a:effectLst/>
                <a:latin typeface="OracleSansVF"/>
              </a:rPr>
              <a:t>user_name</a:t>
            </a:r>
            <a:endParaRPr lang="en-US" sz="2000" b="0" i="0" dirty="0">
              <a:solidFill>
                <a:srgbClr val="161513"/>
              </a:solidFill>
              <a:effectLst/>
              <a:latin typeface="OracleSansVF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b="0" i="0" dirty="0">
                <a:solidFill>
                  <a:srgbClr val="161513"/>
                </a:solidFill>
                <a:effectLst/>
                <a:latin typeface="OracleSansVF"/>
              </a:rPr>
              <a:t>WITH PASSWORD ‘</a:t>
            </a:r>
            <a:r>
              <a:rPr lang="en-US" sz="2000" b="0" i="0" dirty="0" err="1">
                <a:solidFill>
                  <a:srgbClr val="161513"/>
                </a:solidFill>
                <a:effectLst/>
                <a:latin typeface="OracleSansVF"/>
              </a:rPr>
              <a:t>password_value</a:t>
            </a:r>
            <a:r>
              <a:rPr lang="en-US" sz="2000" b="0" i="0" dirty="0">
                <a:solidFill>
                  <a:srgbClr val="161513"/>
                </a:solidFill>
                <a:effectLst/>
                <a:latin typeface="OracleSansVF"/>
              </a:rPr>
              <a:t>’ | VALID UNTIL ‘expiration’;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000" b="0" i="0" dirty="0">
              <a:solidFill>
                <a:srgbClr val="161513"/>
              </a:solidFill>
              <a:effectLst/>
              <a:latin typeface="OracleSansVF"/>
            </a:endParaRPr>
          </a:p>
          <a:p>
            <a:pPr algn="just">
              <a:lnSpc>
                <a:spcPct val="100000"/>
              </a:lnSpc>
            </a:pPr>
            <a:r>
              <a:rPr lang="en-US" b="1" i="0" dirty="0">
                <a:solidFill>
                  <a:srgbClr val="161513"/>
                </a:solidFill>
                <a:effectLst/>
                <a:latin typeface="OracleSansVF"/>
              </a:rPr>
              <a:t>Examples: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b="0" i="0" dirty="0">
                <a:solidFill>
                  <a:srgbClr val="161513"/>
                </a:solidFill>
                <a:effectLst/>
                <a:latin typeface="OracleSansVF"/>
              </a:rPr>
              <a:t>CREATE USER </a:t>
            </a:r>
            <a:r>
              <a:rPr lang="en-US" sz="2000" b="0" i="0" dirty="0" err="1">
                <a:solidFill>
                  <a:srgbClr val="161513"/>
                </a:solidFill>
                <a:effectLst/>
                <a:latin typeface="OracleSansVF"/>
              </a:rPr>
              <a:t>abc</a:t>
            </a:r>
            <a:endParaRPr lang="en-US" sz="2000" b="0" i="0" dirty="0">
              <a:solidFill>
                <a:srgbClr val="161513"/>
              </a:solidFill>
              <a:effectLst/>
              <a:latin typeface="OracleSansVF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b="0" i="0" dirty="0">
                <a:solidFill>
                  <a:srgbClr val="161513"/>
                </a:solidFill>
                <a:effectLst/>
                <a:latin typeface="OracleSansVF"/>
              </a:rPr>
              <a:t>WITH PASSWORD ‘abc1234’ | VALID UNTIL ‘Jan 1, 2020’;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000" b="0" i="0" dirty="0">
              <a:solidFill>
                <a:srgbClr val="161513"/>
              </a:solidFill>
              <a:effectLst/>
              <a:latin typeface="OracleSansVF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b="0" i="0" dirty="0">
                <a:solidFill>
                  <a:srgbClr val="161513"/>
                </a:solidFill>
                <a:effectLst/>
                <a:latin typeface="OracleSansVF"/>
              </a:rPr>
              <a:t>CREATE USER def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b="0" i="0" dirty="0">
                <a:solidFill>
                  <a:srgbClr val="161513"/>
                </a:solidFill>
                <a:effectLst/>
                <a:latin typeface="OracleSansVF"/>
              </a:rPr>
              <a:t>WITH PASSWORD ‘def1234’ | VALID UNTIL ‘infinity’;</a:t>
            </a:r>
          </a:p>
          <a:p>
            <a:pPr algn="just">
              <a:lnSpc>
                <a:spcPct val="100000"/>
              </a:lnSpc>
            </a:pPr>
            <a:endParaRPr lang="en-US" b="0" i="0" dirty="0">
              <a:solidFill>
                <a:srgbClr val="161513"/>
              </a:solidFill>
              <a:effectLst/>
              <a:latin typeface="OracleSansVF"/>
            </a:endParaRPr>
          </a:p>
        </p:txBody>
      </p:sp>
    </p:spTree>
    <p:extLst>
      <p:ext uri="{BB962C8B-B14F-4D97-AF65-F5344CB8AC3E}">
        <p14:creationId xmlns:p14="http://schemas.microsoft.com/office/powerpoint/2010/main" val="2335261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44A81-EA24-8029-5578-B60EAF6A97E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dirty="0"/>
              <a:t>How to delete a User?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4F312-520D-6236-F4A2-CEE1D4208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b="1" i="0" dirty="0">
                <a:solidFill>
                  <a:srgbClr val="161513"/>
                </a:solidFill>
                <a:effectLst/>
                <a:latin typeface="OracleSansVF"/>
              </a:rPr>
              <a:t>Syntax: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b="0" i="0" dirty="0">
                <a:solidFill>
                  <a:srgbClr val="161513"/>
                </a:solidFill>
                <a:effectLst/>
                <a:latin typeface="OracleSansVF"/>
              </a:rPr>
              <a:t>DROP USER </a:t>
            </a:r>
            <a:r>
              <a:rPr lang="en-US" b="0" i="0" dirty="0" err="1">
                <a:solidFill>
                  <a:srgbClr val="161513"/>
                </a:solidFill>
                <a:effectLst/>
                <a:latin typeface="OracleSansVF"/>
              </a:rPr>
              <a:t>user_name</a:t>
            </a:r>
            <a:r>
              <a:rPr lang="en-US" b="0" i="0" dirty="0">
                <a:solidFill>
                  <a:srgbClr val="161513"/>
                </a:solidFill>
                <a:effectLst/>
                <a:latin typeface="OracleSansVF"/>
              </a:rPr>
              <a:t>;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b="0" i="0" dirty="0">
              <a:solidFill>
                <a:srgbClr val="161513"/>
              </a:solidFill>
              <a:effectLst/>
              <a:latin typeface="OracleSansVF"/>
            </a:endParaRPr>
          </a:p>
          <a:p>
            <a:pPr algn="just">
              <a:lnSpc>
                <a:spcPct val="100000"/>
              </a:lnSpc>
            </a:pPr>
            <a:r>
              <a:rPr lang="en-US" b="1" i="0" dirty="0">
                <a:solidFill>
                  <a:srgbClr val="161513"/>
                </a:solidFill>
                <a:effectLst/>
                <a:latin typeface="OracleSansVF"/>
              </a:rPr>
              <a:t>Example: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b="0" i="0" dirty="0">
                <a:solidFill>
                  <a:srgbClr val="161513"/>
                </a:solidFill>
                <a:effectLst/>
                <a:latin typeface="OracleSansVF"/>
              </a:rPr>
              <a:t>DROP USER </a:t>
            </a:r>
            <a:r>
              <a:rPr lang="en-US" b="0" i="0" dirty="0" err="1">
                <a:solidFill>
                  <a:srgbClr val="161513"/>
                </a:solidFill>
                <a:effectLst/>
                <a:latin typeface="OracleSansVF"/>
              </a:rPr>
              <a:t>abc</a:t>
            </a:r>
            <a:r>
              <a:rPr lang="en-US" b="0" i="0" dirty="0">
                <a:solidFill>
                  <a:srgbClr val="161513"/>
                </a:solidFill>
                <a:effectLst/>
                <a:latin typeface="OracleSansVF"/>
              </a:rPr>
              <a:t>;</a:t>
            </a:r>
          </a:p>
          <a:p>
            <a:pPr algn="just">
              <a:lnSpc>
                <a:spcPct val="100000"/>
              </a:lnSpc>
            </a:pPr>
            <a:endParaRPr lang="en-US" b="0" i="0" dirty="0">
              <a:solidFill>
                <a:srgbClr val="161513"/>
              </a:solidFill>
              <a:effectLst/>
              <a:latin typeface="OracleSansVF"/>
            </a:endParaRPr>
          </a:p>
        </p:txBody>
      </p:sp>
    </p:spTree>
    <p:extLst>
      <p:ext uri="{BB962C8B-B14F-4D97-AF65-F5344CB8AC3E}">
        <p14:creationId xmlns:p14="http://schemas.microsoft.com/office/powerpoint/2010/main" val="387719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96BFC-9301-9B98-71B3-B6E6943079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Unit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4821DA-C8EC-72FE-70BF-4B624EC2C9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7200" b="1" dirty="0"/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18115604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EA926-37B4-F25B-0370-0F928520E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Syntax:</a:t>
            </a:r>
          </a:p>
          <a:p>
            <a:pPr marL="0" indent="0">
              <a:buNone/>
            </a:pPr>
            <a:r>
              <a:rPr lang="en-US" dirty="0"/>
              <a:t>ALTER USER </a:t>
            </a:r>
            <a:r>
              <a:rPr lang="en-US" dirty="0" err="1"/>
              <a:t>user_name</a:t>
            </a:r>
            <a:r>
              <a:rPr lang="en-US" dirty="0"/>
              <a:t> TO </a:t>
            </a:r>
            <a:r>
              <a:rPr lang="en-US" dirty="0" err="1"/>
              <a:t>new_name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Examples:</a:t>
            </a:r>
          </a:p>
          <a:p>
            <a:pPr marL="0" indent="0">
              <a:buNone/>
            </a:pPr>
            <a:r>
              <a:rPr lang="en-US" dirty="0"/>
              <a:t>ALTER USER </a:t>
            </a:r>
            <a:r>
              <a:rPr lang="en-US" dirty="0" err="1"/>
              <a:t>abc</a:t>
            </a:r>
            <a:r>
              <a:rPr lang="en-US" dirty="0"/>
              <a:t> TO abc1;</a:t>
            </a:r>
          </a:p>
          <a:p>
            <a:endParaRPr lang="en-I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D051007-9C50-F327-170D-12ADBE50C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dirty="0"/>
              <a:t>How to rename a User?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22645392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BB0B3-B7A2-E5CB-24D7-019C8619941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GRANT</a:t>
            </a:r>
            <a:endParaRPr lang="en-IN" sz="4000" b="1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C26FE-CB47-01C3-EE8C-AB08C9D25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000" b="1" dirty="0">
                <a:latin typeface="OracleSansVF"/>
              </a:rPr>
              <a:t>Syntax: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>
                <a:latin typeface="OracleSansVF"/>
              </a:rPr>
              <a:t>GRANT privileges ON </a:t>
            </a:r>
            <a:r>
              <a:rPr lang="en-US" sz="2000" dirty="0" err="1">
                <a:latin typeface="OracleSansVF"/>
              </a:rPr>
              <a:t>table_name</a:t>
            </a:r>
            <a:r>
              <a:rPr lang="en-US" sz="2000" dirty="0">
                <a:latin typeface="OracleSansVF"/>
              </a:rPr>
              <a:t> TO user; 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OracleSansVF"/>
              </a:rPr>
              <a:t>Examples: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>
                <a:latin typeface="OracleSansVF"/>
              </a:rPr>
              <a:t>GRANT SELECT, INSERT, UPDATE, DELETE ON Student TO </a:t>
            </a:r>
            <a:r>
              <a:rPr lang="en-US" sz="2000" dirty="0" err="1">
                <a:latin typeface="OracleSansVF"/>
              </a:rPr>
              <a:t>abc</a:t>
            </a:r>
            <a:r>
              <a:rPr lang="en-US" sz="2000" dirty="0">
                <a:latin typeface="OracleSansVF"/>
              </a:rPr>
              <a:t>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i="1" dirty="0">
                <a:solidFill>
                  <a:schemeClr val="accent5">
                    <a:lumMod val="50000"/>
                  </a:schemeClr>
                </a:solidFill>
                <a:latin typeface="OracleSansVF"/>
              </a:rPr>
              <a:t>User “</a:t>
            </a:r>
            <a:r>
              <a:rPr lang="en-US" sz="2000" i="1" dirty="0" err="1">
                <a:solidFill>
                  <a:schemeClr val="accent5">
                    <a:lumMod val="50000"/>
                  </a:schemeClr>
                </a:solidFill>
                <a:latin typeface="OracleSansVF"/>
              </a:rPr>
              <a:t>abc</a:t>
            </a:r>
            <a:r>
              <a:rPr lang="en-US" sz="2000" i="1" dirty="0">
                <a:solidFill>
                  <a:schemeClr val="accent5">
                    <a:lumMod val="50000"/>
                  </a:schemeClr>
                </a:solidFill>
                <a:latin typeface="OracleSansVF"/>
              </a:rPr>
              <a:t>” can perform select, insert, update and delete on the table “Student”.</a:t>
            </a:r>
            <a:endParaRPr lang="en-US" sz="2000" dirty="0">
              <a:latin typeface="OracleSansVF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>
                <a:latin typeface="OracleSansVF"/>
              </a:rPr>
              <a:t>GRANT ALL ON Student TO def;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i="1" dirty="0">
                <a:solidFill>
                  <a:schemeClr val="accent5">
                    <a:lumMod val="50000"/>
                  </a:schemeClr>
                </a:solidFill>
                <a:latin typeface="OracleSansVF"/>
              </a:rPr>
              <a:t>User “def” can perform all operations on the table “Student”.</a:t>
            </a:r>
            <a:endParaRPr lang="en-US" sz="2000" dirty="0">
              <a:latin typeface="OracleSansVF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>
                <a:latin typeface="OracleSansVF"/>
              </a:rPr>
              <a:t>GRANT SELECT ON Student TO PUBLIC;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i="1" dirty="0">
                <a:solidFill>
                  <a:schemeClr val="accent5">
                    <a:lumMod val="50000"/>
                  </a:schemeClr>
                </a:solidFill>
                <a:latin typeface="OracleSansVF"/>
              </a:rPr>
              <a:t>Any user can perform only select operations on the table “Student”.</a:t>
            </a:r>
            <a:endParaRPr lang="en-US" sz="2000" dirty="0">
              <a:latin typeface="OracleSansVF"/>
            </a:endParaRPr>
          </a:p>
        </p:txBody>
      </p:sp>
    </p:spTree>
    <p:extLst>
      <p:ext uri="{BB962C8B-B14F-4D97-AF65-F5344CB8AC3E}">
        <p14:creationId xmlns:p14="http://schemas.microsoft.com/office/powerpoint/2010/main" val="38645229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BB0B3-B7A2-E5CB-24D7-019C8619941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REVOKE</a:t>
            </a:r>
            <a:endParaRPr lang="en-IN" sz="4000" b="1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C26FE-CB47-01C3-EE8C-AB08C9D25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000" b="1" dirty="0">
                <a:latin typeface="OracleSansVF"/>
              </a:rPr>
              <a:t>Syntax:</a:t>
            </a:r>
            <a:endParaRPr lang="en-US" sz="2000" dirty="0">
              <a:latin typeface="OracleSansVF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>
                <a:latin typeface="OracleSansVF"/>
              </a:rPr>
              <a:t>REVOKE privileges ON </a:t>
            </a:r>
            <a:r>
              <a:rPr lang="en-US" sz="2000" dirty="0" err="1">
                <a:latin typeface="OracleSansVF"/>
              </a:rPr>
              <a:t>table_name</a:t>
            </a:r>
            <a:r>
              <a:rPr lang="en-US" sz="2000" dirty="0">
                <a:latin typeface="OracleSansVF"/>
              </a:rPr>
              <a:t> FROM user;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000" dirty="0">
              <a:latin typeface="OracleSansVF"/>
            </a:endParaRP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OracleSansVF"/>
              </a:rPr>
              <a:t>Examples:</a:t>
            </a:r>
            <a:endParaRPr lang="en-US" sz="2000" dirty="0">
              <a:latin typeface="OracleSansVF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>
                <a:latin typeface="OracleSansVF"/>
              </a:rPr>
              <a:t>REVOKE ALL ON Student FROM </a:t>
            </a:r>
            <a:r>
              <a:rPr lang="en-US" sz="2000" dirty="0" err="1">
                <a:latin typeface="OracleSansVF"/>
              </a:rPr>
              <a:t>abc</a:t>
            </a:r>
            <a:r>
              <a:rPr lang="en-US" sz="2000" dirty="0">
                <a:latin typeface="OracleSansVF"/>
              </a:rPr>
              <a:t>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i="1" dirty="0">
                <a:solidFill>
                  <a:schemeClr val="accent5">
                    <a:lumMod val="50000"/>
                  </a:schemeClr>
                </a:solidFill>
                <a:latin typeface="OracleSansVF"/>
              </a:rPr>
              <a:t>Permissions are taken back from user “</a:t>
            </a:r>
            <a:r>
              <a:rPr lang="en-US" sz="2000" i="1" dirty="0" err="1">
                <a:solidFill>
                  <a:schemeClr val="accent5">
                    <a:lumMod val="50000"/>
                  </a:schemeClr>
                </a:solidFill>
                <a:latin typeface="OracleSansVF"/>
              </a:rPr>
              <a:t>abc</a:t>
            </a:r>
            <a:r>
              <a:rPr lang="en-US" sz="2000" i="1" dirty="0">
                <a:solidFill>
                  <a:schemeClr val="accent5">
                    <a:lumMod val="50000"/>
                  </a:schemeClr>
                </a:solidFill>
                <a:latin typeface="OracleSansVF"/>
              </a:rPr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7369894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44A81-EA24-8029-5578-B60EAF6A97ED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/>
              <a:t>WHERE</a:t>
            </a:r>
            <a:endParaRPr lang="en-IN" b="1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4F312-520D-6236-F4A2-CEE1D4208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US" b="0" i="0" dirty="0">
                <a:solidFill>
                  <a:srgbClr val="161513"/>
                </a:solidFill>
                <a:effectLst/>
                <a:latin typeface="OracleSansVF"/>
              </a:rPr>
              <a:t>The WHERE predicate is used for filter the records. </a:t>
            </a:r>
          </a:p>
          <a:p>
            <a:pPr algn="just">
              <a:lnSpc>
                <a:spcPct val="100000"/>
              </a:lnSpc>
            </a:pPr>
            <a:r>
              <a:rPr lang="en-US" b="0" i="0" dirty="0">
                <a:solidFill>
                  <a:srgbClr val="161513"/>
                </a:solidFill>
                <a:effectLst/>
                <a:latin typeface="OracleSansVF"/>
              </a:rPr>
              <a:t>It is used to extract only those records that fulfil a specified condition.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b="0" i="0" dirty="0">
              <a:solidFill>
                <a:srgbClr val="161513"/>
              </a:solidFill>
              <a:effectLst/>
              <a:latin typeface="OracleSansVF"/>
            </a:endParaRPr>
          </a:p>
          <a:p>
            <a:pPr algn="just">
              <a:lnSpc>
                <a:spcPct val="100000"/>
              </a:lnSpc>
            </a:pPr>
            <a:r>
              <a:rPr lang="en-US" b="1" i="0" dirty="0">
                <a:solidFill>
                  <a:srgbClr val="161513"/>
                </a:solidFill>
                <a:effectLst/>
                <a:latin typeface="OracleSansVF"/>
              </a:rPr>
              <a:t>Syntax: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b="0" i="0" dirty="0">
                <a:solidFill>
                  <a:srgbClr val="161513"/>
                </a:solidFill>
                <a:effectLst/>
                <a:latin typeface="OracleSansVF"/>
              </a:rPr>
              <a:t>SELECT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b="0" i="0" dirty="0">
                <a:solidFill>
                  <a:srgbClr val="161513"/>
                </a:solidFill>
                <a:effectLst/>
                <a:latin typeface="OracleSansVF"/>
              </a:rPr>
              <a:t>column1_name, column2_name, … </a:t>
            </a:r>
            <a:r>
              <a:rPr lang="en-US" sz="2400" b="0" i="0" dirty="0" err="1">
                <a:solidFill>
                  <a:srgbClr val="161513"/>
                </a:solidFill>
                <a:effectLst/>
                <a:latin typeface="OracleSansVF"/>
              </a:rPr>
              <a:t>columnN_name</a:t>
            </a:r>
            <a:r>
              <a:rPr lang="en-US" sz="2400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b="0" i="0" dirty="0">
                <a:solidFill>
                  <a:srgbClr val="161513"/>
                </a:solidFill>
                <a:effectLst/>
                <a:latin typeface="OracleSansVF"/>
              </a:rPr>
              <a:t>FROM </a:t>
            </a:r>
            <a:r>
              <a:rPr lang="en-US" sz="2400" b="0" i="0" dirty="0" err="1">
                <a:solidFill>
                  <a:srgbClr val="161513"/>
                </a:solidFill>
                <a:effectLst/>
                <a:latin typeface="OracleSansVF"/>
              </a:rPr>
              <a:t>table_name</a:t>
            </a:r>
            <a:r>
              <a:rPr lang="en-US" sz="2400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b="0" i="0" dirty="0">
                <a:solidFill>
                  <a:srgbClr val="161513"/>
                </a:solidFill>
                <a:effectLst/>
                <a:latin typeface="OracleSansVF"/>
              </a:rPr>
              <a:t>WHERE condition;</a:t>
            </a:r>
          </a:p>
          <a:p>
            <a:pPr algn="just">
              <a:lnSpc>
                <a:spcPct val="100000"/>
              </a:lnSpc>
            </a:pPr>
            <a:endParaRPr lang="en-US" b="0" i="0" dirty="0">
              <a:solidFill>
                <a:srgbClr val="161513"/>
              </a:solidFill>
              <a:effectLst/>
              <a:latin typeface="OracleSansVF"/>
            </a:endParaRPr>
          </a:p>
        </p:txBody>
      </p:sp>
    </p:spTree>
    <p:extLst>
      <p:ext uri="{BB962C8B-B14F-4D97-AF65-F5344CB8AC3E}">
        <p14:creationId xmlns:p14="http://schemas.microsoft.com/office/powerpoint/2010/main" val="14849569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33291-58A7-8557-D785-4E9BD513E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b="1" dirty="0">
                <a:solidFill>
                  <a:srgbClr val="161513"/>
                </a:solidFill>
                <a:latin typeface="OracleSansVF"/>
              </a:rPr>
              <a:t>Examples: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solidFill>
                  <a:srgbClr val="161513"/>
                </a:solidFill>
                <a:latin typeface="OracleSansVF"/>
              </a:rPr>
              <a:t>SELECT </a:t>
            </a:r>
            <a:r>
              <a:rPr lang="en-US" dirty="0" err="1">
                <a:solidFill>
                  <a:srgbClr val="161513"/>
                </a:solidFill>
                <a:latin typeface="OracleSansVF"/>
              </a:rPr>
              <a:t>First_Name</a:t>
            </a:r>
            <a:r>
              <a:rPr lang="en-US" dirty="0">
                <a:solidFill>
                  <a:srgbClr val="161513"/>
                </a:solidFill>
                <a:latin typeface="OracleSansVF"/>
              </a:rPr>
              <a:t> FROM student WHERE age&lt;20;</a:t>
            </a:r>
            <a:endParaRPr lang="en-IN" dirty="0">
              <a:solidFill>
                <a:srgbClr val="161513"/>
              </a:solidFill>
              <a:latin typeface="OracleSansVF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solidFill>
                  <a:srgbClr val="161513"/>
                </a:solidFill>
                <a:latin typeface="OracleSansVF"/>
              </a:rPr>
              <a:t>SELECT </a:t>
            </a:r>
            <a:r>
              <a:rPr lang="en-US" dirty="0" err="1">
                <a:solidFill>
                  <a:srgbClr val="161513"/>
                </a:solidFill>
                <a:latin typeface="OracleSansVF"/>
              </a:rPr>
              <a:t>First_Name</a:t>
            </a:r>
            <a:r>
              <a:rPr lang="en-US" dirty="0">
                <a:solidFill>
                  <a:srgbClr val="161513"/>
                </a:solidFill>
                <a:latin typeface="OracleSansVF"/>
              </a:rPr>
              <a:t>, </a:t>
            </a:r>
            <a:r>
              <a:rPr lang="en-US" dirty="0" err="1">
                <a:solidFill>
                  <a:srgbClr val="161513"/>
                </a:solidFill>
                <a:latin typeface="OracleSansVF"/>
              </a:rPr>
              <a:t>Last_Name</a:t>
            </a:r>
            <a:r>
              <a:rPr lang="en-US" dirty="0">
                <a:solidFill>
                  <a:srgbClr val="161513"/>
                </a:solidFill>
                <a:latin typeface="OracleSansVF"/>
              </a:rPr>
              <a:t> FROM student WHERE age&lt;20;</a:t>
            </a:r>
            <a:endParaRPr lang="en-IN" dirty="0">
              <a:solidFill>
                <a:srgbClr val="161513"/>
              </a:solidFill>
              <a:latin typeface="OracleSansVF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solidFill>
                  <a:srgbClr val="161513"/>
                </a:solidFill>
                <a:latin typeface="OracleSansVF"/>
              </a:rPr>
              <a:t>SELECT </a:t>
            </a:r>
            <a:r>
              <a:rPr lang="en-US" dirty="0" err="1">
                <a:solidFill>
                  <a:srgbClr val="161513"/>
                </a:solidFill>
                <a:latin typeface="OracleSansVF"/>
              </a:rPr>
              <a:t>First_Name</a:t>
            </a:r>
            <a:r>
              <a:rPr lang="en-US" dirty="0">
                <a:solidFill>
                  <a:srgbClr val="161513"/>
                </a:solidFill>
                <a:latin typeface="OracleSansVF"/>
              </a:rPr>
              <a:t>, </a:t>
            </a:r>
            <a:r>
              <a:rPr lang="en-US" dirty="0" err="1">
                <a:solidFill>
                  <a:srgbClr val="161513"/>
                </a:solidFill>
                <a:latin typeface="OracleSansVF"/>
              </a:rPr>
              <a:t>Last_Name</a:t>
            </a:r>
            <a:r>
              <a:rPr lang="en-US" dirty="0">
                <a:solidFill>
                  <a:srgbClr val="161513"/>
                </a:solidFill>
                <a:latin typeface="OracleSansVF"/>
              </a:rPr>
              <a:t> FROM student WHERE city=‘Baroda’;</a:t>
            </a:r>
            <a:endParaRPr lang="en-IN" dirty="0">
              <a:solidFill>
                <a:srgbClr val="161513"/>
              </a:solidFill>
              <a:latin typeface="OracleSansVF"/>
            </a:endParaRPr>
          </a:p>
          <a:p>
            <a:pPr marL="514350" indent="-514350">
              <a:buFont typeface="+mj-lt"/>
              <a:buAutoNum type="arabicPeriod"/>
            </a:pPr>
            <a:endParaRPr lang="en-IN" sz="2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FF421E6-0956-8F52-2A53-E8102CBD8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/>
              <a:t>WHERE</a:t>
            </a:r>
            <a:endParaRPr lang="en-IN" b="1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3374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B24D2-C29B-BE0E-5C15-3A377569D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lnSpc>
                <a:spcPct val="120000"/>
              </a:lnSpc>
            </a:pPr>
            <a:r>
              <a:rPr lang="en-US" dirty="0"/>
              <a:t>The LIKE operator is used in a WHERE predicate to search for a specified pattern in a column.</a:t>
            </a:r>
          </a:p>
          <a:p>
            <a:pPr algn="just">
              <a:lnSpc>
                <a:spcPct val="120000"/>
              </a:lnSpc>
            </a:pPr>
            <a:r>
              <a:rPr lang="en-US" dirty="0"/>
              <a:t>There are two wildcards often used with LIKE: % and _</a:t>
            </a:r>
          </a:p>
          <a:p>
            <a:pPr marL="971550" lvl="1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A% means string starts with A.	</a:t>
            </a:r>
            <a:r>
              <a:rPr lang="en-US" b="1" dirty="0"/>
              <a:t>Example: AB or ABC or ABCDE.</a:t>
            </a:r>
          </a:p>
          <a:p>
            <a:pPr marL="971550" lvl="1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%A means any string that ends with A.	</a:t>
            </a:r>
            <a:r>
              <a:rPr lang="en-US" b="1" dirty="0"/>
              <a:t>Example: BA or CBA.</a:t>
            </a:r>
          </a:p>
          <a:p>
            <a:pPr marL="971550" lvl="1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A%B means string starts with A but ends with B.	   </a:t>
            </a:r>
            <a:r>
              <a:rPr lang="en-US" b="1" dirty="0"/>
              <a:t>Example: ACGB or ADB.</a:t>
            </a:r>
          </a:p>
          <a:p>
            <a:pPr marL="971550" lvl="1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AB_C means string starts with AB then there is any one character and at last there is C.</a:t>
            </a:r>
          </a:p>
          <a:p>
            <a:pPr marL="971550" lvl="1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A_C means string starts with A then there is any one character and at last there is C. </a:t>
            </a:r>
          </a:p>
          <a:p>
            <a:pPr marL="971550" lvl="1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A_ means string starts with A then there is any one character at the end.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D6CD32D-D001-2986-005A-A07E73AC1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/>
              <a:t>LIKE</a:t>
            </a:r>
            <a:endParaRPr lang="en-IN" b="1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87561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B24D2-C29B-BE0E-5C15-3A377569D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b="1" i="0" dirty="0">
                <a:solidFill>
                  <a:srgbClr val="161513"/>
                </a:solidFill>
                <a:effectLst/>
                <a:latin typeface="OracleSansVF"/>
              </a:rPr>
              <a:t>Syntax: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800" b="0" i="0" dirty="0">
                <a:solidFill>
                  <a:srgbClr val="161513"/>
                </a:solidFill>
                <a:effectLst/>
                <a:latin typeface="OracleSansVF"/>
              </a:rPr>
              <a:t>SELECT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800" b="0" i="0" dirty="0">
                <a:solidFill>
                  <a:srgbClr val="161513"/>
                </a:solidFill>
                <a:effectLst/>
                <a:latin typeface="OracleSansVF"/>
              </a:rPr>
              <a:t>column1_name, column2_name, … </a:t>
            </a:r>
            <a:r>
              <a:rPr lang="en-US" sz="2800" b="0" i="0" dirty="0" err="1">
                <a:solidFill>
                  <a:srgbClr val="161513"/>
                </a:solidFill>
                <a:effectLst/>
                <a:latin typeface="OracleSansVF"/>
              </a:rPr>
              <a:t>columnN_name</a:t>
            </a:r>
            <a:r>
              <a:rPr lang="en-US" sz="2800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800" b="0" i="0" dirty="0">
                <a:solidFill>
                  <a:srgbClr val="161513"/>
                </a:solidFill>
                <a:effectLst/>
                <a:latin typeface="OracleSansVF"/>
              </a:rPr>
              <a:t>FROM </a:t>
            </a:r>
            <a:r>
              <a:rPr lang="en-US" sz="2800" b="0" i="0" dirty="0" err="1">
                <a:solidFill>
                  <a:srgbClr val="161513"/>
                </a:solidFill>
                <a:effectLst/>
                <a:latin typeface="OracleSansVF"/>
              </a:rPr>
              <a:t>table_name</a:t>
            </a:r>
            <a:r>
              <a:rPr lang="en-US" sz="2800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800" b="0" i="0" dirty="0">
                <a:solidFill>
                  <a:srgbClr val="161513"/>
                </a:solidFill>
                <a:effectLst/>
                <a:latin typeface="OracleSansVF"/>
              </a:rPr>
              <a:t>WHERE condition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dirty="0">
                <a:solidFill>
                  <a:srgbClr val="161513"/>
                </a:solidFill>
                <a:latin typeface="OracleSansVF"/>
              </a:rPr>
              <a:t>LIKE pattern</a:t>
            </a:r>
            <a:r>
              <a:rPr lang="en-US" sz="2800" b="0" i="0" dirty="0">
                <a:solidFill>
                  <a:srgbClr val="161513"/>
                </a:solidFill>
                <a:effectLst/>
                <a:latin typeface="OracleSansVF"/>
              </a:rPr>
              <a:t>;</a:t>
            </a:r>
          </a:p>
          <a:p>
            <a:pPr algn="just">
              <a:lnSpc>
                <a:spcPct val="120000"/>
              </a:lnSpc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D6CD32D-D001-2986-005A-A07E73AC1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/>
              <a:t>LIKE</a:t>
            </a:r>
            <a:endParaRPr lang="en-IN" b="1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48188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B24D2-C29B-BE0E-5C15-3A377569D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b="1" dirty="0">
                <a:solidFill>
                  <a:srgbClr val="161513"/>
                </a:solidFill>
                <a:latin typeface="OracleSansVF"/>
              </a:rPr>
              <a:t>E</a:t>
            </a:r>
            <a:r>
              <a:rPr lang="en-US" b="1" i="0" dirty="0">
                <a:solidFill>
                  <a:srgbClr val="161513"/>
                </a:solidFill>
                <a:effectLst/>
                <a:latin typeface="OracleSansVF"/>
              </a:rPr>
              <a:t>xamples:</a:t>
            </a:r>
          </a:p>
          <a:p>
            <a:pPr marL="34290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dirty="0">
                <a:effectLst/>
                <a:latin typeface="OracleSansVF"/>
                <a:ea typeface="Times New Roman" panose="02020603050405020304" pitchFamily="18" charset="0"/>
              </a:rPr>
              <a:t>SELECT</a:t>
            </a:r>
            <a:r>
              <a:rPr lang="en-US" sz="2400" spc="-15" dirty="0">
                <a:effectLst/>
                <a:latin typeface="OracleSansVF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OracleSansVF"/>
                <a:ea typeface="Times New Roman" panose="02020603050405020304" pitchFamily="18" charset="0"/>
              </a:rPr>
              <a:t>First_Name</a:t>
            </a:r>
            <a:r>
              <a:rPr lang="en-US" sz="2400" spc="-5" dirty="0">
                <a:effectLst/>
                <a:latin typeface="OracleSansVF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OracleSansVF"/>
                <a:ea typeface="Times New Roman" panose="02020603050405020304" pitchFamily="18" charset="0"/>
              </a:rPr>
              <a:t>FROM</a:t>
            </a:r>
            <a:r>
              <a:rPr lang="en-US" sz="2400" spc="-10" dirty="0">
                <a:effectLst/>
                <a:latin typeface="OracleSansVF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OracleSansVF"/>
                <a:ea typeface="Times New Roman" panose="02020603050405020304" pitchFamily="18" charset="0"/>
              </a:rPr>
              <a:t>student</a:t>
            </a:r>
            <a:r>
              <a:rPr lang="en-US" sz="2400" spc="-10" dirty="0">
                <a:effectLst/>
                <a:latin typeface="OracleSansVF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OracleSansVF"/>
                <a:ea typeface="Times New Roman" panose="02020603050405020304" pitchFamily="18" charset="0"/>
              </a:rPr>
              <a:t>WHERE</a:t>
            </a:r>
            <a:r>
              <a:rPr lang="en-US" sz="2400" spc="-10" dirty="0">
                <a:effectLst/>
                <a:latin typeface="OracleSansVF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OracleSansVF"/>
                <a:ea typeface="Times New Roman" panose="02020603050405020304" pitchFamily="18" charset="0"/>
              </a:rPr>
              <a:t>age&lt;20</a:t>
            </a:r>
            <a:r>
              <a:rPr lang="en-US" sz="2400" spc="10" dirty="0">
                <a:effectLst/>
                <a:latin typeface="OracleSansVF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OracleSansVF"/>
                <a:ea typeface="Times New Roman" panose="02020603050405020304" pitchFamily="18" charset="0"/>
              </a:rPr>
              <a:t>LIKE</a:t>
            </a:r>
            <a:r>
              <a:rPr lang="en-US" sz="2400" spc="-15" dirty="0">
                <a:effectLst/>
                <a:latin typeface="OracleSansVF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OracleSansVF"/>
                <a:ea typeface="Times New Roman" panose="02020603050405020304" pitchFamily="18" charset="0"/>
              </a:rPr>
              <a:t>‘P%’;</a:t>
            </a:r>
            <a:endParaRPr lang="en-IN" sz="2400" dirty="0">
              <a:effectLst/>
              <a:latin typeface="OracleSansVF"/>
              <a:ea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dirty="0">
                <a:effectLst/>
                <a:latin typeface="OracleSansVF"/>
                <a:ea typeface="Times New Roman" panose="02020603050405020304" pitchFamily="18" charset="0"/>
              </a:rPr>
              <a:t>SELECT</a:t>
            </a:r>
            <a:r>
              <a:rPr lang="en-US" sz="2400" spc="-15" dirty="0">
                <a:effectLst/>
                <a:latin typeface="OracleSansVF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OracleSansVF"/>
                <a:ea typeface="Times New Roman" panose="02020603050405020304" pitchFamily="18" charset="0"/>
              </a:rPr>
              <a:t>First_Name</a:t>
            </a:r>
            <a:r>
              <a:rPr lang="en-US" sz="2400" spc="-5" dirty="0">
                <a:effectLst/>
                <a:latin typeface="OracleSansVF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OracleSansVF"/>
                <a:ea typeface="Times New Roman" panose="02020603050405020304" pitchFamily="18" charset="0"/>
              </a:rPr>
              <a:t>FROM</a:t>
            </a:r>
            <a:r>
              <a:rPr lang="en-US" sz="2400" spc="-10" dirty="0">
                <a:effectLst/>
                <a:latin typeface="OracleSansVF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OracleSansVF"/>
                <a:ea typeface="Times New Roman" panose="02020603050405020304" pitchFamily="18" charset="0"/>
              </a:rPr>
              <a:t>student</a:t>
            </a:r>
            <a:r>
              <a:rPr lang="en-US" sz="2400" spc="-10" dirty="0">
                <a:effectLst/>
                <a:latin typeface="OracleSansVF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OracleSansVF"/>
                <a:ea typeface="Times New Roman" panose="02020603050405020304" pitchFamily="18" charset="0"/>
              </a:rPr>
              <a:t>WHERE age&gt;25 LIKE</a:t>
            </a:r>
            <a:r>
              <a:rPr lang="en-US" sz="2400" spc="-15" dirty="0">
                <a:effectLst/>
                <a:latin typeface="OracleSansVF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OracleSansVF"/>
                <a:ea typeface="Times New Roman" panose="02020603050405020304" pitchFamily="18" charset="0"/>
              </a:rPr>
              <a:t>‘M%’;</a:t>
            </a:r>
            <a:endParaRPr lang="en-IN" sz="2400" dirty="0">
              <a:effectLst/>
              <a:latin typeface="OracleSansVF"/>
              <a:ea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dirty="0">
                <a:effectLst/>
                <a:latin typeface="OracleSansVF"/>
                <a:ea typeface="Times New Roman" panose="02020603050405020304" pitchFamily="18" charset="0"/>
              </a:rPr>
              <a:t>SELECT</a:t>
            </a:r>
            <a:r>
              <a:rPr lang="en-US" sz="2400" spc="-10" dirty="0">
                <a:effectLst/>
                <a:latin typeface="OracleSansVF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OracleSansVF"/>
                <a:ea typeface="Times New Roman" panose="02020603050405020304" pitchFamily="18" charset="0"/>
              </a:rPr>
              <a:t>First_Name</a:t>
            </a:r>
            <a:r>
              <a:rPr lang="en-US" sz="2400" spc="-5" dirty="0">
                <a:effectLst/>
                <a:latin typeface="OracleSansVF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OracleSansVF"/>
                <a:ea typeface="Times New Roman" panose="02020603050405020304" pitchFamily="18" charset="0"/>
              </a:rPr>
              <a:t>FROM</a:t>
            </a:r>
            <a:r>
              <a:rPr lang="en-US" sz="2400" spc="-10" dirty="0">
                <a:effectLst/>
                <a:latin typeface="OracleSansVF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OracleSansVF"/>
                <a:ea typeface="Times New Roman" panose="02020603050405020304" pitchFamily="18" charset="0"/>
              </a:rPr>
              <a:t>student</a:t>
            </a:r>
            <a:r>
              <a:rPr lang="en-US" sz="2400" spc="-10" dirty="0">
                <a:effectLst/>
                <a:latin typeface="OracleSansVF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OracleSansVF"/>
                <a:ea typeface="Times New Roman" panose="02020603050405020304" pitchFamily="18" charset="0"/>
              </a:rPr>
              <a:t>WHERE age&gt;25 LIKE</a:t>
            </a:r>
            <a:r>
              <a:rPr lang="en-US" sz="2400" spc="-10" dirty="0">
                <a:effectLst/>
                <a:latin typeface="OracleSansVF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OracleSansVF"/>
                <a:ea typeface="Times New Roman" panose="02020603050405020304" pitchFamily="18" charset="0"/>
              </a:rPr>
              <a:t>‘P%K’;</a:t>
            </a:r>
            <a:endParaRPr lang="en-IN" sz="2400" dirty="0">
              <a:effectLst/>
              <a:latin typeface="OracleSansVF"/>
              <a:ea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dirty="0">
                <a:effectLst/>
                <a:latin typeface="OracleSansVF"/>
                <a:ea typeface="Times New Roman" panose="02020603050405020304" pitchFamily="18" charset="0"/>
              </a:rPr>
              <a:t>SELECT</a:t>
            </a:r>
            <a:r>
              <a:rPr lang="en-US" sz="2400" spc="-15" dirty="0">
                <a:effectLst/>
                <a:latin typeface="OracleSansVF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OracleSansVF"/>
                <a:ea typeface="Times New Roman" panose="02020603050405020304" pitchFamily="18" charset="0"/>
              </a:rPr>
              <a:t>First_Name</a:t>
            </a:r>
            <a:r>
              <a:rPr lang="en-US" sz="2400" spc="-5" dirty="0">
                <a:effectLst/>
                <a:latin typeface="OracleSansVF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OracleSansVF"/>
                <a:ea typeface="Times New Roman" panose="02020603050405020304" pitchFamily="18" charset="0"/>
              </a:rPr>
              <a:t>FROM</a:t>
            </a:r>
            <a:r>
              <a:rPr lang="en-US" sz="2400" spc="-10" dirty="0">
                <a:effectLst/>
                <a:latin typeface="OracleSansVF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OracleSansVF"/>
                <a:ea typeface="Times New Roman" panose="02020603050405020304" pitchFamily="18" charset="0"/>
              </a:rPr>
              <a:t>student</a:t>
            </a:r>
            <a:r>
              <a:rPr lang="en-US" sz="2400" spc="-10" dirty="0">
                <a:effectLst/>
                <a:latin typeface="OracleSansVF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OracleSansVF"/>
                <a:ea typeface="Times New Roman" panose="02020603050405020304" pitchFamily="18" charset="0"/>
              </a:rPr>
              <a:t>WHERE</a:t>
            </a:r>
            <a:r>
              <a:rPr lang="en-US" sz="2400" spc="-5" dirty="0">
                <a:effectLst/>
                <a:latin typeface="OracleSansVF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OracleSansVF"/>
                <a:ea typeface="Times New Roman" panose="02020603050405020304" pitchFamily="18" charset="0"/>
              </a:rPr>
              <a:t>age&gt;25</a:t>
            </a:r>
            <a:r>
              <a:rPr lang="en-US" sz="2400" spc="-5" dirty="0">
                <a:effectLst/>
                <a:latin typeface="OracleSansVF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OracleSansVF"/>
                <a:ea typeface="Times New Roman" panose="02020603050405020304" pitchFamily="18" charset="0"/>
              </a:rPr>
              <a:t>LIKE</a:t>
            </a:r>
            <a:r>
              <a:rPr lang="en-US" sz="2400" spc="-15" dirty="0">
                <a:effectLst/>
                <a:latin typeface="OracleSansVF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OracleSansVF"/>
                <a:ea typeface="Times New Roman" panose="02020603050405020304" pitchFamily="18" charset="0"/>
              </a:rPr>
              <a:t>‘%K’;</a:t>
            </a:r>
            <a:endParaRPr lang="en-IN" sz="2400" dirty="0">
              <a:effectLst/>
              <a:latin typeface="OracleSansVF"/>
              <a:ea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dirty="0">
                <a:effectLst/>
                <a:latin typeface="OracleSansVF"/>
                <a:ea typeface="Times New Roman" panose="02020603050405020304" pitchFamily="18" charset="0"/>
              </a:rPr>
              <a:t>SELECT</a:t>
            </a:r>
            <a:r>
              <a:rPr lang="en-US" sz="2400" spc="-15" dirty="0">
                <a:effectLst/>
                <a:latin typeface="OracleSansVF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OracleSansVF"/>
                <a:ea typeface="Times New Roman" panose="02020603050405020304" pitchFamily="18" charset="0"/>
              </a:rPr>
              <a:t>First_Name</a:t>
            </a:r>
            <a:r>
              <a:rPr lang="en-US" sz="2400" spc="-5" dirty="0">
                <a:effectLst/>
                <a:latin typeface="OracleSansVF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OracleSansVF"/>
                <a:ea typeface="Times New Roman" panose="02020603050405020304" pitchFamily="18" charset="0"/>
              </a:rPr>
              <a:t>FROM</a:t>
            </a:r>
            <a:r>
              <a:rPr lang="en-US" sz="2400" spc="-10" dirty="0">
                <a:effectLst/>
                <a:latin typeface="OracleSansVF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OracleSansVF"/>
                <a:ea typeface="Times New Roman" panose="02020603050405020304" pitchFamily="18" charset="0"/>
              </a:rPr>
              <a:t>student</a:t>
            </a:r>
            <a:r>
              <a:rPr lang="en-US" sz="2400" spc="-15" dirty="0">
                <a:effectLst/>
                <a:latin typeface="OracleSansVF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OracleSansVF"/>
                <a:ea typeface="Times New Roman" panose="02020603050405020304" pitchFamily="18" charset="0"/>
              </a:rPr>
              <a:t>WHERE</a:t>
            </a:r>
            <a:r>
              <a:rPr lang="en-US" sz="2400" spc="-5" dirty="0">
                <a:effectLst/>
                <a:latin typeface="OracleSansVF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OracleSansVF"/>
                <a:ea typeface="Times New Roman" panose="02020603050405020304" pitchFamily="18" charset="0"/>
              </a:rPr>
              <a:t>age&gt;25 LIKE</a:t>
            </a:r>
            <a:r>
              <a:rPr lang="en-US" sz="2400" spc="-20" dirty="0">
                <a:effectLst/>
                <a:latin typeface="OracleSansVF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OracleSansVF"/>
                <a:ea typeface="Times New Roman" panose="02020603050405020304" pitchFamily="18" charset="0"/>
              </a:rPr>
              <a:t>‘_A%’;</a:t>
            </a:r>
            <a:endParaRPr lang="en-IN" sz="2400" dirty="0">
              <a:effectLst/>
              <a:latin typeface="OracleSansVF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D6CD32D-D001-2986-005A-A07E73AC1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/>
              <a:t>LIKE</a:t>
            </a:r>
            <a:endParaRPr lang="en-IN" b="1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48462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435CA-C7D9-A68B-C022-4DCBE10FA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US" dirty="0"/>
              <a:t>The aggregate function simply refers to the calculations performed on a data set to get a single number. 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Some common aggregate functions include: </a:t>
            </a:r>
          </a:p>
          <a:p>
            <a:pPr marL="514350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COUNT </a:t>
            </a:r>
          </a:p>
          <a:p>
            <a:pPr marL="514350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SUM</a:t>
            </a:r>
          </a:p>
          <a:p>
            <a:pPr marL="514350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AVG</a:t>
            </a:r>
          </a:p>
          <a:p>
            <a:pPr marL="514350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MIN</a:t>
            </a:r>
          </a:p>
          <a:p>
            <a:pPr marL="514350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MAX</a:t>
            </a:r>
          </a:p>
          <a:p>
            <a:pPr algn="just">
              <a:lnSpc>
                <a:spcPct val="100000"/>
              </a:lnSpc>
            </a:pP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FE77E3D-70CB-7ADF-073E-A2FB42158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Aggregate Functions</a:t>
            </a:r>
            <a:endParaRPr lang="en-IN" b="1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606239-84CD-39B6-723E-7DBCF987ED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036" y="4538521"/>
            <a:ext cx="6553768" cy="16384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A7E819-D276-A602-A619-7EF87861A619}"/>
              </a:ext>
            </a:extLst>
          </p:cNvPr>
          <p:cNvSpPr txBox="1"/>
          <p:nvPr/>
        </p:nvSpPr>
        <p:spPr>
          <a:xfrm flipH="1">
            <a:off x="3957036" y="4001294"/>
            <a:ext cx="674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Consider the following table. We will perform functions on this table.</a:t>
            </a:r>
          </a:p>
        </p:txBody>
      </p:sp>
    </p:spTree>
    <p:extLst>
      <p:ext uri="{BB962C8B-B14F-4D97-AF65-F5344CB8AC3E}">
        <p14:creationId xmlns:p14="http://schemas.microsoft.com/office/powerpoint/2010/main" val="33071922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53CAC-6712-B1D7-F2C2-FF3FC3E798D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sz="4000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COUNT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70564-94B9-6BB2-6F65-8A8498C2B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b="1" dirty="0"/>
              <a:t>Syntax:</a:t>
            </a:r>
          </a:p>
          <a:p>
            <a:pPr marL="457200" lvl="1" indent="0" algn="just">
              <a:lnSpc>
                <a:spcPct val="120000"/>
              </a:lnSpc>
              <a:buNone/>
            </a:pPr>
            <a:r>
              <a:rPr lang="en-US" dirty="0"/>
              <a:t>SELECT COUNT (</a:t>
            </a:r>
            <a:r>
              <a:rPr lang="en-US" dirty="0" err="1"/>
              <a:t>column_name</a:t>
            </a:r>
            <a:r>
              <a:rPr lang="en-US" dirty="0"/>
              <a:t>) FROM </a:t>
            </a:r>
            <a:r>
              <a:rPr lang="en-US" dirty="0" err="1"/>
              <a:t>table_name</a:t>
            </a:r>
            <a:r>
              <a:rPr lang="en-US" dirty="0"/>
              <a:t> WHERE condition LIKE pattern;</a:t>
            </a:r>
          </a:p>
          <a:p>
            <a:pPr algn="just">
              <a:lnSpc>
                <a:spcPct val="120000"/>
              </a:lnSpc>
            </a:pPr>
            <a:r>
              <a:rPr lang="en-US" b="1" dirty="0"/>
              <a:t>Examples:</a:t>
            </a:r>
          </a:p>
          <a:p>
            <a:pPr marL="914400" lvl="1" indent="-457200">
              <a:lnSpc>
                <a:spcPct val="120000"/>
              </a:lnSpc>
              <a:buAutoNum type="arabicPeriod"/>
            </a:pPr>
            <a:r>
              <a:rPr lang="en-US" dirty="0"/>
              <a:t>SELECT COUNT (</a:t>
            </a:r>
            <a:r>
              <a:rPr lang="en-US" dirty="0" err="1"/>
              <a:t>fisrt_name</a:t>
            </a:r>
            <a:r>
              <a:rPr lang="en-US" dirty="0"/>
              <a:t>) FROM customers WHERE age&lt;25;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b="1" dirty="0">
                <a:solidFill>
                  <a:srgbClr val="002060"/>
                </a:solidFill>
              </a:rPr>
              <a:t>Output: 2</a:t>
            </a:r>
          </a:p>
          <a:p>
            <a:pPr marL="914400" lvl="1" indent="-457200">
              <a:lnSpc>
                <a:spcPct val="120000"/>
              </a:lnSpc>
              <a:buAutoNum type="arabicPeriod" startAt="2"/>
            </a:pPr>
            <a:r>
              <a:rPr lang="en-US" dirty="0"/>
              <a:t>SELECT COUNT (</a:t>
            </a:r>
            <a:r>
              <a:rPr lang="en-US" dirty="0" err="1"/>
              <a:t>fisrt_name</a:t>
            </a:r>
            <a:r>
              <a:rPr lang="en-US" dirty="0"/>
              <a:t>) FROM customers WHERE </a:t>
            </a:r>
            <a:r>
              <a:rPr lang="en-US" dirty="0" err="1"/>
              <a:t>first_name</a:t>
            </a:r>
            <a:r>
              <a:rPr lang="en-US" dirty="0"/>
              <a:t> LIKE ‘J%’;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b="1" dirty="0">
                <a:solidFill>
                  <a:srgbClr val="002060"/>
                </a:solidFill>
              </a:rPr>
              <a:t>Output: 2</a:t>
            </a:r>
          </a:p>
          <a:p>
            <a:pPr marL="914400" lvl="1" indent="-457200">
              <a:lnSpc>
                <a:spcPct val="120000"/>
              </a:lnSpc>
              <a:buAutoNum type="arabicPeriod" startAt="3"/>
            </a:pPr>
            <a:r>
              <a:rPr lang="en-US" dirty="0"/>
              <a:t>SELECT COUNT (</a:t>
            </a:r>
            <a:r>
              <a:rPr lang="en-US" dirty="0" err="1"/>
              <a:t>customer_id</a:t>
            </a:r>
            <a:r>
              <a:rPr lang="en-US" dirty="0"/>
              <a:t>) FROM customers;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b="1" dirty="0">
                <a:solidFill>
                  <a:srgbClr val="002060"/>
                </a:solidFill>
              </a:rPr>
              <a:t>Output: 5</a:t>
            </a:r>
          </a:p>
          <a:p>
            <a:pPr marL="914400" lvl="1" indent="-457200">
              <a:lnSpc>
                <a:spcPct val="120000"/>
              </a:lnSpc>
              <a:buAutoNum type="arabicPeriod" startAt="4"/>
            </a:pPr>
            <a:r>
              <a:rPr lang="en-US" dirty="0"/>
              <a:t>SELECT COUNT (</a:t>
            </a:r>
            <a:r>
              <a:rPr lang="en-US" dirty="0" err="1"/>
              <a:t>customer_id</a:t>
            </a:r>
            <a:r>
              <a:rPr lang="en-US" dirty="0"/>
              <a:t>) FROM customers WHERE country= ‘USA’;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b="1" dirty="0">
                <a:solidFill>
                  <a:srgbClr val="002060"/>
                </a:solidFill>
              </a:rPr>
              <a:t>Output: 2</a:t>
            </a:r>
          </a:p>
        </p:txBody>
      </p:sp>
    </p:spTree>
    <p:extLst>
      <p:ext uri="{BB962C8B-B14F-4D97-AF65-F5344CB8AC3E}">
        <p14:creationId xmlns:p14="http://schemas.microsoft.com/office/powerpoint/2010/main" val="4225259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994E2-6241-FAB2-FB75-61E36603C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1600" dirty="0"/>
              <a:t>DDL : Data Definition Language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DQL : Data Query Language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DML : Data Manipulation Language 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DCL : Data Control Language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WHERE and LIKE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Aggregate Functions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Logical Operators: AND, OR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BETWEEN, IN, NOT IN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UNION, INTERSECT, MINUS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Date Functions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Character Functions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Arithmetic Functions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E88C676-536A-F1BE-8FF0-3AAE042EE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:Overview:</a:t>
            </a:r>
          </a:p>
        </p:txBody>
      </p:sp>
    </p:spTree>
    <p:extLst>
      <p:ext uri="{BB962C8B-B14F-4D97-AF65-F5344CB8AC3E}">
        <p14:creationId xmlns:p14="http://schemas.microsoft.com/office/powerpoint/2010/main" val="32677472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53CAC-6712-B1D7-F2C2-FF3FC3E798D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sz="4000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SUM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70564-94B9-6BB2-6F65-8A8498C2B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b="1" dirty="0"/>
              <a:t>Syntax:</a:t>
            </a:r>
          </a:p>
          <a:p>
            <a:pPr marL="457200" lvl="1" indent="0" algn="just">
              <a:lnSpc>
                <a:spcPct val="120000"/>
              </a:lnSpc>
              <a:buNone/>
            </a:pPr>
            <a:r>
              <a:rPr lang="en-US" dirty="0"/>
              <a:t>SELECT SUM (</a:t>
            </a:r>
            <a:r>
              <a:rPr lang="en-US" dirty="0" err="1"/>
              <a:t>column_name</a:t>
            </a:r>
            <a:r>
              <a:rPr lang="en-US" dirty="0"/>
              <a:t>) FROM </a:t>
            </a:r>
            <a:r>
              <a:rPr lang="en-US" dirty="0" err="1"/>
              <a:t>table_name</a:t>
            </a:r>
            <a:r>
              <a:rPr lang="en-US" dirty="0"/>
              <a:t> WHERE condition LIKE pattern;</a:t>
            </a:r>
          </a:p>
          <a:p>
            <a:pPr algn="just">
              <a:lnSpc>
                <a:spcPct val="120000"/>
              </a:lnSpc>
            </a:pPr>
            <a:r>
              <a:rPr lang="en-US" b="1" dirty="0"/>
              <a:t>Examples:</a:t>
            </a:r>
          </a:p>
          <a:p>
            <a:pPr marL="914400" lvl="1" indent="-457200">
              <a:lnSpc>
                <a:spcPct val="120000"/>
              </a:lnSpc>
              <a:buAutoNum type="arabicPeriod"/>
            </a:pPr>
            <a:r>
              <a:rPr lang="en-US" dirty="0"/>
              <a:t>SELECT SUM (age) FROM customers WHERE age&lt;25;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b="1" dirty="0">
                <a:solidFill>
                  <a:srgbClr val="002060"/>
                </a:solidFill>
              </a:rPr>
              <a:t>Output: 44</a:t>
            </a:r>
          </a:p>
          <a:p>
            <a:pPr marL="914400" lvl="1" indent="-457200">
              <a:lnSpc>
                <a:spcPct val="120000"/>
              </a:lnSpc>
              <a:buAutoNum type="arabicPeriod" startAt="2"/>
            </a:pPr>
            <a:r>
              <a:rPr lang="en-US" dirty="0"/>
              <a:t>SELECT SUM (age) FROM customers WHERE </a:t>
            </a:r>
            <a:r>
              <a:rPr lang="en-US" dirty="0" err="1"/>
              <a:t>first_name</a:t>
            </a:r>
            <a:r>
              <a:rPr lang="en-US" dirty="0"/>
              <a:t> LIKE ‘J%’;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b="1" dirty="0">
                <a:solidFill>
                  <a:srgbClr val="002060"/>
                </a:solidFill>
              </a:rPr>
              <a:t>Output: 56</a:t>
            </a:r>
          </a:p>
          <a:p>
            <a:pPr marL="914400" lvl="1" indent="-457200">
              <a:lnSpc>
                <a:spcPct val="120000"/>
              </a:lnSpc>
              <a:buAutoNum type="arabicPeriod" startAt="3"/>
            </a:pPr>
            <a:r>
              <a:rPr lang="en-US" dirty="0"/>
              <a:t>SELECT SUM (</a:t>
            </a:r>
            <a:r>
              <a:rPr lang="en-US" dirty="0" err="1"/>
              <a:t>customer_id</a:t>
            </a:r>
            <a:r>
              <a:rPr lang="en-US" dirty="0"/>
              <a:t>) FROM customers;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b="1" dirty="0">
                <a:solidFill>
                  <a:srgbClr val="002060"/>
                </a:solidFill>
              </a:rPr>
              <a:t>Output: 15</a:t>
            </a:r>
          </a:p>
          <a:p>
            <a:pPr marL="914400" lvl="1" indent="-457200">
              <a:lnSpc>
                <a:spcPct val="120000"/>
              </a:lnSpc>
              <a:buAutoNum type="arabicPeriod" startAt="4"/>
            </a:pPr>
            <a:r>
              <a:rPr lang="en-US" dirty="0"/>
              <a:t>SELECT SUM (age) FROM customers WHERE country= ‘USA’;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b="1" dirty="0">
                <a:solidFill>
                  <a:srgbClr val="002060"/>
                </a:solidFill>
              </a:rPr>
              <a:t>Output: 53</a:t>
            </a:r>
          </a:p>
        </p:txBody>
      </p:sp>
    </p:spTree>
    <p:extLst>
      <p:ext uri="{BB962C8B-B14F-4D97-AF65-F5344CB8AC3E}">
        <p14:creationId xmlns:p14="http://schemas.microsoft.com/office/powerpoint/2010/main" val="7707483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53CAC-6712-B1D7-F2C2-FF3FC3E798D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sz="4000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AVG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70564-94B9-6BB2-6F65-8A8498C2B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b="1" dirty="0"/>
              <a:t>Syntax:</a:t>
            </a:r>
          </a:p>
          <a:p>
            <a:pPr marL="457200" lvl="1" indent="0" algn="just">
              <a:lnSpc>
                <a:spcPct val="120000"/>
              </a:lnSpc>
              <a:buNone/>
            </a:pPr>
            <a:r>
              <a:rPr lang="en-US" dirty="0"/>
              <a:t>SELECT AVG (</a:t>
            </a:r>
            <a:r>
              <a:rPr lang="en-US" dirty="0" err="1"/>
              <a:t>column_name</a:t>
            </a:r>
            <a:r>
              <a:rPr lang="en-US" dirty="0"/>
              <a:t>) FROM </a:t>
            </a:r>
            <a:r>
              <a:rPr lang="en-US" dirty="0" err="1"/>
              <a:t>table_name</a:t>
            </a:r>
            <a:r>
              <a:rPr lang="en-US" dirty="0"/>
              <a:t> WHERE condition LIKE pattern;</a:t>
            </a:r>
          </a:p>
          <a:p>
            <a:pPr algn="just">
              <a:lnSpc>
                <a:spcPct val="120000"/>
              </a:lnSpc>
            </a:pPr>
            <a:r>
              <a:rPr lang="en-US" b="1" dirty="0"/>
              <a:t>Examples:</a:t>
            </a:r>
          </a:p>
          <a:p>
            <a:pPr marL="914400" lvl="1" indent="-457200">
              <a:lnSpc>
                <a:spcPct val="120000"/>
              </a:lnSpc>
              <a:buAutoNum type="arabicPeriod"/>
            </a:pPr>
            <a:r>
              <a:rPr lang="en-US" dirty="0"/>
              <a:t>SELECT AVG (age) FROM customers WHERE age&lt;25;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b="1" dirty="0">
                <a:solidFill>
                  <a:srgbClr val="002060"/>
                </a:solidFill>
              </a:rPr>
              <a:t>Output: 25.6</a:t>
            </a:r>
          </a:p>
          <a:p>
            <a:pPr marL="914400" lvl="1" indent="-457200">
              <a:lnSpc>
                <a:spcPct val="120000"/>
              </a:lnSpc>
              <a:buAutoNum type="arabicPeriod" startAt="2"/>
            </a:pPr>
            <a:r>
              <a:rPr lang="en-US" dirty="0"/>
              <a:t>SELECT AVG (age) FROM customers WHERE </a:t>
            </a:r>
            <a:r>
              <a:rPr lang="en-US" dirty="0" err="1"/>
              <a:t>first_name</a:t>
            </a:r>
            <a:r>
              <a:rPr lang="en-US" dirty="0"/>
              <a:t> LIKE ‘J%’;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b="1" dirty="0">
                <a:solidFill>
                  <a:srgbClr val="002060"/>
                </a:solidFill>
              </a:rPr>
              <a:t>Output: 28</a:t>
            </a:r>
          </a:p>
          <a:p>
            <a:pPr marL="914400" lvl="1" indent="-457200">
              <a:lnSpc>
                <a:spcPct val="120000"/>
              </a:lnSpc>
              <a:buAutoNum type="arabicPeriod" startAt="3"/>
            </a:pPr>
            <a:r>
              <a:rPr lang="en-US" dirty="0"/>
              <a:t>SELECT AVG (</a:t>
            </a:r>
            <a:r>
              <a:rPr lang="en-US" dirty="0" err="1"/>
              <a:t>customer_id</a:t>
            </a:r>
            <a:r>
              <a:rPr lang="en-US" dirty="0"/>
              <a:t>) FROM customers;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b="1" dirty="0">
                <a:solidFill>
                  <a:srgbClr val="002060"/>
                </a:solidFill>
              </a:rPr>
              <a:t>Output: 3</a:t>
            </a:r>
          </a:p>
          <a:p>
            <a:pPr marL="914400" lvl="1" indent="-457200">
              <a:lnSpc>
                <a:spcPct val="120000"/>
              </a:lnSpc>
              <a:buAutoNum type="arabicPeriod" startAt="4"/>
            </a:pPr>
            <a:r>
              <a:rPr lang="en-US" dirty="0"/>
              <a:t>SELECT AVG (age) FROM customers WHERE country= ‘USA’;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b="1" dirty="0">
                <a:solidFill>
                  <a:srgbClr val="002060"/>
                </a:solidFill>
              </a:rPr>
              <a:t>Output: 26.5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/>
              <a:t>5.	SELECT AVG (age*10) FROM customers WHERE country= ‘USA’;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b="1" dirty="0">
                <a:solidFill>
                  <a:srgbClr val="002060"/>
                </a:solidFill>
              </a:rPr>
              <a:t>Output: 265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US" b="1" dirty="0">
              <a:solidFill>
                <a:srgbClr val="002060"/>
              </a:solidFill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b="1" dirty="0">
              <a:solidFill>
                <a:srgbClr val="002060"/>
              </a:solidFill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8629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53CAC-6712-B1D7-F2C2-FF3FC3E798D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sz="4000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MIN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70564-94B9-6BB2-6F65-8A8498C2B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b="1" dirty="0"/>
              <a:t>Syntax:</a:t>
            </a:r>
          </a:p>
          <a:p>
            <a:pPr marL="457200" lvl="1" indent="0" algn="just">
              <a:lnSpc>
                <a:spcPct val="120000"/>
              </a:lnSpc>
              <a:buNone/>
            </a:pPr>
            <a:r>
              <a:rPr lang="en-US" dirty="0"/>
              <a:t>SELECT MIN (</a:t>
            </a:r>
            <a:r>
              <a:rPr lang="en-US" dirty="0" err="1"/>
              <a:t>column_name</a:t>
            </a:r>
            <a:r>
              <a:rPr lang="en-US" dirty="0"/>
              <a:t>) FROM </a:t>
            </a:r>
            <a:r>
              <a:rPr lang="en-US" dirty="0" err="1"/>
              <a:t>table_name</a:t>
            </a:r>
            <a:r>
              <a:rPr lang="en-US" dirty="0"/>
              <a:t> WHERE condition LIKE pattern;</a:t>
            </a:r>
          </a:p>
          <a:p>
            <a:pPr algn="just">
              <a:lnSpc>
                <a:spcPct val="120000"/>
              </a:lnSpc>
            </a:pPr>
            <a:r>
              <a:rPr lang="en-US" b="1" dirty="0"/>
              <a:t>Examples:</a:t>
            </a:r>
          </a:p>
          <a:p>
            <a:pPr marL="914400" lvl="1" indent="-457200">
              <a:lnSpc>
                <a:spcPct val="120000"/>
              </a:lnSpc>
              <a:buAutoNum type="arabicPeriod"/>
            </a:pPr>
            <a:r>
              <a:rPr lang="en-US" dirty="0"/>
              <a:t>SELECT MIN (age) FROM customers;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b="1" dirty="0">
                <a:solidFill>
                  <a:srgbClr val="002060"/>
                </a:solidFill>
              </a:rPr>
              <a:t>Output: 22</a:t>
            </a:r>
          </a:p>
          <a:p>
            <a:pPr marL="914400" lvl="1" indent="-457200">
              <a:lnSpc>
                <a:spcPct val="120000"/>
              </a:lnSpc>
              <a:buAutoNum type="arabicPeriod" startAt="2"/>
            </a:pPr>
            <a:r>
              <a:rPr lang="en-US" dirty="0"/>
              <a:t>SELECT MIN (age) FROM customers WHERE </a:t>
            </a:r>
            <a:r>
              <a:rPr lang="en-US" dirty="0" err="1"/>
              <a:t>first_name</a:t>
            </a:r>
            <a:r>
              <a:rPr lang="en-US" dirty="0"/>
              <a:t> LIKE ‘J%’;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b="1" dirty="0">
                <a:solidFill>
                  <a:srgbClr val="002060"/>
                </a:solidFill>
              </a:rPr>
              <a:t>Output: 25</a:t>
            </a:r>
          </a:p>
          <a:p>
            <a:pPr marL="914400" lvl="1" indent="-457200">
              <a:lnSpc>
                <a:spcPct val="120000"/>
              </a:lnSpc>
              <a:buAutoNum type="arabicPeriod" startAt="3"/>
            </a:pPr>
            <a:r>
              <a:rPr lang="en-US" dirty="0"/>
              <a:t>SELECT MIN (</a:t>
            </a:r>
            <a:r>
              <a:rPr lang="en-US" dirty="0" err="1"/>
              <a:t>customer_id</a:t>
            </a:r>
            <a:r>
              <a:rPr lang="en-US" dirty="0"/>
              <a:t>) FROM customers;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b="1" dirty="0">
                <a:solidFill>
                  <a:srgbClr val="002060"/>
                </a:solidFill>
              </a:rPr>
              <a:t>Output: 1</a:t>
            </a:r>
          </a:p>
          <a:p>
            <a:pPr marL="914400" lvl="1" indent="-457200">
              <a:lnSpc>
                <a:spcPct val="120000"/>
              </a:lnSpc>
              <a:buAutoNum type="arabicPeriod" startAt="4"/>
            </a:pPr>
            <a:r>
              <a:rPr lang="en-US" dirty="0"/>
              <a:t>SELECT MIN (age) FROM customers WHERE country= ‘USA’;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b="1" dirty="0">
                <a:solidFill>
                  <a:srgbClr val="002060"/>
                </a:solidFill>
              </a:rPr>
              <a:t>Output: 22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US" b="1" dirty="0">
              <a:solidFill>
                <a:srgbClr val="002060"/>
              </a:solidFill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b="1" dirty="0">
              <a:solidFill>
                <a:srgbClr val="002060"/>
              </a:solidFill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8520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53CAC-6712-B1D7-F2C2-FF3FC3E798D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sz="4000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70564-94B9-6BB2-6F65-8A8498C2B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b="1" dirty="0"/>
              <a:t>Syntax:</a:t>
            </a:r>
          </a:p>
          <a:p>
            <a:pPr marL="457200" lvl="1" indent="0" algn="just">
              <a:lnSpc>
                <a:spcPct val="120000"/>
              </a:lnSpc>
              <a:buNone/>
            </a:pPr>
            <a:r>
              <a:rPr lang="en-US" dirty="0"/>
              <a:t>SELECT MAX (</a:t>
            </a:r>
            <a:r>
              <a:rPr lang="en-US" dirty="0" err="1"/>
              <a:t>column_name</a:t>
            </a:r>
            <a:r>
              <a:rPr lang="en-US" dirty="0"/>
              <a:t>) FROM </a:t>
            </a:r>
            <a:r>
              <a:rPr lang="en-US" dirty="0" err="1"/>
              <a:t>table_name</a:t>
            </a:r>
            <a:r>
              <a:rPr lang="en-US" dirty="0"/>
              <a:t> WHERE condition LIKE pattern;</a:t>
            </a:r>
          </a:p>
          <a:p>
            <a:pPr algn="just">
              <a:lnSpc>
                <a:spcPct val="120000"/>
              </a:lnSpc>
            </a:pPr>
            <a:r>
              <a:rPr lang="en-US" b="1" dirty="0"/>
              <a:t>Examples:</a:t>
            </a:r>
          </a:p>
          <a:p>
            <a:pPr marL="914400" lvl="1" indent="-457200">
              <a:lnSpc>
                <a:spcPct val="120000"/>
              </a:lnSpc>
              <a:buAutoNum type="arabicPeriod"/>
            </a:pPr>
            <a:r>
              <a:rPr lang="en-US" dirty="0"/>
              <a:t>SELECT MAX (age) FROM customers;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b="1" dirty="0">
                <a:solidFill>
                  <a:srgbClr val="002060"/>
                </a:solidFill>
              </a:rPr>
              <a:t>Output: 28</a:t>
            </a:r>
          </a:p>
          <a:p>
            <a:pPr marL="914400" lvl="1" indent="-457200">
              <a:lnSpc>
                <a:spcPct val="120000"/>
              </a:lnSpc>
              <a:buAutoNum type="arabicPeriod" startAt="2"/>
            </a:pPr>
            <a:r>
              <a:rPr lang="en-US" dirty="0"/>
              <a:t>SELECT MAX (age) FROM customers WHERE </a:t>
            </a:r>
            <a:r>
              <a:rPr lang="en-US" dirty="0" err="1"/>
              <a:t>first_name</a:t>
            </a:r>
            <a:r>
              <a:rPr lang="en-US" dirty="0"/>
              <a:t> LIKE ‘J%’;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b="1" dirty="0">
                <a:solidFill>
                  <a:srgbClr val="002060"/>
                </a:solidFill>
              </a:rPr>
              <a:t>Output: 31</a:t>
            </a:r>
          </a:p>
          <a:p>
            <a:pPr marL="914400" lvl="1" indent="-457200">
              <a:lnSpc>
                <a:spcPct val="120000"/>
              </a:lnSpc>
              <a:buAutoNum type="arabicPeriod" startAt="3"/>
            </a:pPr>
            <a:r>
              <a:rPr lang="en-US" dirty="0"/>
              <a:t>SELECT MAX (</a:t>
            </a:r>
            <a:r>
              <a:rPr lang="en-US" dirty="0" err="1"/>
              <a:t>customer_id</a:t>
            </a:r>
            <a:r>
              <a:rPr lang="en-US" dirty="0"/>
              <a:t>) FROM customers;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b="1" dirty="0">
                <a:solidFill>
                  <a:srgbClr val="002060"/>
                </a:solidFill>
              </a:rPr>
              <a:t>Output: 5</a:t>
            </a:r>
          </a:p>
          <a:p>
            <a:pPr marL="914400" lvl="1" indent="-457200">
              <a:lnSpc>
                <a:spcPct val="120000"/>
              </a:lnSpc>
              <a:buAutoNum type="arabicPeriod" startAt="4"/>
            </a:pPr>
            <a:r>
              <a:rPr lang="en-US" dirty="0"/>
              <a:t>SELECT MAX (age) FROM customers WHERE country= ‘USA’;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b="1" dirty="0">
                <a:solidFill>
                  <a:srgbClr val="002060"/>
                </a:solidFill>
              </a:rPr>
              <a:t>Output: 31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US" b="1" dirty="0">
              <a:solidFill>
                <a:srgbClr val="002060"/>
              </a:solidFill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b="1" dirty="0">
              <a:solidFill>
                <a:srgbClr val="002060"/>
              </a:solidFill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0477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B24D2-C29B-BE0E-5C15-3A377569D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>
                <a:solidFill>
                  <a:srgbClr val="161513"/>
                </a:solidFill>
                <a:latin typeface="OracleSansVF"/>
              </a:rPr>
              <a:t>Logical operators are used along with the different conditions. AND </a:t>
            </a:r>
            <a:r>
              <a:rPr lang="en-US" dirty="0" err="1">
                <a:solidFill>
                  <a:srgbClr val="161513"/>
                </a:solidFill>
                <a:latin typeface="OracleSansVF"/>
              </a:rPr>
              <a:t>and</a:t>
            </a:r>
            <a:r>
              <a:rPr lang="en-US" dirty="0">
                <a:solidFill>
                  <a:srgbClr val="161513"/>
                </a:solidFill>
                <a:latin typeface="OracleSansVF"/>
              </a:rPr>
              <a:t> OR are logical operators. </a:t>
            </a:r>
            <a:endParaRPr lang="en-US" i="0" dirty="0">
              <a:solidFill>
                <a:srgbClr val="161513"/>
              </a:solidFill>
              <a:effectLst/>
              <a:latin typeface="OracleSansVF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D6CD32D-D001-2986-005A-A07E73AC1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/>
              <a:t>Logical Operators </a:t>
            </a:r>
            <a:endParaRPr lang="en-IN" b="1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7B9172C-0B49-2B78-AA8F-38A76EC75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936" y="3825668"/>
            <a:ext cx="8334128" cy="20835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D96F8F-259A-B585-20C2-F13A18889364}"/>
              </a:ext>
            </a:extLst>
          </p:cNvPr>
          <p:cNvSpPr txBox="1"/>
          <p:nvPr/>
        </p:nvSpPr>
        <p:spPr>
          <a:xfrm flipH="1">
            <a:off x="2481578" y="3157796"/>
            <a:ext cx="7537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Consider the following table. We will perform functions on this table.</a:t>
            </a:r>
          </a:p>
        </p:txBody>
      </p:sp>
    </p:spTree>
    <p:extLst>
      <p:ext uri="{BB962C8B-B14F-4D97-AF65-F5344CB8AC3E}">
        <p14:creationId xmlns:p14="http://schemas.microsoft.com/office/powerpoint/2010/main" val="42045032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B24D2-C29B-BE0E-5C15-3A377569D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b="1" dirty="0">
                <a:solidFill>
                  <a:srgbClr val="161513"/>
                </a:solidFill>
                <a:latin typeface="OracleSansVF"/>
              </a:rPr>
              <a:t>E</a:t>
            </a:r>
            <a:r>
              <a:rPr lang="en-US" b="1" i="0" dirty="0">
                <a:solidFill>
                  <a:srgbClr val="161513"/>
                </a:solidFill>
                <a:effectLst/>
                <a:latin typeface="OracleSansVF"/>
              </a:rPr>
              <a:t>xamples:</a:t>
            </a:r>
          </a:p>
          <a:p>
            <a:pPr marL="514350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en-US" i="0" dirty="0">
                <a:solidFill>
                  <a:srgbClr val="161513"/>
                </a:solidFill>
                <a:effectLst/>
                <a:latin typeface="OracleSansVF"/>
              </a:rPr>
              <a:t>SELECT * FROM customers WHERE age=22 AND </a:t>
            </a:r>
            <a:r>
              <a:rPr lang="en-US" i="0" dirty="0" err="1">
                <a:solidFill>
                  <a:srgbClr val="161513"/>
                </a:solidFill>
                <a:effectLst/>
                <a:latin typeface="OracleSansVF"/>
              </a:rPr>
              <a:t>first_name</a:t>
            </a:r>
            <a:r>
              <a:rPr lang="en-US" i="0" dirty="0">
                <a:solidFill>
                  <a:srgbClr val="161513"/>
                </a:solidFill>
                <a:effectLst/>
                <a:latin typeface="OracleSansVF"/>
              </a:rPr>
              <a:t>=‘David’;</a:t>
            </a:r>
          </a:p>
          <a:p>
            <a:pPr marL="514350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en-US" i="0" dirty="0">
                <a:solidFill>
                  <a:srgbClr val="161513"/>
                </a:solidFill>
                <a:effectLst/>
                <a:latin typeface="OracleSansVF"/>
              </a:rPr>
              <a:t>SELECT * FROM customers WHERE age=22 OR </a:t>
            </a:r>
            <a:r>
              <a:rPr lang="en-US" i="0" dirty="0" err="1">
                <a:solidFill>
                  <a:srgbClr val="161513"/>
                </a:solidFill>
                <a:effectLst/>
                <a:latin typeface="OracleSansVF"/>
              </a:rPr>
              <a:t>first_name</a:t>
            </a:r>
            <a:r>
              <a:rPr lang="en-US" i="0" dirty="0">
                <a:solidFill>
                  <a:srgbClr val="161513"/>
                </a:solidFill>
                <a:effectLst/>
                <a:latin typeface="OracleSansVF"/>
              </a:rPr>
              <a:t>=‘David’;</a:t>
            </a:r>
          </a:p>
          <a:p>
            <a:pPr marL="514350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en-US" i="0" dirty="0">
                <a:solidFill>
                  <a:srgbClr val="161513"/>
                </a:solidFill>
                <a:effectLst/>
                <a:latin typeface="OracleSansVF"/>
              </a:rPr>
              <a:t>SELECT * FROM customers WHERE country=‘UK’ AND (age=22 OR </a:t>
            </a:r>
            <a:r>
              <a:rPr lang="en-US" i="0" dirty="0" err="1">
                <a:solidFill>
                  <a:srgbClr val="161513"/>
                </a:solidFill>
                <a:effectLst/>
                <a:latin typeface="OracleSansVF"/>
              </a:rPr>
              <a:t>first_name</a:t>
            </a:r>
            <a:r>
              <a:rPr lang="en-US" i="0" dirty="0">
                <a:solidFill>
                  <a:srgbClr val="161513"/>
                </a:solidFill>
                <a:effectLst/>
                <a:latin typeface="OracleSansVF"/>
              </a:rPr>
              <a:t>=‘David’);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D6CD32D-D001-2986-005A-A07E73AC1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/>
              <a:t>Logical Operators </a:t>
            </a:r>
            <a:endParaRPr lang="en-IN" b="1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75231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A99DE-0868-2056-5B02-18FE19F08A81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BETWEEN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38B41-F370-8B5F-80AD-460700053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20000"/>
              </a:lnSpc>
            </a:pPr>
            <a:r>
              <a:rPr lang="en-US" sz="2000" dirty="0"/>
              <a:t>The SQL BETWEEN condition allows you to easily test if an expression is within a range of inclusive values. </a:t>
            </a:r>
          </a:p>
          <a:p>
            <a:pPr algn="just">
              <a:lnSpc>
                <a:spcPct val="120000"/>
              </a:lnSpc>
            </a:pPr>
            <a:r>
              <a:rPr lang="en-US" sz="2000" dirty="0"/>
              <a:t>The values can be text, date, or numbers. It can be used in a SELECT, INSERT, UPDATE, or DELETE statement. </a:t>
            </a:r>
          </a:p>
          <a:p>
            <a:pPr algn="just">
              <a:lnSpc>
                <a:spcPct val="120000"/>
              </a:lnSpc>
            </a:pPr>
            <a:r>
              <a:rPr lang="en-US" sz="2000" b="1" dirty="0"/>
              <a:t>Syntax:</a:t>
            </a:r>
          </a:p>
          <a:p>
            <a:pPr marL="457200" lvl="1" indent="0" algn="just">
              <a:lnSpc>
                <a:spcPct val="120000"/>
              </a:lnSpc>
              <a:buNone/>
            </a:pPr>
            <a:r>
              <a:rPr lang="en-US" sz="1800" b="0" i="0" dirty="0">
                <a:solidFill>
                  <a:srgbClr val="161513"/>
                </a:solidFill>
                <a:effectLst/>
                <a:latin typeface="OracleSansVF"/>
              </a:rPr>
              <a:t>SELECT </a:t>
            </a:r>
          </a:p>
          <a:p>
            <a:pPr marL="457200" lvl="1" indent="0" algn="just">
              <a:lnSpc>
                <a:spcPct val="120000"/>
              </a:lnSpc>
              <a:buNone/>
            </a:pPr>
            <a:r>
              <a:rPr lang="en-US" sz="1800" b="0" i="0" dirty="0">
                <a:solidFill>
                  <a:srgbClr val="161513"/>
                </a:solidFill>
                <a:effectLst/>
                <a:latin typeface="OracleSansVF"/>
              </a:rPr>
              <a:t>column1_name, column2_name, … </a:t>
            </a:r>
            <a:r>
              <a:rPr lang="en-US" sz="1800" b="0" i="0" dirty="0" err="1">
                <a:solidFill>
                  <a:srgbClr val="161513"/>
                </a:solidFill>
                <a:effectLst/>
                <a:latin typeface="OracleSansVF"/>
              </a:rPr>
              <a:t>columnN_name</a:t>
            </a:r>
            <a:r>
              <a:rPr lang="en-US" sz="1800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</a:p>
          <a:p>
            <a:pPr marL="457200" lvl="1" indent="0" algn="just">
              <a:lnSpc>
                <a:spcPct val="120000"/>
              </a:lnSpc>
              <a:buNone/>
            </a:pPr>
            <a:r>
              <a:rPr lang="en-US" sz="1800" b="0" i="0" dirty="0">
                <a:solidFill>
                  <a:srgbClr val="161513"/>
                </a:solidFill>
                <a:effectLst/>
                <a:latin typeface="OracleSansVF"/>
              </a:rPr>
              <a:t>FROM </a:t>
            </a:r>
            <a:r>
              <a:rPr lang="en-US" sz="1800" b="0" i="0" dirty="0" err="1">
                <a:solidFill>
                  <a:srgbClr val="161513"/>
                </a:solidFill>
                <a:effectLst/>
                <a:latin typeface="OracleSansVF"/>
              </a:rPr>
              <a:t>table_name</a:t>
            </a:r>
            <a:r>
              <a:rPr lang="en-US" sz="1800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</a:p>
          <a:p>
            <a:pPr marL="457200" lvl="1" indent="0" algn="just">
              <a:lnSpc>
                <a:spcPct val="120000"/>
              </a:lnSpc>
              <a:buNone/>
            </a:pPr>
            <a:r>
              <a:rPr lang="en-US" sz="1800" b="0" i="0" dirty="0">
                <a:solidFill>
                  <a:srgbClr val="161513"/>
                </a:solidFill>
                <a:effectLst/>
                <a:latin typeface="OracleSansVF"/>
              </a:rPr>
              <a:t>WHERE condition</a:t>
            </a:r>
          </a:p>
          <a:p>
            <a:pPr marL="457200" lvl="1" indent="0" algn="just">
              <a:lnSpc>
                <a:spcPct val="120000"/>
              </a:lnSpc>
              <a:buNone/>
            </a:pPr>
            <a:r>
              <a:rPr lang="en-US" sz="1800" b="0" i="0" dirty="0">
                <a:solidFill>
                  <a:srgbClr val="161513"/>
                </a:solidFill>
                <a:effectLst/>
                <a:latin typeface="OracleSansVF"/>
              </a:rPr>
              <a:t>BETWEEN value1 AND value2;</a:t>
            </a:r>
            <a:endParaRPr lang="en-US" sz="1800" dirty="0"/>
          </a:p>
          <a:p>
            <a:pPr algn="just">
              <a:lnSpc>
                <a:spcPct val="120000"/>
              </a:lnSpc>
            </a:pPr>
            <a:r>
              <a:rPr lang="en-US" sz="2000" dirty="0"/>
              <a:t>It will return the records where the expression is within the range of value1 and value2.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7780962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A99DE-0868-2056-5B02-18FE19F08A81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BETWEEN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38B41-F370-8B5F-80AD-460700053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sz="2000" b="1" dirty="0"/>
              <a:t>Example 1:</a:t>
            </a:r>
          </a:p>
          <a:p>
            <a:pPr marL="457200" lvl="1" indent="0" algn="just">
              <a:lnSpc>
                <a:spcPct val="120000"/>
              </a:lnSpc>
              <a:buNone/>
            </a:pPr>
            <a:r>
              <a:rPr lang="en-US" sz="1800" b="0" i="0" dirty="0">
                <a:solidFill>
                  <a:srgbClr val="161513"/>
                </a:solidFill>
                <a:effectLst/>
                <a:latin typeface="OracleSansVF"/>
              </a:rPr>
              <a:t>SELECT *</a:t>
            </a:r>
            <a:r>
              <a:rPr lang="en-US" sz="1800" dirty="0">
                <a:solidFill>
                  <a:srgbClr val="161513"/>
                </a:solidFill>
                <a:latin typeface="OracleSansVF"/>
              </a:rPr>
              <a:t> </a:t>
            </a:r>
            <a:r>
              <a:rPr lang="en-US" sz="1800" b="0" i="0" dirty="0">
                <a:solidFill>
                  <a:srgbClr val="161513"/>
                </a:solidFill>
                <a:effectLst/>
                <a:latin typeface="OracleSansVF"/>
              </a:rPr>
              <a:t>FROM </a:t>
            </a:r>
            <a:r>
              <a:rPr lang="en-US" sz="1800" dirty="0">
                <a:solidFill>
                  <a:srgbClr val="161513"/>
                </a:solidFill>
                <a:latin typeface="OracleSansVF"/>
              </a:rPr>
              <a:t>customers</a:t>
            </a:r>
            <a:r>
              <a:rPr lang="en-US" sz="1800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</a:p>
          <a:p>
            <a:pPr marL="457200" lvl="1" indent="0" algn="just">
              <a:lnSpc>
                <a:spcPct val="120000"/>
              </a:lnSpc>
              <a:buNone/>
            </a:pPr>
            <a:r>
              <a:rPr lang="en-US" sz="1800" b="0" i="0" dirty="0">
                <a:solidFill>
                  <a:srgbClr val="161513"/>
                </a:solidFill>
                <a:effectLst/>
                <a:latin typeface="OracleSansVF"/>
              </a:rPr>
              <a:t>WHERE age</a:t>
            </a:r>
          </a:p>
          <a:p>
            <a:pPr marL="457200" lvl="1" indent="0" algn="just">
              <a:lnSpc>
                <a:spcPct val="120000"/>
              </a:lnSpc>
              <a:buNone/>
            </a:pPr>
            <a:r>
              <a:rPr lang="en-US" sz="1800" b="0" i="0" dirty="0">
                <a:solidFill>
                  <a:srgbClr val="161513"/>
                </a:solidFill>
                <a:effectLst/>
                <a:latin typeface="OracleSansVF"/>
              </a:rPr>
              <a:t>BETWEEN 25 AND 30;</a:t>
            </a:r>
          </a:p>
          <a:p>
            <a:pPr marL="457200" lvl="1" indent="0" algn="just">
              <a:lnSpc>
                <a:spcPct val="120000"/>
              </a:lnSpc>
              <a:buNone/>
            </a:pPr>
            <a:endParaRPr lang="en-US" sz="1800" dirty="0"/>
          </a:p>
          <a:p>
            <a:pPr algn="just">
              <a:lnSpc>
                <a:spcPct val="120000"/>
              </a:lnSpc>
            </a:pPr>
            <a:r>
              <a:rPr lang="en-US" sz="2000" b="1" dirty="0"/>
              <a:t>Example 2:</a:t>
            </a:r>
          </a:p>
          <a:p>
            <a:pPr marL="457200" lvl="1" indent="0" algn="just">
              <a:lnSpc>
                <a:spcPct val="120000"/>
              </a:lnSpc>
              <a:buNone/>
            </a:pPr>
            <a:r>
              <a:rPr lang="en-US" sz="1800" b="0" i="0" dirty="0">
                <a:solidFill>
                  <a:srgbClr val="161513"/>
                </a:solidFill>
                <a:effectLst/>
                <a:latin typeface="OracleSansVF"/>
              </a:rPr>
              <a:t>SELECT *</a:t>
            </a:r>
            <a:r>
              <a:rPr lang="en-US" sz="1800" dirty="0">
                <a:solidFill>
                  <a:srgbClr val="161513"/>
                </a:solidFill>
                <a:latin typeface="OracleSansVF"/>
              </a:rPr>
              <a:t> </a:t>
            </a:r>
            <a:r>
              <a:rPr lang="en-US" sz="1800" b="0" i="0" dirty="0">
                <a:solidFill>
                  <a:srgbClr val="161513"/>
                </a:solidFill>
                <a:effectLst/>
                <a:latin typeface="OracleSansVF"/>
              </a:rPr>
              <a:t>FROM </a:t>
            </a:r>
            <a:r>
              <a:rPr lang="en-US" sz="1800" dirty="0">
                <a:solidFill>
                  <a:srgbClr val="161513"/>
                </a:solidFill>
                <a:latin typeface="OracleSansVF"/>
              </a:rPr>
              <a:t>customers</a:t>
            </a:r>
            <a:r>
              <a:rPr lang="en-US" sz="1800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</a:p>
          <a:p>
            <a:pPr marL="457200" lvl="1" indent="0" algn="just">
              <a:lnSpc>
                <a:spcPct val="120000"/>
              </a:lnSpc>
              <a:buNone/>
            </a:pPr>
            <a:r>
              <a:rPr lang="en-US" sz="1800" b="0" i="0" dirty="0">
                <a:solidFill>
                  <a:srgbClr val="161513"/>
                </a:solidFill>
                <a:effectLst/>
                <a:latin typeface="OracleSansVF"/>
              </a:rPr>
              <a:t>WHERE age</a:t>
            </a:r>
          </a:p>
          <a:p>
            <a:pPr marL="457200" lvl="1" indent="0" algn="just">
              <a:lnSpc>
                <a:spcPct val="120000"/>
              </a:lnSpc>
              <a:buNone/>
            </a:pPr>
            <a:r>
              <a:rPr lang="en-US" sz="1800" b="0" i="0" dirty="0">
                <a:solidFill>
                  <a:srgbClr val="161513"/>
                </a:solidFill>
                <a:effectLst/>
                <a:latin typeface="OracleSansVF"/>
              </a:rPr>
              <a:t>NOT BETWEEN 25 AND 30;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en-US" sz="2000" dirty="0"/>
          </a:p>
          <a:p>
            <a:pPr algn="just">
              <a:lnSpc>
                <a:spcPct val="120000"/>
              </a:lnSpc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687495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A99DE-0868-2056-5B02-18FE19F08A81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 and NOT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38B41-F370-8B5F-80AD-460700053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sz="2000" dirty="0"/>
              <a:t>IN operator allows you to easily test if the expression matches any value in the list of values. </a:t>
            </a:r>
          </a:p>
          <a:p>
            <a:pPr algn="just">
              <a:lnSpc>
                <a:spcPct val="110000"/>
              </a:lnSpc>
            </a:pPr>
            <a:r>
              <a:rPr lang="en-US" sz="2000" dirty="0"/>
              <a:t>It is used to remove the need for multiple OR conditions in SELECT, INSERT, UPDATE, or DELETE. </a:t>
            </a:r>
          </a:p>
          <a:p>
            <a:pPr algn="just">
              <a:lnSpc>
                <a:spcPct val="110000"/>
              </a:lnSpc>
            </a:pPr>
            <a:r>
              <a:rPr lang="en-US" sz="2000" dirty="0"/>
              <a:t>You can also use NOT IN to exclude the rows in your list.</a:t>
            </a:r>
          </a:p>
          <a:p>
            <a:pPr algn="just">
              <a:lnSpc>
                <a:spcPct val="110000"/>
              </a:lnSpc>
            </a:pPr>
            <a:r>
              <a:rPr lang="en-US" sz="2000" b="1" dirty="0"/>
              <a:t>Syntax:</a:t>
            </a:r>
          </a:p>
          <a:p>
            <a:pPr marL="457200" lvl="1" indent="0" algn="just">
              <a:lnSpc>
                <a:spcPct val="110000"/>
              </a:lnSpc>
              <a:buNone/>
            </a:pPr>
            <a:r>
              <a:rPr lang="en-US" sz="1800" b="0" i="0" dirty="0">
                <a:solidFill>
                  <a:srgbClr val="161513"/>
                </a:solidFill>
                <a:effectLst/>
                <a:latin typeface="OracleSansVF"/>
              </a:rPr>
              <a:t>SELECT </a:t>
            </a:r>
          </a:p>
          <a:p>
            <a:pPr marL="457200" lvl="1" indent="0" algn="just">
              <a:lnSpc>
                <a:spcPct val="110000"/>
              </a:lnSpc>
              <a:buNone/>
            </a:pPr>
            <a:r>
              <a:rPr lang="en-US" sz="1800" b="0" i="0" dirty="0">
                <a:solidFill>
                  <a:srgbClr val="161513"/>
                </a:solidFill>
                <a:effectLst/>
                <a:latin typeface="OracleSansVF"/>
              </a:rPr>
              <a:t>column1_name, column2_name, … </a:t>
            </a:r>
            <a:r>
              <a:rPr lang="en-US" sz="1800" b="0" i="0" dirty="0" err="1">
                <a:solidFill>
                  <a:srgbClr val="161513"/>
                </a:solidFill>
                <a:effectLst/>
                <a:latin typeface="OracleSansVF"/>
              </a:rPr>
              <a:t>columnN_name</a:t>
            </a:r>
            <a:r>
              <a:rPr lang="en-US" sz="1800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</a:p>
          <a:p>
            <a:pPr marL="457200" lvl="1" indent="0" algn="just">
              <a:lnSpc>
                <a:spcPct val="110000"/>
              </a:lnSpc>
              <a:buNone/>
            </a:pPr>
            <a:r>
              <a:rPr lang="en-US" sz="1800" b="0" i="0" dirty="0">
                <a:solidFill>
                  <a:srgbClr val="161513"/>
                </a:solidFill>
                <a:effectLst/>
                <a:latin typeface="OracleSansVF"/>
              </a:rPr>
              <a:t>FROM </a:t>
            </a:r>
            <a:r>
              <a:rPr lang="en-US" sz="1800" b="0" i="0" dirty="0" err="1">
                <a:solidFill>
                  <a:srgbClr val="161513"/>
                </a:solidFill>
                <a:effectLst/>
                <a:latin typeface="OracleSansVF"/>
              </a:rPr>
              <a:t>table_name</a:t>
            </a:r>
            <a:r>
              <a:rPr lang="en-US" sz="1800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</a:p>
          <a:p>
            <a:pPr marL="457200" lvl="1" indent="0" algn="just">
              <a:lnSpc>
                <a:spcPct val="110000"/>
              </a:lnSpc>
              <a:buNone/>
            </a:pPr>
            <a:r>
              <a:rPr lang="en-US" sz="1800" b="0" i="0" dirty="0">
                <a:solidFill>
                  <a:srgbClr val="161513"/>
                </a:solidFill>
                <a:effectLst/>
                <a:latin typeface="OracleSansVF"/>
              </a:rPr>
              <a:t>WHERE condition</a:t>
            </a:r>
          </a:p>
          <a:p>
            <a:pPr marL="457200" lvl="1" indent="0" algn="just">
              <a:lnSpc>
                <a:spcPct val="110000"/>
              </a:lnSpc>
              <a:buNone/>
            </a:pPr>
            <a:r>
              <a:rPr lang="en-US" sz="1800" dirty="0">
                <a:solidFill>
                  <a:srgbClr val="161513"/>
                </a:solidFill>
                <a:latin typeface="OracleSansVF"/>
              </a:rPr>
              <a:t>IN (</a:t>
            </a:r>
            <a:r>
              <a:rPr lang="en-US" sz="1800" b="0" i="0" dirty="0">
                <a:solidFill>
                  <a:srgbClr val="161513"/>
                </a:solidFill>
                <a:effectLst/>
                <a:latin typeface="OracleSansVF"/>
              </a:rPr>
              <a:t>value1, value2, …, value n);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281420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A99DE-0868-2056-5B02-18FE19F08A81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 and NOT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38B41-F370-8B5F-80AD-460700053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sz="2000" b="1" dirty="0"/>
              <a:t>Example 1:</a:t>
            </a:r>
          </a:p>
          <a:p>
            <a:pPr marL="457200" lvl="1" indent="0" algn="just">
              <a:lnSpc>
                <a:spcPct val="120000"/>
              </a:lnSpc>
              <a:buNone/>
            </a:pPr>
            <a:r>
              <a:rPr lang="en-US" sz="1800" b="0" i="0" dirty="0">
                <a:solidFill>
                  <a:srgbClr val="161513"/>
                </a:solidFill>
                <a:effectLst/>
                <a:latin typeface="OracleSansVF"/>
              </a:rPr>
              <a:t>SELECT *</a:t>
            </a:r>
            <a:r>
              <a:rPr lang="en-US" sz="1800" dirty="0">
                <a:solidFill>
                  <a:srgbClr val="161513"/>
                </a:solidFill>
                <a:latin typeface="OracleSansVF"/>
              </a:rPr>
              <a:t> </a:t>
            </a:r>
            <a:r>
              <a:rPr lang="en-US" sz="1800" b="0" i="0" dirty="0">
                <a:solidFill>
                  <a:srgbClr val="161513"/>
                </a:solidFill>
                <a:effectLst/>
                <a:latin typeface="OracleSansVF"/>
              </a:rPr>
              <a:t>FROM </a:t>
            </a:r>
            <a:r>
              <a:rPr lang="en-US" sz="1800" dirty="0">
                <a:solidFill>
                  <a:srgbClr val="161513"/>
                </a:solidFill>
                <a:latin typeface="OracleSansVF"/>
              </a:rPr>
              <a:t>customers</a:t>
            </a:r>
            <a:r>
              <a:rPr lang="en-US" sz="1800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</a:p>
          <a:p>
            <a:pPr marL="457200" lvl="1" indent="0" algn="just">
              <a:lnSpc>
                <a:spcPct val="120000"/>
              </a:lnSpc>
              <a:buNone/>
            </a:pPr>
            <a:r>
              <a:rPr lang="en-US" sz="1800" b="0" i="0" dirty="0">
                <a:solidFill>
                  <a:srgbClr val="161513"/>
                </a:solidFill>
                <a:effectLst/>
                <a:latin typeface="OracleSansVF"/>
              </a:rPr>
              <a:t>WHERE age</a:t>
            </a:r>
            <a:r>
              <a:rPr lang="en-US" sz="1800" dirty="0">
                <a:solidFill>
                  <a:srgbClr val="161513"/>
                </a:solidFill>
                <a:latin typeface="OracleSansVF"/>
              </a:rPr>
              <a:t> IN (</a:t>
            </a:r>
            <a:r>
              <a:rPr lang="en-US" sz="1800" b="0" i="0" dirty="0">
                <a:solidFill>
                  <a:srgbClr val="161513"/>
                </a:solidFill>
                <a:effectLst/>
                <a:latin typeface="OracleSansVF"/>
              </a:rPr>
              <a:t>22,28);</a:t>
            </a:r>
          </a:p>
          <a:p>
            <a:pPr marL="457200" lvl="1" indent="0" algn="just">
              <a:lnSpc>
                <a:spcPct val="120000"/>
              </a:lnSpc>
              <a:buNone/>
            </a:pPr>
            <a:endParaRPr lang="en-US" sz="1800" dirty="0"/>
          </a:p>
          <a:p>
            <a:pPr algn="just">
              <a:lnSpc>
                <a:spcPct val="120000"/>
              </a:lnSpc>
            </a:pPr>
            <a:r>
              <a:rPr lang="en-US" sz="2000" b="1" dirty="0"/>
              <a:t>Example 2:</a:t>
            </a:r>
          </a:p>
          <a:p>
            <a:pPr marL="457200" lvl="1" indent="0" algn="just">
              <a:lnSpc>
                <a:spcPct val="120000"/>
              </a:lnSpc>
              <a:buNone/>
            </a:pPr>
            <a:r>
              <a:rPr lang="en-US" sz="1800" b="0" i="0" dirty="0">
                <a:solidFill>
                  <a:srgbClr val="161513"/>
                </a:solidFill>
                <a:effectLst/>
                <a:latin typeface="OracleSansVF"/>
              </a:rPr>
              <a:t>SELECT *</a:t>
            </a:r>
            <a:r>
              <a:rPr lang="en-US" sz="1800" dirty="0">
                <a:solidFill>
                  <a:srgbClr val="161513"/>
                </a:solidFill>
                <a:latin typeface="OracleSansVF"/>
              </a:rPr>
              <a:t> </a:t>
            </a:r>
            <a:r>
              <a:rPr lang="en-US" sz="1800" b="0" i="0" dirty="0">
                <a:solidFill>
                  <a:srgbClr val="161513"/>
                </a:solidFill>
                <a:effectLst/>
                <a:latin typeface="OracleSansVF"/>
              </a:rPr>
              <a:t>FROM </a:t>
            </a:r>
            <a:r>
              <a:rPr lang="en-US" sz="1800" dirty="0">
                <a:solidFill>
                  <a:srgbClr val="161513"/>
                </a:solidFill>
                <a:latin typeface="OracleSansVF"/>
              </a:rPr>
              <a:t>customers</a:t>
            </a:r>
            <a:r>
              <a:rPr lang="en-US" sz="1800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</a:p>
          <a:p>
            <a:pPr marL="457200" lvl="1" indent="0" algn="just">
              <a:lnSpc>
                <a:spcPct val="120000"/>
              </a:lnSpc>
              <a:buNone/>
            </a:pPr>
            <a:r>
              <a:rPr lang="en-US" sz="1800" b="0" i="0" dirty="0">
                <a:solidFill>
                  <a:srgbClr val="161513"/>
                </a:solidFill>
                <a:effectLst/>
                <a:latin typeface="OracleSansVF"/>
              </a:rPr>
              <a:t>WHERE age NOT </a:t>
            </a:r>
            <a:r>
              <a:rPr lang="en-US" sz="1800" dirty="0">
                <a:solidFill>
                  <a:srgbClr val="161513"/>
                </a:solidFill>
                <a:latin typeface="OracleSansVF"/>
              </a:rPr>
              <a:t>IN (</a:t>
            </a:r>
            <a:r>
              <a:rPr lang="en-US" sz="1800" b="0" i="0" dirty="0">
                <a:solidFill>
                  <a:srgbClr val="161513"/>
                </a:solidFill>
                <a:effectLst/>
                <a:latin typeface="OracleSansVF"/>
              </a:rPr>
              <a:t>22,28);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30688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44A81-EA24-8029-5578-B60EAF6A97ED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/>
              <a:t>D</a:t>
            </a:r>
            <a:r>
              <a:rPr lang="en-IN" b="1" dirty="0"/>
              <a:t>DL : Data Definition Language</a:t>
            </a:r>
            <a:endParaRPr lang="en-IN" b="1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4F312-520D-6236-F4A2-CEE1D4208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US" b="0" i="0" dirty="0">
                <a:solidFill>
                  <a:srgbClr val="161513"/>
                </a:solidFill>
                <a:effectLst/>
                <a:latin typeface="OracleSansVF"/>
              </a:rPr>
              <a:t>DDL is a set of SQL commands used to create, modify and delete database structures but not data.</a:t>
            </a:r>
          </a:p>
          <a:p>
            <a:pPr algn="just">
              <a:lnSpc>
                <a:spcPct val="100000"/>
              </a:lnSpc>
            </a:pPr>
            <a:r>
              <a:rPr lang="en-US" dirty="0">
                <a:solidFill>
                  <a:srgbClr val="161513"/>
                </a:solidFill>
                <a:latin typeface="OracleSansVF"/>
              </a:rPr>
              <a:t>List of DDL Commands:</a:t>
            </a:r>
          </a:p>
          <a:p>
            <a:pPr marL="514350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161513"/>
                </a:solidFill>
                <a:effectLst/>
                <a:latin typeface="OracleSansVF"/>
              </a:rPr>
              <a:t>CREATE : It is used to create a new table in database.</a:t>
            </a:r>
          </a:p>
          <a:p>
            <a:pPr marL="514350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solidFill>
                  <a:srgbClr val="161513"/>
                </a:solidFill>
                <a:latin typeface="OracleSansVF"/>
              </a:rPr>
              <a:t>ALTER : It is used to change the structure or definition of a created table. We can add, remove or change the particular column name using ALTER. We can change table name also.</a:t>
            </a:r>
            <a:endParaRPr lang="en-US" b="0" i="0" dirty="0">
              <a:solidFill>
                <a:srgbClr val="161513"/>
              </a:solidFill>
              <a:effectLst/>
              <a:latin typeface="OracleSansVF"/>
            </a:endParaRPr>
          </a:p>
          <a:p>
            <a:pPr algn="just">
              <a:lnSpc>
                <a:spcPct val="100000"/>
              </a:lnSpc>
            </a:pPr>
            <a:endParaRPr lang="en-US" b="0" i="0" dirty="0">
              <a:solidFill>
                <a:srgbClr val="161513"/>
              </a:solidFill>
              <a:effectLst/>
              <a:latin typeface="OracleSansVF"/>
            </a:endParaRPr>
          </a:p>
        </p:txBody>
      </p:sp>
    </p:spTree>
    <p:extLst>
      <p:ext uri="{BB962C8B-B14F-4D97-AF65-F5344CB8AC3E}">
        <p14:creationId xmlns:p14="http://schemas.microsoft.com/office/powerpoint/2010/main" val="12544640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A99DE-0868-2056-5B02-18FE19F08A81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/>
              <a:t>U</a:t>
            </a:r>
            <a:r>
              <a:rPr lang="en-IN" b="1" dirty="0"/>
              <a:t>NION</a:t>
            </a:r>
            <a:endParaRPr lang="en-IN" b="1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612074E-9D1E-1179-1175-35AD031FD5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8700" y="2444394"/>
            <a:ext cx="7634597" cy="418550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147F6A-5545-C1F4-76A0-D0AE1B300B49}"/>
              </a:ext>
            </a:extLst>
          </p:cNvPr>
          <p:cNvSpPr txBox="1"/>
          <p:nvPr/>
        </p:nvSpPr>
        <p:spPr>
          <a:xfrm flipH="1">
            <a:off x="1937877" y="1951524"/>
            <a:ext cx="8316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Consider the following tables. We will perform union operation on these tables.</a:t>
            </a:r>
          </a:p>
        </p:txBody>
      </p:sp>
    </p:spTree>
    <p:extLst>
      <p:ext uri="{BB962C8B-B14F-4D97-AF65-F5344CB8AC3E}">
        <p14:creationId xmlns:p14="http://schemas.microsoft.com/office/powerpoint/2010/main" val="26728457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A99DE-0868-2056-5B02-18FE19F08A81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/>
              <a:t>U</a:t>
            </a:r>
            <a:r>
              <a:rPr lang="en-IN" b="1" dirty="0"/>
              <a:t>NION</a:t>
            </a:r>
            <a:endParaRPr lang="en-IN" b="1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963DF1-4E32-7059-1CF1-44D64361D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Name FROM Teachers </a:t>
            </a:r>
          </a:p>
          <a:p>
            <a:pPr marL="0" indent="0">
              <a:buNone/>
            </a:pPr>
            <a:r>
              <a:rPr lang="en-US" dirty="0"/>
              <a:t>UNION </a:t>
            </a:r>
          </a:p>
          <a:p>
            <a:pPr marL="0" indent="0">
              <a:buNone/>
            </a:pPr>
            <a:r>
              <a:rPr lang="en-US" dirty="0"/>
              <a:t>SELECT Name FROM Students; 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63AE00-4BAB-F42D-3C53-57F73C52A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4252" y="1825625"/>
            <a:ext cx="1459548" cy="49079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A0DC80C3-E519-5C61-0EB0-5F3704A3C628}"/>
              </a:ext>
            </a:extLst>
          </p:cNvPr>
          <p:cNvSpPr/>
          <p:nvPr/>
        </p:nvSpPr>
        <p:spPr>
          <a:xfrm>
            <a:off x="6441440" y="2275840"/>
            <a:ext cx="2560320" cy="59944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09923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A99DE-0868-2056-5B02-18FE19F08A81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/>
              <a:t>U</a:t>
            </a:r>
            <a:r>
              <a:rPr lang="en-IN" b="1" dirty="0"/>
              <a:t>NION</a:t>
            </a:r>
            <a:endParaRPr lang="en-IN" b="1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963DF1-4E32-7059-1CF1-44D64361D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* FROM Teachers </a:t>
            </a:r>
          </a:p>
          <a:p>
            <a:pPr marL="0" indent="0">
              <a:buNone/>
            </a:pPr>
            <a:r>
              <a:rPr lang="en-US" dirty="0"/>
              <a:t>UNION </a:t>
            </a:r>
          </a:p>
          <a:p>
            <a:pPr marL="0" indent="0">
              <a:buNone/>
            </a:pPr>
            <a:r>
              <a:rPr lang="en-US" dirty="0"/>
              <a:t>SELECT * FROM Students; </a:t>
            </a:r>
            <a:endParaRPr lang="en-IN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0DC80C3-E519-5C61-0EB0-5F3704A3C628}"/>
              </a:ext>
            </a:extLst>
          </p:cNvPr>
          <p:cNvSpPr/>
          <p:nvPr/>
        </p:nvSpPr>
        <p:spPr>
          <a:xfrm rot="1304188">
            <a:off x="4917439" y="2733173"/>
            <a:ext cx="2560320" cy="59944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5D3B45-7AD5-BBF5-2477-8638F5314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552" y="3785394"/>
            <a:ext cx="902017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1354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A99DE-0868-2056-5B02-18FE19F08A81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INTERSECTION</a:t>
            </a:r>
            <a:endParaRPr lang="en-IN" b="1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147F6A-5545-C1F4-76A0-D0AE1B300B49}"/>
              </a:ext>
            </a:extLst>
          </p:cNvPr>
          <p:cNvSpPr txBox="1"/>
          <p:nvPr/>
        </p:nvSpPr>
        <p:spPr>
          <a:xfrm flipH="1">
            <a:off x="1937877" y="1951524"/>
            <a:ext cx="8316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Consider the following tables. We will perform union operation on these tables.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8EC235-18B1-CACE-1AEF-6CF3AD456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708" y="2415918"/>
            <a:ext cx="6406270" cy="376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8475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A99DE-0868-2056-5B02-18FE19F08A81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INTERSECTIO</a:t>
            </a:r>
            <a:r>
              <a:rPr lang="en-US" b="1" dirty="0"/>
              <a:t>N</a:t>
            </a:r>
            <a:endParaRPr lang="en-IN" b="1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963DF1-4E32-7059-1CF1-44D64361D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customer_id</a:t>
            </a:r>
            <a:r>
              <a:rPr lang="en-US" dirty="0"/>
              <a:t> FROM Customers </a:t>
            </a:r>
          </a:p>
          <a:p>
            <a:pPr marL="0" indent="0">
              <a:buNone/>
            </a:pPr>
            <a:r>
              <a:rPr lang="en-US" dirty="0"/>
              <a:t>INTERSECT 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customer_id</a:t>
            </a:r>
            <a:r>
              <a:rPr lang="en-US" dirty="0"/>
              <a:t> FROM Orders;</a:t>
            </a:r>
            <a:endParaRPr lang="en-IN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0DC80C3-E519-5C61-0EB0-5F3704A3C628}"/>
              </a:ext>
            </a:extLst>
          </p:cNvPr>
          <p:cNvSpPr/>
          <p:nvPr/>
        </p:nvSpPr>
        <p:spPr>
          <a:xfrm rot="1304188">
            <a:off x="5974079" y="2799213"/>
            <a:ext cx="2560320" cy="59944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2BF3E9-FD1F-8C5F-B913-2D5D5BE85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949" y="3851434"/>
            <a:ext cx="88773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1360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A99DE-0868-2056-5B02-18FE19F08A81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MINUS</a:t>
            </a:r>
            <a:endParaRPr lang="en-IN" b="1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147F6A-5545-C1F4-76A0-D0AE1B300B49}"/>
              </a:ext>
            </a:extLst>
          </p:cNvPr>
          <p:cNvSpPr txBox="1"/>
          <p:nvPr/>
        </p:nvSpPr>
        <p:spPr>
          <a:xfrm flipH="1">
            <a:off x="1937877" y="1951524"/>
            <a:ext cx="8316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Consider the following tables. We will perform union operation on these tables.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8EC235-18B1-CACE-1AEF-6CF3AD456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708" y="2415918"/>
            <a:ext cx="6406270" cy="376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602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A99DE-0868-2056-5B02-18FE19F08A81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MINUS</a:t>
            </a:r>
            <a:endParaRPr lang="en-IN" b="1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963DF1-4E32-7059-1CF1-44D64361D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customer_id</a:t>
            </a:r>
            <a:r>
              <a:rPr lang="en-US" dirty="0"/>
              <a:t> FROM Customers </a:t>
            </a:r>
          </a:p>
          <a:p>
            <a:pPr marL="0" indent="0">
              <a:buNone/>
            </a:pPr>
            <a:r>
              <a:rPr lang="en-US" dirty="0"/>
              <a:t>MINUS 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customer_id</a:t>
            </a:r>
            <a:r>
              <a:rPr lang="en-US" dirty="0"/>
              <a:t> FROM Orders;</a:t>
            </a:r>
            <a:endParaRPr lang="en-IN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0DC80C3-E519-5C61-0EB0-5F3704A3C628}"/>
              </a:ext>
            </a:extLst>
          </p:cNvPr>
          <p:cNvSpPr/>
          <p:nvPr/>
        </p:nvSpPr>
        <p:spPr>
          <a:xfrm rot="1304188">
            <a:off x="5974079" y="2799213"/>
            <a:ext cx="2560320" cy="59944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2BF3E9-FD1F-8C5F-B913-2D5D5BE85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949" y="3851434"/>
            <a:ext cx="88773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1739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B24D2-C29B-BE0E-5C15-3A377569D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sz="2000" dirty="0"/>
              <a:t>1. SELECT </a:t>
            </a:r>
            <a:r>
              <a:rPr lang="en-US" sz="2000" dirty="0" err="1"/>
              <a:t>Current_date</a:t>
            </a:r>
            <a:r>
              <a:rPr lang="en-US" sz="2000" dirty="0"/>
              <a:t>;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000" dirty="0"/>
              <a:t>    This command will show date in form of YYYY-MM-DD.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en-US" sz="20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000" dirty="0"/>
              <a:t>2. SELECT </a:t>
            </a:r>
            <a:r>
              <a:rPr lang="en-US" sz="2000" dirty="0" err="1"/>
              <a:t>Current_time</a:t>
            </a:r>
            <a:r>
              <a:rPr lang="en-US" sz="2000" dirty="0"/>
              <a:t>;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000" dirty="0"/>
              <a:t>    This command will show current time.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en-US" sz="20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000" dirty="0"/>
              <a:t>3. SELECT </a:t>
            </a:r>
            <a:r>
              <a:rPr lang="en-US" sz="2000" dirty="0" err="1"/>
              <a:t>Current_timestamp</a:t>
            </a:r>
            <a:r>
              <a:rPr lang="en-US" sz="2000" dirty="0"/>
              <a:t>;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000" dirty="0"/>
              <a:t>    This command will show current time and date.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en-US" sz="2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D6CD32D-D001-2986-005A-A07E73AC1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/>
              <a:t>Date Functions</a:t>
            </a:r>
            <a:endParaRPr lang="en-IN" b="1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D7B1B8-BA92-7507-F004-C4D6DE3B3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8667" y="1929765"/>
            <a:ext cx="1571625" cy="742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B82700-4BB9-F53E-6357-7E0B1C913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8667" y="3429000"/>
            <a:ext cx="1485900" cy="742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FAEACE-0197-8073-4291-D9CAF49AD1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8667" y="4928235"/>
            <a:ext cx="2055813" cy="73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5827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B24D2-C29B-BE0E-5C15-3A377569D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Select lower('ABC’);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Select upper('</a:t>
            </a:r>
            <a:r>
              <a:rPr lang="en-US" dirty="0" err="1"/>
              <a:t>abc</a:t>
            </a:r>
            <a:r>
              <a:rPr lang="en-US" dirty="0"/>
              <a:t>’);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Select lower(upper('</a:t>
            </a:r>
            <a:r>
              <a:rPr lang="en-US" dirty="0" err="1"/>
              <a:t>abc</a:t>
            </a:r>
            <a:r>
              <a:rPr lang="en-US" dirty="0"/>
              <a:t>'));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Select upper(lower('ABC’));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Select length(‘Hello Good Morning’);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D6CD32D-D001-2986-005A-A07E73AC1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/>
              <a:t>Character Functions</a:t>
            </a:r>
            <a:endParaRPr lang="en-IN" b="1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489A7E-C6FB-28AA-6516-17C4E692F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6645" y="1825625"/>
            <a:ext cx="1367155" cy="26572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15180D8E-536B-D69E-152C-783516DEAF31}"/>
              </a:ext>
            </a:extLst>
          </p:cNvPr>
          <p:cNvSpPr/>
          <p:nvPr/>
        </p:nvSpPr>
        <p:spPr>
          <a:xfrm>
            <a:off x="7101840" y="2765108"/>
            <a:ext cx="1219200" cy="731520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Output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C1EC243-AD9C-69DF-92BA-10C2821C8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6645" y="4482911"/>
            <a:ext cx="1828800" cy="6517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454267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FBE858-3C38-A608-CDCA-D7B54CF175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0800" y="3429000"/>
            <a:ext cx="7010400" cy="2095500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D6CD32D-D001-2986-005A-A07E73AC1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/>
              <a:t>Arithmetic Functions</a:t>
            </a:r>
            <a:endParaRPr lang="en-IN" b="1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4965ED-8073-BE2E-5091-13379F079EFD}"/>
              </a:ext>
            </a:extLst>
          </p:cNvPr>
          <p:cNvSpPr txBox="1"/>
          <p:nvPr/>
        </p:nvSpPr>
        <p:spPr>
          <a:xfrm>
            <a:off x="3418840" y="2700020"/>
            <a:ext cx="749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Consider the following table for arithmetic operations.</a:t>
            </a:r>
          </a:p>
        </p:txBody>
      </p:sp>
    </p:spTree>
    <p:extLst>
      <p:ext uri="{BB962C8B-B14F-4D97-AF65-F5344CB8AC3E}">
        <p14:creationId xmlns:p14="http://schemas.microsoft.com/office/powerpoint/2010/main" val="79396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44A81-EA24-8029-5578-B60EAF6A97E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CREATE Command</a:t>
            </a:r>
            <a:endParaRPr lang="en-IN" b="1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4F312-520D-6236-F4A2-CEE1D4208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161513"/>
                </a:solidFill>
                <a:latin typeface="OracleSansVF"/>
              </a:rPr>
              <a:t>Syntax: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0" i="0" dirty="0">
                <a:solidFill>
                  <a:srgbClr val="161513"/>
                </a:solidFill>
                <a:effectLst/>
                <a:latin typeface="OracleSansVF"/>
              </a:rPr>
              <a:t>CREATE TABLE </a:t>
            </a:r>
            <a:r>
              <a:rPr lang="en-US" sz="2000" b="0" i="0" dirty="0" err="1">
                <a:solidFill>
                  <a:srgbClr val="161513"/>
                </a:solidFill>
                <a:effectLst/>
                <a:latin typeface="OracleSansVF"/>
              </a:rPr>
              <a:t>table_name</a:t>
            </a:r>
            <a:r>
              <a:rPr lang="en-US" sz="2000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0" i="0" dirty="0">
                <a:solidFill>
                  <a:srgbClr val="161513"/>
                </a:solidFill>
                <a:effectLst/>
                <a:latin typeface="OracleSansVF"/>
              </a:rPr>
              <a:t>(column1_name data type for column1,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161513"/>
                </a:solidFill>
                <a:latin typeface="OracleSansVF"/>
              </a:rPr>
              <a:t> </a:t>
            </a:r>
            <a:r>
              <a:rPr lang="en-US" sz="2000" b="0" i="0" dirty="0">
                <a:solidFill>
                  <a:srgbClr val="161513"/>
                </a:solidFill>
                <a:effectLst/>
                <a:latin typeface="OracleSansVF"/>
              </a:rPr>
              <a:t>column2_name data type for column2,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161513"/>
                </a:solidFill>
                <a:latin typeface="OracleSansVF"/>
              </a:rPr>
              <a:t> </a:t>
            </a:r>
            <a:r>
              <a:rPr lang="en-US" sz="2000" b="0" i="0" dirty="0">
                <a:solidFill>
                  <a:srgbClr val="161513"/>
                </a:solidFill>
                <a:effectLst/>
                <a:latin typeface="OracleSansVF"/>
              </a:rPr>
              <a:t>…</a:t>
            </a:r>
            <a:r>
              <a:rPr lang="en-US" sz="2000" dirty="0">
                <a:solidFill>
                  <a:srgbClr val="161513"/>
                </a:solidFill>
                <a:latin typeface="OracleSansVF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0" i="0" dirty="0" err="1">
                <a:solidFill>
                  <a:srgbClr val="161513"/>
                </a:solidFill>
                <a:effectLst/>
                <a:latin typeface="OracleSansVF"/>
              </a:rPr>
              <a:t>columnN_name</a:t>
            </a:r>
            <a:r>
              <a:rPr lang="en-US" sz="2000" b="0" i="0" dirty="0">
                <a:solidFill>
                  <a:srgbClr val="161513"/>
                </a:solidFill>
                <a:effectLst/>
                <a:latin typeface="OracleSansVF"/>
              </a:rPr>
              <a:t> data type for column</a:t>
            </a:r>
            <a:r>
              <a:rPr lang="en-US" sz="2000" dirty="0">
                <a:solidFill>
                  <a:srgbClr val="161513"/>
                </a:solidFill>
                <a:latin typeface="OracleSansVF"/>
              </a:rPr>
              <a:t> N</a:t>
            </a:r>
            <a:r>
              <a:rPr lang="en-US" sz="2000" b="0" i="0" dirty="0">
                <a:solidFill>
                  <a:srgbClr val="161513"/>
                </a:solidFill>
                <a:effectLst/>
                <a:latin typeface="OracleSansVF"/>
              </a:rPr>
              <a:t>);</a:t>
            </a:r>
          </a:p>
          <a:p>
            <a:pPr algn="just">
              <a:lnSpc>
                <a:spcPct val="100000"/>
              </a:lnSpc>
            </a:pPr>
            <a:endParaRPr lang="en-US" b="0" i="0" dirty="0">
              <a:solidFill>
                <a:srgbClr val="161513"/>
              </a:solidFill>
              <a:effectLst/>
              <a:latin typeface="OracleSansVF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CD3D98C-880A-B666-E2E2-DF0986A61041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b="1" dirty="0">
                <a:solidFill>
                  <a:srgbClr val="161513"/>
                </a:solidFill>
                <a:latin typeface="OracleSansVF"/>
              </a:rPr>
              <a:t>Example:</a:t>
            </a:r>
          </a:p>
          <a:p>
            <a:pPr marL="0" indent="0" algn="just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161513"/>
                </a:solidFill>
                <a:latin typeface="OracleSansVF"/>
              </a:rPr>
              <a:t>CREATE TABLE student </a:t>
            </a:r>
          </a:p>
          <a:p>
            <a:pPr marL="0" indent="0" algn="just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161513"/>
                </a:solidFill>
                <a:latin typeface="OracleSansVF"/>
              </a:rPr>
              <a:t>(Enrollment Number int, </a:t>
            </a:r>
          </a:p>
          <a:p>
            <a:pPr marL="0" indent="0" algn="just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161513"/>
                </a:solidFill>
                <a:latin typeface="OracleSansVF"/>
              </a:rPr>
              <a:t> Name varchar, </a:t>
            </a:r>
          </a:p>
          <a:p>
            <a:pPr marL="0" indent="0" algn="just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161513"/>
                </a:solidFill>
                <a:latin typeface="OracleSansVF"/>
              </a:rPr>
              <a:t> Contact Number varchar,</a:t>
            </a:r>
          </a:p>
          <a:p>
            <a:pPr marL="0" indent="0" algn="just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161513"/>
                </a:solidFill>
                <a:latin typeface="OracleSansVF"/>
              </a:rPr>
              <a:t> City varchar);</a:t>
            </a:r>
          </a:p>
          <a:p>
            <a:pPr marL="0" indent="0" algn="just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2000" dirty="0">
              <a:solidFill>
                <a:srgbClr val="161513"/>
              </a:solidFill>
              <a:latin typeface="OracleSansVF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000" b="1" i="1" dirty="0">
                <a:solidFill>
                  <a:srgbClr val="161513"/>
                </a:solidFill>
                <a:latin typeface="OracleSansVF"/>
              </a:rPr>
              <a:t>Output: </a:t>
            </a:r>
            <a:r>
              <a:rPr lang="en-US" sz="2000" b="1" i="1" dirty="0">
                <a:solidFill>
                  <a:schemeClr val="accent5">
                    <a:lumMod val="50000"/>
                  </a:schemeClr>
                </a:solidFill>
                <a:latin typeface="OracleSansVF"/>
              </a:rPr>
              <a:t>This will create a table having four columns.</a:t>
            </a:r>
          </a:p>
          <a:p>
            <a:pPr algn="just">
              <a:lnSpc>
                <a:spcPct val="100000"/>
              </a:lnSpc>
            </a:pPr>
            <a:endParaRPr lang="en-US" dirty="0">
              <a:solidFill>
                <a:srgbClr val="161513"/>
              </a:solidFill>
              <a:latin typeface="OracleSansVF"/>
            </a:endParaRPr>
          </a:p>
        </p:txBody>
      </p:sp>
    </p:spTree>
    <p:extLst>
      <p:ext uri="{BB962C8B-B14F-4D97-AF65-F5344CB8AC3E}">
        <p14:creationId xmlns:p14="http://schemas.microsoft.com/office/powerpoint/2010/main" val="35864044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E297C-D87C-7104-5ACB-06ADF7FBB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Select </a:t>
            </a:r>
            <a:r>
              <a:rPr lang="en-US" dirty="0" err="1"/>
              <a:t>customer_id</a:t>
            </a:r>
            <a:r>
              <a:rPr lang="en-US" dirty="0"/>
              <a:t>, </a:t>
            </a:r>
            <a:r>
              <a:rPr lang="en-US" dirty="0" err="1"/>
              <a:t>first_name</a:t>
            </a:r>
            <a:r>
              <a:rPr lang="en-US" dirty="0"/>
              <a:t>, age+10 AS "age+10" from Customers;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4F6BB64-A9D5-876C-4AFE-A8F51FB38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/>
              <a:t>Addition</a:t>
            </a:r>
            <a:endParaRPr lang="en-IN" b="1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74EA5F-3708-8DAD-8596-357BDC7EB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012" y="3091656"/>
            <a:ext cx="894397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6843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E297C-D87C-7104-5ACB-06ADF7FBB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Select </a:t>
            </a:r>
            <a:r>
              <a:rPr lang="en-US" dirty="0" err="1"/>
              <a:t>customer_id</a:t>
            </a:r>
            <a:r>
              <a:rPr lang="en-US" dirty="0"/>
              <a:t>, </a:t>
            </a:r>
            <a:r>
              <a:rPr lang="en-US" dirty="0" err="1"/>
              <a:t>first_name</a:t>
            </a:r>
            <a:r>
              <a:rPr lang="en-US" dirty="0"/>
              <a:t>, age-10 AS "age-10" from Customers;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4F6BB64-A9D5-876C-4AFE-A8F51FB38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/>
              <a:t>Subtraction</a:t>
            </a:r>
            <a:endParaRPr lang="en-IN" b="1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40623D-6D27-BECA-593D-CAEF50811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3079272"/>
            <a:ext cx="10007600" cy="184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0375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E297C-D87C-7104-5ACB-06ADF7FBB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Select </a:t>
            </a:r>
            <a:r>
              <a:rPr lang="en-US" dirty="0" err="1"/>
              <a:t>customer_id</a:t>
            </a:r>
            <a:r>
              <a:rPr lang="en-US" dirty="0"/>
              <a:t>, </a:t>
            </a:r>
            <a:r>
              <a:rPr lang="en-US" dirty="0" err="1"/>
              <a:t>first_name</a:t>
            </a:r>
            <a:r>
              <a:rPr lang="en-US" dirty="0"/>
              <a:t>, age*10 AS "age*10" from Customers;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4F6BB64-A9D5-876C-4AFE-A8F51FB38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/>
              <a:t>Multiplication</a:t>
            </a:r>
            <a:endParaRPr lang="en-IN" b="1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22EE74-6A2C-A8F0-9DA1-08DD3D6B8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3129280"/>
            <a:ext cx="9296400" cy="199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0614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E297C-D87C-7104-5ACB-06ADF7FBB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Select </a:t>
            </a:r>
            <a:r>
              <a:rPr lang="en-US" dirty="0" err="1"/>
              <a:t>customer_id</a:t>
            </a:r>
            <a:r>
              <a:rPr lang="en-US" dirty="0"/>
              <a:t>, </a:t>
            </a:r>
            <a:r>
              <a:rPr lang="en-US" dirty="0" err="1"/>
              <a:t>first_name</a:t>
            </a:r>
            <a:r>
              <a:rPr lang="en-US" dirty="0"/>
              <a:t>, age/10 AS "age/10" from Customers;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4F6BB64-A9D5-876C-4AFE-A8F51FB38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/>
              <a:t>Division</a:t>
            </a:r>
            <a:endParaRPr lang="en-IN" b="1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DD3812-B759-ACB5-9016-12A4D23D4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80" y="3068320"/>
            <a:ext cx="11572239" cy="231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51979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E297C-D87C-7104-5ACB-06ADF7FBB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Select </a:t>
            </a:r>
            <a:r>
              <a:rPr lang="en-US" dirty="0" err="1"/>
              <a:t>customer_id</a:t>
            </a:r>
            <a:r>
              <a:rPr lang="en-US" dirty="0"/>
              <a:t>, </a:t>
            </a:r>
            <a:r>
              <a:rPr lang="en-US" dirty="0" err="1"/>
              <a:t>first_name</a:t>
            </a:r>
            <a:r>
              <a:rPr lang="en-US" dirty="0"/>
              <a:t>, age%10 AS "age%10" from Customers;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4F6BB64-A9D5-876C-4AFE-A8F51FB38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/>
              <a:t>Modulus</a:t>
            </a:r>
            <a:endParaRPr lang="en-IN" b="1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C76959-6A64-E742-46BB-C0A340CA9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172" y="3200082"/>
            <a:ext cx="10091241" cy="205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028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E297C-D87C-7104-5ACB-06ADF7FBB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9340" y="1972945"/>
            <a:ext cx="2997200" cy="4351338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4. SQRT function:</a:t>
            </a:r>
          </a:p>
          <a:p>
            <a:pPr marL="0" indent="0">
              <a:buNone/>
            </a:pPr>
            <a:r>
              <a:rPr lang="en-US" sz="1800" dirty="0"/>
              <a:t>Select SQRT (100);</a:t>
            </a:r>
          </a:p>
          <a:p>
            <a:pPr marL="0" indent="0">
              <a:buNone/>
            </a:pPr>
            <a:r>
              <a:rPr lang="en-US" sz="1800" dirty="0"/>
              <a:t>Output =&gt; 10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5. Round function:</a:t>
            </a:r>
          </a:p>
          <a:p>
            <a:pPr marL="0" indent="0">
              <a:buNone/>
            </a:pPr>
            <a:r>
              <a:rPr lang="en-US" sz="1800" dirty="0"/>
              <a:t>Select ROUND (213.456, 2); </a:t>
            </a:r>
          </a:p>
          <a:p>
            <a:pPr marL="0" indent="0">
              <a:buNone/>
            </a:pPr>
            <a:r>
              <a:rPr lang="en-US" sz="1800" dirty="0"/>
              <a:t>Output =&gt; 213.46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Select ROUND (213.456, 1);</a:t>
            </a:r>
          </a:p>
          <a:p>
            <a:pPr marL="0" indent="0">
              <a:buNone/>
            </a:pPr>
            <a:r>
              <a:rPr lang="en-US" sz="1800" dirty="0"/>
              <a:t>Output =&gt; 213.5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4F6BB64-A9D5-876C-4AFE-A8F51FB38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/>
              <a:t>Some other functions</a:t>
            </a:r>
            <a:endParaRPr lang="en-IN" b="1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4002997-B5C5-D993-89CA-821B85637C95}"/>
              </a:ext>
            </a:extLst>
          </p:cNvPr>
          <p:cNvSpPr txBox="1">
            <a:spLocks/>
          </p:cNvSpPr>
          <p:nvPr/>
        </p:nvSpPr>
        <p:spPr>
          <a:xfrm>
            <a:off x="838200" y="1974850"/>
            <a:ext cx="3175000" cy="435133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/>
              <a:t>1. PI function: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Select PI 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Output =&gt; 3.141592653589793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/>
              <a:t>2. SQRT function: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Select SQRT (100);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Output =&gt; 10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3. SQUARE function:</a:t>
            </a:r>
          </a:p>
          <a:p>
            <a:pPr marL="0" indent="0">
              <a:buNone/>
            </a:pPr>
            <a:r>
              <a:rPr lang="en-US" sz="1800" dirty="0"/>
              <a:t>Select SQUARE (5);</a:t>
            </a:r>
          </a:p>
          <a:p>
            <a:pPr marL="0" indent="0">
              <a:buNone/>
            </a:pPr>
            <a:r>
              <a:rPr lang="en-US" sz="1800" dirty="0"/>
              <a:t>Output =&gt; 25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IN" sz="1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D1C60A0-D61E-A8D0-42AB-9F18C9D8DCB7}"/>
              </a:ext>
            </a:extLst>
          </p:cNvPr>
          <p:cNvSpPr txBox="1">
            <a:spLocks/>
          </p:cNvSpPr>
          <p:nvPr/>
        </p:nvSpPr>
        <p:spPr>
          <a:xfrm>
            <a:off x="8356600" y="1972945"/>
            <a:ext cx="2997200" cy="435133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CDDEC7-493C-DFC8-E295-4B342430A95C}"/>
              </a:ext>
            </a:extLst>
          </p:cNvPr>
          <p:cNvSpPr txBox="1"/>
          <p:nvPr/>
        </p:nvSpPr>
        <p:spPr>
          <a:xfrm>
            <a:off x="8742680" y="1972945"/>
            <a:ext cx="2611120" cy="5803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b="1" dirty="0"/>
              <a:t>6. CEIL function: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Select ceil(23.34);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Output =&gt; 24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b="1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b="1" dirty="0"/>
              <a:t>7. FLOOR function: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Select floor(23.34);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Output =&gt; 23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b="1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b="1" dirty="0"/>
              <a:t>8. POWER function: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Select power(2,3);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Output =&gt; 8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b="1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b="1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b="1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019995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44A81-EA24-8029-5578-B60EAF6A97E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ALTER Command for adding column</a:t>
            </a:r>
            <a:endParaRPr lang="en-IN" b="1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4F312-520D-6236-F4A2-CEE1D4208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161513"/>
                </a:solidFill>
                <a:latin typeface="OracleSansVF"/>
              </a:rPr>
              <a:t>Syntax: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161513"/>
                </a:solidFill>
                <a:latin typeface="OracleSansVF"/>
              </a:rPr>
              <a:t>ALTER TABLE </a:t>
            </a:r>
            <a:r>
              <a:rPr lang="en-US" sz="2000" dirty="0" err="1">
                <a:solidFill>
                  <a:srgbClr val="161513"/>
                </a:solidFill>
                <a:latin typeface="OracleSansVF"/>
              </a:rPr>
              <a:t>table_name</a:t>
            </a:r>
            <a:endParaRPr lang="en-IN" sz="2000" dirty="0">
              <a:solidFill>
                <a:srgbClr val="161513"/>
              </a:solidFill>
              <a:latin typeface="OracleSansVF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161513"/>
                </a:solidFill>
                <a:latin typeface="OracleSansVF"/>
              </a:rPr>
              <a:t>ADD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161513"/>
                </a:solidFill>
                <a:latin typeface="OracleSansVF"/>
              </a:rPr>
              <a:t>column1_name data type for column1,  column2_name data type for column2,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161513"/>
                </a:solidFill>
                <a:latin typeface="OracleSansVF"/>
              </a:rPr>
              <a:t>…</a:t>
            </a:r>
            <a:endParaRPr lang="en-IN" sz="2000" dirty="0">
              <a:solidFill>
                <a:srgbClr val="161513"/>
              </a:solidFill>
              <a:latin typeface="OracleSansVF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err="1">
                <a:solidFill>
                  <a:srgbClr val="161513"/>
                </a:solidFill>
                <a:latin typeface="OracleSansVF"/>
              </a:rPr>
              <a:t>columnN_name</a:t>
            </a:r>
            <a:r>
              <a:rPr lang="en-US" sz="2000" dirty="0">
                <a:solidFill>
                  <a:srgbClr val="161513"/>
                </a:solidFill>
                <a:latin typeface="OracleSansVF"/>
              </a:rPr>
              <a:t> data type for </a:t>
            </a:r>
            <a:r>
              <a:rPr lang="en-US" sz="2000" dirty="0" err="1">
                <a:solidFill>
                  <a:srgbClr val="161513"/>
                </a:solidFill>
                <a:latin typeface="OracleSansVF"/>
              </a:rPr>
              <a:t>columnN</a:t>
            </a:r>
            <a:r>
              <a:rPr lang="en-US" sz="2000" dirty="0">
                <a:solidFill>
                  <a:srgbClr val="161513"/>
                </a:solidFill>
                <a:latin typeface="OracleSansVF"/>
              </a:rPr>
              <a:t> ;</a:t>
            </a:r>
            <a:endParaRPr lang="en-IN" sz="2000" dirty="0">
              <a:solidFill>
                <a:srgbClr val="161513"/>
              </a:solidFill>
              <a:latin typeface="OracleSansVF"/>
            </a:endParaRPr>
          </a:p>
          <a:p>
            <a:pPr algn="just">
              <a:lnSpc>
                <a:spcPct val="100000"/>
              </a:lnSpc>
            </a:pPr>
            <a:endParaRPr lang="en-US" b="0" i="0" dirty="0">
              <a:solidFill>
                <a:srgbClr val="161513"/>
              </a:solidFill>
              <a:effectLst/>
              <a:latin typeface="OracleSansVF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CD3D98C-880A-B666-E2E2-DF0986A61041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b="1" dirty="0">
                <a:solidFill>
                  <a:srgbClr val="161513"/>
                </a:solidFill>
                <a:latin typeface="OracleSansVF"/>
              </a:rPr>
              <a:t>Example: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161513"/>
                </a:solidFill>
                <a:latin typeface="OracleSansVF"/>
              </a:rPr>
              <a:t>ALTER TABLE Student</a:t>
            </a:r>
            <a:endParaRPr lang="en-IN" sz="2000" dirty="0">
              <a:solidFill>
                <a:srgbClr val="161513"/>
              </a:solidFill>
              <a:latin typeface="OracleSansVF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161513"/>
                </a:solidFill>
                <a:latin typeface="OracleSansVF"/>
              </a:rPr>
              <a:t>ADD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161513"/>
                </a:solidFill>
                <a:latin typeface="OracleSansVF"/>
              </a:rPr>
              <a:t>Email ID varchar;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solidFill>
                <a:srgbClr val="161513"/>
              </a:solidFill>
              <a:latin typeface="OracleSansVF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161513"/>
                </a:solidFill>
                <a:effectLst/>
                <a:uLnTx/>
                <a:uFillTx/>
                <a:latin typeface="OracleSansVF"/>
                <a:ea typeface="+mn-ea"/>
                <a:cs typeface="+mn-cs"/>
              </a:rPr>
              <a:t>Output: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OracleSansVF"/>
                <a:ea typeface="+mn-ea"/>
                <a:cs typeface="+mn-cs"/>
              </a:rPr>
              <a:t>This will add a new column named ‘Email ID’ into created table ‘Student’. </a:t>
            </a:r>
            <a:r>
              <a:rPr lang="en-US" sz="2000" b="1" i="1" dirty="0">
                <a:solidFill>
                  <a:schemeClr val="accent5">
                    <a:lumMod val="50000"/>
                  </a:schemeClr>
                </a:solidFill>
                <a:latin typeface="OracleSansVF"/>
              </a:rPr>
              <a:t>Now this table contains five columns.</a:t>
            </a:r>
            <a:endParaRPr kumimoji="0" lang="en-US" sz="2000" b="1" i="1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OracleSansVF"/>
              <a:ea typeface="+mn-ea"/>
              <a:cs typeface="+mn-cs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solidFill>
                <a:srgbClr val="161513"/>
              </a:solidFill>
              <a:latin typeface="OracleSansVF"/>
            </a:endParaRPr>
          </a:p>
        </p:txBody>
      </p:sp>
    </p:spTree>
    <p:extLst>
      <p:ext uri="{BB962C8B-B14F-4D97-AF65-F5344CB8AC3E}">
        <p14:creationId xmlns:p14="http://schemas.microsoft.com/office/powerpoint/2010/main" val="1331616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44A81-EA24-8029-5578-B60EAF6A97E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ALTER Command for deleting column</a:t>
            </a:r>
            <a:endParaRPr lang="en-IN" b="1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4F312-520D-6236-F4A2-CEE1D4208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161513"/>
                </a:solidFill>
                <a:latin typeface="OracleSansVF"/>
              </a:rPr>
              <a:t>Syntax: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161513"/>
                </a:solidFill>
                <a:latin typeface="OracleSansVF"/>
              </a:rPr>
              <a:t>ALTER TABLE </a:t>
            </a:r>
            <a:r>
              <a:rPr lang="en-US" sz="2000" dirty="0" err="1">
                <a:solidFill>
                  <a:srgbClr val="161513"/>
                </a:solidFill>
                <a:latin typeface="OracleSansVF"/>
              </a:rPr>
              <a:t>table_name</a:t>
            </a:r>
            <a:endParaRPr lang="en-IN" sz="2000" dirty="0">
              <a:solidFill>
                <a:srgbClr val="161513"/>
              </a:solidFill>
              <a:latin typeface="OracleSansVF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161513"/>
                </a:solidFill>
                <a:latin typeface="OracleSansVF"/>
              </a:rPr>
              <a:t>DROP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161513"/>
                </a:solidFill>
                <a:latin typeface="OracleSansVF"/>
              </a:rPr>
              <a:t>column1_name data type for column1,  column2_name data type for column2,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161513"/>
                </a:solidFill>
                <a:latin typeface="OracleSansVF"/>
              </a:rPr>
              <a:t>…</a:t>
            </a:r>
            <a:endParaRPr lang="en-IN" sz="2000" dirty="0">
              <a:solidFill>
                <a:srgbClr val="161513"/>
              </a:solidFill>
              <a:latin typeface="OracleSansVF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err="1">
                <a:solidFill>
                  <a:srgbClr val="161513"/>
                </a:solidFill>
                <a:latin typeface="OracleSansVF"/>
              </a:rPr>
              <a:t>columnN_name</a:t>
            </a:r>
            <a:r>
              <a:rPr lang="en-US" sz="2000" dirty="0">
                <a:solidFill>
                  <a:srgbClr val="161513"/>
                </a:solidFill>
                <a:latin typeface="OracleSansVF"/>
              </a:rPr>
              <a:t> data type for </a:t>
            </a:r>
            <a:r>
              <a:rPr lang="en-US" sz="2000" dirty="0" err="1">
                <a:solidFill>
                  <a:srgbClr val="161513"/>
                </a:solidFill>
                <a:latin typeface="OracleSansVF"/>
              </a:rPr>
              <a:t>columnN</a:t>
            </a:r>
            <a:r>
              <a:rPr lang="en-US" sz="2000" dirty="0">
                <a:solidFill>
                  <a:srgbClr val="161513"/>
                </a:solidFill>
                <a:latin typeface="OracleSansVF"/>
              </a:rPr>
              <a:t> ;</a:t>
            </a:r>
            <a:endParaRPr lang="en-IN" sz="2000" dirty="0">
              <a:solidFill>
                <a:srgbClr val="161513"/>
              </a:solidFill>
              <a:latin typeface="OracleSansVF"/>
            </a:endParaRPr>
          </a:p>
          <a:p>
            <a:pPr algn="just">
              <a:lnSpc>
                <a:spcPct val="100000"/>
              </a:lnSpc>
            </a:pPr>
            <a:endParaRPr lang="en-US" b="0" i="0" dirty="0">
              <a:solidFill>
                <a:srgbClr val="161513"/>
              </a:solidFill>
              <a:effectLst/>
              <a:latin typeface="OracleSansVF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CD3D98C-880A-B666-E2E2-DF0986A61041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b="1" dirty="0">
                <a:solidFill>
                  <a:srgbClr val="161513"/>
                </a:solidFill>
                <a:latin typeface="OracleSansVF"/>
              </a:rPr>
              <a:t>Example: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161513"/>
                </a:solidFill>
                <a:latin typeface="OracleSansVF"/>
              </a:rPr>
              <a:t>ALTER TABLE Student</a:t>
            </a:r>
            <a:endParaRPr lang="en-IN" sz="2000" dirty="0">
              <a:solidFill>
                <a:srgbClr val="161513"/>
              </a:solidFill>
              <a:latin typeface="OracleSansVF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161513"/>
                </a:solidFill>
                <a:latin typeface="OracleSansVF"/>
              </a:rPr>
              <a:t>DROP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161513"/>
                </a:solidFill>
                <a:latin typeface="OracleSansVF"/>
              </a:rPr>
              <a:t>Email ID varchar;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solidFill>
                <a:srgbClr val="161513"/>
              </a:solidFill>
              <a:latin typeface="OracleSansVF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161513"/>
                </a:solidFill>
                <a:effectLst/>
                <a:uLnTx/>
                <a:uFillTx/>
                <a:latin typeface="OracleSansVF"/>
                <a:ea typeface="+mn-ea"/>
                <a:cs typeface="+mn-cs"/>
              </a:rPr>
              <a:t>Output: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OracleSansVF"/>
                <a:ea typeface="+mn-ea"/>
                <a:cs typeface="+mn-cs"/>
              </a:rPr>
              <a:t>This will remove a new column named ‘Email ID’ from created table ‘Student’. </a:t>
            </a:r>
            <a:r>
              <a:rPr lang="en-US" sz="2000" b="1" i="1" dirty="0">
                <a:solidFill>
                  <a:schemeClr val="accent5">
                    <a:lumMod val="50000"/>
                  </a:schemeClr>
                </a:solidFill>
                <a:latin typeface="OracleSansVF"/>
              </a:rPr>
              <a:t>Now this table contains four columns.</a:t>
            </a:r>
            <a:endParaRPr kumimoji="0" lang="en-US" sz="2000" b="1" i="1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OracleSansVF"/>
              <a:ea typeface="+mn-ea"/>
              <a:cs typeface="+mn-cs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solidFill>
                <a:srgbClr val="161513"/>
              </a:solidFill>
              <a:latin typeface="OracleSansVF"/>
            </a:endParaRPr>
          </a:p>
        </p:txBody>
      </p:sp>
    </p:spTree>
    <p:extLst>
      <p:ext uri="{BB962C8B-B14F-4D97-AF65-F5344CB8AC3E}">
        <p14:creationId xmlns:p14="http://schemas.microsoft.com/office/powerpoint/2010/main" val="2181286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44A81-EA24-8029-5578-B60EAF6A97E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ALTER Command for renaming column</a:t>
            </a:r>
            <a:endParaRPr lang="en-IN" b="1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4F312-520D-6236-F4A2-CEE1D4208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161513"/>
                </a:solidFill>
                <a:latin typeface="OracleSansVF"/>
              </a:rPr>
              <a:t>Syntax: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161513"/>
                </a:solidFill>
                <a:latin typeface="OracleSansVF"/>
              </a:rPr>
              <a:t>ALTER TABLE </a:t>
            </a:r>
            <a:r>
              <a:rPr lang="en-US" sz="2000" dirty="0" err="1">
                <a:solidFill>
                  <a:srgbClr val="161513"/>
                </a:solidFill>
                <a:latin typeface="OracleSansVF"/>
              </a:rPr>
              <a:t>table_name</a:t>
            </a:r>
            <a:endParaRPr lang="en-IN" sz="2000" dirty="0">
              <a:solidFill>
                <a:srgbClr val="161513"/>
              </a:solidFill>
              <a:latin typeface="OracleSansVF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161513"/>
                </a:solidFill>
                <a:latin typeface="OracleSansVF"/>
              </a:rPr>
              <a:t>RENAME COLUMN existing name TO new name;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b="0" i="0" dirty="0">
              <a:solidFill>
                <a:srgbClr val="161513"/>
              </a:solidFill>
              <a:effectLst/>
              <a:latin typeface="OracleSansVF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CD3D98C-880A-B666-E2E2-DF0986A61041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b="1" dirty="0">
                <a:solidFill>
                  <a:srgbClr val="161513"/>
                </a:solidFill>
                <a:latin typeface="OracleSansVF"/>
              </a:rPr>
              <a:t>Example: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161513"/>
                </a:solidFill>
                <a:latin typeface="OracleSansVF"/>
              </a:rPr>
              <a:t>ALTER TABLE Student</a:t>
            </a:r>
            <a:endParaRPr lang="en-IN" sz="2000" dirty="0">
              <a:solidFill>
                <a:srgbClr val="161513"/>
              </a:solidFill>
              <a:latin typeface="OracleSansVF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161513"/>
                </a:solidFill>
                <a:latin typeface="OracleSansVF"/>
              </a:rPr>
              <a:t>RENAME COLUMN Enrollment Number TO </a:t>
            </a:r>
            <a:r>
              <a:rPr lang="en-US" sz="2000" dirty="0" err="1">
                <a:solidFill>
                  <a:srgbClr val="161513"/>
                </a:solidFill>
                <a:latin typeface="OracleSansVF"/>
              </a:rPr>
              <a:t>EnNo</a:t>
            </a:r>
            <a:r>
              <a:rPr lang="en-US" sz="2000" dirty="0">
                <a:solidFill>
                  <a:srgbClr val="161513"/>
                </a:solidFill>
                <a:latin typeface="OracleSansVF"/>
              </a:rPr>
              <a:t>;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1" i="1" u="none" strike="noStrike" kern="1200" cap="none" spc="0" normalizeH="0" baseline="0" noProof="0" dirty="0">
              <a:ln>
                <a:noFill/>
              </a:ln>
              <a:solidFill>
                <a:srgbClr val="161513"/>
              </a:solidFill>
              <a:effectLst/>
              <a:uLnTx/>
              <a:uFillTx/>
              <a:latin typeface="OracleSansVF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161513"/>
                </a:solidFill>
                <a:effectLst/>
                <a:uLnTx/>
                <a:uFillTx/>
                <a:latin typeface="OracleSansVF"/>
                <a:ea typeface="+mn-ea"/>
                <a:cs typeface="+mn-cs"/>
              </a:rPr>
              <a:t>Output: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OracleSansVF"/>
                <a:ea typeface="+mn-ea"/>
                <a:cs typeface="+mn-cs"/>
              </a:rPr>
              <a:t>This will rename a new column named ‘Enrollment Number’</a:t>
            </a:r>
            <a:r>
              <a:rPr lang="en-US" sz="2000" b="1" i="1" dirty="0">
                <a:solidFill>
                  <a:schemeClr val="accent5">
                    <a:lumMod val="50000"/>
                  </a:schemeClr>
                </a:solidFill>
                <a:latin typeface="OracleSansVF"/>
              </a:rPr>
              <a:t>. New name of this particular name will be ‘</a:t>
            </a:r>
            <a:r>
              <a:rPr lang="en-US" sz="2000" b="1" i="1" dirty="0" err="1">
                <a:solidFill>
                  <a:schemeClr val="accent5">
                    <a:lumMod val="50000"/>
                  </a:schemeClr>
                </a:solidFill>
                <a:latin typeface="OracleSansVF"/>
              </a:rPr>
              <a:t>EnNO</a:t>
            </a:r>
            <a:r>
              <a:rPr lang="en-US" sz="2000" b="1" i="1" dirty="0">
                <a:solidFill>
                  <a:schemeClr val="accent5">
                    <a:lumMod val="50000"/>
                  </a:schemeClr>
                </a:solidFill>
                <a:latin typeface="OracleSansVF"/>
              </a:rPr>
              <a:t>’.</a:t>
            </a:r>
            <a:endParaRPr kumimoji="0" lang="en-US" sz="2000" b="1" i="1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OracleSansVF"/>
              <a:ea typeface="+mn-ea"/>
              <a:cs typeface="+mn-cs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solidFill>
                <a:srgbClr val="161513"/>
              </a:solidFill>
              <a:latin typeface="OracleSansVF"/>
            </a:endParaRPr>
          </a:p>
        </p:txBody>
      </p:sp>
    </p:spTree>
    <p:extLst>
      <p:ext uri="{BB962C8B-B14F-4D97-AF65-F5344CB8AC3E}">
        <p14:creationId xmlns:p14="http://schemas.microsoft.com/office/powerpoint/2010/main" val="2328467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44A81-EA24-8029-5578-B60EAF6A97E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ALTER Command for renaming table</a:t>
            </a:r>
            <a:endParaRPr lang="en-IN" b="1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4F312-520D-6236-F4A2-CEE1D4208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161513"/>
                </a:solidFill>
                <a:latin typeface="OracleSansVF"/>
              </a:rPr>
              <a:t>Syntax: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161513"/>
                </a:solidFill>
                <a:latin typeface="OracleSansVF"/>
              </a:rPr>
              <a:t>ALTER TABLE </a:t>
            </a:r>
            <a:r>
              <a:rPr lang="en-US" sz="2000" dirty="0" err="1">
                <a:solidFill>
                  <a:srgbClr val="161513"/>
                </a:solidFill>
                <a:latin typeface="OracleSansVF"/>
              </a:rPr>
              <a:t>table_name</a:t>
            </a:r>
            <a:endParaRPr lang="en-IN" sz="2000" dirty="0">
              <a:solidFill>
                <a:srgbClr val="161513"/>
              </a:solidFill>
              <a:latin typeface="OracleSansVF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161513"/>
                </a:solidFill>
                <a:latin typeface="OracleSansVF"/>
              </a:rPr>
              <a:t>RENAME new name of existing table;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b="0" i="0" dirty="0">
              <a:solidFill>
                <a:srgbClr val="161513"/>
              </a:solidFill>
              <a:effectLst/>
              <a:latin typeface="OracleSansVF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CD3D98C-880A-B666-E2E2-DF0986A61041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b="1" dirty="0">
                <a:solidFill>
                  <a:srgbClr val="161513"/>
                </a:solidFill>
                <a:latin typeface="OracleSansVF"/>
              </a:rPr>
              <a:t>Example: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161513"/>
                </a:solidFill>
                <a:latin typeface="OracleSansVF"/>
              </a:rPr>
              <a:t>ALTER TABLE Student</a:t>
            </a:r>
            <a:endParaRPr lang="en-IN" sz="2000" dirty="0">
              <a:solidFill>
                <a:srgbClr val="161513"/>
              </a:solidFill>
              <a:latin typeface="OracleSansVF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161513"/>
                </a:solidFill>
                <a:latin typeface="OracleSansVF"/>
              </a:rPr>
              <a:t>RENAME Student1;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1" i="1" u="none" strike="noStrike" kern="1200" cap="none" spc="0" normalizeH="0" baseline="0" noProof="0" dirty="0">
              <a:ln>
                <a:noFill/>
              </a:ln>
              <a:solidFill>
                <a:srgbClr val="161513"/>
              </a:solidFill>
              <a:effectLst/>
              <a:uLnTx/>
              <a:uFillTx/>
              <a:latin typeface="OracleSansVF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161513"/>
                </a:solidFill>
                <a:effectLst/>
                <a:uLnTx/>
                <a:uFillTx/>
                <a:latin typeface="OracleSansVF"/>
                <a:ea typeface="+mn-ea"/>
                <a:cs typeface="+mn-cs"/>
              </a:rPr>
              <a:t>Output: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OracleSansVF"/>
                <a:ea typeface="+mn-ea"/>
                <a:cs typeface="+mn-cs"/>
              </a:rPr>
              <a:t>This will rename existing table as ‘Student1’.</a:t>
            </a:r>
            <a:endParaRPr lang="en-US" dirty="0">
              <a:solidFill>
                <a:srgbClr val="161513"/>
              </a:solidFill>
              <a:latin typeface="OracleSansVF"/>
            </a:endParaRPr>
          </a:p>
        </p:txBody>
      </p:sp>
    </p:spTree>
    <p:extLst>
      <p:ext uri="{BB962C8B-B14F-4D97-AF65-F5344CB8AC3E}">
        <p14:creationId xmlns:p14="http://schemas.microsoft.com/office/powerpoint/2010/main" val="2585440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1304</TotalTime>
  <Words>2651</Words>
  <Application>Microsoft Office PowerPoint</Application>
  <PresentationFormat>Widescreen</PresentationFormat>
  <Paragraphs>449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Calibri</vt:lpstr>
      <vt:lpstr>Calibri Light</vt:lpstr>
      <vt:lpstr>OracleSansVF</vt:lpstr>
      <vt:lpstr>Office Theme</vt:lpstr>
      <vt:lpstr>PowerPoint Presentation</vt:lpstr>
      <vt:lpstr>Unit 2</vt:lpstr>
      <vt:lpstr>:Overview:</vt:lpstr>
      <vt:lpstr>DDL : Data Definition Language</vt:lpstr>
      <vt:lpstr>CREATE Command</vt:lpstr>
      <vt:lpstr>ALTER Command for adding column</vt:lpstr>
      <vt:lpstr>ALTER Command for deleting column</vt:lpstr>
      <vt:lpstr>ALTER Command for renaming column</vt:lpstr>
      <vt:lpstr>ALTER Command for renaming table</vt:lpstr>
      <vt:lpstr>DQL : Data Query Language</vt:lpstr>
      <vt:lpstr>SELECT Command for fetching all columns</vt:lpstr>
      <vt:lpstr>SELECT Command for fetching selected columns</vt:lpstr>
      <vt:lpstr>DML : Data Manipulation Language</vt:lpstr>
      <vt:lpstr>INSERT Command</vt:lpstr>
      <vt:lpstr>UPDATE Command</vt:lpstr>
      <vt:lpstr>DELETE Command</vt:lpstr>
      <vt:lpstr>DCL : Data Control Language</vt:lpstr>
      <vt:lpstr>How to create a User?</vt:lpstr>
      <vt:lpstr>How to delete a User?</vt:lpstr>
      <vt:lpstr>How to rename a User?</vt:lpstr>
      <vt:lpstr>GRANT</vt:lpstr>
      <vt:lpstr>REVOKE</vt:lpstr>
      <vt:lpstr>WHERE</vt:lpstr>
      <vt:lpstr>WHERE</vt:lpstr>
      <vt:lpstr>LIKE</vt:lpstr>
      <vt:lpstr>LIKE</vt:lpstr>
      <vt:lpstr>LIKE</vt:lpstr>
      <vt:lpstr>Aggregate Functions</vt:lpstr>
      <vt:lpstr>COUNT Function</vt:lpstr>
      <vt:lpstr>SUM Function</vt:lpstr>
      <vt:lpstr>AVG Function</vt:lpstr>
      <vt:lpstr>MIN Function</vt:lpstr>
      <vt:lpstr>MAX Function</vt:lpstr>
      <vt:lpstr>Logical Operators </vt:lpstr>
      <vt:lpstr>Logical Operators </vt:lpstr>
      <vt:lpstr>BETWEEN</vt:lpstr>
      <vt:lpstr>BETWEEN</vt:lpstr>
      <vt:lpstr>IN and NOT IN</vt:lpstr>
      <vt:lpstr>IN and NOT IN</vt:lpstr>
      <vt:lpstr>UNION</vt:lpstr>
      <vt:lpstr>UNION</vt:lpstr>
      <vt:lpstr>UNION</vt:lpstr>
      <vt:lpstr>INTERSECTION</vt:lpstr>
      <vt:lpstr>INTERSECTION</vt:lpstr>
      <vt:lpstr>MINUS</vt:lpstr>
      <vt:lpstr>MINUS</vt:lpstr>
      <vt:lpstr>Date Functions</vt:lpstr>
      <vt:lpstr>Character Functions</vt:lpstr>
      <vt:lpstr>Arithmetic Functions</vt:lpstr>
      <vt:lpstr>Addition</vt:lpstr>
      <vt:lpstr>Subtraction</vt:lpstr>
      <vt:lpstr>Multiplication</vt:lpstr>
      <vt:lpstr>Division</vt:lpstr>
      <vt:lpstr>Modulus</vt:lpstr>
      <vt:lpstr>Some other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1</dc:title>
  <dc:creator>Girrajsinh Puvar</dc:creator>
  <cp:lastModifiedBy>Girrajsinh Puvar</cp:lastModifiedBy>
  <cp:revision>152</cp:revision>
  <dcterms:created xsi:type="dcterms:W3CDTF">2023-05-26T14:21:08Z</dcterms:created>
  <dcterms:modified xsi:type="dcterms:W3CDTF">2023-07-24T05:42:03Z</dcterms:modified>
</cp:coreProperties>
</file>