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75" r:id="rId5"/>
    <p:sldId id="300" r:id="rId6"/>
    <p:sldId id="303" r:id="rId7"/>
    <p:sldId id="302" r:id="rId8"/>
    <p:sldId id="304" r:id="rId9"/>
    <p:sldId id="301" r:id="rId10"/>
    <p:sldId id="267" r:id="rId11"/>
    <p:sldId id="315" r:id="rId12"/>
    <p:sldId id="318" r:id="rId13"/>
    <p:sldId id="305" r:id="rId14"/>
    <p:sldId id="316" r:id="rId15"/>
    <p:sldId id="317" r:id="rId16"/>
    <p:sldId id="306" r:id="rId17"/>
    <p:sldId id="307" r:id="rId18"/>
    <p:sldId id="308" r:id="rId19"/>
    <p:sldId id="309" r:id="rId20"/>
    <p:sldId id="310" r:id="rId21"/>
    <p:sldId id="311" r:id="rId22"/>
    <p:sldId id="313" r:id="rId23"/>
    <p:sldId id="312" r:id="rId24"/>
    <p:sldId id="320" r:id="rId25"/>
    <p:sldId id="319" r:id="rId26"/>
    <p:sldId id="321" r:id="rId27"/>
    <p:sldId id="323" r:id="rId28"/>
    <p:sldId id="324" r:id="rId29"/>
    <p:sldId id="32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377D-E0D7-8349-2CE4-2AFEB58E7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DC7A6-F973-265C-CC6A-3FB8A2895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06110-F363-7D2A-DBBC-34F54AE6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16ED-E265-8F49-0C06-9F3DEDC4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88DD-974C-008E-DDDC-F5719C57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2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5475-1F3A-A110-EB5D-5C464705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3E71C-A5AD-7B5A-520C-2929FB8E3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2C001-3A2C-AAE9-3D91-ADEA7DBF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FA050-38BB-C1FF-358E-D7DEC338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8F36-4BD3-6662-1AE7-6025B996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8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E78C4-4B84-F91D-71AF-38AD2745C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CC4C4-DA48-B926-B181-F35822FD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74C5-8F64-8CAF-2F97-D7E7B78F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F193-41BC-F273-CBF9-CF6AEA13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62F6-81CB-FA8A-9B47-9FF85682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9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1194-1A44-0864-678C-33DC8F25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5FCF-4935-89E4-F9DA-8CA77730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EF18-EC97-517A-FFA5-C7C5E143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AD45-2513-9497-3689-62AA9FEB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08992-0BE8-2495-73E8-98021DFC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67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37E0-E3FA-A491-2504-F1619711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6DDC7-279B-463F-6F15-964313E1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9CC3A-BC01-CF4B-4DD7-5D2BD5A5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B6514-4670-9E54-88A7-B9D609BC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B9E7-51A1-1356-7ED9-748F018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20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B2B0-CD83-3274-53D0-8428BD12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25B7-A2CB-11FB-2470-13B8EE333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25002-321F-021D-9C45-2A6FEB709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D5AAD-4173-E364-1A22-0D2A9617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011AF-1B0E-CAD7-B89E-1CF502F4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7F43D-2EDB-F334-BD42-27D236FF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73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6BD2-110D-F93B-51EB-CF831E15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E4F7B-6B88-B713-A802-CB676F5ED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CBA7A-54B9-B06A-6368-FB85852B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312E0-EB23-5DD2-A128-851DE94CB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FE859-AC51-34F9-9BA8-59A49E83A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734BF-BD2F-DD95-191B-C0987CB5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C42CC-1846-37DF-9A40-ABF7ACC5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0B1F3-7D4F-9998-4B71-7A116443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4A6C-D0E3-628E-47F9-CCB5064C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1779A-8ADA-DC3B-6E42-9629562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C4CE1-421A-4D97-2E6C-16B75B14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17668-A28C-85E9-EECE-C999A531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46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34B90-780F-F8C8-6382-A2490B8A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45EDF-7E1A-777E-FE43-0033E9C4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FE4E5-4AA5-4995-DA7D-84B5E21A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0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F2B6-52C5-0EA4-2650-8F63B16E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AC40-E7F2-1355-F505-9AB60A43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6ECCE-0A7F-11A8-F088-115606D5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C57AF-9B9A-5F44-D029-7442860F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C8D4C-139A-077A-19D5-C0E92013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8F8B2-3D23-8B12-359E-FA295709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267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40AB-F9B5-377C-90B9-3CE8AE9B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3549E-FE3D-4E32-BB8D-72A814C8D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01641-31E2-61C7-86DD-63C5053CC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6E205-2FD1-969E-02BB-9D30146B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B05E-0438-4A3A-AF59-A7410BDF679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EB9E0-EAF8-52FE-ABC5-72E8E918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F69E8-037A-991A-9B73-E40A6758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D111E-6BB0-9A6F-EDB4-5CE089EA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66E9B-1041-F638-B3F4-FBFD2A1E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141A5-DC0E-7356-D993-3C71B2D81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B05E-0438-4A3A-AF59-A7410BDF679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0155-3BB4-2CD7-F45E-13CD8F78A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382CD-2A78-D723-97D3-2D0B2E0B6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DB3D-CF59-47BB-B813-F2C4984EA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11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ul University Logo PNG vector in SVG, PDF, AI, CDR format">
            <a:extLst>
              <a:ext uri="{FF2B5EF4-FFF2-40B4-BE49-F238E27FC236}">
                <a16:creationId xmlns:a16="http://schemas.microsoft.com/office/drawing/2014/main" id="{755885B6-4BB4-7142-ECE4-87095B435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-497840"/>
            <a:ext cx="8248650" cy="534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48FD31-A75B-60B3-784E-895F74D340DA}"/>
              </a:ext>
            </a:extLst>
          </p:cNvPr>
          <p:cNvSpPr txBox="1"/>
          <p:nvPr/>
        </p:nvSpPr>
        <p:spPr>
          <a:xfrm>
            <a:off x="2804160" y="3708399"/>
            <a:ext cx="6583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 Narrow" panose="020B0606020202030204" pitchFamily="34" charset="0"/>
              </a:rPr>
              <a:t>Faculty of Engineering and Technology</a:t>
            </a:r>
          </a:p>
          <a:p>
            <a:pPr algn="ctr"/>
            <a:r>
              <a:rPr lang="en-IN" sz="2000" b="1" dirty="0">
                <a:latin typeface="Arial Narrow" panose="020B0606020202030204" pitchFamily="34" charset="0"/>
              </a:rPr>
              <a:t>Parul Institute of Technology</a:t>
            </a:r>
          </a:p>
          <a:p>
            <a:pPr algn="ctr"/>
            <a:r>
              <a:rPr lang="en-IN" sz="2000" b="1" dirty="0">
                <a:latin typeface="Arial Narrow" panose="020B0606020202030204" pitchFamily="34" charset="0"/>
              </a:rPr>
              <a:t>Department of Computer Science &amp; Engineering</a:t>
            </a:r>
          </a:p>
          <a:p>
            <a:pPr algn="ctr"/>
            <a:r>
              <a:rPr lang="en-IN" sz="2000" b="1" dirty="0">
                <a:latin typeface="Arial Narrow" panose="020B0606020202030204" pitchFamily="34" charset="0"/>
              </a:rPr>
              <a:t>Course: </a:t>
            </a:r>
            <a:r>
              <a:rPr lang="en-IN" sz="2000" b="1" dirty="0" err="1">
                <a:latin typeface="Arial Narrow" panose="020B0606020202030204" pitchFamily="34" charset="0"/>
              </a:rPr>
              <a:t>B.Tech</a:t>
            </a:r>
            <a:r>
              <a:rPr lang="en-IN" sz="2000" b="1" dirty="0">
                <a:latin typeface="Arial Narrow" panose="020B0606020202030204" pitchFamily="34" charset="0"/>
              </a:rPr>
              <a:t> – CSE </a:t>
            </a:r>
          </a:p>
          <a:p>
            <a:pPr algn="ctr"/>
            <a:r>
              <a:rPr lang="en-IN" sz="2000" b="1" dirty="0">
                <a:latin typeface="Arial Narrow" panose="020B0606020202030204" pitchFamily="34" charset="0"/>
              </a:rPr>
              <a:t>Subject: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16797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8029-635D-CAAB-1504-CB067C8EE5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:Introduction to E-R Diagram: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DB1B-8DF8-CF42-2C6C-BD053A98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The entity-relationship (E-R) data model uses a collection of basic objects, called entities, and relationships among these objects.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Components of E-R Diagram: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Entities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Attributes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Relationship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Extended E-R Diagram can consists: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</a:rPr>
              <a:t>Specialization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</a:rPr>
              <a:t>Generalization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>
                <a:solidFill>
                  <a:srgbClr val="000000"/>
                </a:solidFill>
              </a:rPr>
              <a:t>Aggregation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9901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9E0AA4-83FB-7DB4-CD65-537AD7B6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:Notations used in E-R Diagram: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85A9DB7-5462-42DA-3DAA-6784AB42F80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67746"/>
          <a:ext cx="10515600" cy="4390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269480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21404627"/>
                    </a:ext>
                  </a:extLst>
                </a:gridCol>
              </a:tblGrid>
              <a:tr h="548852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535036"/>
                  </a:ext>
                </a:extLst>
              </a:tr>
              <a:tr h="548852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Entity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45989"/>
                  </a:ext>
                </a:extLst>
              </a:tr>
              <a:tr h="548852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Attribute/Single valued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59798"/>
                  </a:ext>
                </a:extLst>
              </a:tr>
              <a:tr h="548852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Weak Entity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584094"/>
                  </a:ext>
                </a:extLst>
              </a:tr>
              <a:tr h="548852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Multi valued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275048"/>
                  </a:ext>
                </a:extLst>
              </a:tr>
              <a:tr h="548852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Relationship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87220"/>
                  </a:ext>
                </a:extLst>
              </a:tr>
              <a:tr h="548852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Derived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07279"/>
                  </a:ext>
                </a:extLst>
              </a:tr>
              <a:tr h="54885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Relationship for Weak Entity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85886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6820E51-C105-1468-4011-87A415037AB2}"/>
              </a:ext>
            </a:extLst>
          </p:cNvPr>
          <p:cNvSpPr/>
          <p:nvPr/>
        </p:nvSpPr>
        <p:spPr>
          <a:xfrm>
            <a:off x="8158480" y="2489200"/>
            <a:ext cx="1127760" cy="345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771ACF-35A1-E874-4D6B-E5D0A9076464}"/>
              </a:ext>
            </a:extLst>
          </p:cNvPr>
          <p:cNvSpPr/>
          <p:nvPr/>
        </p:nvSpPr>
        <p:spPr>
          <a:xfrm>
            <a:off x="8158480" y="3057789"/>
            <a:ext cx="1219200" cy="41730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BD256C-069C-919D-8F91-329A4F96C92E}"/>
              </a:ext>
            </a:extLst>
          </p:cNvPr>
          <p:cNvSpPr/>
          <p:nvPr/>
        </p:nvSpPr>
        <p:spPr>
          <a:xfrm>
            <a:off x="8158480" y="3606058"/>
            <a:ext cx="1127760" cy="3725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EA80D6-55AC-8AA2-1D31-FD6479F150FD}"/>
              </a:ext>
            </a:extLst>
          </p:cNvPr>
          <p:cNvSpPr/>
          <p:nvPr/>
        </p:nvSpPr>
        <p:spPr>
          <a:xfrm>
            <a:off x="8260080" y="3698240"/>
            <a:ext cx="914400" cy="193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6C2586-CA33-0D1D-B1EC-7B5BBE15DEFC}"/>
              </a:ext>
            </a:extLst>
          </p:cNvPr>
          <p:cNvSpPr/>
          <p:nvPr/>
        </p:nvSpPr>
        <p:spPr>
          <a:xfrm>
            <a:off x="8158480" y="4155650"/>
            <a:ext cx="1219200" cy="41730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D032ED-706B-2A71-4952-03204814C2DE}"/>
              </a:ext>
            </a:extLst>
          </p:cNvPr>
          <p:cNvSpPr/>
          <p:nvPr/>
        </p:nvSpPr>
        <p:spPr>
          <a:xfrm>
            <a:off x="8260080" y="4242486"/>
            <a:ext cx="1026160" cy="24363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7205BDB9-955B-1074-52EE-70406F01A8FE}"/>
              </a:ext>
            </a:extLst>
          </p:cNvPr>
          <p:cNvSpPr/>
          <p:nvPr/>
        </p:nvSpPr>
        <p:spPr>
          <a:xfrm>
            <a:off x="8554720" y="4699582"/>
            <a:ext cx="457200" cy="41730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2170836C-07FA-FF88-C6CE-0573A728EFD9}"/>
              </a:ext>
            </a:extLst>
          </p:cNvPr>
          <p:cNvSpPr/>
          <p:nvPr/>
        </p:nvSpPr>
        <p:spPr>
          <a:xfrm>
            <a:off x="8636000" y="5781040"/>
            <a:ext cx="457200" cy="41730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A16F8E05-03DF-03F2-6FB6-55CD2934EA8E}"/>
              </a:ext>
            </a:extLst>
          </p:cNvPr>
          <p:cNvSpPr/>
          <p:nvPr/>
        </p:nvSpPr>
        <p:spPr>
          <a:xfrm>
            <a:off x="8753994" y="5895109"/>
            <a:ext cx="221211" cy="200891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679A4E8-4CDE-BCD4-3E2D-8271ED43D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0088" y="5228299"/>
          <a:ext cx="9064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906840" imgH="442080" progId="">
                  <p:embed/>
                </p:oleObj>
              </mc:Choice>
              <mc:Fallback>
                <p:oleObj name="PBrush" r:id="rId2" imgW="906840" imgH="442080" progId="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5679A4E8-4CDE-BCD4-3E2D-8271ED43DE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30088" y="5228299"/>
                        <a:ext cx="906463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769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9E0AA4-83FB-7DB4-CD65-537AD7B6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:Notations used in E-R Diagram: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85A9DB7-5462-42DA-3DAA-6784AB42F80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67746"/>
          <a:ext cx="10515600" cy="384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269480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21404627"/>
                    </a:ext>
                  </a:extLst>
                </a:gridCol>
              </a:tblGrid>
              <a:tr h="548852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535036"/>
                  </a:ext>
                </a:extLst>
              </a:tr>
              <a:tr h="548852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Many to Many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545989"/>
                  </a:ext>
                </a:extLst>
              </a:tr>
              <a:tr h="548852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Many to One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59798"/>
                  </a:ext>
                </a:extLst>
              </a:tr>
              <a:tr h="548852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One to One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584094"/>
                  </a:ext>
                </a:extLst>
              </a:tr>
              <a:tr h="548852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ISA (Generalization or Specialization)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275048"/>
                  </a:ext>
                </a:extLst>
              </a:tr>
              <a:tr h="548852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Discriminator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87220"/>
                  </a:ext>
                </a:extLst>
              </a:tr>
              <a:tr h="54885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07279"/>
                  </a:ext>
                </a:extLst>
              </a:tr>
            </a:tbl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8B126E7-D750-683E-2A0F-215097F46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6250" y="4635500"/>
          <a:ext cx="1181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1181160" imgH="480240" progId="">
                  <p:embed/>
                </p:oleObj>
              </mc:Choice>
              <mc:Fallback>
                <p:oleObj name="PBrush" r:id="rId2" imgW="1181160" imgH="480240" progId="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8B126E7-D750-683E-2A0F-215097F466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96250" y="4635500"/>
                        <a:ext cx="1181100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8DBEFD3-3298-9E33-4183-61449BE09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4181" y="5181827"/>
          <a:ext cx="12652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1265040" imgH="487800" progId="">
                  <p:embed/>
                </p:oleObj>
              </mc:Choice>
              <mc:Fallback>
                <p:oleObj name="PBrush" r:id="rId4" imgW="1265040" imgH="487800" progId="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8DBEFD3-3298-9E33-4183-61449BE09F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54181" y="5181827"/>
                        <a:ext cx="1265237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iamond 4">
            <a:extLst>
              <a:ext uri="{FF2B5EF4-FFF2-40B4-BE49-F238E27FC236}">
                <a16:creationId xmlns:a16="http://schemas.microsoft.com/office/drawing/2014/main" id="{37BDE9E9-299A-ACEA-A7D1-DF7AACBAC0A7}"/>
              </a:ext>
            </a:extLst>
          </p:cNvPr>
          <p:cNvSpPr/>
          <p:nvPr/>
        </p:nvSpPr>
        <p:spPr>
          <a:xfrm>
            <a:off x="8447314" y="2471057"/>
            <a:ext cx="468086" cy="40277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D2E878C2-E3FE-1FDB-49F5-A55854B17DBB}"/>
              </a:ext>
            </a:extLst>
          </p:cNvPr>
          <p:cNvSpPr/>
          <p:nvPr/>
        </p:nvSpPr>
        <p:spPr>
          <a:xfrm>
            <a:off x="8447314" y="3049587"/>
            <a:ext cx="468086" cy="40277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A0C5771-5AAB-D55D-4307-0058B4302DE1}"/>
              </a:ext>
            </a:extLst>
          </p:cNvPr>
          <p:cNvSpPr/>
          <p:nvPr/>
        </p:nvSpPr>
        <p:spPr>
          <a:xfrm>
            <a:off x="8447314" y="3581400"/>
            <a:ext cx="468086" cy="40277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6BA84A-0A88-9D76-A285-6717EC3BF71F}"/>
              </a:ext>
            </a:extLst>
          </p:cNvPr>
          <p:cNvCxnSpPr>
            <a:endCxn id="5" idx="1"/>
          </p:cNvCxnSpPr>
          <p:nvPr/>
        </p:nvCxnSpPr>
        <p:spPr>
          <a:xfrm>
            <a:off x="8054181" y="2672443"/>
            <a:ext cx="3931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75B9F8-2328-F882-8E2B-E6E014D66372}"/>
              </a:ext>
            </a:extLst>
          </p:cNvPr>
          <p:cNvCxnSpPr/>
          <p:nvPr/>
        </p:nvCxnSpPr>
        <p:spPr>
          <a:xfrm>
            <a:off x="8915400" y="2672443"/>
            <a:ext cx="361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93110B-7E14-5ADC-ACA5-6C6859F9E67D}"/>
              </a:ext>
            </a:extLst>
          </p:cNvPr>
          <p:cNvCxnSpPr>
            <a:endCxn id="6" idx="1"/>
          </p:cNvCxnSpPr>
          <p:nvPr/>
        </p:nvCxnSpPr>
        <p:spPr>
          <a:xfrm>
            <a:off x="8096250" y="3250973"/>
            <a:ext cx="3510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F1BAC2-696B-9AF4-04BB-2C63AB0EAF9A}"/>
              </a:ext>
            </a:extLst>
          </p:cNvPr>
          <p:cNvCxnSpPr>
            <a:stCxn id="6" idx="3"/>
          </p:cNvCxnSpPr>
          <p:nvPr/>
        </p:nvCxnSpPr>
        <p:spPr>
          <a:xfrm>
            <a:off x="8915400" y="3250973"/>
            <a:ext cx="404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403610-14C7-4D58-73B8-4DB90052DE8A}"/>
              </a:ext>
            </a:extLst>
          </p:cNvPr>
          <p:cNvCxnSpPr/>
          <p:nvPr/>
        </p:nvCxnSpPr>
        <p:spPr>
          <a:xfrm>
            <a:off x="8915400" y="3782786"/>
            <a:ext cx="404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B832EE-5E32-2DCA-04E9-771D55A3AE1B}"/>
              </a:ext>
            </a:extLst>
          </p:cNvPr>
          <p:cNvCxnSpPr/>
          <p:nvPr/>
        </p:nvCxnSpPr>
        <p:spPr>
          <a:xfrm flipH="1">
            <a:off x="8054181" y="3782786"/>
            <a:ext cx="393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812B46C-ABD7-D437-5F11-A0CF9E218A72}"/>
              </a:ext>
            </a:extLst>
          </p:cNvPr>
          <p:cNvSpPr/>
          <p:nvPr/>
        </p:nvSpPr>
        <p:spPr>
          <a:xfrm flipV="1">
            <a:off x="8556171" y="4180114"/>
            <a:ext cx="283029" cy="26125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3371DC-6F78-55DF-685D-900B51F3FFC2}"/>
              </a:ext>
            </a:extLst>
          </p:cNvPr>
          <p:cNvCxnSpPr>
            <a:endCxn id="21" idx="3"/>
          </p:cNvCxnSpPr>
          <p:nvPr/>
        </p:nvCxnSpPr>
        <p:spPr>
          <a:xfrm>
            <a:off x="8697649" y="4103687"/>
            <a:ext cx="37" cy="76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D7ED30-E214-6C5C-9023-052F638F71AC}"/>
              </a:ext>
            </a:extLst>
          </p:cNvPr>
          <p:cNvCxnSpPr>
            <a:stCxn id="21" idx="0"/>
          </p:cNvCxnSpPr>
          <p:nvPr/>
        </p:nvCxnSpPr>
        <p:spPr>
          <a:xfrm flipH="1">
            <a:off x="8697649" y="4441371"/>
            <a:ext cx="37" cy="65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7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8029-635D-CAAB-1504-CB067C8EE5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:Entity &amp; Entity Set: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DB1B-8DF8-CF42-2C6C-BD053A98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Entity: An entity is a thing or an object in the real world that is distinguishable from all other objects.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Entity Set: It groups together a set of objects characterized by the same feature.</a:t>
            </a:r>
          </a:p>
          <a:p>
            <a:pPr algn="just">
              <a:lnSpc>
                <a:spcPct val="10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Example: </a:t>
            </a:r>
            <a:r>
              <a:rPr lang="en-US" b="0" i="1" u="none" strike="noStrike" baseline="0" dirty="0">
                <a:solidFill>
                  <a:srgbClr val="000000"/>
                </a:solidFill>
              </a:rPr>
              <a:t>The set of all the departments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is an entity set. </a:t>
            </a:r>
            <a:r>
              <a:rPr lang="en-US" b="0" i="1" u="none" strike="noStrike" baseline="0" dirty="0">
                <a:solidFill>
                  <a:srgbClr val="000000"/>
                </a:solidFill>
              </a:rPr>
              <a:t>Different departments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are entities.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24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8029-635D-CAAB-1504-CB067C8EE5E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:Strong Entity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DB1B-8DF8-CF42-2C6C-BD053A98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An entity set having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sufficient attributes to retrieve or derive the information uniquely,  is known as “Strong Entity Set”.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15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8029-635D-CAAB-1504-CB067C8EE5E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:Weak Entity 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DB1B-8DF8-CF42-2C6C-BD053A98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An entity set may not have sufficient attributes to retrieve or derive the information uniquely,  is known as “Weak Entity Set”.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For a weak entity set to be meaningful, it must be associated with another entity set, known as “Identifier Entity Set” or “Owner Entity Set”.</a:t>
            </a:r>
          </a:p>
          <a:p>
            <a:pPr algn="just">
              <a:lnSpc>
                <a:spcPct val="10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b="1" i="0" u="none" strike="noStrike" baseline="0" dirty="0">
                <a:solidFill>
                  <a:srgbClr val="000000"/>
                </a:solidFill>
              </a:rPr>
              <a:t>discriminator</a:t>
            </a:r>
            <a:r>
              <a:rPr lang="en-US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of weak entity set is a set of attributes that allows distinction to be made to retrieve the meaningful and unique information.</a:t>
            </a: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01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8029-635D-CAAB-1504-CB067C8EE5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:Attribute: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DB1B-8DF8-CF42-2C6C-BD053A98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</a:rPr>
              <a:t>An attribute is a piece of information about entities.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For each attribute, there is a permitted set of values called </a:t>
            </a:r>
            <a:r>
              <a:rPr lang="en-US" b="1" i="1" dirty="0">
                <a:solidFill>
                  <a:srgbClr val="000000"/>
                </a:solidFill>
              </a:rPr>
              <a:t>domain </a:t>
            </a:r>
            <a:r>
              <a:rPr lang="en-US" dirty="0">
                <a:solidFill>
                  <a:srgbClr val="000000"/>
                </a:solidFill>
              </a:rPr>
              <a:t>of that attribute.</a:t>
            </a:r>
          </a:p>
          <a:p>
            <a:pPr algn="just">
              <a:lnSpc>
                <a:spcPct val="100000"/>
              </a:lnSpc>
            </a:pPr>
            <a:r>
              <a:rPr lang="en-US" u="none" strike="noStrike" baseline="0" dirty="0">
                <a:solidFill>
                  <a:srgbClr val="000000"/>
                </a:solidFill>
              </a:rPr>
              <a:t>Example: Enrollment Number is used to uniquely identify the students.</a:t>
            </a:r>
          </a:p>
          <a:p>
            <a:pPr algn="just">
              <a:lnSpc>
                <a:spcPct val="100000"/>
              </a:lnSpc>
            </a:pPr>
            <a:endParaRPr lang="en-US" u="none" strike="noStrike" baseline="0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36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8029-635D-CAAB-1504-CB067C8EE5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:Types of Attribute: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DB1B-8DF8-CF42-2C6C-BD053A98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b="0" i="0" u="none" strike="noStrike" baseline="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53E9E-FDB2-24D1-D63E-DBCD8E11EEAF}"/>
              </a:ext>
            </a:extLst>
          </p:cNvPr>
          <p:cNvSpPr/>
          <p:nvPr/>
        </p:nvSpPr>
        <p:spPr>
          <a:xfrm>
            <a:off x="4805680" y="3931765"/>
            <a:ext cx="2362200" cy="7337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Types of Attributes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34BF6-254F-1D61-5C4D-E20F8867F2B6}"/>
              </a:ext>
            </a:extLst>
          </p:cNvPr>
          <p:cNvSpPr/>
          <p:nvPr/>
        </p:nvSpPr>
        <p:spPr>
          <a:xfrm>
            <a:off x="838200" y="3429000"/>
            <a:ext cx="2143760" cy="5791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Simple/Atomic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E2601F-DA99-E58B-CD70-6B86A631957C}"/>
              </a:ext>
            </a:extLst>
          </p:cNvPr>
          <p:cNvSpPr/>
          <p:nvPr/>
        </p:nvSpPr>
        <p:spPr>
          <a:xfrm>
            <a:off x="838200" y="4579461"/>
            <a:ext cx="2143760" cy="5791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9247D1-F11F-3D42-D167-80969C11C4D0}"/>
              </a:ext>
            </a:extLst>
          </p:cNvPr>
          <p:cNvSpPr/>
          <p:nvPr/>
        </p:nvSpPr>
        <p:spPr>
          <a:xfrm>
            <a:off x="6957061" y="1937224"/>
            <a:ext cx="2143760" cy="5791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Multi-Valued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BFCC2E-9951-69F5-7654-B5783F0C17DD}"/>
              </a:ext>
            </a:extLst>
          </p:cNvPr>
          <p:cNvSpPr/>
          <p:nvPr/>
        </p:nvSpPr>
        <p:spPr>
          <a:xfrm>
            <a:off x="2981959" y="1971515"/>
            <a:ext cx="2143760" cy="5791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Single-Valued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FA6C6-018E-0CE0-3D6E-8B5C08483D69}"/>
              </a:ext>
            </a:extLst>
          </p:cNvPr>
          <p:cNvSpPr/>
          <p:nvPr/>
        </p:nvSpPr>
        <p:spPr>
          <a:xfrm>
            <a:off x="9210040" y="3429000"/>
            <a:ext cx="2143760" cy="5791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Stored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FCB2A-6540-E82F-A816-1703B7072347}"/>
              </a:ext>
            </a:extLst>
          </p:cNvPr>
          <p:cNvSpPr/>
          <p:nvPr/>
        </p:nvSpPr>
        <p:spPr>
          <a:xfrm>
            <a:off x="9210040" y="4579461"/>
            <a:ext cx="2143760" cy="5791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Retrieved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CF8C070-8467-5385-07CF-45D3A46BBB06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>
            <a:off x="2981960" y="3718560"/>
            <a:ext cx="1823720" cy="5800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320D2B3-5BF8-1199-A4F8-ABDDA6EF27FF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2981960" y="4298633"/>
            <a:ext cx="1823720" cy="5703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D3C73EF-4E27-20FE-BF14-426A3A6A6D54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67880" y="3718561"/>
            <a:ext cx="2042160" cy="5713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24CE585-9F65-3C2A-5ECB-4CD8F40E6CC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167880" y="4289901"/>
            <a:ext cx="2042160" cy="5791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7E26C4F-EC08-A910-82E6-AB211ED78688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rot="16200000" flipV="1">
            <a:off x="4329745" y="2274729"/>
            <a:ext cx="1381130" cy="19329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678CAA6-0579-ADAE-F81D-3B73641599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87374" y="2215751"/>
            <a:ext cx="1440974" cy="20421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1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935E-E09A-777B-43BE-AA64A9C9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dirty="0"/>
              <a:t>Attributes that are not divisible into subparts are known as “Simple or Atomic Attributes.”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Example: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/>
              <a:t>   Enrollment Number, Customer ID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9E0AA4-83FB-7DB4-CD65-537AD7B6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:Simple/Atomic Attribute: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67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935E-E09A-777B-43BE-AA64A9C9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dirty="0"/>
              <a:t>Attributes that can be divisible into subparts are known as “Composite Attributes.”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Example: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/>
              <a:t>   Address – House Number, Street Name, City, State, Postal Code.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/>
              <a:t>   Full Name – First Name, Middle Name, Last Name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9E0AA4-83FB-7DB4-CD65-537AD7B6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:Composite Attribute:</a:t>
            </a:r>
          </a:p>
        </p:txBody>
      </p:sp>
    </p:spTree>
    <p:extLst>
      <p:ext uri="{BB962C8B-B14F-4D97-AF65-F5344CB8AC3E}">
        <p14:creationId xmlns:p14="http://schemas.microsoft.com/office/powerpoint/2010/main" val="251441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6BFC-9301-9B98-71B3-B6E694307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Unit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821DA-C8EC-72FE-70BF-4B624EC2C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960" y="3602038"/>
            <a:ext cx="9530080" cy="1655762"/>
          </a:xfrm>
        </p:spPr>
        <p:txBody>
          <a:bodyPr>
            <a:normAutofit/>
          </a:bodyPr>
          <a:lstStyle/>
          <a:p>
            <a:r>
              <a:rPr lang="en-IN" sz="7200" b="1" dirty="0"/>
              <a:t>Data Models</a:t>
            </a:r>
          </a:p>
        </p:txBody>
      </p:sp>
    </p:spTree>
    <p:extLst>
      <p:ext uri="{BB962C8B-B14F-4D97-AF65-F5344CB8AC3E}">
        <p14:creationId xmlns:p14="http://schemas.microsoft.com/office/powerpoint/2010/main" val="1811560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935E-E09A-777B-43BE-AA64A9C9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dirty="0"/>
              <a:t>Attributes that can have a single value for each entity, are known as “Single Valued Attributes.”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Example: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/>
              <a:t>   A car has only one model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/>
              <a:t>   A student has only one </a:t>
            </a:r>
            <a:r>
              <a:rPr lang="en-IN" dirty="0" err="1"/>
              <a:t>enrollement</a:t>
            </a:r>
            <a:r>
              <a:rPr lang="en-IN" dirty="0"/>
              <a:t> number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/>
              <a:t>   A student has only one date of birth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/>
              <a:t>   An employee has only one date of birth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9E0AA4-83FB-7DB4-CD65-537AD7B6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:Single Valued Attribute:</a:t>
            </a:r>
          </a:p>
        </p:txBody>
      </p:sp>
    </p:spTree>
    <p:extLst>
      <p:ext uri="{BB962C8B-B14F-4D97-AF65-F5344CB8AC3E}">
        <p14:creationId xmlns:p14="http://schemas.microsoft.com/office/powerpoint/2010/main" val="373577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9E0AA4-83FB-7DB4-CD65-537AD7B6BDA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:Multi Valued Attribute: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935E-E09A-777B-43BE-AA64A9C9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dirty="0"/>
              <a:t>Attributes that can have more than one values for each entity, are known as “Multi Valued Attributes.”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Example: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/>
              <a:t>   A doctor may have more than one speciality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/>
              <a:t>   A student may have more than one mobile number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378846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935E-E09A-777B-43BE-AA64A9C9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dirty="0"/>
              <a:t>Attributes that can be calculated using the value of another attribute, are known as “Derived Attributes.”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The attribute that is used to derive the attribute, is known as “Stored Attribute.”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Example: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/>
              <a:t>   Date of Birth is a stored attribute.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dirty="0"/>
              <a:t>   Age is a derived attribute.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9E0AA4-83FB-7DB4-CD65-537AD7B6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:Derived and Stored Attribute:</a:t>
            </a:r>
          </a:p>
        </p:txBody>
      </p:sp>
    </p:spTree>
    <p:extLst>
      <p:ext uri="{BB962C8B-B14F-4D97-AF65-F5344CB8AC3E}">
        <p14:creationId xmlns:p14="http://schemas.microsoft.com/office/powerpoint/2010/main" val="2804038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935E-E09A-777B-43BE-AA64A9C9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dirty="0"/>
              <a:t>Relationship is defined as an association among several entities.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Relationship may be of four different types: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One to One : Enrollment Number – Student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One to Many : University – Cell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Many to Many : Employee – Project   </a:t>
            </a:r>
          </a:p>
          <a:p>
            <a:pPr lvl="1" algn="just">
              <a:lnSpc>
                <a:spcPct val="100000"/>
              </a:lnSpc>
            </a:pPr>
            <a:r>
              <a:rPr lang="en-IN" dirty="0"/>
              <a:t>Many to One : Employee - University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9E0AA4-83FB-7DB4-CD65-537AD7B6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:Relationship: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137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935E-E09A-777B-43BE-AA64A9C9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dirty="0"/>
              <a:t>An entity set may include subgrouping of entities that are distinct in some way from other entities in the set.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The process of subgrouping within an entity set is known as “Specialization”.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Example: An entity set “Account” may be further classified as “Savings Account” and “Current Account”.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It is a Top to Bottom approach.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9E0AA4-83FB-7DB4-CD65-537AD7B6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:Specialization: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531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935E-E09A-777B-43BE-AA64A9C9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dirty="0"/>
              <a:t>The process of forming containment relationship between a higher level entity set and one or more lower level entity sets, is known as “Generalization”.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We can express the similarities between the entity sets using generalization.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It is a Bottom to Top approach.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9E0AA4-83FB-7DB4-CD65-537AD7B6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:Generalization: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075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935E-E09A-777B-43BE-AA64A9C9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IN" dirty="0"/>
              <a:t>When the E-R model can not express relationships among relationships, Aggregation comes into the picture.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A relationship with its corresponding entities is aggregated into a higher level entity.</a:t>
            </a:r>
            <a:endParaRPr lang="en-IN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9E0AA4-83FB-7DB4-CD65-537AD7B6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:Aggregation: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994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8029-F908-BCC1-1943-444E8A10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557683-EA7E-37A5-1484-33ADC134251F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10659546"/>
              </p:ext>
            </p:extLst>
          </p:nvPr>
        </p:nvGraphicFramePr>
        <p:xfrm>
          <a:off x="838200" y="1931987"/>
          <a:ext cx="5040085" cy="413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4709160" imgH="4137840" progId="">
                  <p:embed/>
                </p:oleObj>
              </mc:Choice>
              <mc:Fallback>
                <p:oleObj name="PBrush" r:id="rId2" imgW="4709160" imgH="413784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CADA695-0060-1513-96BF-84E249EC85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931987"/>
                        <a:ext cx="5040085" cy="413861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4E2174D-B5A5-2243-C3C7-D1EAA1F4E2E2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5038285"/>
              </p:ext>
            </p:extLst>
          </p:nvPr>
        </p:nvGraphicFramePr>
        <p:xfrm>
          <a:off x="6096000" y="1931988"/>
          <a:ext cx="5257800" cy="413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4" imgW="6080760" imgH="4374000" progId="">
                  <p:embed/>
                </p:oleObj>
              </mc:Choice>
              <mc:Fallback>
                <p:oleObj name="PBrush" r:id="rId4" imgW="6080760" imgH="437400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91C7624-C654-62FB-543C-8D231FBB39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931988"/>
                        <a:ext cx="5257800" cy="4138612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085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E722-0E16-2156-55E2-9B33EB61EFA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n-lt"/>
              </a:rPr>
              <a:t>:Short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0483-6FD9-823D-8F32-C178C860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dirty="0"/>
              <a:t>What is Hierarchical data model? What are the advantages and limitations of Hierarchical data model?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What is Network data model? What are the advantages and limitations of Network data model?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Explain Object Oriented data model briefly.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/>
              <a:t>Define the following: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Data Model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E-R Diagram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Aggregation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Specialization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Generalization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Entity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Strong Entity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Weak Entity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Relationship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Attribute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Single/Atomic Attribute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Composite Attribute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Stored Attribute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Derived Attribute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Single Valued Attribute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Multi Valued Attribute</a:t>
            </a:r>
          </a:p>
          <a:p>
            <a:pPr lvl="1" algn="just"/>
            <a:endParaRPr lang="en-IN" dirty="0"/>
          </a:p>
          <a:p>
            <a:pPr lvl="1" algn="just"/>
            <a:endParaRPr lang="en-IN" dirty="0"/>
          </a:p>
          <a:p>
            <a:pPr lvl="1" algn="just"/>
            <a:endParaRPr lang="en-IN" dirty="0"/>
          </a:p>
          <a:p>
            <a:pPr lvl="1"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407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E722-0E16-2156-55E2-9B33EB61EFA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n-lt"/>
              </a:rPr>
              <a:t>:Long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0483-6FD9-823D-8F32-C178C860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IN" dirty="0"/>
              <a:t>Explain Generalization and Specialization with a suitable example.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IN" dirty="0"/>
              <a:t>Define Attribute. Give Classification of Attribute. Explain each type with a suitable example.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IN" dirty="0"/>
              <a:t>Define E-R diagram. Enlist different notations used in E-R diagram.</a:t>
            </a:r>
          </a:p>
          <a:p>
            <a:pPr lvl="1" algn="just">
              <a:lnSpc>
                <a:spcPct val="100000"/>
              </a:lnSpc>
            </a:pPr>
            <a:endParaRPr lang="en-IN" dirty="0"/>
          </a:p>
          <a:p>
            <a:pPr lvl="1" algn="just">
              <a:lnSpc>
                <a:spcPct val="100000"/>
              </a:lnSpc>
            </a:pPr>
            <a:endParaRPr lang="en-IN" dirty="0"/>
          </a:p>
          <a:p>
            <a:pPr lvl="1" algn="just">
              <a:lnSpc>
                <a:spcPct val="100000"/>
              </a:lnSpc>
            </a:pPr>
            <a:endParaRPr lang="en-IN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19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3D12-70B5-1062-EC63-3DDD2D306D0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148F-4F70-0DDB-471D-1519ED00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IN" dirty="0"/>
              <a:t>Definition of Data Model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Hierarchical Model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Network Model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Object Oriented Model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Introduction to E-R Diagram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Notations used in E-R Diagram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Entity and Entity Set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Attribute and Types of Attribute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Relationship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Specialization</a:t>
            </a:r>
          </a:p>
          <a:p>
            <a:pPr algn="just">
              <a:lnSpc>
                <a:spcPct val="100000"/>
              </a:lnSpc>
            </a:pPr>
            <a:r>
              <a:rPr lang="en-IN" dirty="0"/>
              <a:t>Generalization</a:t>
            </a:r>
          </a:p>
          <a:p>
            <a:pPr algn="just">
              <a:lnSpc>
                <a:spcPct val="100000"/>
              </a:lnSpc>
            </a:pPr>
            <a:r>
              <a:rPr lang="en-IN"/>
              <a:t>Aggregation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49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4415-CB3F-C7F0-A1C6-2FBD7F8D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A collection of conceptual tools for describing data, data relationships, data semantics, and consistency constraints is known as “Data Model”.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9B0667-035C-C0EE-4F9C-AEA4D057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:Definition of Data Model: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15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4415-CB3F-C7F0-A1C6-2FBD7F8D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0" i="0" dirty="0">
                <a:effectLst/>
              </a:rPr>
              <a:t>This model uses a hierarchical tree structure to organize the data. </a:t>
            </a:r>
          </a:p>
          <a:p>
            <a:pPr algn="just">
              <a:lnSpc>
                <a:spcPct val="100000"/>
              </a:lnSpc>
            </a:pPr>
            <a:r>
              <a:rPr lang="en-US" sz="2800" b="0" i="0" dirty="0">
                <a:effectLst/>
              </a:rPr>
              <a:t>The hierarchy begins at the root, which contains root data, and then grows into a tree as child nodes are added to the parent node. </a:t>
            </a:r>
          </a:p>
          <a:p>
            <a:pPr algn="just">
              <a:lnSpc>
                <a:spcPct val="100000"/>
              </a:lnSpc>
            </a:pPr>
            <a:r>
              <a:rPr lang="en-US" sz="2800" b="0" i="0" dirty="0">
                <a:effectLst/>
              </a:rPr>
              <a:t>This model accurately shows several real-world relationships such as website sitemaps</a:t>
            </a:r>
            <a:r>
              <a:rPr lang="en-US" dirty="0"/>
              <a:t>.</a:t>
            </a:r>
            <a:endParaRPr lang="en-IN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9B0667-035C-C0EE-4F9C-AEA4D057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:Hierarchical Model: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40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7A0D-3773-F755-F343-6233F29F09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:Pros &amp; Cons of Hierarchical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0541-CA18-BAAA-D1C4-AC88D32F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b="1" i="0" dirty="0">
                <a:effectLst/>
              </a:rPr>
              <a:t>Pros of Hierarchical Model</a:t>
            </a:r>
          </a:p>
          <a:p>
            <a:pPr lvl="1" algn="just">
              <a:lnSpc>
                <a:spcPct val="110000"/>
              </a:lnSpc>
            </a:pPr>
            <a:r>
              <a:rPr lang="en-US" b="0" i="0" dirty="0">
                <a:effectLst/>
              </a:rPr>
              <a:t>A tree-like structure is incredibly straightforward and quick to navigate.</a:t>
            </a:r>
          </a:p>
          <a:p>
            <a:pPr lvl="1" algn="just">
              <a:lnSpc>
                <a:spcPct val="110000"/>
              </a:lnSpc>
            </a:pPr>
            <a:r>
              <a:rPr lang="en-US" b="0" i="0" dirty="0">
                <a:effectLst/>
              </a:rPr>
              <a:t>Any modification to the parent node is reflected automatically in the child node, ensuring data integrity.</a:t>
            </a:r>
          </a:p>
          <a:p>
            <a:pPr algn="just">
              <a:lnSpc>
                <a:spcPct val="110000"/>
              </a:lnSpc>
            </a:pPr>
            <a:r>
              <a:rPr lang="en-US" b="1" i="0" dirty="0">
                <a:effectLst/>
              </a:rPr>
              <a:t>Cons of Hierarchical Model</a:t>
            </a:r>
          </a:p>
          <a:p>
            <a:pPr lvl="1" algn="just">
              <a:lnSpc>
                <a:spcPct val="110000"/>
              </a:lnSpc>
            </a:pPr>
            <a:r>
              <a:rPr lang="en-US" b="0" i="0" dirty="0">
                <a:effectLst/>
              </a:rPr>
              <a:t>Relationships that are complex are not supported.</a:t>
            </a:r>
          </a:p>
          <a:p>
            <a:pPr lvl="1" algn="just">
              <a:lnSpc>
                <a:spcPct val="110000"/>
              </a:lnSpc>
            </a:pPr>
            <a:r>
              <a:rPr lang="en-US" b="0" i="0" dirty="0">
                <a:effectLst/>
              </a:rPr>
              <a:t>Because it only supports one parent per child node, if we have a complex relationship in which a child node needs to have two parents, we won’t be able to describe it using this model.</a:t>
            </a:r>
          </a:p>
          <a:p>
            <a:pPr lvl="1" algn="just">
              <a:lnSpc>
                <a:spcPct val="110000"/>
              </a:lnSpc>
            </a:pPr>
            <a:r>
              <a:rPr lang="en-US" b="0" i="0" dirty="0">
                <a:effectLst/>
              </a:rPr>
              <a:t>When a parent node is removed, the child node is removed as well.</a:t>
            </a:r>
          </a:p>
        </p:txBody>
      </p:sp>
    </p:spTree>
    <p:extLst>
      <p:ext uri="{BB962C8B-B14F-4D97-AF65-F5344CB8AC3E}">
        <p14:creationId xmlns:p14="http://schemas.microsoft.com/office/powerpoint/2010/main" val="227459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703B1-C5EA-E7E1-BCA9-7365DF3F747D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:Network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548B-4CF7-99CD-B3BC-A63640FB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i="0" dirty="0">
                <a:effectLst/>
              </a:rPr>
              <a:t>The hierarchical model is extended in the network model.</a:t>
            </a:r>
          </a:p>
          <a:p>
            <a:pPr algn="just">
              <a:lnSpc>
                <a:spcPct val="100000"/>
              </a:lnSpc>
            </a:pPr>
            <a:r>
              <a:rPr lang="en-US" b="0" i="0" dirty="0">
                <a:effectLst/>
              </a:rPr>
              <a:t>To increase database performance and standards, the network model was devised to express complicated data relationships more effectively than hierarchical models.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31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D222-EC4D-AB9C-A1C4-8422A916BCB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:Pros &amp; Cons of Network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7819-1F3C-18B8-D57F-BFF9E320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b="1" i="0" dirty="0">
                <a:effectLst/>
              </a:rPr>
              <a:t>Pros of Network Model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D</a:t>
            </a:r>
            <a:r>
              <a:rPr lang="en-US" b="0" i="0" dirty="0">
                <a:effectLst/>
              </a:rPr>
              <a:t>ata can be retrieved faster. This is because the data in the network model is more related, and there may be more than one path to a given node. </a:t>
            </a:r>
          </a:p>
          <a:p>
            <a:pPr lvl="1" algn="just">
              <a:lnSpc>
                <a:spcPct val="120000"/>
              </a:lnSpc>
            </a:pPr>
            <a:r>
              <a:rPr lang="en-US" b="0" i="0" dirty="0">
                <a:effectLst/>
              </a:rPr>
              <a:t>Data integrity is present since there is a parent-child relationship. Any changes to the parent record are mirrored in the child record.</a:t>
            </a:r>
          </a:p>
          <a:p>
            <a:pPr algn="just">
              <a:lnSpc>
                <a:spcPct val="120000"/>
              </a:lnSpc>
            </a:pPr>
            <a:r>
              <a:rPr lang="en-US" b="1" i="0" dirty="0">
                <a:effectLst/>
              </a:rPr>
              <a:t>Cons of Network Model</a:t>
            </a:r>
          </a:p>
          <a:p>
            <a:pPr lvl="1" algn="just">
              <a:lnSpc>
                <a:spcPct val="120000"/>
              </a:lnSpc>
            </a:pPr>
            <a:r>
              <a:rPr lang="en-US" b="0" i="0" dirty="0">
                <a:effectLst/>
              </a:rPr>
              <a:t>As the number of relationships to be managed grows, the system may get increasingly complicated. To operate with the model, a user must have a thorough understanding of it.</a:t>
            </a:r>
          </a:p>
          <a:p>
            <a:pPr lvl="1" algn="just">
              <a:lnSpc>
                <a:spcPct val="120000"/>
              </a:lnSpc>
            </a:pPr>
            <a:r>
              <a:rPr lang="en-US" b="0" i="0" dirty="0">
                <a:effectLst/>
              </a:rPr>
              <a:t>Any alteration, such as an update, deletion, or insertion, is difficult.</a:t>
            </a:r>
          </a:p>
          <a:p>
            <a:pPr algn="just"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55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4415-CB3F-C7F0-A1C6-2FBD7F8D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</a:rPr>
              <a:t>T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oday the concept of objects is well integrated into relational databases. This can be seen as extending the relational model with notions of encapsulation, methods, and object identity. </a:t>
            </a:r>
          </a:p>
          <a:p>
            <a:pPr algn="just">
              <a:lnSpc>
                <a:spcPct val="10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Three approaches are used in practice for integrating object orientation with database systems: 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1. </a:t>
            </a:r>
            <a:r>
              <a:rPr lang="en-US" sz="2000" i="0" u="none" strike="noStrike" baseline="0" dirty="0">
                <a:solidFill>
                  <a:srgbClr val="000000"/>
                </a:solidFill>
              </a:rPr>
              <a:t>Build an object-relational database system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, which adds object-oriented features to a relational database system.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2. Automatically convert data from the native object-oriented type system of the programming language to a relational representation for storage, and vice versa for retrieval. </a:t>
            </a:r>
            <a:r>
              <a:rPr lang="en-US" sz="2000" i="0" u="none" strike="noStrike" baseline="0" dirty="0">
                <a:solidFill>
                  <a:srgbClr val="000000"/>
                </a:solidFill>
              </a:rPr>
              <a:t>Data conversion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is specified using an object-relational mapping.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3. Build an object-oriented database system, that is, a database system that natively supports an object-oriented type system and allows direct access to data from an object-oriented programming language using the native type system of the language. </a:t>
            </a:r>
            <a:endParaRPr lang="en-IN" sz="4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9B0667-035C-C0EE-4F9C-AEA4D057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/>
              <a:t>:Object Oriented Model:</a:t>
            </a:r>
            <a:endParaRPr lang="en-IN" b="1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20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</TotalTime>
  <Words>1470</Words>
  <Application>Microsoft Office PowerPoint</Application>
  <PresentationFormat>Widescreen</PresentationFormat>
  <Paragraphs>181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Office Theme</vt:lpstr>
      <vt:lpstr>PBrush</vt:lpstr>
      <vt:lpstr>PowerPoint Presentation</vt:lpstr>
      <vt:lpstr>Unit 3</vt:lpstr>
      <vt:lpstr>:Overview:</vt:lpstr>
      <vt:lpstr>:Definition of Data Model:</vt:lpstr>
      <vt:lpstr>:Hierarchical Model:</vt:lpstr>
      <vt:lpstr>:Pros &amp; Cons of Hierarchical Model:</vt:lpstr>
      <vt:lpstr>:Network Model:</vt:lpstr>
      <vt:lpstr>:Pros &amp; Cons of Network Model:</vt:lpstr>
      <vt:lpstr>:Object Oriented Model:</vt:lpstr>
      <vt:lpstr>:Introduction to E-R Diagram:</vt:lpstr>
      <vt:lpstr>:Notations used in E-R Diagram:</vt:lpstr>
      <vt:lpstr>:Notations used in E-R Diagram:</vt:lpstr>
      <vt:lpstr>:Entity &amp; Entity Set:</vt:lpstr>
      <vt:lpstr>:Strong Entity Set:</vt:lpstr>
      <vt:lpstr>:Weak Entity Set:</vt:lpstr>
      <vt:lpstr>:Attribute:</vt:lpstr>
      <vt:lpstr>:Types of Attribute:</vt:lpstr>
      <vt:lpstr>:Simple/Atomic Attribute:</vt:lpstr>
      <vt:lpstr>:Composite Attribute:</vt:lpstr>
      <vt:lpstr>:Single Valued Attribute:</vt:lpstr>
      <vt:lpstr>:Multi Valued Attribute:</vt:lpstr>
      <vt:lpstr>:Derived and Stored Attribute:</vt:lpstr>
      <vt:lpstr>:Relationship:</vt:lpstr>
      <vt:lpstr>:Specialization:</vt:lpstr>
      <vt:lpstr>:Generalization:</vt:lpstr>
      <vt:lpstr>:Aggregation:</vt:lpstr>
      <vt:lpstr>PowerPoint Presentation</vt:lpstr>
      <vt:lpstr>:Short Questions:</vt:lpstr>
      <vt:lpstr>:Long 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Girrajsinh Puvar</dc:creator>
  <cp:lastModifiedBy>Girrajsinh Puvar</cp:lastModifiedBy>
  <cp:revision>147</cp:revision>
  <dcterms:created xsi:type="dcterms:W3CDTF">2023-05-26T14:21:08Z</dcterms:created>
  <dcterms:modified xsi:type="dcterms:W3CDTF">2023-07-13T04:03:07Z</dcterms:modified>
</cp:coreProperties>
</file>