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75" r:id="rId5"/>
    <p:sldId id="280" r:id="rId6"/>
    <p:sldId id="299" r:id="rId7"/>
    <p:sldId id="300" r:id="rId8"/>
    <p:sldId id="301" r:id="rId9"/>
    <p:sldId id="302" r:id="rId10"/>
    <p:sldId id="267" r:id="rId11"/>
    <p:sldId id="262" r:id="rId12"/>
    <p:sldId id="281" r:id="rId13"/>
    <p:sldId id="282" r:id="rId14"/>
    <p:sldId id="283" r:id="rId15"/>
    <p:sldId id="263" r:id="rId16"/>
    <p:sldId id="284" r:id="rId17"/>
    <p:sldId id="264" r:id="rId18"/>
    <p:sldId id="276" r:id="rId19"/>
    <p:sldId id="285" r:id="rId20"/>
    <p:sldId id="277" r:id="rId21"/>
    <p:sldId id="278" r:id="rId22"/>
    <p:sldId id="286" r:id="rId23"/>
    <p:sldId id="279" r:id="rId24"/>
    <p:sldId id="287" r:id="rId25"/>
    <p:sldId id="289" r:id="rId26"/>
    <p:sldId id="297" r:id="rId27"/>
    <p:sldId id="288" r:id="rId28"/>
    <p:sldId id="293" r:id="rId29"/>
    <p:sldId id="290" r:id="rId30"/>
    <p:sldId id="298" r:id="rId31"/>
    <p:sldId id="291" r:id="rId32"/>
    <p:sldId id="295" r:id="rId33"/>
    <p:sldId id="292" r:id="rId34"/>
    <p:sldId id="296" r:id="rId35"/>
    <p:sldId id="303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377D-E0D7-8349-2CE4-2AFEB58E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DC7A6-F973-265C-CC6A-3FB8A289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6110-F363-7D2A-DBBC-34F54AE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16ED-E265-8F49-0C06-9F3DEDC4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8DD-974C-008E-DDDC-F5719C5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2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5475-1F3A-A110-EB5D-5C464705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E71C-A5AD-7B5A-520C-2929FB8E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C001-3A2C-AAE9-3D91-ADEA7DBF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A050-38BB-C1FF-358E-D7DEC33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8F36-4BD3-6662-1AE7-6025B99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E78C4-4B84-F91D-71AF-38AD2745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C4C4-DA48-B926-B181-F35822FD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74C5-8F64-8CAF-2F97-D7E7B78F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F193-41BC-F273-CBF9-CF6AEA1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62F6-81CB-FA8A-9B47-9FF85682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194-1A44-0864-678C-33DC8F25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5FCF-4935-89E4-F9DA-8CA77730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EF18-EC97-517A-FFA5-C7C5E14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AD45-2513-9497-3689-62AA9FEB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8992-0BE8-2495-73E8-98021DF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7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7E0-E3FA-A491-2504-F161971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DDC7-279B-463F-6F15-964313E1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CC3A-BC01-CF4B-4DD7-5D2BD5A5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6514-4670-9E54-88A7-B9D609BC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B9E7-51A1-1356-7ED9-748F018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B2B0-CD83-3274-53D0-8428BD12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5B7-A2CB-11FB-2470-13B8EE33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25002-321F-021D-9C45-2A6FEB70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5AAD-4173-E364-1A22-0D2A9617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11AF-1B0E-CAD7-B89E-1CF502F4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F43D-2EDB-F334-BD42-27D236FF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6BD2-110D-F93B-51EB-CF831E1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4F7B-6B88-B713-A802-CB676F5E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CBA7A-54B9-B06A-6368-FB85852B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12E0-EB23-5DD2-A128-851DE94CB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E859-AC51-34F9-9BA8-59A49E83A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734BF-BD2F-DD95-191B-C0987CB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C42CC-1846-37DF-9A40-ABF7ACC5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B1F3-7D4F-9998-4B71-7A11644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4A6C-D0E3-628E-47F9-CCB5064C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1779A-8ADA-DC3B-6E42-9629562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C4CE1-421A-4D97-2E6C-16B75B1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7668-A28C-85E9-EECE-C999A53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4B90-780F-F8C8-6382-A2490B8A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45EDF-7E1A-777E-FE43-0033E9C4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E4E5-4AA5-4995-DA7D-84B5E21A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2B6-52C5-0EA4-2650-8F63B16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AC40-E7F2-1355-F505-9AB60A43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ECCE-0A7F-11A8-F088-115606D5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7AF-9B9A-5F44-D029-7442860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8D4C-139A-077A-19D5-C0E92013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F8B2-3D23-8B12-359E-FA29570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40AB-F9B5-377C-90B9-3CE8AE9B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3549E-FE3D-4E32-BB8D-72A814C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1641-31E2-61C7-86DD-63C5053C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6E205-2FD1-969E-02BB-9D30146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B9E0-EAF8-52FE-ABC5-72E8E918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69E8-037A-991A-9B73-E40A675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111E-6BB0-9A6F-EDB4-5CE089EA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6E9B-1041-F638-B3F4-FBFD2A1E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41A5-DC0E-7356-D993-3C71B2D81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B05E-0438-4A3A-AF59-A7410BDF679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0155-3BB4-2CD7-F45E-13CD8F78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82CD-2A78-D723-97D3-2D0B2E0B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1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ul University Logo PNG vector in SVG, PDF, AI, CDR format">
            <a:extLst>
              <a:ext uri="{FF2B5EF4-FFF2-40B4-BE49-F238E27FC236}">
                <a16:creationId xmlns:a16="http://schemas.microsoft.com/office/drawing/2014/main" id="{755885B6-4BB4-7142-ECE4-87095B43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-497840"/>
            <a:ext cx="8248650" cy="53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8FD31-A75B-60B3-784E-895F74D340DA}"/>
              </a:ext>
            </a:extLst>
          </p:cNvPr>
          <p:cNvSpPr txBox="1"/>
          <p:nvPr/>
        </p:nvSpPr>
        <p:spPr>
          <a:xfrm>
            <a:off x="2804160" y="3708399"/>
            <a:ext cx="6583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Faculty of Engineering and Technology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Parul Institute of Technology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Department of Computer Science &amp; Engineering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Course: </a:t>
            </a:r>
            <a:r>
              <a:rPr lang="en-IN" sz="2000" b="1" dirty="0" err="1">
                <a:latin typeface="Arial Narrow" panose="020B0606020202030204" pitchFamily="34" charset="0"/>
              </a:rPr>
              <a:t>B.Tech</a:t>
            </a:r>
            <a:r>
              <a:rPr lang="en-IN" sz="2000" b="1" dirty="0">
                <a:latin typeface="Arial Narrow" panose="020B0606020202030204" pitchFamily="34" charset="0"/>
              </a:rPr>
              <a:t> – CSE 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Subject: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679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What is </a:t>
            </a:r>
            <a:r>
              <a:rPr lang="en-IN" b="1" dirty="0"/>
              <a:t>Relational Algebra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The Relational Algebra consists of a set of operations that take one or two relations as input and produce a new relation as their result. 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</a:rPr>
              <a:t>Unary Operations: </a:t>
            </a:r>
            <a:r>
              <a:rPr lang="en-US" dirty="0">
                <a:solidFill>
                  <a:srgbClr val="000000"/>
                </a:solidFill>
              </a:rPr>
              <a:t>They operate on one relation.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Select Operation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Project Operation</a:t>
            </a:r>
          </a:p>
          <a:p>
            <a:pPr algn="just">
              <a:lnSpc>
                <a:spcPct val="120000"/>
              </a:lnSpc>
            </a:pPr>
            <a:r>
              <a:rPr lang="en-US" b="1" i="0" u="none" strike="noStrike" baseline="0" dirty="0">
                <a:solidFill>
                  <a:srgbClr val="000000"/>
                </a:solidFill>
              </a:rPr>
              <a:t>Binary Operations: </a:t>
            </a:r>
            <a:r>
              <a:rPr lang="en-US" dirty="0">
                <a:solidFill>
                  <a:srgbClr val="000000"/>
                </a:solidFill>
              </a:rPr>
              <a:t>They operate on more than one relations.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   </a:t>
            </a:r>
            <a:r>
              <a:rPr lang="en-IN" dirty="0">
                <a:solidFill>
                  <a:srgbClr val="000000"/>
                </a:solidFill>
              </a:rPr>
              <a:t>C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artesian </a:t>
            </a:r>
            <a:r>
              <a:rPr lang="en-IN" dirty="0">
                <a:solidFill>
                  <a:srgbClr val="000000"/>
                </a:solidFill>
              </a:rPr>
              <a:t>P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roduct </a:t>
            </a:r>
            <a:r>
              <a:rPr lang="en-IN" dirty="0">
                <a:solidFill>
                  <a:srgbClr val="000000"/>
                </a:solidFill>
              </a:rPr>
              <a:t>O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peration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   </a:t>
            </a:r>
            <a:r>
              <a:rPr lang="en-IN" dirty="0">
                <a:solidFill>
                  <a:srgbClr val="000000"/>
                </a:solidFill>
              </a:rPr>
              <a:t>J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oin Operations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   </a:t>
            </a:r>
            <a:r>
              <a:rPr lang="en-IN" dirty="0">
                <a:solidFill>
                  <a:srgbClr val="000000"/>
                </a:solidFill>
              </a:rPr>
              <a:t>S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et Operations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   </a:t>
            </a:r>
            <a:r>
              <a:rPr lang="en-IN" dirty="0">
                <a:solidFill>
                  <a:srgbClr val="000000"/>
                </a:solidFill>
              </a:rPr>
              <a:t>A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ssignment </a:t>
            </a:r>
            <a:r>
              <a:rPr lang="en-IN" dirty="0">
                <a:solidFill>
                  <a:srgbClr val="000000"/>
                </a:solidFill>
              </a:rPr>
              <a:t>O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peration 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90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3F7-9CCE-7337-B158-CA2B605D9F8E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Select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AAC1-20BF-5F7A-EA56-5BBC6973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select operation selects tuples that satisfy a given predicate. 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lowercase Greek letter sigma (σ) is used to denote selection. 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predicate appears as a subscript to σ. 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argument relation is in parentheses after the σ. </a:t>
            </a:r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 is allowed to use =, ≠,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&lt;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≤,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&gt;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≥, </a:t>
            </a:r>
            <a:r>
              <a:rPr lang="en-IN" sz="2400" b="0" i="1" u="none" strike="noStrike" baseline="0" dirty="0">
                <a:solidFill>
                  <a:srgbClr val="000000"/>
                </a:solidFill>
              </a:rPr>
              <a:t>and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(∧), </a:t>
            </a:r>
            <a:r>
              <a:rPr lang="en-IN" sz="2400" b="0" i="1" u="none" strike="noStrike" baseline="0" dirty="0">
                <a:solidFill>
                  <a:srgbClr val="000000"/>
                </a:solidFill>
              </a:rPr>
              <a:t>or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(∨), and </a:t>
            </a:r>
            <a:r>
              <a:rPr lang="en-IN" sz="2400" b="0" i="1" u="none" strike="noStrike" baseline="0" dirty="0">
                <a:solidFill>
                  <a:srgbClr val="000000"/>
                </a:solidFill>
              </a:rPr>
              <a:t>not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(~)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in the selection predicate. </a:t>
            </a:r>
          </a:p>
          <a:p>
            <a:pPr algn="just">
              <a:lnSpc>
                <a:spcPct val="100000"/>
              </a:lnSpc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9914-6A87-EFD9-C064-483CA0EB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To select tuples of the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instructor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relation where the instructor is in the “Physics” department, the following statement is written: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σ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dept name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=“Physics” (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 algn="ctr">
              <a:buNone/>
            </a:pPr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1D7D0-2716-0896-974E-B572DF0A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:Examples of </a:t>
            </a:r>
            <a:r>
              <a:rPr lang="en-US" b="1" dirty="0"/>
              <a:t>Select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77BD00-9693-2514-45DA-051918931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68641"/>
              </p:ext>
            </p:extLst>
          </p:nvPr>
        </p:nvGraphicFramePr>
        <p:xfrm>
          <a:off x="4264116" y="4433690"/>
          <a:ext cx="3663765" cy="69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567880" imgH="487800" progId="">
                  <p:embed/>
                </p:oleObj>
              </mc:Choice>
              <mc:Fallback>
                <p:oleObj name="PBrush" r:id="rId2" imgW="2567880" imgH="487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4116" y="4433690"/>
                        <a:ext cx="3663765" cy="69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C53DBF-3623-2088-9339-A68E3F1D989C}"/>
              </a:ext>
            </a:extLst>
          </p:cNvPr>
          <p:cNvCxnSpPr/>
          <p:nvPr/>
        </p:nvCxnSpPr>
        <p:spPr>
          <a:xfrm>
            <a:off x="6126477" y="351714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EDB773-A2EC-EF80-DF57-AEB8E934BF5C}"/>
              </a:ext>
            </a:extLst>
          </p:cNvPr>
          <p:cNvSpPr txBox="1"/>
          <p:nvPr/>
        </p:nvSpPr>
        <p:spPr>
          <a:xfrm>
            <a:off x="6217920" y="36118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5585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9914-6A87-EFD9-C064-483CA0EB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To select all instructors with salary greater than $90,000, the following statement is written: </a:t>
            </a:r>
          </a:p>
          <a:p>
            <a:pPr marL="0" indent="0" algn="ctr">
              <a:buNone/>
            </a:pP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l-GR" sz="2000" b="0" i="0" u="none" strike="noStrike" baseline="0" dirty="0">
                <a:solidFill>
                  <a:srgbClr val="000000"/>
                </a:solidFill>
              </a:rPr>
              <a:t>σ </a:t>
            </a:r>
            <a:r>
              <a:rPr lang="en-IN" sz="2000" b="0" i="1" u="none" strike="noStrike" baseline="0" dirty="0">
                <a:solidFill>
                  <a:srgbClr val="000000"/>
                </a:solidFill>
              </a:rPr>
              <a:t>salary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&gt;90000 (</a:t>
            </a:r>
            <a:r>
              <a:rPr lang="en-IN" sz="20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1D7D0-2716-0896-974E-B572DF0A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:Examples of </a:t>
            </a:r>
            <a:r>
              <a:rPr lang="en-US" b="1" dirty="0"/>
              <a:t>Select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4EAE6C5-A073-47A1-E39D-EAB96B7D0529}"/>
              </a:ext>
            </a:extLst>
          </p:cNvPr>
          <p:cNvCxnSpPr/>
          <p:nvPr/>
        </p:nvCxnSpPr>
        <p:spPr>
          <a:xfrm>
            <a:off x="6096000" y="321742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921387-4DFB-A166-209C-4A2CF18E18A8}"/>
              </a:ext>
            </a:extLst>
          </p:cNvPr>
          <p:cNvSpPr txBox="1"/>
          <p:nvPr/>
        </p:nvSpPr>
        <p:spPr>
          <a:xfrm>
            <a:off x="6228080" y="331216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168994E-F93C-BF2A-4D6E-465EAEC56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70349"/>
              </p:ext>
            </p:extLst>
          </p:nvPr>
        </p:nvGraphicFramePr>
        <p:xfrm>
          <a:off x="3570301" y="4219039"/>
          <a:ext cx="5051398" cy="96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537640" imgH="487800" progId="">
                  <p:embed/>
                </p:oleObj>
              </mc:Choice>
              <mc:Fallback>
                <p:oleObj name="PBrush" r:id="rId2" imgW="2537640" imgH="487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0301" y="4219039"/>
                        <a:ext cx="5051398" cy="969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5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3986-69B3-884E-2A68-0892E2B2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To select instructors in Physics with salary greater than $90,000, the following statement is written: </a:t>
            </a:r>
          </a:p>
          <a:p>
            <a:pPr>
              <a:lnSpc>
                <a:spcPct val="100000"/>
              </a:lnSpc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σ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dept name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=“Physics”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^ salary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&gt;90000 (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11046-B60E-525B-4859-386591EB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:Examples of </a:t>
            </a:r>
            <a:r>
              <a:rPr lang="en-US" b="1" dirty="0"/>
              <a:t>Select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057F1-F986-CC14-59E9-587740459A49}"/>
              </a:ext>
            </a:extLst>
          </p:cNvPr>
          <p:cNvCxnSpPr/>
          <p:nvPr/>
        </p:nvCxnSpPr>
        <p:spPr>
          <a:xfrm>
            <a:off x="6116317" y="325298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9E573-C82D-FB00-0383-15A09B1870E4}"/>
              </a:ext>
            </a:extLst>
          </p:cNvPr>
          <p:cNvSpPr txBox="1"/>
          <p:nvPr/>
        </p:nvSpPr>
        <p:spPr>
          <a:xfrm>
            <a:off x="6207760" y="334772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9B932D-8D2D-46B7-5068-C9E1AA8E5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24828"/>
              </p:ext>
            </p:extLst>
          </p:nvPr>
        </p:nvGraphicFramePr>
        <p:xfrm>
          <a:off x="3989934" y="4399121"/>
          <a:ext cx="4252766" cy="54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537640" imgH="327600" progId="">
                  <p:embed/>
                </p:oleObj>
              </mc:Choice>
              <mc:Fallback>
                <p:oleObj name="PBrush" r:id="rId2" imgW="2537640" imgH="327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9934" y="4399121"/>
                        <a:ext cx="4252766" cy="54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8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97AD-25D4-0999-5726-68E113A3EF4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Project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AF02-6067-CD23-0366-FDB37F94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project operation is a unary operation that returns its argument relation, with certain attributes left out.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Projection is denoted by the uppercase Greek letter pi (Π). 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We list those attributes that we wish to appear in the result as a subscript to Π.</a:t>
            </a:r>
          </a:p>
        </p:txBody>
      </p:sp>
    </p:spTree>
    <p:extLst>
      <p:ext uri="{BB962C8B-B14F-4D97-AF65-F5344CB8AC3E}">
        <p14:creationId xmlns:p14="http://schemas.microsoft.com/office/powerpoint/2010/main" val="265691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3986-69B3-884E-2A68-0892E2B2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To select specified attributes like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ID, name and salary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of the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instructor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relation, the following statement is written: </a:t>
            </a:r>
          </a:p>
          <a:p>
            <a:pPr>
              <a:lnSpc>
                <a:spcPct val="100000"/>
              </a:lnSpc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l-GR" sz="1800" b="0" i="0" u="none" strike="noStrike" baseline="0" dirty="0">
                <a:solidFill>
                  <a:srgbClr val="000000"/>
                </a:solidFill>
              </a:rPr>
              <a:t>Π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sz="1800" b="0" i="1" u="none" strike="noStrike" baseline="0" dirty="0">
                <a:solidFill>
                  <a:srgbClr val="000000"/>
                </a:solidFill>
              </a:rPr>
              <a:t>ID, name, salary 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IN" sz="18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)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11046-B60E-525B-4859-386591EB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:Examples of </a:t>
            </a:r>
            <a:r>
              <a:rPr lang="en-US" b="1" dirty="0"/>
              <a:t>Project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057F1-F986-CC14-59E9-587740459A49}"/>
              </a:ext>
            </a:extLst>
          </p:cNvPr>
          <p:cNvCxnSpPr/>
          <p:nvPr/>
        </p:nvCxnSpPr>
        <p:spPr>
          <a:xfrm>
            <a:off x="6116317" y="333934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9E573-C82D-FB00-0383-15A09B1870E4}"/>
              </a:ext>
            </a:extLst>
          </p:cNvPr>
          <p:cNvSpPr txBox="1"/>
          <p:nvPr/>
        </p:nvSpPr>
        <p:spPr>
          <a:xfrm>
            <a:off x="6207760" y="3434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09737B9-17DE-27D9-79FC-A0FB83D9D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49630"/>
              </p:ext>
            </p:extLst>
          </p:nvPr>
        </p:nvGraphicFramePr>
        <p:xfrm>
          <a:off x="5215731" y="4155758"/>
          <a:ext cx="176053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1760400" imgH="2042280" progId="">
                  <p:embed/>
                </p:oleObj>
              </mc:Choice>
              <mc:Fallback>
                <p:oleObj name="PBrush" r:id="rId2" imgW="1760400" imgH="2042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5731" y="4155758"/>
                        <a:ext cx="1760537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66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:Examples of </a:t>
            </a:r>
            <a:r>
              <a:rPr lang="en-US" b="1" dirty="0"/>
              <a:t>Project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To get the monthly salary of each instructor, the following statement is written: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Π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ID, name, salary/12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 algn="ctr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IN" sz="3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9E17AF-CC1B-84E4-B5E1-E2BB48E58583}"/>
              </a:ext>
            </a:extLst>
          </p:cNvPr>
          <p:cNvCxnSpPr/>
          <p:nvPr/>
        </p:nvCxnSpPr>
        <p:spPr>
          <a:xfrm>
            <a:off x="6116317" y="325298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220223-1F40-96B8-4B53-0B54E82D9344}"/>
              </a:ext>
            </a:extLst>
          </p:cNvPr>
          <p:cNvSpPr txBox="1"/>
          <p:nvPr/>
        </p:nvSpPr>
        <p:spPr>
          <a:xfrm>
            <a:off x="6207760" y="334772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7C0E227-AF75-F12A-4824-09D672B25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49512"/>
              </p:ext>
            </p:extLst>
          </p:nvPr>
        </p:nvGraphicFramePr>
        <p:xfrm>
          <a:off x="5220967" y="3997960"/>
          <a:ext cx="17907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1790640" imgH="2088000" progId="">
                  <p:embed/>
                </p:oleObj>
              </mc:Choice>
              <mc:Fallback>
                <p:oleObj name="PBrush" r:id="rId3" imgW="1790640" imgH="208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967" y="3997960"/>
                        <a:ext cx="1790700" cy="208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08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:Select Operation </a:t>
            </a:r>
            <a:r>
              <a:rPr lang="en-US" b="1" dirty="0"/>
              <a:t>+ Product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Consider the more complicated query - “Find the names of all instructors in the Physics department.” We write: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Π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name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σ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dept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name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=“Physics” (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instructor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))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CBCA0-2404-2C37-7A88-EE3DFE436240}"/>
              </a:ext>
            </a:extLst>
          </p:cNvPr>
          <p:cNvCxnSpPr/>
          <p:nvPr/>
        </p:nvCxnSpPr>
        <p:spPr>
          <a:xfrm>
            <a:off x="6116317" y="3252986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98E928-C869-3CF7-455C-8440214D0134}"/>
              </a:ext>
            </a:extLst>
          </p:cNvPr>
          <p:cNvSpPr txBox="1"/>
          <p:nvPr/>
        </p:nvSpPr>
        <p:spPr>
          <a:xfrm>
            <a:off x="6207760" y="334772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5E5587-221F-5DF3-8A07-F9FF4F169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13148"/>
              </p:ext>
            </p:extLst>
          </p:nvPr>
        </p:nvGraphicFramePr>
        <p:xfrm>
          <a:off x="5111643" y="4121684"/>
          <a:ext cx="2071477" cy="128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800280" imgH="495360" progId="">
                  <p:embed/>
                </p:oleObj>
              </mc:Choice>
              <mc:Fallback>
                <p:oleObj name="PBrush" r:id="rId2" imgW="800280" imgH="49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1643" y="4121684"/>
                        <a:ext cx="2071477" cy="128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5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:Cartesia</a:t>
            </a:r>
            <a:r>
              <a:rPr lang="en-US" b="1" dirty="0"/>
              <a:t>n Product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</a:rPr>
              <a:t>The Cartesian product operation is denoted by a cross (×), allows us to combine information from any two relations.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</a:rPr>
              <a:t>Consider two relations named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drinks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meals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</a:rPr>
              <a:t>The Cartesian product of these relations is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drinks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meals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3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F7BB70-B24E-671D-EE96-6E61A68E7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8784"/>
              </p:ext>
            </p:extLst>
          </p:nvPr>
        </p:nvGraphicFramePr>
        <p:xfrm>
          <a:off x="4401327" y="2908459"/>
          <a:ext cx="3389345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766240" imgH="891720" progId="">
                  <p:embed/>
                </p:oleObj>
              </mc:Choice>
              <mc:Fallback>
                <p:oleObj name="PBrush" r:id="rId2" imgW="2766240" imgH="891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1327" y="2908459"/>
                        <a:ext cx="3389345" cy="109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9E16B4-B7AF-50C3-E228-F18A54FA3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7185"/>
              </p:ext>
            </p:extLst>
          </p:nvPr>
        </p:nvGraphicFramePr>
        <p:xfrm>
          <a:off x="4958715" y="4733925"/>
          <a:ext cx="2274570" cy="192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1866960" imgH="1577520" progId="">
                  <p:embed/>
                </p:oleObj>
              </mc:Choice>
              <mc:Fallback>
                <p:oleObj name="PBrush" r:id="rId4" imgW="1866960" imgH="1577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8715" y="4733925"/>
                        <a:ext cx="2274570" cy="1922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6BFC-9301-9B98-71B3-B6E69430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21DA-C8EC-72FE-70BF-4B624EC2C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181156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Set Operations - Union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Consider a query to find the set of all courses taught in the Fall 2017 semester or the Spring 2018 semester. The information is contained in the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section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relation.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To find the set of all courses taught in the Fall 2017 semester, we write: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i="0" u="none" strike="noStrike" baseline="0" dirty="0" err="1">
                <a:solidFill>
                  <a:srgbClr val="C00000"/>
                </a:solidFill>
              </a:rPr>
              <a:t>Π</a:t>
            </a:r>
            <a:r>
              <a:rPr lang="en-US" sz="1800" b="1" i="1" u="none" strike="noStrike" baseline="0" dirty="0" err="1">
                <a:solidFill>
                  <a:srgbClr val="C00000"/>
                </a:solidFill>
              </a:rPr>
              <a:t>course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 id 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(</a:t>
            </a:r>
            <a:r>
              <a:rPr lang="en-US" sz="1800" b="1" i="0" u="none" strike="noStrike" baseline="0" dirty="0" err="1">
                <a:solidFill>
                  <a:srgbClr val="C00000"/>
                </a:solidFill>
              </a:rPr>
              <a:t>σ</a:t>
            </a:r>
            <a:r>
              <a:rPr lang="en-US" sz="1800" b="1" i="1" u="none" strike="noStrike" baseline="0" dirty="0" err="1">
                <a:solidFill>
                  <a:srgbClr val="C00000"/>
                </a:solidFill>
              </a:rPr>
              <a:t>semester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=“Fall”∧ 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year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=2017 (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section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))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To find the set of all courses taught in the Spring 2018 semester, we write: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i="0" u="none" strike="noStrike" baseline="0" dirty="0" err="1">
                <a:solidFill>
                  <a:srgbClr val="002060"/>
                </a:solidFill>
              </a:rPr>
              <a:t>Π</a:t>
            </a:r>
            <a:r>
              <a:rPr lang="en-US" sz="1800" b="1" i="1" u="none" strike="noStrike" baseline="0" dirty="0" err="1">
                <a:solidFill>
                  <a:srgbClr val="002060"/>
                </a:solidFill>
              </a:rPr>
              <a:t>course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 id 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(</a:t>
            </a:r>
            <a:r>
              <a:rPr lang="en-US" sz="1800" b="1" i="0" u="none" strike="noStrike" baseline="0" dirty="0" err="1">
                <a:solidFill>
                  <a:srgbClr val="002060"/>
                </a:solidFill>
              </a:rPr>
              <a:t>σ</a:t>
            </a:r>
            <a:r>
              <a:rPr lang="en-US" sz="1800" b="1" i="1" u="none" strike="noStrike" baseline="0" dirty="0" err="1">
                <a:solidFill>
                  <a:srgbClr val="002060"/>
                </a:solidFill>
              </a:rPr>
              <a:t>semester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=“Spring”∧ 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year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=2018 (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section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))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Now, we need the union of these two sets; that is, we need all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course id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 that appear in either or both of the two relations. </a:t>
            </a: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l-GR" sz="1700" b="1" i="0" u="none" strike="noStrike" baseline="0" dirty="0">
                <a:solidFill>
                  <a:srgbClr val="C00000"/>
                </a:solidFill>
              </a:rPr>
              <a:t>Π</a:t>
            </a:r>
            <a:r>
              <a:rPr lang="en-IN" sz="1700" b="1" i="1" u="none" strike="noStrike" baseline="0" dirty="0">
                <a:solidFill>
                  <a:srgbClr val="C00000"/>
                </a:solidFill>
              </a:rPr>
              <a:t>course id </a:t>
            </a:r>
            <a:r>
              <a:rPr lang="en-IN" sz="1700" b="1" i="0" u="none" strike="noStrike" baseline="0" dirty="0">
                <a:solidFill>
                  <a:srgbClr val="C00000"/>
                </a:solidFill>
              </a:rPr>
              <a:t>(</a:t>
            </a:r>
            <a:r>
              <a:rPr lang="el-GR" sz="1700" b="1" i="0" u="none" strike="noStrike" baseline="0" dirty="0">
                <a:solidFill>
                  <a:srgbClr val="C00000"/>
                </a:solidFill>
              </a:rPr>
              <a:t>σ</a:t>
            </a:r>
            <a:r>
              <a:rPr lang="en-IN" sz="1700" b="1" i="1" u="none" strike="noStrike" baseline="0" dirty="0">
                <a:solidFill>
                  <a:srgbClr val="C00000"/>
                </a:solidFill>
              </a:rPr>
              <a:t>semester </a:t>
            </a:r>
            <a:r>
              <a:rPr lang="en-IN" sz="1700" b="1" i="0" u="none" strike="noStrike" baseline="0" dirty="0">
                <a:solidFill>
                  <a:srgbClr val="C00000"/>
                </a:solidFill>
              </a:rPr>
              <a:t>=“Fall”∧ </a:t>
            </a:r>
            <a:r>
              <a:rPr lang="en-IN" sz="1700" b="1" i="1" u="none" strike="noStrike" baseline="0" dirty="0">
                <a:solidFill>
                  <a:srgbClr val="C00000"/>
                </a:solidFill>
              </a:rPr>
              <a:t>year</a:t>
            </a:r>
            <a:r>
              <a:rPr lang="en-IN" sz="1700" b="1" i="0" u="none" strike="noStrike" baseline="0" dirty="0">
                <a:solidFill>
                  <a:srgbClr val="C00000"/>
                </a:solidFill>
              </a:rPr>
              <a:t>=2017 (</a:t>
            </a:r>
            <a:r>
              <a:rPr lang="en-IN" sz="1700" b="1" i="1" u="none" strike="noStrike" baseline="0" dirty="0">
                <a:solidFill>
                  <a:srgbClr val="C00000"/>
                </a:solidFill>
              </a:rPr>
              <a:t>section</a:t>
            </a:r>
            <a:r>
              <a:rPr lang="en-IN" sz="1700" b="1" i="0" u="none" strike="noStrike" baseline="0" dirty="0">
                <a:solidFill>
                  <a:srgbClr val="C00000"/>
                </a:solidFill>
              </a:rPr>
              <a:t>)) </a:t>
            </a:r>
            <a:r>
              <a:rPr lang="en-IN" sz="1700" b="1" i="0" u="none" strike="noStrike" baseline="0" dirty="0">
                <a:solidFill>
                  <a:srgbClr val="000000"/>
                </a:solidFill>
              </a:rPr>
              <a:t>∪</a:t>
            </a:r>
            <a:r>
              <a:rPr lang="en-IN" sz="17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l-GR" sz="1700" b="1" i="0" u="none" strike="noStrike" baseline="0" dirty="0">
                <a:solidFill>
                  <a:srgbClr val="002060"/>
                </a:solidFill>
              </a:rPr>
              <a:t>Π</a:t>
            </a:r>
            <a:r>
              <a:rPr lang="en-IN" sz="1700" b="1" i="1" u="none" strike="noStrike" baseline="0" dirty="0">
                <a:solidFill>
                  <a:srgbClr val="002060"/>
                </a:solidFill>
              </a:rPr>
              <a:t>course id </a:t>
            </a:r>
            <a:r>
              <a:rPr lang="en-IN" sz="1700" b="1" i="0" u="none" strike="noStrike" baseline="0" dirty="0">
                <a:solidFill>
                  <a:srgbClr val="002060"/>
                </a:solidFill>
              </a:rPr>
              <a:t>(</a:t>
            </a:r>
            <a:r>
              <a:rPr lang="el-GR" sz="1700" b="1" i="0" u="none" strike="noStrike" baseline="0" dirty="0">
                <a:solidFill>
                  <a:srgbClr val="002060"/>
                </a:solidFill>
              </a:rPr>
              <a:t>σ</a:t>
            </a:r>
            <a:r>
              <a:rPr lang="en-IN" sz="1700" b="1" i="1" u="none" strike="noStrike" baseline="0" dirty="0">
                <a:solidFill>
                  <a:srgbClr val="002060"/>
                </a:solidFill>
              </a:rPr>
              <a:t>semester </a:t>
            </a:r>
            <a:r>
              <a:rPr lang="en-IN" sz="1700" b="1" i="0" u="none" strike="noStrike" baseline="0" dirty="0">
                <a:solidFill>
                  <a:srgbClr val="002060"/>
                </a:solidFill>
              </a:rPr>
              <a:t>=“Spring”∧ </a:t>
            </a:r>
            <a:r>
              <a:rPr lang="en-IN" sz="1700" b="1" i="1" u="none" strike="noStrike" baseline="0" dirty="0">
                <a:solidFill>
                  <a:srgbClr val="002060"/>
                </a:solidFill>
              </a:rPr>
              <a:t>year</a:t>
            </a:r>
            <a:r>
              <a:rPr lang="en-IN" sz="1700" b="1" i="0" u="none" strike="noStrike" baseline="0" dirty="0">
                <a:solidFill>
                  <a:srgbClr val="002060"/>
                </a:solidFill>
              </a:rPr>
              <a:t>=2018 (</a:t>
            </a:r>
            <a:r>
              <a:rPr lang="en-IN" sz="1700" b="1" i="1" u="none" strike="noStrike" baseline="0" dirty="0">
                <a:solidFill>
                  <a:srgbClr val="002060"/>
                </a:solidFill>
              </a:rPr>
              <a:t>section</a:t>
            </a:r>
            <a:r>
              <a:rPr lang="en-IN" sz="1700" b="1" i="0" u="none" strike="noStrike" baseline="0" dirty="0">
                <a:solidFill>
                  <a:srgbClr val="002060"/>
                </a:solidFill>
              </a:rPr>
              <a:t>))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17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1F673E-4EC3-83FF-8142-128DC2D90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96889"/>
              </p:ext>
            </p:extLst>
          </p:nvPr>
        </p:nvGraphicFramePr>
        <p:xfrm>
          <a:off x="5399405" y="5046345"/>
          <a:ext cx="1393190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876240" imgH="1577520" progId="">
                  <p:embed/>
                </p:oleObj>
              </mc:Choice>
              <mc:Fallback>
                <p:oleObj name="PBrush" r:id="rId2" imgW="876240" imgH="1577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9405" y="5046345"/>
                        <a:ext cx="1393190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9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Set Operations - Intersection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a query to find the set of all courses taught in the Fall 2017 semester and the Spring 2018 semester. The information is contained in the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find the set of all courses taught in the Fall 2017 semester, we write: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σ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semester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=“Fall”∧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=2017 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find the set of all courses taught in the Spring 2018 semester, we write: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σ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semester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=“Spring”∧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=2018 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Now, we need the intersection of these two sets; that is, we need all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that appear in either or both of the two relations.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id 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l-GR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σ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semester 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=“Fall”∧ 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=2017 (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MS Mincho"/>
              </a:rPr>
              <a:t>∩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MS Mincho"/>
              </a:rPr>
              <a:t>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id 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l-GR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σ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semester 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=“Spring”∧ 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=2018 (</a:t>
            </a:r>
            <a:r>
              <a:rPr kumimoji="0" lang="en-IN" sz="17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3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49E289-E231-4E3A-5C90-BFE9434EA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791933"/>
              </p:ext>
            </p:extLst>
          </p:nvPr>
        </p:nvGraphicFramePr>
        <p:xfrm>
          <a:off x="5298281" y="5408898"/>
          <a:ext cx="1595438" cy="7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853560" imgH="411480" progId="">
                  <p:embed/>
                </p:oleObj>
              </mc:Choice>
              <mc:Fallback>
                <p:oleObj name="PBrush" r:id="rId2" imgW="853560" imgH="411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8281" y="5408898"/>
                        <a:ext cx="1595438" cy="76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9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Set Operations - Minus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</a:rPr>
              <a:t>We can find all the courses taught in the Fall 2017 semester but not in Spring 2018 semester by writing the following set-difference operation: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C00000"/>
                </a:solidFill>
                <a:latin typeface="Calibri" panose="020F0502020204030204"/>
              </a:rPr>
              <a:t>Πcourse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 id (</a:t>
            </a:r>
            <a:r>
              <a:rPr lang="en-US" sz="1600" b="1" dirty="0" err="1">
                <a:solidFill>
                  <a:srgbClr val="C00000"/>
                </a:solidFill>
                <a:latin typeface="Calibri" panose="020F0502020204030204"/>
              </a:rPr>
              <a:t>σsemester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/>
              </a:rPr>
              <a:t> =“Fall”∧ year=2017 (section))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 - </a:t>
            </a:r>
            <a:r>
              <a:rPr lang="en-US" sz="1600" b="1" dirty="0" err="1">
                <a:solidFill>
                  <a:srgbClr val="002060"/>
                </a:solidFill>
                <a:latin typeface="Calibri" panose="020F0502020204030204"/>
              </a:rPr>
              <a:t>Πcourse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/>
              </a:rPr>
              <a:t> id (</a:t>
            </a:r>
            <a:r>
              <a:rPr lang="en-US" sz="1600" b="1" dirty="0" err="1">
                <a:solidFill>
                  <a:srgbClr val="002060"/>
                </a:solidFill>
                <a:latin typeface="Calibri" panose="020F0502020204030204"/>
              </a:rPr>
              <a:t>σsemester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/>
              </a:rPr>
              <a:t> =“Spring”∧ year=2018 (section)) 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sz="1600" b="1" dirty="0">
              <a:solidFill>
                <a:srgbClr val="002060"/>
              </a:solidFill>
              <a:latin typeface="Calibri" panose="020F0502020204030204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IN" sz="1600" b="1" dirty="0">
              <a:solidFill>
                <a:srgbClr val="002060"/>
              </a:solidFill>
              <a:latin typeface="Calibri" panose="020F0502020204030204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7C1A31-B2A6-FCE2-E8B2-8231022F6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39792"/>
              </p:ext>
            </p:extLst>
          </p:nvPr>
        </p:nvGraphicFramePr>
        <p:xfrm>
          <a:off x="5287327" y="4048125"/>
          <a:ext cx="1617345" cy="125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54560" imgH="586800" progId="">
                  <p:embed/>
                </p:oleObj>
              </mc:Choice>
              <mc:Fallback>
                <p:oleObj name="PBrush" r:id="rId2" imgW="754560" imgH="586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7327" y="4048125"/>
                        <a:ext cx="1617345" cy="125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79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7152-8213-A058-C84A-DC9F2F2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Assignment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205-F06A-27D0-9262-EAFFA21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It is convenient at times to write a relational-algebra expression by assigning parts of it to temporary relation variables. </a:t>
            </a:r>
          </a:p>
          <a:p>
            <a:pPr algn="just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The assignment operation, denoted by ←. It is a convenient way to express complex queries. </a:t>
            </a:r>
          </a:p>
          <a:p>
            <a:pPr algn="just">
              <a:lnSpc>
                <a:spcPct val="100000"/>
              </a:lnSpc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courses fall 2017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← </a:t>
            </a:r>
            <a:r>
              <a:rPr lang="en-US" sz="1800" b="1" i="0" u="none" strike="noStrike" baseline="0" dirty="0" err="1">
                <a:solidFill>
                  <a:srgbClr val="C00000"/>
                </a:solidFill>
              </a:rPr>
              <a:t>Π</a:t>
            </a:r>
            <a:r>
              <a:rPr lang="en-US" sz="1800" b="1" i="1" u="none" strike="noStrike" baseline="0" dirty="0" err="1">
                <a:solidFill>
                  <a:srgbClr val="C00000"/>
                </a:solidFill>
              </a:rPr>
              <a:t>course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 id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(</a:t>
            </a:r>
            <a:r>
              <a:rPr lang="en-US" sz="1800" b="1" i="0" u="none" strike="noStrike" baseline="0" dirty="0" err="1">
                <a:solidFill>
                  <a:srgbClr val="C00000"/>
                </a:solidFill>
              </a:rPr>
              <a:t>σ</a:t>
            </a:r>
            <a:r>
              <a:rPr lang="en-US" sz="1800" b="1" i="1" u="none" strike="noStrike" baseline="0" dirty="0" err="1">
                <a:solidFill>
                  <a:srgbClr val="C00000"/>
                </a:solidFill>
              </a:rPr>
              <a:t>semester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=“Fall”∧ 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year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=2017 (</a:t>
            </a:r>
            <a:r>
              <a:rPr lang="en-US" sz="1800" b="1" i="1" u="none" strike="noStrike" baseline="0" dirty="0">
                <a:solidFill>
                  <a:srgbClr val="C00000"/>
                </a:solidFill>
              </a:rPr>
              <a:t>section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))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i="1" u="none" strike="noStrike" baseline="0" dirty="0">
                <a:solidFill>
                  <a:schemeClr val="accent4">
                    <a:lumMod val="50000"/>
                  </a:schemeClr>
                </a:solidFill>
              </a:rPr>
              <a:t>courses spring 2018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← </a:t>
            </a:r>
            <a:r>
              <a:rPr lang="en-US" sz="1800" b="1" i="0" u="none" strike="noStrike" baseline="0" dirty="0" err="1">
                <a:solidFill>
                  <a:srgbClr val="002060"/>
                </a:solidFill>
              </a:rPr>
              <a:t>Π</a:t>
            </a:r>
            <a:r>
              <a:rPr lang="en-US" sz="1800" b="1" i="1" u="none" strike="noStrike" baseline="0" dirty="0" err="1">
                <a:solidFill>
                  <a:srgbClr val="002060"/>
                </a:solidFill>
              </a:rPr>
              <a:t>course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 id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(</a:t>
            </a:r>
            <a:r>
              <a:rPr lang="en-US" sz="1800" b="1" i="0" u="none" strike="noStrike" baseline="0" dirty="0" err="1">
                <a:solidFill>
                  <a:srgbClr val="002060"/>
                </a:solidFill>
              </a:rPr>
              <a:t>σ</a:t>
            </a:r>
            <a:r>
              <a:rPr lang="en-US" sz="1800" b="1" i="1" u="none" strike="noStrike" baseline="0" dirty="0" err="1">
                <a:solidFill>
                  <a:srgbClr val="002060"/>
                </a:solidFill>
              </a:rPr>
              <a:t>semester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=“Spring” ∧ 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year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=2018 (</a:t>
            </a:r>
            <a:r>
              <a:rPr lang="en-US" sz="1800" b="1" i="1" u="none" strike="noStrike" baseline="0" dirty="0">
                <a:solidFill>
                  <a:srgbClr val="002060"/>
                </a:solidFill>
              </a:rPr>
              <a:t>section</a:t>
            </a:r>
            <a:r>
              <a:rPr lang="en-US" sz="1800" b="1" i="0" u="none" strike="noStrike" baseline="0" dirty="0">
                <a:solidFill>
                  <a:srgbClr val="002060"/>
                </a:solidFill>
              </a:rPr>
              <a:t>))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1800" b="1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courses fall 2017 </a:t>
            </a:r>
            <a:r>
              <a:rPr lang="en-IN" sz="1800" b="1" i="0" u="none" strike="noStrike" baseline="0" dirty="0">
                <a:solidFill>
                  <a:srgbClr val="000000"/>
                </a:solidFill>
              </a:rPr>
              <a:t>∩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sz="1800" b="1" i="1" u="none" strike="noStrike" baseline="0" dirty="0">
                <a:solidFill>
                  <a:schemeClr val="accent4">
                    <a:lumMod val="50000"/>
                  </a:schemeClr>
                </a:solidFill>
              </a:rPr>
              <a:t>courses spring 2018 </a:t>
            </a:r>
            <a:endParaRPr lang="en-IN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5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BAC2-E03E-A17B-21E5-EBB4255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</a:rPr>
              <a:t>The join operation allows us to combine a selection and a Cartesian product into a single operation. Join operation is denoted by “⋈”.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</a:rPr>
              <a:t>Consider relations r(R) and s(S), and let θ be a predicate on attributes in the schema R ∪ S. The join operation is defined as follows: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3200" dirty="0">
                <a:solidFill>
                  <a:srgbClr val="000000"/>
                </a:solidFill>
              </a:rPr>
              <a:t>r ⋈</a:t>
            </a:r>
            <a:r>
              <a:rPr lang="pt-BR" sz="900" dirty="0">
                <a:solidFill>
                  <a:srgbClr val="000000"/>
                </a:solidFill>
              </a:rPr>
              <a:t>θ </a:t>
            </a:r>
            <a:r>
              <a:rPr lang="pt-BR" sz="3200" dirty="0">
                <a:solidFill>
                  <a:srgbClr val="000000"/>
                </a:solidFill>
              </a:rPr>
              <a:t>s = σ</a:t>
            </a:r>
            <a:r>
              <a:rPr lang="pt-BR" sz="900" dirty="0">
                <a:solidFill>
                  <a:srgbClr val="000000"/>
                </a:solidFill>
              </a:rPr>
              <a:t>θ</a:t>
            </a:r>
            <a:r>
              <a:rPr lang="pt-BR" sz="3200" dirty="0">
                <a:solidFill>
                  <a:srgbClr val="000000"/>
                </a:solidFill>
              </a:rPr>
              <a:t>(r × s) </a:t>
            </a:r>
            <a:endParaRPr lang="en-IN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B5217-52B4-FE64-3908-44970FF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b="1" dirty="0"/>
              <a:t>Join Operations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6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91-AB3C-530A-7972-0774AA98C88F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:Types of Join Operations: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BF034-4ABA-13E4-41C9-2135FA22C92A}"/>
              </a:ext>
            </a:extLst>
          </p:cNvPr>
          <p:cNvSpPr/>
          <p:nvPr/>
        </p:nvSpPr>
        <p:spPr>
          <a:xfrm>
            <a:off x="4643120" y="1859280"/>
            <a:ext cx="2905760" cy="589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C45AD-34DC-7724-C6CC-6ECDA122A1C0}"/>
              </a:ext>
            </a:extLst>
          </p:cNvPr>
          <p:cNvSpPr/>
          <p:nvPr/>
        </p:nvSpPr>
        <p:spPr>
          <a:xfrm>
            <a:off x="2753360" y="2839720"/>
            <a:ext cx="2905760" cy="589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Join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⋈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1591AE-9B05-0F46-6CAE-31BF238575B7}"/>
              </a:ext>
            </a:extLst>
          </p:cNvPr>
          <p:cNvSpPr/>
          <p:nvPr/>
        </p:nvSpPr>
        <p:spPr>
          <a:xfrm>
            <a:off x="6532882" y="2839720"/>
            <a:ext cx="2905760" cy="589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Theta Join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⋈</a:t>
            </a: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θ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00B6E-6756-145E-4036-F1122420AD5D}"/>
              </a:ext>
            </a:extLst>
          </p:cNvPr>
          <p:cNvSpPr/>
          <p:nvPr/>
        </p:nvSpPr>
        <p:spPr>
          <a:xfrm>
            <a:off x="838200" y="3896201"/>
            <a:ext cx="2905760" cy="58928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Join </a:t>
            </a:r>
            <a:r>
              <a:rPr lang="en-US" sz="2000" dirty="0">
                <a:solidFill>
                  <a:schemeClr val="bg1"/>
                </a:solidFill>
              </a:rPr>
              <a:t>⋈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DAD52-FF66-A45A-1939-35E802056BC3}"/>
              </a:ext>
            </a:extLst>
          </p:cNvPr>
          <p:cNvSpPr/>
          <p:nvPr/>
        </p:nvSpPr>
        <p:spPr>
          <a:xfrm>
            <a:off x="4643120" y="3896201"/>
            <a:ext cx="2905760" cy="58928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 Join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AC90B-4A4A-FE4A-6A6A-6BA55FD1AFC2}"/>
              </a:ext>
            </a:extLst>
          </p:cNvPr>
          <p:cNvSpPr/>
          <p:nvPr/>
        </p:nvSpPr>
        <p:spPr>
          <a:xfrm>
            <a:off x="5872480" y="4654232"/>
            <a:ext cx="329692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Join or Left Outer Join  </a:t>
            </a:r>
            <a:r>
              <a:rPr lang="en-US" sz="1800" dirty="0">
                <a:solidFill>
                  <a:schemeClr val="bg1"/>
                </a:solidFill>
              </a:rPr>
              <a:t>⋈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C63F1-45D0-C8F0-9C36-7279B66A1526}"/>
              </a:ext>
            </a:extLst>
          </p:cNvPr>
          <p:cNvSpPr/>
          <p:nvPr/>
        </p:nvSpPr>
        <p:spPr>
          <a:xfrm>
            <a:off x="5872480" y="5343842"/>
            <a:ext cx="329692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Join or Right Outer Join </a:t>
            </a:r>
            <a:r>
              <a:rPr lang="en-US" sz="1800" dirty="0">
                <a:solidFill>
                  <a:schemeClr val="bg1"/>
                </a:solidFill>
              </a:rPr>
              <a:t>⋈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F87FF-FD3A-EED7-714C-FE74709FADC5}"/>
              </a:ext>
            </a:extLst>
          </p:cNvPr>
          <p:cNvSpPr/>
          <p:nvPr/>
        </p:nvSpPr>
        <p:spPr>
          <a:xfrm>
            <a:off x="5872479" y="6033452"/>
            <a:ext cx="3296919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Join or Full Outer Join   </a:t>
            </a:r>
            <a:r>
              <a:rPr lang="en-US" sz="1800" dirty="0">
                <a:solidFill>
                  <a:schemeClr val="bg1"/>
                </a:solidFill>
              </a:rPr>
              <a:t>⋈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9FF5030-3D31-5DB2-A7F3-4B42E27082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55540" y="1699260"/>
            <a:ext cx="391160" cy="1889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8608C32-B95C-0671-5387-4413E10B095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6000" y="2644140"/>
            <a:ext cx="1889762" cy="195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2D70588-990E-E873-5B99-136AFF16FAB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015060" y="2705020"/>
            <a:ext cx="467201" cy="1915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02A2DEE-C0BC-1FB0-BECF-1A35A936320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917520" y="2717720"/>
            <a:ext cx="467201" cy="1889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9A2709-E8C3-B6D0-1445-24E72041D681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H="1" flipV="1">
            <a:off x="4643120" y="4190840"/>
            <a:ext cx="1229360" cy="758031"/>
          </a:xfrm>
          <a:prstGeom prst="bentConnector3">
            <a:avLst>
              <a:gd name="adj1" fmla="val -18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AFD32DB-754D-7851-3C25-E680342ACB80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H="1" flipV="1">
            <a:off x="4643120" y="4190840"/>
            <a:ext cx="1229360" cy="1447641"/>
          </a:xfrm>
          <a:prstGeom prst="bentConnector3">
            <a:avLst>
              <a:gd name="adj1" fmla="val -18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006E576-4048-40C9-8202-5CC44D0A028F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4643119" y="4190840"/>
            <a:ext cx="1229359" cy="2137251"/>
          </a:xfrm>
          <a:prstGeom prst="bentConnector3">
            <a:avLst>
              <a:gd name="adj1" fmla="val -18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818350-6790-8D20-9662-102A33546B24}"/>
              </a:ext>
            </a:extLst>
          </p:cNvPr>
          <p:cNvCxnSpPr/>
          <p:nvPr/>
        </p:nvCxnSpPr>
        <p:spPr>
          <a:xfrm flipH="1">
            <a:off x="8675912" y="4914661"/>
            <a:ext cx="707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64E821-7A2E-3183-A0E6-FA4A9A571E87}"/>
              </a:ext>
            </a:extLst>
          </p:cNvPr>
          <p:cNvCxnSpPr/>
          <p:nvPr/>
        </p:nvCxnSpPr>
        <p:spPr>
          <a:xfrm flipH="1">
            <a:off x="8675911" y="5005377"/>
            <a:ext cx="707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56CB2C-05BA-7551-78D4-A1C83645404D}"/>
              </a:ext>
            </a:extLst>
          </p:cNvPr>
          <p:cNvCxnSpPr/>
          <p:nvPr/>
        </p:nvCxnSpPr>
        <p:spPr>
          <a:xfrm>
            <a:off x="8951686" y="5591493"/>
            <a:ext cx="87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C1E04D-42FF-2596-24A9-87486F04C551}"/>
              </a:ext>
            </a:extLst>
          </p:cNvPr>
          <p:cNvCxnSpPr/>
          <p:nvPr/>
        </p:nvCxnSpPr>
        <p:spPr>
          <a:xfrm>
            <a:off x="8951686" y="5700350"/>
            <a:ext cx="87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46EC9B-20AF-F540-E203-A03CED4E18DF}"/>
              </a:ext>
            </a:extLst>
          </p:cNvPr>
          <p:cNvCxnSpPr>
            <a:cxnSpLocks/>
          </p:cNvCxnSpPr>
          <p:nvPr/>
        </p:nvCxnSpPr>
        <p:spPr>
          <a:xfrm>
            <a:off x="8623752" y="6288314"/>
            <a:ext cx="1043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07EB50-9DC8-CD21-7409-B9C98424559D}"/>
              </a:ext>
            </a:extLst>
          </p:cNvPr>
          <p:cNvCxnSpPr>
            <a:cxnSpLocks/>
          </p:cNvCxnSpPr>
          <p:nvPr/>
        </p:nvCxnSpPr>
        <p:spPr>
          <a:xfrm>
            <a:off x="8847368" y="6386286"/>
            <a:ext cx="1043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95560D-E617-5840-9277-F79073B0B107}"/>
              </a:ext>
            </a:extLst>
          </p:cNvPr>
          <p:cNvCxnSpPr>
            <a:cxnSpLocks/>
          </p:cNvCxnSpPr>
          <p:nvPr/>
        </p:nvCxnSpPr>
        <p:spPr>
          <a:xfrm>
            <a:off x="8847368" y="6288314"/>
            <a:ext cx="1043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DD0DF6-A8FD-11AF-3978-34A8752A5CAC}"/>
              </a:ext>
            </a:extLst>
          </p:cNvPr>
          <p:cNvCxnSpPr>
            <a:cxnSpLocks/>
          </p:cNvCxnSpPr>
          <p:nvPr/>
        </p:nvCxnSpPr>
        <p:spPr>
          <a:xfrm>
            <a:off x="8623752" y="6386286"/>
            <a:ext cx="1043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7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5A778-31D1-E06C-17FD-20091E7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543230"/>
              </p:ext>
            </p:extLst>
          </p:nvPr>
        </p:nvGraphicFramePr>
        <p:xfrm>
          <a:off x="1462023" y="1825625"/>
          <a:ext cx="370306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355972006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139557650"/>
                    </a:ext>
                  </a:extLst>
                </a:gridCol>
                <a:gridCol w="1517968">
                  <a:extLst>
                    <a:ext uri="{9D8B030D-6E8A-4147-A177-3AD203B41FA5}">
                      <a16:colId xmlns:a16="http://schemas.microsoft.com/office/drawing/2014/main" val="1451419977"/>
                    </a:ext>
                  </a:extLst>
                </a:gridCol>
                <a:gridCol w="930339">
                  <a:extLst>
                    <a:ext uri="{9D8B030D-6E8A-4147-A177-3AD203B41FA5}">
                      <a16:colId xmlns:a16="http://schemas.microsoft.com/office/drawing/2014/main" val="411268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2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7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5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357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C0B234-CB11-8A39-075D-8CD0A3D9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5948"/>
              </p:ext>
            </p:extLst>
          </p:nvPr>
        </p:nvGraphicFramePr>
        <p:xfrm>
          <a:off x="6929120" y="1825625"/>
          <a:ext cx="380085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793396167"/>
                    </a:ext>
                  </a:extLst>
                </a:gridCol>
                <a:gridCol w="1301814">
                  <a:extLst>
                    <a:ext uri="{9D8B030D-6E8A-4147-A177-3AD203B41FA5}">
                      <a16:colId xmlns:a16="http://schemas.microsoft.com/office/drawing/2014/main" val="657441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2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9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9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26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DB5558-E1A0-CAF2-1611-C8BB86E5128B}"/>
              </a:ext>
            </a:extLst>
          </p:cNvPr>
          <p:cNvSpPr txBox="1"/>
          <p:nvPr/>
        </p:nvSpPr>
        <p:spPr>
          <a:xfrm>
            <a:off x="1899920" y="4683760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    INSTRUCTOR</a:t>
            </a:r>
            <a:r>
              <a:rPr lang="en-IN" dirty="0"/>
              <a:t> 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64656-8106-5E76-7EF2-E86B98F1DDEC}"/>
              </a:ext>
            </a:extLst>
          </p:cNvPr>
          <p:cNvSpPr txBox="1"/>
          <p:nvPr/>
        </p:nvSpPr>
        <p:spPr>
          <a:xfrm>
            <a:off x="7833360" y="4683760"/>
            <a:ext cx="33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TEACHES</a:t>
            </a:r>
            <a:r>
              <a:rPr lang="en-IN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6556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BAC2-E03E-A17B-21E5-EBB4255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If we want to join </a:t>
            </a:r>
            <a:r>
              <a:rPr lang="en-US" i="1" dirty="0"/>
              <a:t>instructor</a:t>
            </a:r>
            <a:r>
              <a:rPr lang="en-US" dirty="0"/>
              <a:t> and </a:t>
            </a:r>
            <a:r>
              <a:rPr lang="en-US" i="1" dirty="0"/>
              <a:t>teaches</a:t>
            </a:r>
            <a:r>
              <a:rPr lang="en-US" dirty="0"/>
              <a:t> relations, we have to find out on the bases of which attribute we can join those relations. </a:t>
            </a:r>
            <a:r>
              <a:rPr lang="en-US" i="1" dirty="0"/>
              <a:t>ID </a:t>
            </a:r>
            <a:r>
              <a:rPr lang="en-US" dirty="0"/>
              <a:t>attribute is common and using it we can join these two relations. The following syntax can be used for inner join: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MS Mincho" panose="02020609040205080304" pitchFamily="49" charset="-128"/>
            </a:endParaRPr>
          </a:p>
          <a:p>
            <a:pPr marL="0" indent="0" algn="ctr">
              <a:buNone/>
            </a:pPr>
            <a:r>
              <a:rPr lang="en-US" sz="3000" b="0" i="0" u="none" strike="noStrike" baseline="0" dirty="0">
                <a:solidFill>
                  <a:srgbClr val="000000"/>
                </a:solidFill>
              </a:rPr>
              <a:t>σ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instructor.ID=teaches.ID</a:t>
            </a:r>
            <a:r>
              <a:rPr lang="en-US" sz="3000" b="0" i="0" u="none" strike="noStrike" baseline="0" dirty="0">
                <a:solidFill>
                  <a:srgbClr val="000000"/>
                </a:solidFill>
              </a:rPr>
              <a:t>(instructor × teaches)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3600" i="0" u="none" strike="noStrike" baseline="0" dirty="0">
                <a:solidFill>
                  <a:srgbClr val="000000"/>
                </a:solidFill>
              </a:rPr>
              <a:t>or</a:t>
            </a:r>
            <a:endParaRPr lang="en-IN" sz="480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(instructor) ⋈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instructor.ID=teaches.ID </a:t>
            </a:r>
            <a:r>
              <a:rPr lang="en-US" sz="3200" b="0" i="0" u="none" strike="noStrike" baseline="0" dirty="0">
                <a:solidFill>
                  <a:srgbClr val="000000"/>
                </a:solidFill>
              </a:rPr>
              <a:t>(teaches)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B5217-52B4-FE64-3908-44970FF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 of Inner </a:t>
            </a:r>
            <a:r>
              <a:rPr lang="en-US" b="1" dirty="0"/>
              <a:t>Join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4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A1FF-CDBB-8F6A-EF58-127F852E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Output of Inner Join: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C2D871D-259D-FBA0-877A-5AC8964FE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39189"/>
              </p:ext>
            </p:extLst>
          </p:nvPr>
        </p:nvGraphicFramePr>
        <p:xfrm>
          <a:off x="2031999" y="1278466"/>
          <a:ext cx="82913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7053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8512634"/>
                    </a:ext>
                  </a:extLst>
                </a:gridCol>
                <a:gridCol w="1517968">
                  <a:extLst>
                    <a:ext uri="{9D8B030D-6E8A-4147-A177-3AD203B41FA5}">
                      <a16:colId xmlns:a16="http://schemas.microsoft.com/office/drawing/2014/main" val="15919540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0085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98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55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6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6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50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BAC2-E03E-A17B-21E5-EBB4255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following syntax can be used for Left/Left Outer Join: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MS Mincho" panose="02020609040205080304" pitchFamily="49" charset="-128"/>
            </a:endParaRPr>
          </a:p>
          <a:p>
            <a:pPr marL="0" indent="0" algn="ctr">
              <a:buNone/>
            </a:pPr>
            <a:r>
              <a:rPr lang="en-US" sz="3000" b="0" i="0" u="none" strike="noStrike" baseline="0" dirty="0">
                <a:solidFill>
                  <a:srgbClr val="000000"/>
                </a:solidFill>
              </a:rPr>
              <a:t>σ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instructor.ID=teaches.ID</a:t>
            </a:r>
            <a:r>
              <a:rPr lang="en-US" sz="3000" b="0" i="0" u="none" strike="noStrike" baseline="0" dirty="0">
                <a:solidFill>
                  <a:srgbClr val="000000"/>
                </a:solidFill>
              </a:rPr>
              <a:t>(instructor × teaches)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3600" i="0" u="none" strike="noStrike" baseline="0" dirty="0">
                <a:solidFill>
                  <a:srgbClr val="000000"/>
                </a:solidFill>
              </a:rPr>
              <a:t>or</a:t>
            </a:r>
            <a:endParaRPr lang="en-IN" sz="480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(instructor) ⋈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instructor.ID=teaches.ID </a:t>
            </a:r>
            <a:r>
              <a:rPr lang="en-US" sz="3200" b="0" i="0" u="none" strike="noStrike" baseline="0" dirty="0">
                <a:solidFill>
                  <a:srgbClr val="000000"/>
                </a:solidFill>
              </a:rPr>
              <a:t>(teaches)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B5217-52B4-FE64-3908-44970FF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 of Left</a:t>
            </a:r>
            <a:r>
              <a:rPr lang="en-US" b="1" dirty="0"/>
              <a:t>/Left Outer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/>
              <a:t>Join Operation</a:t>
            </a:r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4322CB-BAB6-BCAB-6468-924617ADFD76}"/>
              </a:ext>
            </a:extLst>
          </p:cNvPr>
          <p:cNvCxnSpPr/>
          <p:nvPr/>
        </p:nvCxnSpPr>
        <p:spPr>
          <a:xfrm flipH="1">
            <a:off x="4953000" y="4255222"/>
            <a:ext cx="10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07BA6B-235A-C30D-29A3-45790FCF4483}"/>
              </a:ext>
            </a:extLst>
          </p:cNvPr>
          <p:cNvCxnSpPr/>
          <p:nvPr/>
        </p:nvCxnSpPr>
        <p:spPr>
          <a:xfrm flipH="1">
            <a:off x="4953000" y="4438102"/>
            <a:ext cx="10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3D12-70B5-1062-EC63-3DDD2D3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148F-4F70-0DDB-471D-1519ED0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3200" dirty="0"/>
              <a:t>What is Relational Data Model?</a:t>
            </a:r>
          </a:p>
          <a:p>
            <a:pPr>
              <a:lnSpc>
                <a:spcPct val="120000"/>
              </a:lnSpc>
            </a:pPr>
            <a:r>
              <a:rPr lang="en-IN" sz="3200" dirty="0"/>
              <a:t>Example of Some Relations</a:t>
            </a:r>
          </a:p>
          <a:p>
            <a:pPr>
              <a:lnSpc>
                <a:spcPct val="120000"/>
              </a:lnSpc>
            </a:pPr>
            <a:r>
              <a:rPr lang="en-IN" sz="3200" dirty="0"/>
              <a:t>Degree</a:t>
            </a:r>
          </a:p>
          <a:p>
            <a:pPr>
              <a:lnSpc>
                <a:spcPct val="120000"/>
              </a:lnSpc>
            </a:pPr>
            <a:r>
              <a:rPr lang="en-IN" sz="3200" dirty="0"/>
              <a:t>Cardinality</a:t>
            </a:r>
          </a:p>
          <a:p>
            <a:pPr>
              <a:lnSpc>
                <a:spcPct val="120000"/>
              </a:lnSpc>
            </a:pPr>
            <a:r>
              <a:rPr lang="en-IN" sz="3200" dirty="0"/>
              <a:t>Types of Cardinality</a:t>
            </a:r>
          </a:p>
          <a:p>
            <a:pPr>
              <a:lnSpc>
                <a:spcPct val="120000"/>
              </a:lnSpc>
            </a:pPr>
            <a:r>
              <a:rPr lang="en-IN" sz="3200" dirty="0"/>
              <a:t>What is Relational Algebra?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Select Operation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Project Operation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Cartesian Product Operation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Set Operations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Assignment Operation </a:t>
            </a:r>
          </a:p>
          <a:p>
            <a:pPr lvl="1">
              <a:lnSpc>
                <a:spcPct val="120000"/>
              </a:lnSpc>
            </a:pPr>
            <a:r>
              <a:rPr lang="en-IN" sz="2900" dirty="0"/>
              <a:t>Join Operations</a:t>
            </a:r>
          </a:p>
        </p:txBody>
      </p:sp>
    </p:spTree>
    <p:extLst>
      <p:ext uri="{BB962C8B-B14F-4D97-AF65-F5344CB8AC3E}">
        <p14:creationId xmlns:p14="http://schemas.microsoft.com/office/powerpoint/2010/main" val="5264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A1FF-CDBB-8F6A-EF58-127F852E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Output of Left/Left Outer Join: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838C80-4CA1-4486-CFA7-4FE135113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575796"/>
              </p:ext>
            </p:extLst>
          </p:nvPr>
        </p:nvGraphicFramePr>
        <p:xfrm>
          <a:off x="2991262" y="1973104"/>
          <a:ext cx="62094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355972006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139557650"/>
                    </a:ext>
                  </a:extLst>
                </a:gridCol>
                <a:gridCol w="1517968">
                  <a:extLst>
                    <a:ext uri="{9D8B030D-6E8A-4147-A177-3AD203B41FA5}">
                      <a16:colId xmlns:a16="http://schemas.microsoft.com/office/drawing/2014/main" val="1451419977"/>
                    </a:ext>
                  </a:extLst>
                </a:gridCol>
                <a:gridCol w="930339">
                  <a:extLst>
                    <a:ext uri="{9D8B030D-6E8A-4147-A177-3AD203B41FA5}">
                      <a16:colId xmlns:a16="http://schemas.microsoft.com/office/drawing/2014/main" val="4112686560"/>
                    </a:ext>
                  </a:extLst>
                </a:gridCol>
                <a:gridCol w="1301814">
                  <a:extLst>
                    <a:ext uri="{9D8B030D-6E8A-4147-A177-3AD203B41FA5}">
                      <a16:colId xmlns:a16="http://schemas.microsoft.com/office/drawing/2014/main" val="2947728525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176979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5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2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7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5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3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5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BAC2-E03E-A17B-21E5-EBB4255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following syntax can be used for Right/Right Outer Join: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MS Mincho" panose="02020609040205080304" pitchFamily="49" charset="-128"/>
            </a:endParaRPr>
          </a:p>
          <a:p>
            <a:pPr marL="0" indent="0" algn="ctr">
              <a:buNone/>
            </a:pPr>
            <a:r>
              <a:rPr lang="en-US" sz="3000" b="0" i="0" u="none" strike="noStrike" baseline="0" dirty="0">
                <a:solidFill>
                  <a:srgbClr val="000000"/>
                </a:solidFill>
              </a:rPr>
              <a:t>σ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instructor.ID=teaches.ID</a:t>
            </a:r>
            <a:r>
              <a:rPr lang="en-US" sz="3000" b="0" i="0" u="none" strike="noStrike" baseline="0" dirty="0">
                <a:solidFill>
                  <a:srgbClr val="000000"/>
                </a:solidFill>
              </a:rPr>
              <a:t>(instructor × teaches)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3600" i="0" u="none" strike="noStrike" baseline="0" dirty="0">
                <a:solidFill>
                  <a:srgbClr val="000000"/>
                </a:solidFill>
              </a:rPr>
              <a:t>or</a:t>
            </a:r>
            <a:endParaRPr lang="en-IN" sz="480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(instructor) ⋈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instructor.ID=teaches.ID </a:t>
            </a:r>
            <a:r>
              <a:rPr lang="en-US" sz="3200" b="0" i="0" u="none" strike="noStrike" baseline="0" dirty="0">
                <a:solidFill>
                  <a:srgbClr val="000000"/>
                </a:solidFill>
              </a:rPr>
              <a:t>(teaches)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B5217-52B4-FE64-3908-44970FF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 of Right</a:t>
            </a:r>
            <a:r>
              <a:rPr lang="en-US" sz="4000" b="1" dirty="0"/>
              <a:t>/Right Outer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b="1" dirty="0"/>
              <a:t>Join Operation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07E5EA-ACE0-70B0-F844-5C4DC7128C5F}"/>
              </a:ext>
            </a:extLst>
          </p:cNvPr>
          <p:cNvCxnSpPr/>
          <p:nvPr/>
        </p:nvCxnSpPr>
        <p:spPr>
          <a:xfrm>
            <a:off x="5234940" y="4255220"/>
            <a:ext cx="68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CBAC42-DE57-FA05-318B-8C70CAAF295E}"/>
              </a:ext>
            </a:extLst>
          </p:cNvPr>
          <p:cNvCxnSpPr/>
          <p:nvPr/>
        </p:nvCxnSpPr>
        <p:spPr>
          <a:xfrm>
            <a:off x="5234940" y="4445720"/>
            <a:ext cx="685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64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A1FF-CDBB-8F6A-EF58-127F852E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Output of Right/Right Outer Join: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45FD81-0013-BA54-B428-9550031B3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37175"/>
              </p:ext>
            </p:extLst>
          </p:nvPr>
        </p:nvGraphicFramePr>
        <p:xfrm>
          <a:off x="2974593" y="1973104"/>
          <a:ext cx="62428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79339616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617136207"/>
                    </a:ext>
                  </a:extLst>
                </a:gridCol>
                <a:gridCol w="1517968">
                  <a:extLst>
                    <a:ext uri="{9D8B030D-6E8A-4147-A177-3AD203B41FA5}">
                      <a16:colId xmlns:a16="http://schemas.microsoft.com/office/drawing/2014/main" val="702317831"/>
                    </a:ext>
                  </a:extLst>
                </a:gridCol>
                <a:gridCol w="930339">
                  <a:extLst>
                    <a:ext uri="{9D8B030D-6E8A-4147-A177-3AD203B41FA5}">
                      <a16:colId xmlns:a16="http://schemas.microsoft.com/office/drawing/2014/main" val="4260479146"/>
                    </a:ext>
                  </a:extLst>
                </a:gridCol>
                <a:gridCol w="1301814">
                  <a:extLst>
                    <a:ext uri="{9D8B030D-6E8A-4147-A177-3AD203B41FA5}">
                      <a16:colId xmlns:a16="http://schemas.microsoft.com/office/drawing/2014/main" val="657441376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10442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9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9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2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7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BAC2-E03E-A17B-21E5-EBB4255B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following syntax can be used for Full/Full Outer Join: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MS Mincho" panose="02020609040205080304" pitchFamily="49" charset="-128"/>
            </a:endParaRPr>
          </a:p>
          <a:p>
            <a:pPr marL="0" indent="0" algn="ctr">
              <a:buNone/>
            </a:pPr>
            <a:r>
              <a:rPr lang="en-US" sz="3000" b="0" i="0" u="none" strike="noStrike" baseline="0" dirty="0">
                <a:solidFill>
                  <a:srgbClr val="000000"/>
                </a:solidFill>
              </a:rPr>
              <a:t>σ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instructor.ID=teaches.ID</a:t>
            </a:r>
            <a:r>
              <a:rPr lang="en-US" sz="3000" b="0" i="0" u="none" strike="noStrike" baseline="0" dirty="0">
                <a:solidFill>
                  <a:srgbClr val="000000"/>
                </a:solidFill>
              </a:rPr>
              <a:t>(instructor × teaches)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3600" i="0" u="none" strike="noStrike" baseline="0" dirty="0">
                <a:solidFill>
                  <a:srgbClr val="000000"/>
                </a:solidFill>
              </a:rPr>
              <a:t>or</a:t>
            </a:r>
            <a:endParaRPr lang="en-IN" sz="4800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(instructor) ⋈ 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instructor.ID=teaches.ID </a:t>
            </a:r>
            <a:r>
              <a:rPr lang="en-US" sz="3200" b="0" i="0" u="none" strike="noStrike" baseline="0" dirty="0">
                <a:solidFill>
                  <a:srgbClr val="000000"/>
                </a:solidFill>
              </a:rPr>
              <a:t>(teaches)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B5217-52B4-FE64-3908-44970FF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 of Full</a:t>
            </a:r>
            <a:r>
              <a:rPr lang="en-US" sz="4000" b="1" dirty="0"/>
              <a:t>/Full Outer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b="1" dirty="0"/>
              <a:t>Join Operation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lang="en-IN" sz="40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70BA90-2EB3-EE0D-8C7A-170CCD5EF16C}"/>
              </a:ext>
            </a:extLst>
          </p:cNvPr>
          <p:cNvCxnSpPr/>
          <p:nvPr/>
        </p:nvCxnSpPr>
        <p:spPr>
          <a:xfrm>
            <a:off x="4853940" y="4259582"/>
            <a:ext cx="129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0F23-A77D-E62E-AB59-C56AE503DAE2}"/>
              </a:ext>
            </a:extLst>
          </p:cNvPr>
          <p:cNvCxnSpPr/>
          <p:nvPr/>
        </p:nvCxnSpPr>
        <p:spPr>
          <a:xfrm>
            <a:off x="4853940" y="4432302"/>
            <a:ext cx="129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8BD9-D91E-E7A1-C9D5-0F3D51D46570}"/>
              </a:ext>
            </a:extLst>
          </p:cNvPr>
          <p:cNvCxnSpPr/>
          <p:nvPr/>
        </p:nvCxnSpPr>
        <p:spPr>
          <a:xfrm>
            <a:off x="5173980" y="4432302"/>
            <a:ext cx="129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4738B-3D08-6A93-5B5D-8A2E07461039}"/>
              </a:ext>
            </a:extLst>
          </p:cNvPr>
          <p:cNvCxnSpPr/>
          <p:nvPr/>
        </p:nvCxnSpPr>
        <p:spPr>
          <a:xfrm>
            <a:off x="5173980" y="4259582"/>
            <a:ext cx="129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8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A1FF-CDBB-8F6A-EF58-127F852E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71"/>
            <a:ext cx="10515600" cy="5774192"/>
          </a:xfrm>
        </p:spPr>
        <p:txBody>
          <a:bodyPr/>
          <a:lstStyle/>
          <a:p>
            <a:r>
              <a:rPr lang="en-IN" dirty="0"/>
              <a:t>Output of Full/Full Outer Join: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2BF3C164-F1AB-5036-E25D-FAADF364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37518"/>
              </p:ext>
            </p:extLst>
          </p:nvPr>
        </p:nvGraphicFramePr>
        <p:xfrm>
          <a:off x="2974593" y="1973104"/>
          <a:ext cx="624281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79339616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617136207"/>
                    </a:ext>
                  </a:extLst>
                </a:gridCol>
                <a:gridCol w="1517968">
                  <a:extLst>
                    <a:ext uri="{9D8B030D-6E8A-4147-A177-3AD203B41FA5}">
                      <a16:colId xmlns:a16="http://schemas.microsoft.com/office/drawing/2014/main" val="702317831"/>
                    </a:ext>
                  </a:extLst>
                </a:gridCol>
                <a:gridCol w="930339">
                  <a:extLst>
                    <a:ext uri="{9D8B030D-6E8A-4147-A177-3AD203B41FA5}">
                      <a16:colId xmlns:a16="http://schemas.microsoft.com/office/drawing/2014/main" val="4260479146"/>
                    </a:ext>
                  </a:extLst>
                </a:gridCol>
                <a:gridCol w="1301814">
                  <a:extLst>
                    <a:ext uri="{9D8B030D-6E8A-4147-A177-3AD203B41FA5}">
                      <a16:colId xmlns:a16="http://schemas.microsoft.com/office/drawing/2014/main" val="657441376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104426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9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4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9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6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8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D4E-5700-D81C-101E-9155E94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:Short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2ACC-45D8-4800-893C-59DC7ACE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Relational Data Model or Relational Model.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Explain Relational Model with a suitable example.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Degree and explain types of degree.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Cardinality and explain types of cardinality.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Relational Algebra.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Why Select Operation is used? Which symbol is used as a select operation notation? Explain with a suitable example.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Why Project Operation is used? Which symbol is used as a select operation notation? Explain with a suitable example.</a:t>
            </a:r>
          </a:p>
        </p:txBody>
      </p:sp>
    </p:spTree>
    <p:extLst>
      <p:ext uri="{BB962C8B-B14F-4D97-AF65-F5344CB8AC3E}">
        <p14:creationId xmlns:p14="http://schemas.microsoft.com/office/powerpoint/2010/main" val="3839601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D4E-5700-D81C-101E-9155E94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:Short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2ACC-45D8-4800-893C-59DC7ACE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Explain Cartesian Product Operation with a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Why Assignment Operator is used?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Enlist Set Operations and explain with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Give classification of Join Operations.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Explain Inner Join with a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Explain Left Join with a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Explain Right Join with a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Explain Full Join with a suitable example.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endParaRPr lang="en-US" dirty="0"/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8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415-CB3F-C7F0-A1C6-2FBD7F8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The relational model is defined as a collection of tables to represent both data and the relationships among those data. </a:t>
            </a:r>
          </a:p>
          <a:p>
            <a:pPr algn="just">
              <a:lnSpc>
                <a:spcPct val="10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Tables are known as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Relations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Each table has multiple rows and columns, and each column has a unique name. Columns are known as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Attributes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Rows are known as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Tuples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In this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Employee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relation, there are four attributes named </a:t>
            </a:r>
            <a:r>
              <a:rPr lang="en-US" sz="2000" b="0" i="1" u="none" strike="noStrike" baseline="0" dirty="0">
                <a:solidFill>
                  <a:srgbClr val="000000"/>
                </a:solidFill>
              </a:rPr>
              <a:t>ID, Name, Department and Salary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00000"/>
              </a:lnSpc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9B0667-035C-C0EE-4F9C-AEA4D05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What is Relational Data Model?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3EDAC8-21ED-30DD-677C-B24573D9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94319"/>
              </p:ext>
            </p:extLst>
          </p:nvPr>
        </p:nvGraphicFramePr>
        <p:xfrm>
          <a:off x="4202525" y="3716020"/>
          <a:ext cx="37869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463626814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4027870393"/>
                    </a:ext>
                  </a:extLst>
                </a:gridCol>
                <a:gridCol w="1368235">
                  <a:extLst>
                    <a:ext uri="{9D8B030D-6E8A-4147-A177-3AD203B41FA5}">
                      <a16:colId xmlns:a16="http://schemas.microsoft.com/office/drawing/2014/main" val="144061478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176325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2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21786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0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1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5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8DFA-4BF7-C373-F666-930678B154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:Example of Some Relations: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821A-0188-2B89-CDB0-A0EE5248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9D79F4-91FC-85DE-9069-858070B20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36850"/>
              </p:ext>
            </p:extLst>
          </p:nvPr>
        </p:nvGraphicFramePr>
        <p:xfrm>
          <a:off x="830261" y="1825625"/>
          <a:ext cx="2963863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964240" imgH="2552760" progId="">
                  <p:embed/>
                </p:oleObj>
              </mc:Choice>
              <mc:Fallback>
                <p:oleObj name="PBrush" r:id="rId2" imgW="2964240" imgH="255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261" y="1825625"/>
                        <a:ext cx="2963863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59DA52A-B844-33F0-56CA-9A690E0D9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43773"/>
              </p:ext>
            </p:extLst>
          </p:nvPr>
        </p:nvGraphicFramePr>
        <p:xfrm>
          <a:off x="906462" y="4551363"/>
          <a:ext cx="2827337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827080" imgH="1760400" progId="">
                  <p:embed/>
                </p:oleObj>
              </mc:Choice>
              <mc:Fallback>
                <p:oleObj name="PBrush" r:id="rId4" imgW="2827080" imgH="1760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462" y="4551363"/>
                        <a:ext cx="2827337" cy="176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8E7ACFC-02E1-3C29-9857-7A840E588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1799"/>
              </p:ext>
            </p:extLst>
          </p:nvPr>
        </p:nvGraphicFramePr>
        <p:xfrm>
          <a:off x="3741738" y="2526506"/>
          <a:ext cx="2827337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2827080" imgH="2949120" progId="">
                  <p:embed/>
                </p:oleObj>
              </mc:Choice>
              <mc:Fallback>
                <p:oleObj name="PBrush" r:id="rId6" imgW="2827080" imgH="29491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A912A44-E622-8FFB-997D-C9CFAB6E15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1738" y="2526506"/>
                        <a:ext cx="2827337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9A76F4-7DC3-1286-1554-B670482A3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64412"/>
              </p:ext>
            </p:extLst>
          </p:nvPr>
        </p:nvGraphicFramePr>
        <p:xfrm>
          <a:off x="6637337" y="2572544"/>
          <a:ext cx="4572000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8" imgW="4572000" imgH="2903400" progId="">
                  <p:embed/>
                </p:oleObj>
              </mc:Choice>
              <mc:Fallback>
                <p:oleObj name="PBrush" r:id="rId8" imgW="4572000" imgH="290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37337" y="2572544"/>
                        <a:ext cx="4572000" cy="290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4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B45F-4995-64DA-07A3-08DDED38EC3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:Degree: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ACDF-15A8-007B-15D6-05F342FF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0" i="0" dirty="0">
                <a:effectLst/>
                <a:latin typeface="Muli"/>
              </a:rPr>
              <a:t>The degree is the number of entities involved in a particular relationship. It refers to the number of different attributes or columns in a table.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Source_Sans_Pro_fea366"/>
              </a:rPr>
              <a:t>The degree of relationship can be categorized as Unary, Binary, Ternary </a:t>
            </a:r>
            <a:r>
              <a:rPr lang="en-US" dirty="0">
                <a:latin typeface="__Source_Sans_Pro_fea366"/>
              </a:rPr>
              <a:t>&amp; </a:t>
            </a:r>
            <a:r>
              <a:rPr lang="en-US" b="0" i="0" dirty="0">
                <a:effectLst/>
                <a:latin typeface="__Source_Sans_Pro_fea366"/>
              </a:rPr>
              <a:t>N-</a:t>
            </a:r>
            <a:r>
              <a:rPr lang="en-US" b="0" i="0" dirty="0" err="1">
                <a:effectLst/>
                <a:latin typeface="__Source_Sans_Pro_fea366"/>
              </a:rPr>
              <a:t>ary</a:t>
            </a:r>
            <a:r>
              <a:rPr lang="en-US" b="0" i="0" dirty="0">
                <a:effectLst/>
                <a:latin typeface="__Source_Sans_Pro_fea366"/>
              </a:rPr>
              <a:t> relationship.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Source_Sans_Pro_fea366"/>
              </a:rPr>
              <a:t>In a unary relationship, only one entity is involved. Here, the degree of relationship is 1.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Source_Sans_Pro_fea366"/>
              </a:rPr>
              <a:t>In a binary relationship, there are two entities involved. The degree of relationship is 2.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Source_Sans_Pro_fea366"/>
              </a:rPr>
              <a:t>In a ternary relationship, there are three entities involved. The degree of relationship is 3.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Source_Sans_Pro_fea366"/>
              </a:rPr>
              <a:t>In an N-</a:t>
            </a:r>
            <a:r>
              <a:rPr lang="en-US" b="0" i="0" dirty="0" err="1">
                <a:effectLst/>
                <a:latin typeface="__Source_Sans_Pro_fea366"/>
              </a:rPr>
              <a:t>ary</a:t>
            </a:r>
            <a:r>
              <a:rPr lang="en-US" b="0" i="0" dirty="0">
                <a:effectLst/>
                <a:latin typeface="__Source_Sans_Pro_fea366"/>
              </a:rPr>
              <a:t> relationship, there is an n number of involved entities. The degree of relationship is 'n'.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67FB-6155-5F00-2F96-039A9083D8D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:Cardinality: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FC17-BF9E-64E2-6A53-E9F88CF3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The uniqueness of data present in a column is called “Cardinality”. </a:t>
            </a: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A column with a high cardinality means that a significant percentage of the values are unique. 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Low cardinality refers to a column with a large number of repeated values.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A greater cardinality indicates more distinct values, leading to improved selectivity and faster query execution. 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A reduced cardinality, may suggest a limited number of distinct values, allowing the database to use specialized optimization techniques.</a:t>
            </a: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just"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1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67FB-6155-5F00-2F96-039A9083D8D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:Types of Cardinality: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FC17-BF9E-64E2-6A53-E9F88CF3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One-to-One cardinality (1:1)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One-to-Many cardinality (1:m)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ECA952-5467-822B-D7EB-A06F3C99D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58503"/>
              </p:ext>
            </p:extLst>
          </p:nvPr>
        </p:nvGraphicFramePr>
        <p:xfrm>
          <a:off x="3638550" y="2324100"/>
          <a:ext cx="4914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915080" imgH="1104840" progId="">
                  <p:embed/>
                </p:oleObj>
              </mc:Choice>
              <mc:Fallback>
                <p:oleObj name="PBrush" r:id="rId2" imgW="4915080" imgH="1104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8550" y="2324100"/>
                        <a:ext cx="49149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2824A8-646D-B18E-06A5-1DDC464F0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13773"/>
              </p:ext>
            </p:extLst>
          </p:nvPr>
        </p:nvGraphicFramePr>
        <p:xfrm>
          <a:off x="3638550" y="4254818"/>
          <a:ext cx="4914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915080" imgH="1013400" progId="">
                  <p:embed/>
                </p:oleObj>
              </mc:Choice>
              <mc:Fallback>
                <p:oleObj name="PBrush" r:id="rId4" imgW="4915080" imgH="101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8550" y="4254818"/>
                        <a:ext cx="491490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82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F1AF-8CF5-9A2D-D372-48FACE56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Many-to-One cardinality (m:1)</a:t>
            </a:r>
          </a:p>
          <a:p>
            <a:pPr marL="0" indent="0" algn="l">
              <a:buNone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marL="0" indent="0" algn="l">
              <a:buNone/>
            </a:pPr>
            <a:endParaRPr lang="en-US" dirty="0">
              <a:solidFill>
                <a:srgbClr val="616161"/>
              </a:solidFill>
              <a:latin typeface="Muli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Many-to-Many cardinality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uli"/>
              </a:rPr>
              <a:t>m:m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334503-3153-A179-806B-1543841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:Types of Cardinality: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DFE5F2-87FE-3F0F-BFE1-E154BC2B2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20732"/>
              </p:ext>
            </p:extLst>
          </p:nvPr>
        </p:nvGraphicFramePr>
        <p:xfrm>
          <a:off x="3665537" y="2584768"/>
          <a:ext cx="48609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861440" imgH="1036440" progId="">
                  <p:embed/>
                </p:oleObj>
              </mc:Choice>
              <mc:Fallback>
                <p:oleObj name="PBrush" r:id="rId2" imgW="4861440" imgH="1036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5537" y="2584768"/>
                        <a:ext cx="486092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63D92D-E0FD-31F3-14A4-1B3EBB91C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07005"/>
              </p:ext>
            </p:extLst>
          </p:nvPr>
        </p:nvGraphicFramePr>
        <p:xfrm>
          <a:off x="3603625" y="4587875"/>
          <a:ext cx="492283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922640" imgH="1135440" progId="">
                  <p:embed/>
                </p:oleObj>
              </mc:Choice>
              <mc:Fallback>
                <p:oleObj name="PBrush" r:id="rId4" imgW="4922640" imgH="1135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3625" y="4587875"/>
                        <a:ext cx="4922837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6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2118</Words>
  <Application>Microsoft Office PowerPoint</Application>
  <PresentationFormat>Widescreen</PresentationFormat>
  <Paragraphs>445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MS Mincho</vt:lpstr>
      <vt:lpstr>__Source_Sans_Pro_fea366</vt:lpstr>
      <vt:lpstr>Arial</vt:lpstr>
      <vt:lpstr>Arial Narrow</vt:lpstr>
      <vt:lpstr>Calibri</vt:lpstr>
      <vt:lpstr>Calibri Light</vt:lpstr>
      <vt:lpstr>Muli</vt:lpstr>
      <vt:lpstr>Times New Roman</vt:lpstr>
      <vt:lpstr>Office Theme</vt:lpstr>
      <vt:lpstr>PBrush</vt:lpstr>
      <vt:lpstr>PowerPoint Presentation</vt:lpstr>
      <vt:lpstr>Unit 4</vt:lpstr>
      <vt:lpstr>:Overview:</vt:lpstr>
      <vt:lpstr>What is Relational Data Model?</vt:lpstr>
      <vt:lpstr>:Example of Some Relations:</vt:lpstr>
      <vt:lpstr>:Degree:</vt:lpstr>
      <vt:lpstr>:Cardinality:</vt:lpstr>
      <vt:lpstr>:Types of Cardinality:</vt:lpstr>
      <vt:lpstr>:Types of Cardinality:</vt:lpstr>
      <vt:lpstr>What is Relational Algebra?</vt:lpstr>
      <vt:lpstr>:Select Operation:</vt:lpstr>
      <vt:lpstr>:Examples of Select Operation:</vt:lpstr>
      <vt:lpstr>:Examples of Select Operation:</vt:lpstr>
      <vt:lpstr>:Examples of Select Operation:</vt:lpstr>
      <vt:lpstr>:Project Operation:</vt:lpstr>
      <vt:lpstr>:Examples of Project Operation:</vt:lpstr>
      <vt:lpstr>:Examples of Project Operation:</vt:lpstr>
      <vt:lpstr>:Select Operation + Product Operation:</vt:lpstr>
      <vt:lpstr>:Cartesian Product Operation:</vt:lpstr>
      <vt:lpstr>:Set Operations - Union:</vt:lpstr>
      <vt:lpstr>:Set Operations - Intersection:</vt:lpstr>
      <vt:lpstr>:Set Operations - Minus:</vt:lpstr>
      <vt:lpstr>:Assignment Operation:</vt:lpstr>
      <vt:lpstr>:Join Operations:</vt:lpstr>
      <vt:lpstr>:Types of Join Operations:</vt:lpstr>
      <vt:lpstr>PowerPoint Presentation</vt:lpstr>
      <vt:lpstr>:Example of Inner Join Operation:</vt:lpstr>
      <vt:lpstr>PowerPoint Presentation</vt:lpstr>
      <vt:lpstr>:Example of Left/Left Outer Join Operation:</vt:lpstr>
      <vt:lpstr>PowerPoint Presentation</vt:lpstr>
      <vt:lpstr>:Example of Right/Right Outer Join Operation:</vt:lpstr>
      <vt:lpstr>PowerPoint Presentation</vt:lpstr>
      <vt:lpstr>:Example of Full/Full Outer Join Operation:</vt:lpstr>
      <vt:lpstr>PowerPoint Presentation</vt:lpstr>
      <vt:lpstr>:Short Questions:</vt:lpstr>
      <vt:lpstr>:Short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Girrajsinh Puvar</dc:creator>
  <cp:lastModifiedBy>Girrajsinh Puvar</cp:lastModifiedBy>
  <cp:revision>125</cp:revision>
  <dcterms:created xsi:type="dcterms:W3CDTF">2023-05-26T14:21:08Z</dcterms:created>
  <dcterms:modified xsi:type="dcterms:W3CDTF">2023-11-21T07:29:10Z</dcterms:modified>
</cp:coreProperties>
</file>