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6"/>
  </p:notesMasterIdLst>
  <p:sldIdLst>
    <p:sldId id="309" r:id="rId2"/>
    <p:sldId id="292" r:id="rId3"/>
    <p:sldId id="310" r:id="rId4"/>
    <p:sldId id="312" r:id="rId5"/>
    <p:sldId id="646" r:id="rId6"/>
    <p:sldId id="647" r:id="rId7"/>
    <p:sldId id="648" r:id="rId8"/>
    <p:sldId id="649" r:id="rId9"/>
    <p:sldId id="650" r:id="rId10"/>
    <p:sldId id="652" r:id="rId11"/>
    <p:sldId id="651" r:id="rId12"/>
    <p:sldId id="654" r:id="rId13"/>
    <p:sldId id="655" r:id="rId14"/>
    <p:sldId id="656" r:id="rId15"/>
    <p:sldId id="657" r:id="rId16"/>
    <p:sldId id="658" r:id="rId17"/>
    <p:sldId id="660" r:id="rId18"/>
    <p:sldId id="659" r:id="rId19"/>
    <p:sldId id="661" r:id="rId20"/>
    <p:sldId id="662" r:id="rId21"/>
    <p:sldId id="663" r:id="rId22"/>
    <p:sldId id="664" r:id="rId23"/>
    <p:sldId id="665" r:id="rId24"/>
    <p:sldId id="666" r:id="rId25"/>
  </p:sldIdLst>
  <p:sldSz cx="12192000" cy="6858000"/>
  <p:notesSz cx="6858000" cy="9144000"/>
  <p:embeddedFontLst>
    <p:embeddedFont>
      <p:font typeface="Segoe UI Black" panose="020B0A02040204020203" pitchFamily="34" charset="0"/>
      <p:bold r:id="rId27"/>
      <p:boldItalic r:id="rId28"/>
    </p:embeddedFont>
    <p:embeddedFont>
      <p:font typeface="Wingdings 3" panose="05040102010807070707" pitchFamily="18" charset="2"/>
      <p:regular r:id="rId29"/>
    </p:embeddedFont>
    <p:embeddedFont>
      <p:font typeface="Roboto Condensed" panose="020B0604020202020204" charset="0"/>
      <p:regular r:id="rId30"/>
      <p:bold r:id="rId31"/>
      <p:italic r:id="rId32"/>
      <p:boldItalic r:id="rId33"/>
    </p:embeddedFont>
    <p:embeddedFont>
      <p:font typeface="Calibri" panose="020F0502020204030204" pitchFamily="34" charset="0"/>
      <p:regular r:id="rId34"/>
      <p:bold r:id="rId35"/>
      <p:italic r:id="rId36"/>
      <p:boldItalic r:id="rId37"/>
    </p:embeddedFont>
    <p:embeddedFont>
      <p:font typeface="Wingdings 2" panose="05020102010507070707" pitchFamily="18" charset="2"/>
      <p:regular r:id="rId38"/>
    </p:embeddedFont>
    <p:embeddedFont>
      <p:font typeface="Roboto Condensed Light" panose="020B0604020202020204" charset="0"/>
      <p:regular r:id="rId39"/>
      <p:italic r:id="rId4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01B92"/>
    <a:srgbClr val="673BB7"/>
    <a:srgbClr val="607D8B"/>
    <a:srgbClr val="ED524F"/>
    <a:srgbClr val="B71B1C"/>
    <a:srgbClr val="F54337"/>
    <a:srgbClr val="D81A60"/>
    <a:srgbClr val="890E4F"/>
    <a:srgbClr val="EA1E63"/>
    <a:srgbClr val="C628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37" autoAdjust="0"/>
    <p:restoredTop sz="94660"/>
  </p:normalViewPr>
  <p:slideViewPr>
    <p:cSldViewPr snapToGrid="0">
      <p:cViewPr varScale="1">
        <p:scale>
          <a:sx n="70" d="100"/>
          <a:sy n="70" d="100"/>
        </p:scale>
        <p:origin x="32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9" Type="http://schemas.openxmlformats.org/officeDocument/2006/relationships/font" Target="fonts/font13.fntdata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font" Target="fonts/font11.fntdata"/><Relationship Id="rId40" Type="http://schemas.openxmlformats.org/officeDocument/2006/relationships/font" Target="fonts/font1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openxmlformats.org/officeDocument/2006/relationships/font" Target="fonts/font1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48E3F3-8B31-41D2-AA9B-9796555DB866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79BDEF-6165-4E72-B1A6-6E8034CEC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013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9.jpeg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2.png"/><Relationship Id="rId9" Type="http://schemas.microsoft.com/office/2007/relationships/hdphoto" Target="../media/hdphoto1.wdp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9.jpeg"/><Relationship Id="rId5" Type="http://schemas.openxmlformats.org/officeDocument/2006/relationships/image" Target="../media/image4.png"/><Relationship Id="rId10" Type="http://schemas.openxmlformats.org/officeDocument/2006/relationships/image" Target="../media/image13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microsoft.com/office/2007/relationships/hdphoto" Target="../media/hdphoto2.wdp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Default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0">
                      <a:srgbClr val="1D3064"/>
                    </a:gs>
                    <a:gs pos="100000">
                      <a:schemeClr val="tx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xmlns="" id="{E0042908-6588-4C7A-9615-8D5899E8A9F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383" t="-16142" r="-144383" b="22103"/>
          <a:stretch/>
        </p:blipFill>
        <p:spPr>
          <a:xfrm>
            <a:off x="1834747" y="3985791"/>
            <a:ext cx="3075940" cy="2892592"/>
          </a:xfrm>
          <a:prstGeom prst="rect">
            <a:avLst/>
          </a:prstGeom>
        </p:spPr>
      </p:pic>
      <p:pic>
        <p:nvPicPr>
          <p:cNvPr id="36" name="Picture 35" descr="User icon Royalty Free Vector Image - VectorStock">
            <a:extLst>
              <a:ext uri="{FF2B5EF4-FFF2-40B4-BE49-F238E27FC236}">
                <a16:creationId xmlns:a16="http://schemas.microsoft.com/office/drawing/2014/main" xmlns="" id="{3C805A05-DDF6-4BA6-8EDB-D97128A43BF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1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xmlns="" id="{C4AACC20-C1A0-45ED-8640-28D84A9F84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5932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9D71C1D1-D056-4C60-9F03-E6291617B71F}"/>
              </a:ext>
            </a:extLst>
          </p:cNvPr>
          <p:cNvSpPr txBox="1"/>
          <p:nvPr userDrawn="1"/>
        </p:nvSpPr>
        <p:spPr>
          <a:xfrm>
            <a:off x="375920" y="457200"/>
            <a:ext cx="41857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How to Crop Circular Photo?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xmlns="" id="{E0451329-7800-417A-9D19-D93464C6306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013200" y="1808163"/>
            <a:ext cx="3890962" cy="3890962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3120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4">
                  <a:lumMod val="50000"/>
                </a:schemeClr>
              </a:gs>
              <a:gs pos="100000">
                <a:srgbClr val="009788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4">
                  <a:lumMod val="50000"/>
                </a:schemeClr>
              </a:gs>
              <a:gs pos="100000">
                <a:srgbClr val="009788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4">
                        <a:lumMod val="50000"/>
                      </a:schemeClr>
                    </a:gs>
                    <a:gs pos="100000">
                      <a:srgbClr val="009788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0" name="Picture 19" descr="User icon Royalty Free Vector Image - VectorStock">
            <a:extLst>
              <a:ext uri="{FF2B5EF4-FFF2-40B4-BE49-F238E27FC236}">
                <a16:creationId xmlns:a16="http://schemas.microsoft.com/office/drawing/2014/main" xmlns="" id="{4A8E0F54-DC01-449D-B951-DC7CBAFD954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xmlns="" id="{65D60AFC-04BC-4FCA-A89D-6FCD04B6DC3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8808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Cy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2">
                  <a:lumMod val="50000"/>
                </a:schemeClr>
              </a:gs>
              <a:gs pos="100000">
                <a:schemeClr val="accent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2">
                  <a:lumMod val="50000"/>
                </a:schemeClr>
              </a:gs>
              <a:gs pos="100000">
                <a:schemeClr val="accent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2">
                        <a:lumMod val="50000"/>
                      </a:schemeClr>
                    </a:gs>
                    <a:gs pos="100000">
                      <a:schemeClr val="accent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30" name="Picture 29" descr="User icon Royalty Free Vector Image - VectorStock">
            <a:extLst>
              <a:ext uri="{FF2B5EF4-FFF2-40B4-BE49-F238E27FC236}">
                <a16:creationId xmlns:a16="http://schemas.microsoft.com/office/drawing/2014/main" xmlns="" id="{5F55812D-505A-4B1A-9EB5-16DCD08F2B8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xmlns="" id="{0974588E-8956-4BF5-BF58-B7E42070A56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5704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Ligh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3">
                  <a:lumMod val="50000"/>
                </a:schemeClr>
              </a:gs>
              <a:gs pos="100000">
                <a:schemeClr val="accent3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3">
                  <a:lumMod val="50000"/>
                </a:schemeClr>
              </a:gs>
              <a:gs pos="100000">
                <a:schemeClr val="accent3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3">
                        <a:lumMod val="50000"/>
                      </a:schemeClr>
                    </a:gs>
                    <a:gs pos="100000">
                      <a:schemeClr val="accent3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AE6570A8-081D-45CE-A0DD-F78F5EDB0F9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0B000B32-CB56-440D-9FAE-7DE703A93A0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0339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A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5">
                        <a:lumMod val="75000"/>
                      </a:schemeClr>
                    </a:gs>
                    <a:gs pos="100000">
                      <a:schemeClr val="accent5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00C9ED70-1CC8-4EF2-BE10-AAFE24AAC5D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7FD1CDD6-829C-4C5B-BFB7-74153A66FF2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8597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Maro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4" descr="https://cdn5.vectorstock.com/i/1000x1000/21/59/dbms-database-management-system-computer-data-vector-8212159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4" t="9689" r="5315" b="18089"/>
          <a:stretch/>
        </p:blipFill>
        <p:spPr bwMode="auto">
          <a:xfrm>
            <a:off x="8407803" y="2089594"/>
            <a:ext cx="2880000" cy="2678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80BF4AFD-B365-46D4-AAC5-485DFA5A7D4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2BC70C35-8BA7-4D49-9AF7-DC36FAB8FDA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5" name="Picture 4" descr="https://cdn5.vectorstock.com/i/1000x1000/21/59/dbms-database-management-system-computer-data-vector-8212159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4" t="9689" r="5315" b="18089"/>
          <a:stretch/>
        </p:blipFill>
        <p:spPr bwMode="auto">
          <a:xfrm>
            <a:off x="8453395" y="1794986"/>
            <a:ext cx="2880000" cy="2678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16259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Blue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273238"/>
              </a:gs>
              <a:gs pos="100000">
                <a:srgbClr val="607D8B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273238"/>
              </a:gs>
              <a:gs pos="100000">
                <a:srgbClr val="607D8B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273238"/>
                    </a:gs>
                    <a:gs pos="100000">
                      <a:srgbClr val="607D8B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AEB45C91-0DA6-4973-9AEA-FF1388508AC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F70CF6D9-DDB4-41AA-BB82-F8ED04AD8BC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8816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Brow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3E2622"/>
              </a:gs>
              <a:gs pos="100000">
                <a:srgbClr val="79554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3E2622"/>
              </a:gs>
              <a:gs pos="100000">
                <a:srgbClr val="79554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3E2622"/>
                    </a:gs>
                    <a:gs pos="100000">
                      <a:srgbClr val="795547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7E386D9D-B92A-4F40-9089-A1FD00CD387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DA295F85-D43D-42E5-9539-A471116A43B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5262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Deep Pu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301B92"/>
              </a:gs>
              <a:gs pos="100000">
                <a:srgbClr val="673BB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301B92"/>
              </a:gs>
              <a:gs pos="100000">
                <a:srgbClr val="673BB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301B92"/>
                    </a:gs>
                    <a:gs pos="100000">
                      <a:srgbClr val="673BB7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BE300026-40E8-4FB1-998A-9CEB5F7A1B8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DB3B5E9B-B4F0-4E85-954A-F7CC04BBF24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2809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0E47A1"/>
                    </a:gs>
                    <a:gs pos="100000">
                      <a:srgbClr val="03A9F5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C3A13D11-EC6C-4E81-AD83-7AC73D273FD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85035EF3-F5FB-41C2-A0BE-B3AEF7556AB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8075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2967F7A9-F404-4412-B868-8EB67A41E2A4}"/>
              </a:ext>
            </a:extLst>
          </p:cNvPr>
          <p:cNvGrpSpPr/>
          <p:nvPr userDrawn="1"/>
        </p:nvGrpSpPr>
        <p:grpSpPr>
          <a:xfrm>
            <a:off x="9576895" y="861192"/>
            <a:ext cx="2554143" cy="587454"/>
            <a:chOff x="131177" y="5775962"/>
            <a:chExt cx="2530239" cy="581956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xmlns="" id="{23F8D339-A0AA-4150-B7E8-C84E7F2AB7D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xmlns="" id="{6112BAB0-1CB8-413D-970D-4F482F1A0EDB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xmlns="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xmlns="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Firoz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A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Sherasiya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xmlns="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760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#3130703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(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DBMS)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6 – Storage Strategies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xmlns="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xmlns="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xmlns="" id="{F86BF578-C91A-4942-95D5-11408C3CCACF}"/>
              </a:ext>
            </a:extLst>
          </p:cNvPr>
          <p:cNvCxnSpPr/>
          <p:nvPr userDrawn="1"/>
        </p:nvCxnSpPr>
        <p:spPr>
          <a:xfrm>
            <a:off x="131180" y="6604000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66333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B71B1C"/>
                    </a:gs>
                    <a:gs pos="100000">
                      <a:srgbClr val="ED524F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xmlns="" id="{77B7B864-C091-4493-B14B-F5B61B586EED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46" t="7575" r="25761" b="18186"/>
          <a:stretch>
            <a:fillRect/>
          </a:stretch>
        </p:blipFill>
        <p:spPr>
          <a:xfrm>
            <a:off x="356499" y="5214354"/>
            <a:ext cx="1354234" cy="1354234"/>
          </a:xfrm>
          <a:custGeom>
            <a:avLst/>
            <a:gdLst>
              <a:gd name="connsiteX0" fmla="*/ 2286000 w 4572000"/>
              <a:gd name="connsiteY0" fmla="*/ 0 h 4572000"/>
              <a:gd name="connsiteX1" fmla="*/ 4572000 w 4572000"/>
              <a:gd name="connsiteY1" fmla="*/ 2286000 h 4572000"/>
              <a:gd name="connsiteX2" fmla="*/ 2286000 w 4572000"/>
              <a:gd name="connsiteY2" fmla="*/ 4572000 h 4572000"/>
              <a:gd name="connsiteX3" fmla="*/ 0 w 4572000"/>
              <a:gd name="connsiteY3" fmla="*/ 2286000 h 4572000"/>
              <a:gd name="connsiteX4" fmla="*/ 2286000 w 4572000"/>
              <a:gd name="connsiteY4" fmla="*/ 0 h 457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2000" h="4572000">
                <a:moveTo>
                  <a:pt x="2286000" y="0"/>
                </a:moveTo>
                <a:cubicBezTo>
                  <a:pt x="3548523" y="0"/>
                  <a:pt x="4572000" y="1023477"/>
                  <a:pt x="4572000" y="2286000"/>
                </a:cubicBezTo>
                <a:cubicBezTo>
                  <a:pt x="4572000" y="3548523"/>
                  <a:pt x="3548523" y="4572000"/>
                  <a:pt x="2286000" y="4572000"/>
                </a:cubicBezTo>
                <a:cubicBezTo>
                  <a:pt x="1023477" y="4572000"/>
                  <a:pt x="0" y="3548523"/>
                  <a:pt x="0" y="2286000"/>
                </a:cubicBezTo>
                <a:cubicBezTo>
                  <a:pt x="0" y="1023477"/>
                  <a:pt x="1023477" y="0"/>
                  <a:pt x="2286000" y="0"/>
                </a:cubicBezTo>
                <a:close/>
              </a:path>
            </a:pathLst>
          </a:custGeom>
          <a:noFill/>
          <a:ln w="6350">
            <a:solidFill>
              <a:schemeClr val="bg1">
                <a:lumMod val="65000"/>
              </a:schemeClr>
            </a:solidFill>
          </a:ln>
          <a:effectLst/>
        </p:spPr>
      </p:pic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177B86E9-222D-4757-BE64-59540DB794E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1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8ABCD18B-D4E0-41E4-8162-7E83CB11DAE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1319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890E4F"/>
              </a:gs>
              <a:gs pos="100000">
                <a:srgbClr val="D81A60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890E4F"/>
              </a:gs>
              <a:gs pos="100000">
                <a:srgbClr val="D81A60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890E4F"/>
                    </a:gs>
                    <a:gs pos="100000">
                      <a:srgbClr val="D81A60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A2F1AAAC-C051-4A31-837B-4A9977722A4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ADF34BDA-AFB4-4120-81EF-C0AB56D388C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5025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2967F7A9-F404-4412-B868-8EB67A41E2A4}"/>
              </a:ext>
            </a:extLst>
          </p:cNvPr>
          <p:cNvGrpSpPr/>
          <p:nvPr userDrawn="1"/>
        </p:nvGrpSpPr>
        <p:grpSpPr>
          <a:xfrm>
            <a:off x="9576895" y="5890392"/>
            <a:ext cx="2554143" cy="587454"/>
            <a:chOff x="131177" y="5775962"/>
            <a:chExt cx="2530239" cy="581956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xmlns="" id="{23F8D339-A0AA-4150-B7E8-C84E7F2AB7D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xmlns="" id="{6112BAB0-1CB8-413D-970D-4F482F1A0EDB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xmlns="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xmlns="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Firoz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A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Sherasiya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xmlns="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760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#3130703 (DBMS)  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8 – Database Security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xmlns="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xmlns="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xmlns="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27612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2967F7A9-F404-4412-B868-8EB67A41E2A4}"/>
              </a:ext>
            </a:extLst>
          </p:cNvPr>
          <p:cNvGrpSpPr/>
          <p:nvPr userDrawn="1"/>
        </p:nvGrpSpPr>
        <p:grpSpPr>
          <a:xfrm>
            <a:off x="128095" y="5890392"/>
            <a:ext cx="2554143" cy="587454"/>
            <a:chOff x="131177" y="5775962"/>
            <a:chExt cx="2530239" cy="581956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xmlns="" id="{23F8D339-A0AA-4150-B7E8-C84E7F2AB7D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xmlns="" id="{6112BAB0-1CB8-413D-970D-4F482F1A0EDB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xmlns="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xmlns="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Firoz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A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Sherasiya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xmlns="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760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#3130703 (DBMS)  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8 – Database Security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xmlns="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xmlns="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xmlns="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8628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07171932-FFF4-4D27-9425-8CB5D27A92F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581" b="21180"/>
          <a:stretch/>
        </p:blipFill>
        <p:spPr>
          <a:xfrm rot="16200000">
            <a:off x="9807099" y="606901"/>
            <a:ext cx="2991808" cy="177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1639DF2A-5426-428D-B32D-78E9191D8A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9646" t="18062" r="2731" b="17724"/>
          <a:stretch/>
        </p:blipFill>
        <p:spPr>
          <a:xfrm>
            <a:off x="0" y="401568"/>
            <a:ext cx="543946" cy="7721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6B8C6168-C8A4-4660-9D38-045657B80D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lang="en-US" sz="6000" b="1" kern="1200" dirty="0">
                <a:gradFill flip="none" rotWithShape="1">
                  <a:gsLst>
                    <a:gs pos="0">
                      <a:srgbClr val="1D3064"/>
                    </a:gs>
                    <a:gs pos="100000">
                      <a:schemeClr val="tx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Write here Section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66C89DA-344D-4448-822C-2826084EF12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Write here Section Subtitle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2802A992-B18A-47D4-8497-02E7586DF58D}"/>
              </a:ext>
            </a:extLst>
          </p:cNvPr>
          <p:cNvGrpSpPr/>
          <p:nvPr userDrawn="1"/>
        </p:nvGrpSpPr>
        <p:grpSpPr>
          <a:xfrm>
            <a:off x="9437223" y="6087939"/>
            <a:ext cx="2554143" cy="587454"/>
            <a:chOff x="131177" y="5775962"/>
            <a:chExt cx="2530239" cy="58195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xmlns="" id="{8DD61FEC-075B-4EDD-97CA-36E6F72630F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xmlns="" id="{CB550E12-AA95-4B1B-A8D2-ED01E515FC43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6929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ck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xmlns="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xmlns="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Jay R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Dhamsaniya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xmlns="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#3130006 (PS)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1 – Basic Probability</a:t>
            </a: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xmlns="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FE191CF5-3D57-422B-B2EB-FF235E30DB22}"/>
              </a:ext>
            </a:extLst>
          </p:cNvPr>
          <p:cNvGrpSpPr/>
          <p:nvPr userDrawn="1"/>
        </p:nvGrpSpPr>
        <p:grpSpPr>
          <a:xfrm>
            <a:off x="9576895" y="99192"/>
            <a:ext cx="2554143" cy="587454"/>
            <a:chOff x="131177" y="5775962"/>
            <a:chExt cx="2530239" cy="58195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xmlns="" id="{C9B183D5-5DE8-48E7-85E7-60CE9D0FD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xmlns="" id="{62445F4B-50F2-4CA0-A5C5-6D690A29F3F2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719725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ck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xmlns="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xmlns="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Jay R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Dhamsaniya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xmlns="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#3130006 (PS)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1 – Basic Probability</a:t>
            </a: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xmlns="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913602D2-CAF0-4790-95E8-87990761ED0C}"/>
              </a:ext>
            </a:extLst>
          </p:cNvPr>
          <p:cNvGrpSpPr/>
          <p:nvPr userDrawn="1"/>
        </p:nvGrpSpPr>
        <p:grpSpPr>
          <a:xfrm>
            <a:off x="9576895" y="5890392"/>
            <a:ext cx="2554143" cy="587454"/>
            <a:chOff x="131177" y="5775962"/>
            <a:chExt cx="2530239" cy="58195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xmlns="" id="{A378A2C8-EF9C-479C-ACF0-D9819B46DF5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xmlns="" id="{61DE4F58-7D48-453D-89E1-B25767150977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062478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ck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xmlns="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xmlns="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Jay R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Dhamsaniya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xmlns="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#3130006 (PS)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1 – Basic Probability</a:t>
            </a: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xmlns="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15C60ED7-12D4-496E-AF73-0995BE8C12FD}"/>
              </a:ext>
            </a:extLst>
          </p:cNvPr>
          <p:cNvGrpSpPr/>
          <p:nvPr userDrawn="1"/>
        </p:nvGrpSpPr>
        <p:grpSpPr>
          <a:xfrm>
            <a:off x="128095" y="5890392"/>
            <a:ext cx="2554143" cy="587454"/>
            <a:chOff x="131177" y="5775962"/>
            <a:chExt cx="2530239" cy="58195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xmlns="" id="{30CB04CE-0025-4B1F-B962-A759D179D84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xmlns="" id="{43F480CB-A4AF-424E-90DB-5B677403441A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433145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23116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5BF5063B-909B-4A7F-B502-780228043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027DDF1-16E2-4622-B8FD-0148CD5CE0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27EA166-F18A-4D32-AA1F-AE475D4910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21B45-1703-4330-B544-825BD8F37AF2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05C5379-5B41-4775-9279-F9F7608E66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1A4B342-6FD5-4BB7-B9AE-3C5081C089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1F3C7-36DD-4595-AA08-2525D8628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954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70" r:id="rId2"/>
    <p:sldLayoutId id="2147483687" r:id="rId3"/>
    <p:sldLayoutId id="2147483688" r:id="rId4"/>
    <p:sldLayoutId id="2147483671" r:id="rId5"/>
    <p:sldLayoutId id="2147483672" r:id="rId6"/>
    <p:sldLayoutId id="2147483689" r:id="rId7"/>
    <p:sldLayoutId id="2147483690" r:id="rId8"/>
    <p:sldLayoutId id="2147483673" r:id="rId9"/>
    <p:sldLayoutId id="2147483691" r:id="rId10"/>
    <p:sldLayoutId id="2147483674" r:id="rId11"/>
    <p:sldLayoutId id="2147483676" r:id="rId12"/>
    <p:sldLayoutId id="2147483677" r:id="rId13"/>
    <p:sldLayoutId id="2147483678" r:id="rId14"/>
    <p:sldLayoutId id="2147483679" r:id="rId15"/>
    <p:sldLayoutId id="2147483681" r:id="rId16"/>
    <p:sldLayoutId id="2147483683" r:id="rId17"/>
    <p:sldLayoutId id="2147483682" r:id="rId18"/>
    <p:sldLayoutId id="2147483684" r:id="rId19"/>
    <p:sldLayoutId id="2147483685" r:id="rId20"/>
    <p:sldLayoutId id="2147483686" r:id="rId2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xmlns="" id="{03F305CB-DBE2-45D5-8D0B-92106F27C4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9490" y="1122364"/>
            <a:ext cx="7035300" cy="2992436"/>
          </a:xfrm>
        </p:spPr>
        <p:txBody>
          <a:bodyPr/>
          <a:lstStyle/>
          <a:p>
            <a:r>
              <a:rPr lang="en-US" sz="4800" b="0" dirty="0" smtClean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Unit-8</a:t>
            </a:r>
            <a:r>
              <a:rPr lang="en-US" dirty="0" smtClean="0"/>
              <a:t>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Database Security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xmlns="" id="{E2AD8B6E-51EA-4A15-8752-4F221E5E02C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b="1" dirty="0"/>
              <a:t>Database Management Systems </a:t>
            </a:r>
            <a:r>
              <a:rPr lang="en-US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(DBMS)</a:t>
            </a:r>
          </a:p>
          <a:p>
            <a:r>
              <a:rPr lang="en-US" dirty="0"/>
              <a:t>GTU # 3130703</a:t>
            </a:r>
          </a:p>
        </p:txBody>
      </p:sp>
    </p:spTree>
    <p:extLst>
      <p:ext uri="{BB962C8B-B14F-4D97-AF65-F5344CB8AC3E}">
        <p14:creationId xmlns:p14="http://schemas.microsoft.com/office/powerpoint/2010/main" val="1600834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</a:rPr>
              <a:t>Data </a:t>
            </a:r>
            <a:r>
              <a:rPr lang="en-US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</a:rPr>
              <a:t>encryption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Section – 4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659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data encryption?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0" y="863444"/>
            <a:ext cx="9462763" cy="1547501"/>
          </a:xfrm>
        </p:spPr>
        <p:txBody>
          <a:bodyPr/>
          <a:lstStyle/>
          <a:p>
            <a:r>
              <a:rPr lang="en-US" dirty="0"/>
              <a:t>Encryption is a </a:t>
            </a:r>
            <a:r>
              <a:rPr lang="en-US" b="1" dirty="0">
                <a:solidFill>
                  <a:schemeClr val="accent6"/>
                </a:solidFill>
              </a:rPr>
              <a:t>security method in which information is encoded in such a way that only authorized user can read (understand) it</a:t>
            </a:r>
            <a:r>
              <a:rPr lang="en-US" dirty="0"/>
              <a:t>. </a:t>
            </a:r>
          </a:p>
          <a:p>
            <a:r>
              <a:rPr lang="en-US" dirty="0"/>
              <a:t>It </a:t>
            </a:r>
            <a:r>
              <a:rPr lang="en-US" b="1" dirty="0">
                <a:solidFill>
                  <a:schemeClr val="accent6"/>
                </a:solidFill>
              </a:rPr>
              <a:t>uses encryption algorithm to generate </a:t>
            </a:r>
            <a:r>
              <a:rPr lang="en-US" b="1" dirty="0" err="1">
                <a:solidFill>
                  <a:schemeClr val="accent6"/>
                </a:solidFill>
              </a:rPr>
              <a:t>ciphertext</a:t>
            </a:r>
            <a:r>
              <a:rPr lang="en-US" b="1" dirty="0">
                <a:solidFill>
                  <a:schemeClr val="accent6"/>
                </a:solidFill>
              </a:rPr>
              <a:t> that can only be read if decrypted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4" name="Picture 2" descr="https://digitalguardian.com/sites/default/files/blog%202-23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86" t="12024" r="4698" b="12462"/>
          <a:stretch/>
        </p:blipFill>
        <p:spPr bwMode="auto">
          <a:xfrm>
            <a:off x="9719129" y="858273"/>
            <a:ext cx="2032182" cy="192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Related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2925585"/>
            <a:ext cx="1828800" cy="1250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Related imag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912145"/>
            <a:ext cx="1828800" cy="1267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104900" y="2425741"/>
            <a:ext cx="1104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prstClr val="black"/>
                </a:solidFill>
              </a:rPr>
              <a:t>Sender</a:t>
            </a:r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58000" y="2442112"/>
            <a:ext cx="1276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prstClr val="black"/>
                </a:solidFill>
              </a:rPr>
              <a:t>Receiver</a:t>
            </a:r>
            <a:endParaRPr lang="en-US" sz="2400" dirty="0">
              <a:solidFill>
                <a:prstClr val="black"/>
              </a:solidFill>
            </a:endParaRPr>
          </a:p>
        </p:txBody>
      </p:sp>
      <p:pic>
        <p:nvPicPr>
          <p:cNvPr id="9" name="Picture 8" descr="Related imag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2931274"/>
            <a:ext cx="1828800" cy="1219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3543300" y="2425741"/>
            <a:ext cx="2057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prstClr val="black"/>
                </a:solidFill>
              </a:rPr>
              <a:t>Unauthorized</a:t>
            </a:r>
            <a:endParaRPr lang="en-US" sz="2400" dirty="0">
              <a:solidFill>
                <a:prstClr val="black"/>
              </a:solidFill>
            </a:endParaRPr>
          </a:p>
        </p:txBody>
      </p:sp>
      <p:cxnSp>
        <p:nvCxnSpPr>
          <p:cNvPr id="11" name="Elbow Connector 10"/>
          <p:cNvCxnSpPr>
            <a:stCxn id="6" idx="2"/>
          </p:cNvCxnSpPr>
          <p:nvPr/>
        </p:nvCxnSpPr>
        <p:spPr>
          <a:xfrm rot="16200000" flipH="1">
            <a:off x="3695700" y="2008413"/>
            <a:ext cx="1752600" cy="6096000"/>
          </a:xfrm>
          <a:prstGeom prst="bentConnector2">
            <a:avLst/>
          </a:prstGeom>
          <a:ln w="127000"/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7620000" y="4162195"/>
            <a:ext cx="0" cy="1828800"/>
          </a:xfrm>
          <a:prstGeom prst="straightConnector1">
            <a:avLst/>
          </a:prstGeom>
          <a:ln w="127000">
            <a:tailEnd type="triangle"/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9" idx="2"/>
          </p:cNvCxnSpPr>
          <p:nvPr/>
        </p:nvCxnSpPr>
        <p:spPr>
          <a:xfrm>
            <a:off x="4572000" y="4151084"/>
            <a:ext cx="0" cy="178163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Multiply 13"/>
          <p:cNvSpPr/>
          <p:nvPr/>
        </p:nvSpPr>
        <p:spPr>
          <a:xfrm>
            <a:off x="4076700" y="4659309"/>
            <a:ext cx="990600" cy="838200"/>
          </a:xfrm>
          <a:prstGeom prst="mathMultiply">
            <a:avLst>
              <a:gd name="adj1" fmla="val 9082"/>
            </a:avLst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96900" y="4318612"/>
            <a:ext cx="835025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smtClean="0">
                <a:solidFill>
                  <a:prstClr val="black"/>
                </a:solidFill>
              </a:rPr>
              <a:t>Hello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04487" y="5263006"/>
            <a:ext cx="835025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prstClr val="black"/>
                </a:solidFill>
              </a:rPr>
              <a:t>Khoor</a:t>
            </a:r>
            <a:endParaRPr lang="en-US" dirty="0" smtClean="0">
              <a:solidFill>
                <a:prstClr val="black"/>
              </a:solidFill>
            </a:endParaRPr>
          </a:p>
        </p:txBody>
      </p:sp>
      <p:pic>
        <p:nvPicPr>
          <p:cNvPr id="17" name="Picture 10" descr="Image result for key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651" y="4804161"/>
            <a:ext cx="731520" cy="353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7851774" y="4323344"/>
            <a:ext cx="835025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prstClr val="black"/>
                </a:solidFill>
              </a:rPr>
              <a:t>Hello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834947" y="5263006"/>
            <a:ext cx="835025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prstClr val="black"/>
                </a:solidFill>
              </a:rPr>
              <a:t>Khoor</a:t>
            </a:r>
            <a:endParaRPr lang="en-US" dirty="0" smtClean="0">
              <a:solidFill>
                <a:prstClr val="black"/>
              </a:solidFill>
            </a:endParaRPr>
          </a:p>
        </p:txBody>
      </p:sp>
      <p:pic>
        <p:nvPicPr>
          <p:cNvPr id="20" name="Picture 10" descr="Image result for key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7862252" y="4804161"/>
            <a:ext cx="731520" cy="353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ounded Rectangular Callout 20"/>
          <p:cNvSpPr/>
          <p:nvPr/>
        </p:nvSpPr>
        <p:spPr>
          <a:xfrm>
            <a:off x="1774824" y="4215603"/>
            <a:ext cx="1235076" cy="443706"/>
          </a:xfrm>
          <a:prstGeom prst="wedgeRoundRectCallout">
            <a:avLst>
              <a:gd name="adj1" fmla="val -77511"/>
              <a:gd name="adj2" fmla="val 14269"/>
              <a:gd name="adj3" fmla="val 16667"/>
            </a:avLst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Plaintext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2" name="Rounded Rectangular Callout 21"/>
          <p:cNvSpPr/>
          <p:nvPr/>
        </p:nvSpPr>
        <p:spPr>
          <a:xfrm>
            <a:off x="1784348" y="5188632"/>
            <a:ext cx="1235076" cy="443706"/>
          </a:xfrm>
          <a:prstGeom prst="wedgeRoundRectCallout">
            <a:avLst>
              <a:gd name="adj1" fmla="val -78064"/>
              <a:gd name="adj2" fmla="val 10424"/>
              <a:gd name="adj3" fmla="val 16667"/>
            </a:avLst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Ciphertext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3" name="Rounded Rectangular Callout 22"/>
          <p:cNvSpPr/>
          <p:nvPr/>
        </p:nvSpPr>
        <p:spPr>
          <a:xfrm>
            <a:off x="3458510" y="6202320"/>
            <a:ext cx="3749040" cy="365760"/>
          </a:xfrm>
          <a:prstGeom prst="wedgeRoundRectCallout">
            <a:avLst>
              <a:gd name="adj1" fmla="val -20021"/>
              <a:gd name="adj2" fmla="val -117109"/>
              <a:gd name="adj3" fmla="val 16667"/>
            </a:avLst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Should not access OR cant understand 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4" name="Rounded Rectangular Callout 23"/>
          <p:cNvSpPr/>
          <p:nvPr/>
        </p:nvSpPr>
        <p:spPr>
          <a:xfrm>
            <a:off x="5994400" y="4215603"/>
            <a:ext cx="1235076" cy="443706"/>
          </a:xfrm>
          <a:prstGeom prst="wedgeRoundRectCallout">
            <a:avLst>
              <a:gd name="adj1" fmla="val 102001"/>
              <a:gd name="adj2" fmla="val 17092"/>
              <a:gd name="adj3" fmla="val 16667"/>
            </a:avLst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Plaintext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5" name="Rounded Rectangular Callout 24"/>
          <p:cNvSpPr/>
          <p:nvPr/>
        </p:nvSpPr>
        <p:spPr>
          <a:xfrm>
            <a:off x="6003924" y="5188632"/>
            <a:ext cx="1235076" cy="443706"/>
          </a:xfrm>
          <a:prstGeom prst="wedgeRoundRectCallout">
            <a:avLst>
              <a:gd name="adj1" fmla="val 97391"/>
              <a:gd name="adj2" fmla="val 13247"/>
              <a:gd name="adj3" fmla="val 16667"/>
            </a:avLst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Ciphertext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6" name="Down Arrow 25"/>
          <p:cNvSpPr/>
          <p:nvPr/>
        </p:nvSpPr>
        <p:spPr>
          <a:xfrm>
            <a:off x="2286003" y="4687944"/>
            <a:ext cx="228600" cy="469521"/>
          </a:xfrm>
          <a:prstGeom prst="downArrow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Down Arrow 26"/>
          <p:cNvSpPr/>
          <p:nvPr/>
        </p:nvSpPr>
        <p:spPr>
          <a:xfrm flipV="1">
            <a:off x="6505576" y="4687944"/>
            <a:ext cx="228600" cy="469521"/>
          </a:xfrm>
          <a:prstGeom prst="downArrow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TextBox 27"/>
          <p:cNvSpPr txBox="1"/>
          <p:nvPr/>
        </p:nvSpPr>
        <p:spPr>
          <a:xfrm>
            <a:off x="2445321" y="4741168"/>
            <a:ext cx="118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Encryption</a:t>
            </a:r>
            <a:endParaRPr lang="en-IN" dirty="0"/>
          </a:p>
        </p:txBody>
      </p:sp>
      <p:sp>
        <p:nvSpPr>
          <p:cNvPr id="29" name="TextBox 28"/>
          <p:cNvSpPr txBox="1"/>
          <p:nvPr/>
        </p:nvSpPr>
        <p:spPr>
          <a:xfrm>
            <a:off x="5230138" y="4741168"/>
            <a:ext cx="1331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Decryption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02408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3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61 -0.00023 L 0.00261 0.03403 C 0.00261 0.04908 0.16498 0.06829 0.29766 0.06829 L 0.59284 0.06829 " pathEditMode="relative" rAng="0" ptsTypes="AAAA">
                                      <p:cBhvr>
                                        <p:cTn id="9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505" y="34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0" grpId="0"/>
      <p:bldP spid="14" grpId="0" animBg="1"/>
      <p:bldP spid="15" grpId="0" animBg="1"/>
      <p:bldP spid="16" grpId="0" animBg="1"/>
      <p:bldP spid="16" grpId="1" animBg="1"/>
      <p:bldP spid="16" grpId="2" animBg="1"/>
      <p:bldP spid="18" grpId="0" animBg="1"/>
      <p:bldP spid="18" grpId="1" animBg="1"/>
      <p:bldP spid="18" grpId="2" animBg="1"/>
      <p:bldP spid="19" grpId="0" animBg="1"/>
      <p:bldP spid="21" grpId="0" animBg="1"/>
      <p:bldP spid="22" grpId="0" animBg="1"/>
      <p:bldP spid="22" grpId="1" animBg="1"/>
      <p:bldP spid="23" grpId="0" animBg="1"/>
      <p:bldP spid="24" grpId="0" animBg="1"/>
      <p:bldP spid="25" grpId="0" animBg="1"/>
      <p:bldP spid="26" grpId="0" animBg="1"/>
      <p:bldP spid="26" grpId="1" animBg="1"/>
      <p:bldP spid="27" grpId="0" animBg="1"/>
      <p:bldP spid="28" grpId="0"/>
      <p:bldP spid="28" grpId="1"/>
      <p:bldP spid="2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data encryption?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encryption is the </a:t>
            </a:r>
            <a:r>
              <a:rPr lang="en-US" b="1" dirty="0">
                <a:solidFill>
                  <a:schemeClr val="accent6"/>
                </a:solidFill>
              </a:rPr>
              <a:t>process of encoding (translating) a message or information </a:t>
            </a:r>
            <a:r>
              <a:rPr lang="en-US" dirty="0"/>
              <a:t>in such a way that only authorized persons can access it and those who are not authorized cannot. </a:t>
            </a:r>
          </a:p>
          <a:p>
            <a:r>
              <a:rPr lang="en-US" dirty="0"/>
              <a:t>Encryption is the </a:t>
            </a:r>
            <a:r>
              <a:rPr lang="en-US" b="1" dirty="0">
                <a:solidFill>
                  <a:schemeClr val="accent6"/>
                </a:solidFill>
              </a:rPr>
              <a:t>process of translating plaintext data (plaintext) into something that appears to be meaningless (</a:t>
            </a:r>
            <a:r>
              <a:rPr lang="en-US" b="1" dirty="0" err="1">
                <a:solidFill>
                  <a:schemeClr val="accent6"/>
                </a:solidFill>
              </a:rPr>
              <a:t>ciphertext</a:t>
            </a:r>
            <a:r>
              <a:rPr lang="en-US" b="1" dirty="0">
                <a:solidFill>
                  <a:schemeClr val="accent6"/>
                </a:solidFill>
              </a:rPr>
              <a:t>)</a:t>
            </a:r>
            <a:r>
              <a:rPr lang="en-US" dirty="0"/>
              <a:t>. </a:t>
            </a:r>
          </a:p>
          <a:p>
            <a:r>
              <a:rPr lang="en-US" dirty="0"/>
              <a:t>Decryption is </a:t>
            </a:r>
            <a:r>
              <a:rPr lang="en-US" dirty="0" smtClean="0"/>
              <a:t>the </a:t>
            </a:r>
            <a:r>
              <a:rPr lang="en-US" b="1" dirty="0">
                <a:solidFill>
                  <a:schemeClr val="accent6"/>
                </a:solidFill>
              </a:rPr>
              <a:t>process of converting </a:t>
            </a:r>
            <a:r>
              <a:rPr lang="en-US" b="1" dirty="0" err="1">
                <a:solidFill>
                  <a:schemeClr val="accent6"/>
                </a:solidFill>
              </a:rPr>
              <a:t>ciphertext</a:t>
            </a:r>
            <a:r>
              <a:rPr lang="en-US" b="1" dirty="0">
                <a:solidFill>
                  <a:schemeClr val="accent6"/>
                </a:solidFill>
              </a:rPr>
              <a:t> back to plaintext</a:t>
            </a:r>
            <a:r>
              <a:rPr lang="en-US" dirty="0" smtClean="0"/>
              <a:t>.</a:t>
            </a:r>
          </a:p>
          <a:p>
            <a:r>
              <a:rPr lang="en-US" dirty="0"/>
              <a:t>Types of Encryption</a:t>
            </a:r>
          </a:p>
          <a:p>
            <a:pPr lvl="1"/>
            <a:r>
              <a:rPr lang="en-US" dirty="0" smtClean="0"/>
              <a:t>Symmetric </a:t>
            </a:r>
            <a:r>
              <a:rPr lang="en-US" dirty="0"/>
              <a:t>key encryption / Private key encryption</a:t>
            </a:r>
          </a:p>
          <a:p>
            <a:pPr lvl="1"/>
            <a:r>
              <a:rPr lang="en-US" dirty="0"/>
              <a:t>Asymmetric key encryption / Public key encryption</a:t>
            </a:r>
          </a:p>
        </p:txBody>
      </p:sp>
    </p:spTree>
    <p:extLst>
      <p:ext uri="{BB962C8B-B14F-4D97-AF65-F5344CB8AC3E}">
        <p14:creationId xmlns:p14="http://schemas.microsoft.com/office/powerpoint/2010/main" val="2692906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Encryption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Symmetric key encryption</a:t>
            </a:r>
          </a:p>
          <a:p>
            <a:pPr lvl="1"/>
            <a:r>
              <a:rPr lang="en-US" dirty="0"/>
              <a:t>Encryption and decryption </a:t>
            </a:r>
            <a:r>
              <a:rPr lang="en-US" b="1" dirty="0">
                <a:solidFill>
                  <a:schemeClr val="accent6"/>
                </a:solidFill>
              </a:rPr>
              <a:t>keys are the same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The </a:t>
            </a:r>
            <a:r>
              <a:rPr lang="en-US" b="1" dirty="0">
                <a:solidFill>
                  <a:schemeClr val="accent6"/>
                </a:solidFill>
              </a:rPr>
              <a:t>same key is used by the sender to encrypt the data</a:t>
            </a:r>
            <a:r>
              <a:rPr lang="en-US" dirty="0"/>
              <a:t>, and again </a:t>
            </a:r>
            <a:r>
              <a:rPr lang="en-US" b="1" dirty="0">
                <a:solidFill>
                  <a:schemeClr val="accent6"/>
                </a:solidFill>
              </a:rPr>
              <a:t>by the receiver to decrypt the data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Symmetric key encryption is </a:t>
            </a:r>
            <a:r>
              <a:rPr lang="en-US" b="1" dirty="0">
                <a:solidFill>
                  <a:schemeClr val="accent6"/>
                </a:solidFill>
              </a:rPr>
              <a:t>fast in execution</a:t>
            </a:r>
            <a:r>
              <a:rPr lang="en-US" dirty="0" smtClean="0"/>
              <a:t>.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Asymmetric key encryption</a:t>
            </a:r>
          </a:p>
          <a:p>
            <a:pPr lvl="1"/>
            <a:r>
              <a:rPr lang="en-US" dirty="0"/>
              <a:t>Encryption and decryption </a:t>
            </a:r>
            <a:r>
              <a:rPr lang="en-US" b="1" dirty="0">
                <a:solidFill>
                  <a:schemeClr val="accent6"/>
                </a:solidFill>
              </a:rPr>
              <a:t>keys are the different </a:t>
            </a:r>
            <a:r>
              <a:rPr lang="en-US" dirty="0"/>
              <a:t>(Public Key and Private Key). </a:t>
            </a:r>
          </a:p>
          <a:p>
            <a:pPr lvl="1"/>
            <a:r>
              <a:rPr lang="en-US" b="1" dirty="0">
                <a:solidFill>
                  <a:schemeClr val="accent6"/>
                </a:solidFill>
              </a:rPr>
              <a:t>Messages are encrypted by sender with one key (Public Key) </a:t>
            </a:r>
            <a:r>
              <a:rPr lang="en-US" dirty="0"/>
              <a:t>and </a:t>
            </a:r>
            <a:r>
              <a:rPr lang="en-US" b="1" dirty="0">
                <a:solidFill>
                  <a:schemeClr val="accent6"/>
                </a:solidFill>
              </a:rPr>
              <a:t>can be decrypted by receiver only by the other key (Private Key)</a:t>
            </a:r>
            <a:r>
              <a:rPr lang="en-US" dirty="0"/>
              <a:t>. </a:t>
            </a:r>
          </a:p>
          <a:p>
            <a:pPr lvl="1"/>
            <a:r>
              <a:rPr lang="en-US" dirty="0"/>
              <a:t>Asymmetric key encryption is </a:t>
            </a:r>
            <a:r>
              <a:rPr lang="en-US" b="1" dirty="0">
                <a:solidFill>
                  <a:schemeClr val="accent6"/>
                </a:solidFill>
              </a:rPr>
              <a:t>slow in execution due to the high computational </a:t>
            </a:r>
            <a:r>
              <a:rPr lang="en-US" b="1" dirty="0" smtClean="0">
                <a:solidFill>
                  <a:schemeClr val="accent6"/>
                </a:solidFill>
              </a:rPr>
              <a:t>burden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35452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</a:rPr>
              <a:t>Access control </a:t>
            </a:r>
            <a:r>
              <a:rPr lang="en-US" dirty="0" smtClean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</a:rPr>
              <a:t>methods</a:t>
            </a:r>
            <a:endParaRPr lang="en-US" dirty="0">
              <a:gradFill flip="none" rotWithShape="1">
                <a:gsLst>
                  <a:gs pos="10000">
                    <a:schemeClr val="accent6">
                      <a:lumMod val="50000"/>
                    </a:schemeClr>
                  </a:gs>
                  <a:gs pos="100000">
                    <a:schemeClr val="accent6"/>
                  </a:gs>
                </a:gsLst>
                <a:lin ang="0" scaled="1"/>
                <a:tileRect/>
              </a:gra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Section – 5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790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control methods of data 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</a:t>
            </a:r>
            <a:r>
              <a:rPr lang="en-US" dirty="0" smtClean="0"/>
              <a:t>three different </a:t>
            </a:r>
            <a:r>
              <a:rPr lang="en-US" dirty="0"/>
              <a:t>methods of data access control: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Discretionary </a:t>
            </a:r>
            <a:r>
              <a:rPr lang="en-US" dirty="0"/>
              <a:t>access control (DAC)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Mandatory access control (MAC)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Role based access control (RBAC)</a:t>
            </a:r>
          </a:p>
        </p:txBody>
      </p:sp>
    </p:spTree>
    <p:extLst>
      <p:ext uri="{BB962C8B-B14F-4D97-AF65-F5344CB8AC3E}">
        <p14:creationId xmlns:p14="http://schemas.microsoft.com/office/powerpoint/2010/main" val="3656389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Discretionary access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discretionary access control (DAC), the </a:t>
            </a:r>
            <a:r>
              <a:rPr lang="en-US" b="1" dirty="0">
                <a:solidFill>
                  <a:schemeClr val="accent6"/>
                </a:solidFill>
              </a:rPr>
              <a:t>owner of the object </a:t>
            </a:r>
            <a:r>
              <a:rPr lang="en-US" b="1" dirty="0" smtClean="0">
                <a:solidFill>
                  <a:schemeClr val="accent6"/>
                </a:solidFill>
              </a:rPr>
              <a:t>specifies </a:t>
            </a:r>
            <a:r>
              <a:rPr lang="en-US" b="1" dirty="0">
                <a:solidFill>
                  <a:schemeClr val="accent6"/>
                </a:solidFill>
              </a:rPr>
              <a:t>(decides) which subjects (user) can access the object</a:t>
            </a:r>
            <a:r>
              <a:rPr lang="en-US" dirty="0"/>
              <a:t>.</a:t>
            </a:r>
          </a:p>
          <a:p>
            <a:r>
              <a:rPr lang="en-US" dirty="0"/>
              <a:t>In this method a </a:t>
            </a:r>
            <a:r>
              <a:rPr lang="en-US" b="1" dirty="0">
                <a:solidFill>
                  <a:schemeClr val="accent6"/>
                </a:solidFill>
              </a:rPr>
              <a:t>single user can have different rights on different objects</a:t>
            </a:r>
            <a:r>
              <a:rPr lang="en-US" dirty="0"/>
              <a:t>, as well as </a:t>
            </a:r>
            <a:r>
              <a:rPr lang="en-US" b="1" dirty="0">
                <a:solidFill>
                  <a:schemeClr val="accent6"/>
                </a:solidFill>
              </a:rPr>
              <a:t>different user can have different rights on the same objects</a:t>
            </a:r>
            <a:r>
              <a:rPr lang="en-US" dirty="0" smtClean="0"/>
              <a:t>.</a:t>
            </a:r>
            <a:endParaRPr lang="en-US" dirty="0"/>
          </a:p>
        </p:txBody>
      </p:sp>
      <p:graphicFrame>
        <p:nvGraphicFramePr>
          <p:cNvPr id="4" name="Content Placeholder 4">
            <a:extLst>
              <a:ext uri="{FF2B5EF4-FFF2-40B4-BE49-F238E27FC236}">
                <a16:creationId xmlns=""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58599719"/>
              </p:ext>
            </p:extLst>
          </p:nvPr>
        </p:nvGraphicFramePr>
        <p:xfrm>
          <a:off x="4097411" y="3601316"/>
          <a:ext cx="4218307" cy="16459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44868"/>
                <a:gridCol w="851218"/>
                <a:gridCol w="85915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638493"/>
                <a:gridCol w="551180"/>
                <a:gridCol w="473393"/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 smtClean="0">
                          <a:solidFill>
                            <a:schemeClr val="tx1"/>
                          </a:solidFill>
                        </a:rPr>
                        <a:t>RollNo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</a:rPr>
                        <a:t>Branch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Sem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SPI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BL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 smtClean="0"/>
                        <a:t>101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Raju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Mitesh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CE</a:t>
                      </a:r>
                      <a:endParaRPr lang="en-US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5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Jay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8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17589141"/>
              </p:ext>
            </p:extLst>
          </p:nvPr>
        </p:nvGraphicFramePr>
        <p:xfrm>
          <a:off x="4097411" y="3237703"/>
          <a:ext cx="91440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Student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2290" y="5345188"/>
            <a:ext cx="914400" cy="9144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7228" y="2287126"/>
            <a:ext cx="914400" cy="9144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2290" y="2287126"/>
            <a:ext cx="914400" cy="9144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7228" y="5345188"/>
            <a:ext cx="914400" cy="9144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9512519" y="2468696"/>
            <a:ext cx="638324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HOD</a:t>
            </a:r>
            <a:endParaRPr lang="en-US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9512519" y="5554105"/>
            <a:ext cx="1280160" cy="36576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Coordinator </a:t>
            </a:r>
            <a:endParaRPr lang="en-US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2044923" y="5552319"/>
            <a:ext cx="914400" cy="36576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Faculty</a:t>
            </a:r>
            <a:endParaRPr 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2044923" y="2468696"/>
            <a:ext cx="914400" cy="365760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Student</a:t>
            </a:r>
            <a:endParaRPr lang="en-US" b="1" dirty="0"/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8278500" y="3162300"/>
            <a:ext cx="580118" cy="45175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8278500" y="5211533"/>
            <a:ext cx="745218" cy="3175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3504169" y="5230582"/>
            <a:ext cx="587188" cy="2841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 flipV="1">
            <a:off x="3657971" y="3162300"/>
            <a:ext cx="433386" cy="45175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8568559" y="3400369"/>
            <a:ext cx="3200400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Read and Write (Full rights)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On entire table (3 tuples)</a:t>
            </a:r>
            <a:endParaRPr lang="en-US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8568559" y="4672741"/>
            <a:ext cx="3200400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Read and Write (Full rights)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Partial table (2 or 1 tuples)</a:t>
            </a:r>
            <a:endParaRPr lang="en-US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663378" y="3400369"/>
            <a:ext cx="3200400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Read (Partial rights)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Partial table (Only 1 tuple)</a:t>
            </a:r>
            <a:endParaRPr lang="en-US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663378" y="4672741"/>
            <a:ext cx="3200400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Read (Partial rights)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Partial table (2 or 1 tuples)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13350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8" grpId="0" animBg="1"/>
      <p:bldP spid="19" grpId="0" animBg="1"/>
      <p:bldP spid="20" grpId="0" animBg="1"/>
      <p:bldP spid="38" grpId="0" animBg="1"/>
      <p:bldP spid="39" grpId="0" animBg="1"/>
      <p:bldP spid="40" grpId="0" animBg="1"/>
      <p:bldP spid="4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Discretionary access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SQL </a:t>
            </a:r>
            <a:r>
              <a:rPr lang="en-US" dirty="0"/>
              <a:t>support discretionary access control through the </a:t>
            </a:r>
            <a:r>
              <a:rPr lang="en-US" b="1" dirty="0">
                <a:solidFill>
                  <a:schemeClr val="accent6"/>
                </a:solidFill>
              </a:rPr>
              <a:t>GRANT</a:t>
            </a:r>
            <a:r>
              <a:rPr lang="en-US" dirty="0"/>
              <a:t> and </a:t>
            </a:r>
            <a:r>
              <a:rPr lang="en-US" b="1" dirty="0">
                <a:solidFill>
                  <a:schemeClr val="accent6"/>
                </a:solidFill>
              </a:rPr>
              <a:t>REVOKE</a:t>
            </a:r>
            <a:r>
              <a:rPr lang="en-US" dirty="0"/>
              <a:t> commands.</a:t>
            </a:r>
          </a:p>
          <a:p>
            <a:endParaRPr lang="en-US" dirty="0" smtClean="0"/>
          </a:p>
          <a:p>
            <a:r>
              <a:rPr lang="en-US" dirty="0" smtClean="0"/>
              <a:t>GRANT</a:t>
            </a:r>
            <a:endParaRPr lang="en-US" dirty="0"/>
          </a:p>
          <a:p>
            <a:pPr lvl="1"/>
            <a:r>
              <a:rPr lang="en-US" dirty="0"/>
              <a:t>This command </a:t>
            </a:r>
            <a:r>
              <a:rPr lang="en-US" b="1" dirty="0">
                <a:solidFill>
                  <a:schemeClr val="accent6"/>
                </a:solidFill>
              </a:rPr>
              <a:t>gives rights to user </a:t>
            </a:r>
            <a:r>
              <a:rPr lang="en-US" dirty="0"/>
              <a:t>for an object.</a:t>
            </a:r>
          </a:p>
          <a:p>
            <a:pPr lvl="1"/>
            <a:r>
              <a:rPr lang="en-US" dirty="0"/>
              <a:t>Syntax:- </a:t>
            </a:r>
            <a:r>
              <a:rPr lang="en-US" dirty="0" smtClean="0"/>
              <a:t>	</a:t>
            </a:r>
            <a:r>
              <a:rPr lang="en-US" dirty="0" smtClean="0">
                <a:solidFill>
                  <a:schemeClr val="tx2"/>
                </a:solidFill>
              </a:rPr>
              <a:t>GRANT </a:t>
            </a:r>
            <a:r>
              <a:rPr lang="en-US" dirty="0">
                <a:solidFill>
                  <a:schemeClr val="tx2"/>
                </a:solidFill>
              </a:rPr>
              <a:t>privilege ON object TO user [WITH GRANT OPTION]</a:t>
            </a:r>
          </a:p>
          <a:p>
            <a:endParaRPr lang="en-US" dirty="0" smtClean="0"/>
          </a:p>
          <a:p>
            <a:r>
              <a:rPr lang="en-US" dirty="0" smtClean="0"/>
              <a:t>REVOKE</a:t>
            </a:r>
            <a:endParaRPr lang="en-US" dirty="0"/>
          </a:p>
          <a:p>
            <a:pPr lvl="1"/>
            <a:r>
              <a:rPr lang="en-US" dirty="0"/>
              <a:t>This command </a:t>
            </a:r>
            <a:r>
              <a:rPr lang="en-US" b="1" dirty="0">
                <a:solidFill>
                  <a:schemeClr val="accent6"/>
                </a:solidFill>
              </a:rPr>
              <a:t>takes back rights </a:t>
            </a:r>
            <a:r>
              <a:rPr lang="en-US" dirty="0"/>
              <a:t>from user for an object.</a:t>
            </a:r>
          </a:p>
          <a:p>
            <a:pPr lvl="1"/>
            <a:r>
              <a:rPr lang="en-US" dirty="0"/>
              <a:t>Syntax:- </a:t>
            </a:r>
            <a:r>
              <a:rPr lang="en-US" dirty="0" smtClean="0"/>
              <a:t>	</a:t>
            </a:r>
            <a:r>
              <a:rPr lang="en-US" dirty="0" smtClean="0">
                <a:solidFill>
                  <a:schemeClr val="tx2"/>
                </a:solidFill>
              </a:rPr>
              <a:t>REVOKE </a:t>
            </a:r>
            <a:r>
              <a:rPr lang="en-US" dirty="0">
                <a:solidFill>
                  <a:schemeClr val="tx2"/>
                </a:solidFill>
              </a:rPr>
              <a:t>privilege ON object FROM user {RESTRICT/CASCADE}</a:t>
            </a:r>
          </a:p>
        </p:txBody>
      </p:sp>
    </p:spTree>
    <p:extLst>
      <p:ext uri="{BB962C8B-B14F-4D97-AF65-F5344CB8AC3E}">
        <p14:creationId xmlns:p14="http://schemas.microsoft.com/office/powerpoint/2010/main" val="2345761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Mandatory access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this method individual user cannot get rights. </a:t>
            </a:r>
          </a:p>
          <a:p>
            <a:r>
              <a:rPr lang="en-US" dirty="0"/>
              <a:t>But </a:t>
            </a:r>
            <a:r>
              <a:rPr lang="en-US" b="1" dirty="0">
                <a:solidFill>
                  <a:schemeClr val="accent6"/>
                </a:solidFill>
              </a:rPr>
              <a:t>all the users as well as all the objects are classified into different categories</a:t>
            </a:r>
            <a:r>
              <a:rPr lang="en-US" dirty="0"/>
              <a:t>. </a:t>
            </a: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Each </a:t>
            </a:r>
            <a:r>
              <a:rPr lang="en-US" b="1" dirty="0">
                <a:solidFill>
                  <a:schemeClr val="accent6"/>
                </a:solidFill>
              </a:rPr>
              <a:t>user is assigned a clearance level </a:t>
            </a:r>
            <a:r>
              <a:rPr lang="en-US" dirty="0"/>
              <a:t>and each </a:t>
            </a:r>
            <a:r>
              <a:rPr lang="en-US" b="1" dirty="0">
                <a:solidFill>
                  <a:schemeClr val="accent6"/>
                </a:solidFill>
              </a:rPr>
              <a:t>object is assigned a security level</a:t>
            </a:r>
            <a:r>
              <a:rPr lang="en-US" dirty="0"/>
              <a:t>.</a:t>
            </a:r>
          </a:p>
          <a:p>
            <a:r>
              <a:rPr lang="en-US" dirty="0"/>
              <a:t>A </a:t>
            </a:r>
            <a:r>
              <a:rPr lang="en-US" b="1" dirty="0">
                <a:solidFill>
                  <a:schemeClr val="accent6"/>
                </a:solidFill>
              </a:rPr>
              <a:t>user can access object of particular security level only if he has proper clearance level</a:t>
            </a:r>
            <a:r>
              <a:rPr lang="en-US" dirty="0"/>
              <a:t>.</a:t>
            </a:r>
          </a:p>
          <a:p>
            <a:r>
              <a:rPr lang="en-US" dirty="0"/>
              <a:t>The DBMS (system) determines whether the given user can read or write a given object based on some rules.</a:t>
            </a:r>
          </a:p>
          <a:p>
            <a:r>
              <a:rPr lang="en-US" dirty="0"/>
              <a:t>This rule makes sure that sensitive data can never be passed to a user without necessary clearance.</a:t>
            </a:r>
          </a:p>
        </p:txBody>
      </p:sp>
      <p:graphicFrame>
        <p:nvGraphicFramePr>
          <p:cNvPr id="13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83286092"/>
              </p:ext>
            </p:extLst>
          </p:nvPr>
        </p:nvGraphicFramePr>
        <p:xfrm>
          <a:off x="406994" y="1721513"/>
          <a:ext cx="10800000" cy="7315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55606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077106"/>
                <a:gridCol w="256032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606514"/>
              </a:tblGrid>
              <a:tr h="731520">
                <a:tc>
                  <a:txBody>
                    <a:bodyPr/>
                    <a:lstStyle/>
                    <a:p>
                      <a:pPr algn="just"/>
                      <a:endParaRPr lang="en-US" sz="2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en-US" sz="2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endParaRPr lang="en-US" sz="2000" b="0" kern="1200" dirty="0">
                        <a:solidFill>
                          <a:schemeClr val="accent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endParaRPr lang="en-US" sz="2000" b="0" kern="1200" dirty="0">
                        <a:solidFill>
                          <a:schemeClr val="accent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082" y="1769739"/>
            <a:ext cx="640080" cy="64008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9081" y="1769739"/>
            <a:ext cx="640080" cy="64008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7750" y="1769739"/>
            <a:ext cx="640080" cy="64008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7354" y="1769739"/>
            <a:ext cx="640080" cy="64008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0143" y="1769739"/>
            <a:ext cx="640080" cy="64008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0348" y="1769739"/>
            <a:ext cx="640080" cy="64008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1615" y="1769739"/>
            <a:ext cx="640080" cy="64008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6511" y="1769739"/>
            <a:ext cx="640080" cy="64008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0228" y="1769739"/>
            <a:ext cx="640080" cy="64008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8989" y="1769739"/>
            <a:ext cx="640080" cy="64008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9138" y="1769739"/>
            <a:ext cx="640080" cy="64008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0325" y="1769739"/>
            <a:ext cx="640080" cy="64008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2109" y="1769739"/>
            <a:ext cx="640080" cy="64008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6757" y="1769739"/>
            <a:ext cx="640080" cy="64008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8541" y="1769739"/>
            <a:ext cx="640080" cy="64008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1512" y="1769739"/>
            <a:ext cx="640080" cy="640080"/>
          </a:xfrm>
          <a:prstGeom prst="rect">
            <a:avLst/>
          </a:prstGeom>
        </p:spPr>
      </p:pic>
      <p:graphicFrame>
        <p:nvGraphicFramePr>
          <p:cNvPr id="28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01456449"/>
              </p:ext>
            </p:extLst>
          </p:nvPr>
        </p:nvGraphicFramePr>
        <p:xfrm>
          <a:off x="406994" y="2902190"/>
          <a:ext cx="10800000" cy="7315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55606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077106"/>
                <a:gridCol w="256032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606514"/>
              </a:tblGrid>
              <a:tr h="731520">
                <a:tc>
                  <a:txBody>
                    <a:bodyPr/>
                    <a:lstStyle/>
                    <a:p>
                      <a:pPr algn="just"/>
                      <a:endParaRPr lang="en-US" sz="2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en-US" sz="2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endParaRPr lang="en-US" sz="2000" b="0" kern="1200" dirty="0">
                        <a:solidFill>
                          <a:schemeClr val="accent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endParaRPr lang="en-US" sz="2000" b="0" kern="1200" dirty="0">
                        <a:solidFill>
                          <a:schemeClr val="accent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2050" name="Picture 2" descr="Database Table Icon Png &amp; Free Database Table Icon.png Transparent Images  #74578 - PNGio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082" y="2944660"/>
            <a:ext cx="640080" cy="64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 descr="Database Table Icon Png &amp; Free Database Table Icon.png Transparent Images  #74578 - PNGio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5638" y="2944660"/>
            <a:ext cx="640080" cy="64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Database Table Icon Png &amp; Free Database Table Icon.png Transparent Images  #74578 - PNGio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771" y="2944660"/>
            <a:ext cx="640080" cy="64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 descr="Database Table Icon Png &amp; Free Database Table Icon.png Transparent Images  #74578 - PNGio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1551" y="2944660"/>
            <a:ext cx="640080" cy="64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 descr="Database Table Icon Png &amp; Free Database Table Icon.png Transparent Images  #74578 - PNGio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927" y="2943535"/>
            <a:ext cx="640080" cy="64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Database Table Icon Png &amp; Free Database Table Icon.png Transparent Images  #74578 - PNGio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9538" y="2943535"/>
            <a:ext cx="640080" cy="64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Database Table Icon Png &amp; Free Database Table Icon.png Transparent Images  #74578 - PNGio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7149" y="2944660"/>
            <a:ext cx="640080" cy="64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Database Table Icon Png &amp; Free Database Table Icon.png Transparent Images  #74578 - PNGio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5688" y="2942410"/>
            <a:ext cx="640080" cy="64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" descr="Database Table Icon Png &amp; Free Database Table Icon.png Transparent Images  #74578 - PNGio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3516" y="2942410"/>
            <a:ext cx="640080" cy="64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" descr="Database Table Icon Png &amp; Free Database Table Icon.png Transparent Images  #74578 - PNGio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1344" y="2943535"/>
            <a:ext cx="640080" cy="64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 descr="Database Table Icon Png &amp; Free Database Table Icon.png Transparent Images  #74578 - PNGio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9172" y="2941285"/>
            <a:ext cx="640080" cy="64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Database Table Icon Png &amp; Free Database Table Icon.png Transparent Images  #74578 - PNGio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7001" y="2941285"/>
            <a:ext cx="640080" cy="64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4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2629234"/>
              </p:ext>
            </p:extLst>
          </p:nvPr>
        </p:nvGraphicFramePr>
        <p:xfrm>
          <a:off x="406994" y="2478925"/>
          <a:ext cx="1080000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55606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077106"/>
                <a:gridCol w="256032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606514"/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 smtClean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Top Secret</a:t>
                      </a:r>
                      <a:endParaRPr lang="en-US" sz="2000" b="0" kern="1200" dirty="0">
                        <a:solidFill>
                          <a:schemeClr val="accent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 smtClean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Secret</a:t>
                      </a:r>
                      <a:endParaRPr lang="en-US" sz="2400" b="0" kern="1200" dirty="0">
                        <a:solidFill>
                          <a:schemeClr val="accent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0" kern="1200" dirty="0" smtClean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Confidential</a:t>
                      </a:r>
                      <a:r>
                        <a:rPr lang="en-US" sz="1800" dirty="0" smtClean="0">
                          <a:solidFill>
                            <a:schemeClr val="accent6"/>
                          </a:solidFill>
                        </a:rPr>
                        <a:t> </a:t>
                      </a:r>
                      <a:endParaRPr lang="en-US" sz="2000" b="0" kern="1200" dirty="0">
                        <a:solidFill>
                          <a:schemeClr val="accent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0" kern="1200" dirty="0" smtClean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Unclassified</a:t>
                      </a:r>
                      <a:r>
                        <a:rPr lang="en-US" sz="1800" dirty="0" smtClean="0">
                          <a:solidFill>
                            <a:schemeClr val="accent6"/>
                          </a:solidFill>
                        </a:rPr>
                        <a:t> </a:t>
                      </a:r>
                      <a:endParaRPr lang="en-US" sz="2000" b="0" kern="1200" dirty="0">
                        <a:solidFill>
                          <a:schemeClr val="accent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969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Mandatory access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Mandatory access control technique for multi-level security uses four </a:t>
            </a:r>
            <a:r>
              <a:rPr lang="en-US" dirty="0" smtClean="0"/>
              <a:t>components:</a:t>
            </a:r>
            <a:endParaRPr lang="en-US" dirty="0"/>
          </a:p>
          <a:p>
            <a:pPr lvl="1"/>
            <a:r>
              <a:rPr lang="en-US" dirty="0"/>
              <a:t>Subjects:- Such as users, accounts, programs etc.</a:t>
            </a:r>
          </a:p>
          <a:p>
            <a:pPr lvl="1"/>
            <a:r>
              <a:rPr lang="en-US" dirty="0"/>
              <a:t>Objects:- Such as relation (table), tuples (records), attribute (column), view etc.</a:t>
            </a:r>
          </a:p>
          <a:p>
            <a:pPr lvl="1"/>
            <a:r>
              <a:rPr lang="en-US" dirty="0"/>
              <a:t>Clearance level:- Such as top secret (TS), secret (S), confidential (C), Unclassified (U). Each subject is classified into one of these four classes.</a:t>
            </a:r>
          </a:p>
          <a:p>
            <a:pPr lvl="1"/>
            <a:r>
              <a:rPr lang="en-US" dirty="0"/>
              <a:t>Security level:- Such as top secret (TS), secret (S), confidential (C), Unclassified (U). Each object is classified into one of these four classes.</a:t>
            </a:r>
          </a:p>
          <a:p>
            <a:r>
              <a:rPr lang="en-US" dirty="0"/>
              <a:t>In the above system </a:t>
            </a:r>
            <a:r>
              <a:rPr lang="en-US" b="1" dirty="0">
                <a:solidFill>
                  <a:schemeClr val="accent6"/>
                </a:solidFill>
              </a:rPr>
              <a:t>TS&gt;S&gt;C&gt;U</a:t>
            </a:r>
            <a:r>
              <a:rPr lang="en-US" dirty="0"/>
              <a:t>, where </a:t>
            </a:r>
            <a:r>
              <a:rPr lang="en-US" b="1" dirty="0">
                <a:solidFill>
                  <a:schemeClr val="accent6"/>
                </a:solidFill>
              </a:rPr>
              <a:t>TS&gt;S means class TS object is more sensitive than class S object</a:t>
            </a:r>
            <a:r>
              <a:rPr lang="en-US" dirty="0" smtClean="0"/>
              <a:t>.</a:t>
            </a:r>
          </a:p>
          <a:p>
            <a:r>
              <a:rPr lang="en-US" dirty="0"/>
              <a:t>A user can access data by following two rules </a:t>
            </a:r>
          </a:p>
          <a:p>
            <a:pPr lvl="1"/>
            <a:r>
              <a:rPr lang="en-US" dirty="0"/>
              <a:t>Security property:-</a:t>
            </a:r>
          </a:p>
          <a:p>
            <a:pPr lvl="2"/>
            <a:r>
              <a:rPr lang="en-US" dirty="0"/>
              <a:t>Security property states that a </a:t>
            </a:r>
            <a:r>
              <a:rPr lang="en-US" b="1" dirty="0">
                <a:solidFill>
                  <a:schemeClr val="accent6"/>
                </a:solidFill>
              </a:rPr>
              <a:t>subject at a given security level may not read an object at a higher security level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Star (*) security property:-</a:t>
            </a:r>
          </a:p>
          <a:p>
            <a:pPr lvl="2"/>
            <a:r>
              <a:rPr lang="en-US" dirty="0"/>
              <a:t>Star (*) property states that a </a:t>
            </a:r>
            <a:r>
              <a:rPr lang="en-US" b="1" dirty="0">
                <a:solidFill>
                  <a:schemeClr val="accent6"/>
                </a:solidFill>
              </a:rPr>
              <a:t>subject at a given security level may not write to any object at a lower security level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015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xmlns="" id="{D9EBF344-4A7B-4C4A-AF6D-6441BD040AB3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1191446" y="0"/>
            <a:ext cx="0" cy="6829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CA925EF2-D58F-4AC0-ACED-F747CC08D69F}"/>
              </a:ext>
            </a:extLst>
          </p:cNvPr>
          <p:cNvCxnSpPr>
            <a:cxnSpLocks/>
          </p:cNvCxnSpPr>
          <p:nvPr/>
        </p:nvCxnSpPr>
        <p:spPr>
          <a:xfrm>
            <a:off x="1191446" y="5063613"/>
            <a:ext cx="0" cy="179438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xmlns="" id="{4BD1E24D-7739-4C4F-8234-2614FB54ADBC}"/>
              </a:ext>
            </a:extLst>
          </p:cNvPr>
          <p:cNvSpPr/>
          <p:nvPr/>
        </p:nvSpPr>
        <p:spPr>
          <a:xfrm>
            <a:off x="954165" y="682906"/>
            <a:ext cx="474562" cy="474562"/>
          </a:xfrm>
          <a:prstGeom prst="ellips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ym typeface="Wingdings 2" panose="05020102010507070707" pitchFamily="18" charset="2"/>
              </a:rPr>
              <a:t></a:t>
            </a:r>
            <a:endParaRPr 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00F422F9-3B3A-4A97-ADB3-F83B13E11C16}"/>
              </a:ext>
            </a:extLst>
          </p:cNvPr>
          <p:cNvSpPr txBox="1"/>
          <p:nvPr/>
        </p:nvSpPr>
        <p:spPr>
          <a:xfrm>
            <a:off x="1527893" y="720132"/>
            <a:ext cx="11753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Looping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F34260FD-CAA3-43A0-977C-7E4B57013872}"/>
              </a:ext>
            </a:extLst>
          </p:cNvPr>
          <p:cNvCxnSpPr>
            <a:cxnSpLocks/>
          </p:cNvCxnSpPr>
          <p:nvPr/>
        </p:nvCxnSpPr>
        <p:spPr>
          <a:xfrm>
            <a:off x="1191446" y="1157468"/>
            <a:ext cx="0" cy="397907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BDA2F9A4-6988-4274-8384-12496EC9D59D}"/>
              </a:ext>
            </a:extLst>
          </p:cNvPr>
          <p:cNvSpPr txBox="1"/>
          <p:nvPr/>
        </p:nvSpPr>
        <p:spPr>
          <a:xfrm>
            <a:off x="1458962" y="731706"/>
            <a:ext cx="682442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Outline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What is data security?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Security v/s Integrity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Authentication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v/s Authorization </a:t>
            </a: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Data encryption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Access control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DAC (Discretionary access control)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MAC (Mandatory access control)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RBAC models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Intrusion detection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SQL injection</a:t>
            </a:r>
          </a:p>
        </p:txBody>
      </p:sp>
    </p:spTree>
    <p:extLst>
      <p:ext uri="{BB962C8B-B14F-4D97-AF65-F5344CB8AC3E}">
        <p14:creationId xmlns:p14="http://schemas.microsoft.com/office/powerpoint/2010/main" val="4216305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 based access control (RBAC)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restricts database access </a:t>
            </a:r>
            <a:r>
              <a:rPr lang="en-US" b="1" dirty="0">
                <a:solidFill>
                  <a:schemeClr val="accent6"/>
                </a:solidFill>
              </a:rPr>
              <a:t>based on a person's role within an organization</a:t>
            </a:r>
            <a:r>
              <a:rPr lang="en-US" dirty="0"/>
              <a:t>. The roles in RBAC refer to the levels of access that employees have to the network.</a:t>
            </a:r>
          </a:p>
          <a:p>
            <a:r>
              <a:rPr lang="en-US" dirty="0"/>
              <a:t>Employees are only </a:t>
            </a:r>
            <a:r>
              <a:rPr lang="en-US" b="1" dirty="0">
                <a:solidFill>
                  <a:schemeClr val="accent6"/>
                </a:solidFill>
              </a:rPr>
              <a:t>allowed to access the information necessary to effectively perform their job duties</a:t>
            </a:r>
            <a:r>
              <a:rPr lang="en-US" dirty="0"/>
              <a:t>. </a:t>
            </a:r>
          </a:p>
          <a:p>
            <a:r>
              <a:rPr lang="en-US" b="1" dirty="0">
                <a:solidFill>
                  <a:schemeClr val="accent6"/>
                </a:solidFill>
              </a:rPr>
              <a:t>Access can be based </a:t>
            </a:r>
            <a:r>
              <a:rPr lang="en-US" dirty="0"/>
              <a:t>on several factors, such as </a:t>
            </a:r>
            <a:r>
              <a:rPr lang="en-US" b="1" dirty="0">
                <a:solidFill>
                  <a:schemeClr val="accent6"/>
                </a:solidFill>
              </a:rPr>
              <a:t>authority, responsibility, and job competency</a:t>
            </a:r>
            <a:r>
              <a:rPr lang="en-US" dirty="0"/>
              <a:t>. </a:t>
            </a:r>
          </a:p>
          <a:p>
            <a:r>
              <a:rPr lang="en-US" dirty="0"/>
              <a:t>In addition, access to computer resources can be limited to specific tasks such as the ability to view, create, or modify a file.</a:t>
            </a:r>
          </a:p>
          <a:p>
            <a:r>
              <a:rPr lang="en-US" dirty="0"/>
              <a:t>Lower-level employees usually do not have access to sensitive data if they do not need it to fulfil their responsibilities. </a:t>
            </a:r>
          </a:p>
          <a:p>
            <a:r>
              <a:rPr lang="en-US" dirty="0"/>
              <a:t>Using RBAC will help in securing your company’s sensitive data and important applications.</a:t>
            </a:r>
          </a:p>
        </p:txBody>
      </p:sp>
    </p:spTree>
    <p:extLst>
      <p:ext uri="{BB962C8B-B14F-4D97-AF65-F5344CB8AC3E}">
        <p14:creationId xmlns:p14="http://schemas.microsoft.com/office/powerpoint/2010/main" val="4061780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</a:rPr>
              <a:t>Intrusion detection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Section – 6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281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Intrusion detection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Intrusion Detection System (IDS) is a system or </a:t>
            </a:r>
            <a:r>
              <a:rPr lang="en-US" b="1" dirty="0">
                <a:solidFill>
                  <a:schemeClr val="accent6"/>
                </a:solidFill>
              </a:rPr>
              <a:t>software application that monitors network traffic or system for suspicious activity or policy violations and issues alerts when such activity is discovered</a:t>
            </a:r>
            <a:r>
              <a:rPr lang="en-US" dirty="0"/>
              <a:t>. </a:t>
            </a:r>
          </a:p>
          <a:p>
            <a:r>
              <a:rPr lang="en-US" dirty="0"/>
              <a:t>It is a software application that scans a network or a system for harmful activity or policy breaching. </a:t>
            </a:r>
          </a:p>
          <a:p>
            <a:r>
              <a:rPr lang="en-US" dirty="0"/>
              <a:t>Any malicious venture or violation is normally reported either to an administrator or collected centrally using a security information and event management (SIEM) system. </a:t>
            </a:r>
          </a:p>
          <a:p>
            <a:r>
              <a:rPr lang="en-US" dirty="0"/>
              <a:t>A SIEM system integrates outputs from multiple sources and uses alarm filtering techniques to differentiate malicious activity from false alarms.</a:t>
            </a:r>
          </a:p>
        </p:txBody>
      </p:sp>
    </p:spTree>
    <p:extLst>
      <p:ext uri="{BB962C8B-B14F-4D97-AF65-F5344CB8AC3E}">
        <p14:creationId xmlns:p14="http://schemas.microsoft.com/office/powerpoint/2010/main" val="4242388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</a:rPr>
              <a:t>SQL injection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Section – 7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3146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injection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0" y="863444"/>
            <a:ext cx="7430763" cy="5590565"/>
          </a:xfrm>
        </p:spPr>
        <p:txBody>
          <a:bodyPr/>
          <a:lstStyle/>
          <a:p>
            <a:r>
              <a:rPr lang="en-US" dirty="0"/>
              <a:t>SQL injection, also known as SQLI, is a common </a:t>
            </a:r>
            <a:r>
              <a:rPr lang="en-US" b="1" dirty="0">
                <a:solidFill>
                  <a:schemeClr val="accent6"/>
                </a:solidFill>
              </a:rPr>
              <a:t>attack vector that uses malicious SQL code for backend database manipulation to access information that was not intended to be displayed</a:t>
            </a:r>
            <a:r>
              <a:rPr lang="en-US" dirty="0"/>
              <a:t>. </a:t>
            </a:r>
          </a:p>
          <a:p>
            <a:r>
              <a:rPr lang="en-US" dirty="0"/>
              <a:t>This information may include any number of items, including sensitive company data, user lists or private customer details.</a:t>
            </a:r>
          </a:p>
          <a:p>
            <a:r>
              <a:rPr lang="en-US" dirty="0"/>
              <a:t>A successful attack may result in the unauthorized viewing of user lists, the deletion of entire tables, gaining administrative rights to a database, all of which are highly detrimental to a business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4" name="Content Placeholder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68394" y="863443"/>
            <a:ext cx="4303586" cy="2619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3583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</a:rPr>
              <a:t>What is data security?</a:t>
            </a:r>
            <a:endParaRPr lang="en-US" dirty="0">
              <a:gradFill flip="none" rotWithShape="1">
                <a:gsLst>
                  <a:gs pos="10000">
                    <a:schemeClr val="accent6">
                      <a:lumMod val="50000"/>
                    </a:schemeClr>
                  </a:gs>
                  <a:gs pos="100000">
                    <a:schemeClr val="accent6"/>
                  </a:gs>
                </a:gsLst>
                <a:lin ang="0" scaled="1"/>
                <a:tileRect/>
              </a:gra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Section – 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437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smtClean="0"/>
              <a:t>data security?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 security is the </a:t>
            </a:r>
            <a:r>
              <a:rPr lang="en-US" b="1" dirty="0">
                <a:solidFill>
                  <a:schemeClr val="accent6"/>
                </a:solidFill>
              </a:rPr>
              <a:t>protection of the data</a:t>
            </a:r>
            <a:r>
              <a:rPr lang="en-US" dirty="0"/>
              <a:t> from unauthorized users. </a:t>
            </a:r>
          </a:p>
          <a:p>
            <a:r>
              <a:rPr lang="en-US" dirty="0"/>
              <a:t>Only the authorized users are allowed to access the data. </a:t>
            </a:r>
          </a:p>
          <a:p>
            <a:r>
              <a:rPr lang="en-US" dirty="0"/>
              <a:t>Most of the </a:t>
            </a:r>
            <a:r>
              <a:rPr lang="en-US" b="1" dirty="0">
                <a:solidFill>
                  <a:schemeClr val="accent6"/>
                </a:solidFill>
              </a:rPr>
              <a:t>users are allowed to access a part of database </a:t>
            </a:r>
            <a:r>
              <a:rPr lang="en-US" dirty="0"/>
              <a:t>i.e., the data that is related to them or related to their department. </a:t>
            </a:r>
          </a:p>
          <a:p>
            <a:r>
              <a:rPr lang="en-US" dirty="0"/>
              <a:t>Mostly, the DBA or head of department can access all the data in the database. </a:t>
            </a:r>
          </a:p>
          <a:p>
            <a:r>
              <a:rPr lang="en-US" dirty="0"/>
              <a:t>Some users may be permitted only to retrieve data, whereas others are allowed to retrieve as well as to update data.</a:t>
            </a:r>
          </a:p>
        </p:txBody>
      </p:sp>
    </p:spTree>
    <p:extLst>
      <p:ext uri="{BB962C8B-B14F-4D97-AF65-F5344CB8AC3E}">
        <p14:creationId xmlns:p14="http://schemas.microsoft.com/office/powerpoint/2010/main" val="2063409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</a:rPr>
              <a:t>Security v/s Integrity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Section – 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4819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v/s Integrity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86030724"/>
              </p:ext>
            </p:extLst>
          </p:nvPr>
        </p:nvGraphicFramePr>
        <p:xfrm>
          <a:off x="693655" y="1050832"/>
          <a:ext cx="10800000" cy="6300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400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400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630000">
                <a:tc>
                  <a:txBody>
                    <a:bodyPr/>
                    <a:lstStyle/>
                    <a:p>
                      <a:pPr algn="l"/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Security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kern="1200" dirty="0" smtClean="0">
                          <a:solidFill>
                            <a:schemeClr val="tx1"/>
                          </a:solidFill>
                        </a:rPr>
                        <a:t>Integrity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50588022"/>
              </p:ext>
            </p:extLst>
          </p:nvPr>
        </p:nvGraphicFramePr>
        <p:xfrm>
          <a:off x="693655" y="1680832"/>
          <a:ext cx="10800000" cy="8229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400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400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just"/>
                      <a:r>
                        <a:rPr lang="en-US" sz="2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 security deals with </a:t>
                      </a:r>
                      <a:r>
                        <a:rPr lang="en-US" sz="2400" b="0" kern="1200" dirty="0" smtClean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protection of data</a:t>
                      </a:r>
                      <a:r>
                        <a:rPr lang="en-US" sz="2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2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en-US" sz="2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 integrity deals with the </a:t>
                      </a:r>
                      <a:r>
                        <a:rPr lang="en-US" sz="2400" b="0" kern="1200" dirty="0" smtClean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validity of data</a:t>
                      </a:r>
                      <a:r>
                        <a:rPr lang="en-US" sz="2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2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6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57587229"/>
              </p:ext>
            </p:extLst>
          </p:nvPr>
        </p:nvGraphicFramePr>
        <p:xfrm>
          <a:off x="693655" y="2492661"/>
          <a:ext cx="10800000" cy="11887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400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400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just"/>
                      <a:r>
                        <a:rPr lang="en-US" sz="2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 security is </a:t>
                      </a:r>
                      <a:r>
                        <a:rPr lang="en-US" sz="2400" b="0" kern="1200" dirty="0" smtClean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making sure that only the people who should have access to the data are the only ones who can access the data</a:t>
                      </a:r>
                      <a:r>
                        <a:rPr lang="en-US" sz="2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2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en-US" sz="2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 integrity is </a:t>
                      </a:r>
                      <a:r>
                        <a:rPr lang="en-US" sz="2400" b="0" kern="1200" dirty="0" smtClean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making sure that the data is correct and not corrupt</a:t>
                      </a:r>
                      <a:r>
                        <a:rPr lang="en-US" sz="2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20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2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55819730"/>
              </p:ext>
            </p:extLst>
          </p:nvPr>
        </p:nvGraphicFramePr>
        <p:xfrm>
          <a:off x="693655" y="3667931"/>
          <a:ext cx="10800000" cy="8229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400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400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just"/>
                      <a:r>
                        <a:rPr lang="en-US" sz="2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 security </a:t>
                      </a:r>
                      <a:r>
                        <a:rPr lang="en-US" sz="2400" b="0" kern="1200" dirty="0" smtClean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avoids from unauthorized access of data</a:t>
                      </a:r>
                      <a:r>
                        <a:rPr lang="en-US" sz="2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2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en-US" sz="2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 integrity </a:t>
                      </a:r>
                      <a:r>
                        <a:rPr lang="en-US" sz="2400" b="0" kern="1200" dirty="0" smtClean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avoids from human errors, when data is entered</a:t>
                      </a:r>
                      <a:r>
                        <a:rPr lang="en-US" sz="2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20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3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85305157"/>
              </p:ext>
            </p:extLst>
          </p:nvPr>
        </p:nvGraphicFramePr>
        <p:xfrm>
          <a:off x="693655" y="4491509"/>
          <a:ext cx="10800000" cy="11887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400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400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just"/>
                      <a:r>
                        <a:rPr lang="en-US" sz="2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 security is </a:t>
                      </a:r>
                      <a:r>
                        <a:rPr lang="en-US" sz="2400" b="0" kern="1200" dirty="0" smtClean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implemented through user account (passwords)</a:t>
                      </a:r>
                      <a:r>
                        <a:rPr lang="en-US" sz="2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2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en-US" sz="2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 integrity is </a:t>
                      </a:r>
                      <a:r>
                        <a:rPr lang="en-US" sz="2400" b="0" kern="1200" dirty="0" smtClean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implemented through constraints such as Primary key, Foreign key, Check constraints etc.</a:t>
                      </a:r>
                      <a:endParaRPr lang="en-US" sz="2000" b="0" kern="1200" dirty="0">
                        <a:solidFill>
                          <a:schemeClr val="accent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2066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</a:rPr>
              <a:t>Authentication v/s Authorization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Section – 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28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Authentication v/s Authorization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181452"/>
              </p:ext>
            </p:extLst>
          </p:nvPr>
        </p:nvGraphicFramePr>
        <p:xfrm>
          <a:off x="693655" y="1050832"/>
          <a:ext cx="10800000" cy="6300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400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400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630000">
                <a:tc>
                  <a:txBody>
                    <a:bodyPr/>
                    <a:lstStyle/>
                    <a:p>
                      <a:pPr algn="l"/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Authentication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Authorization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94636708"/>
              </p:ext>
            </p:extLst>
          </p:nvPr>
        </p:nvGraphicFramePr>
        <p:xfrm>
          <a:off x="693655" y="1680832"/>
          <a:ext cx="10800000" cy="8229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400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400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just"/>
                      <a:r>
                        <a:rPr lang="en-US" sz="2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It is the </a:t>
                      </a:r>
                      <a:r>
                        <a:rPr lang="en-US" sz="2400" b="0" kern="1200" dirty="0" smtClean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process of validating a user </a:t>
                      </a:r>
                      <a:r>
                        <a:rPr lang="en-US" sz="2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on the credentials (username and password).</a:t>
                      </a:r>
                      <a:endParaRPr lang="en-US" sz="2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en-US" sz="2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It is the </a:t>
                      </a:r>
                      <a:r>
                        <a:rPr lang="en-US" sz="2400" b="0" kern="1200" dirty="0" smtClean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process of verifying whether access is allowed or not</a:t>
                      </a:r>
                      <a:r>
                        <a:rPr lang="en-US" sz="2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2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6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76940274"/>
              </p:ext>
            </p:extLst>
          </p:nvPr>
        </p:nvGraphicFramePr>
        <p:xfrm>
          <a:off x="693655" y="2492661"/>
          <a:ext cx="10800000" cy="11887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400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400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just"/>
                      <a:r>
                        <a:rPr lang="en-US" sz="2400" b="0" kern="1200" dirty="0" smtClean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Logging on to a PC or some website or app </a:t>
                      </a:r>
                      <a:r>
                        <a:rPr lang="en-US" sz="2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with  username and password is authentication.</a:t>
                      </a:r>
                      <a:endParaRPr lang="en-US" sz="2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en-US" sz="2400" b="0" kern="1200" dirty="0" smtClean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Accessing a file (data) </a:t>
                      </a:r>
                      <a:r>
                        <a:rPr lang="en-US" sz="2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from hard disk or some database is authorization.</a:t>
                      </a:r>
                      <a:endParaRPr lang="en-US" sz="20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2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83295815"/>
              </p:ext>
            </p:extLst>
          </p:nvPr>
        </p:nvGraphicFramePr>
        <p:xfrm>
          <a:off x="693655" y="3667931"/>
          <a:ext cx="10800000" cy="8229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400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400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just"/>
                      <a:r>
                        <a:rPr lang="en-US" sz="2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It is the </a:t>
                      </a:r>
                      <a:r>
                        <a:rPr lang="en-US" sz="2400" b="0" kern="1200" dirty="0" smtClean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process of verifying who you are</a:t>
                      </a:r>
                      <a:r>
                        <a:rPr lang="en-US" sz="2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2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en-US" sz="2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It is the </a:t>
                      </a:r>
                      <a:r>
                        <a:rPr lang="en-US" sz="2400" b="0" kern="1200" dirty="0" smtClean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process of verifying  what you are authorized</a:t>
                      </a:r>
                      <a:r>
                        <a:rPr lang="en-US" sz="2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to do or not to do.</a:t>
                      </a:r>
                      <a:endParaRPr lang="en-US" sz="20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3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03967206"/>
              </p:ext>
            </p:extLst>
          </p:nvPr>
        </p:nvGraphicFramePr>
        <p:xfrm>
          <a:off x="693655" y="4491509"/>
          <a:ext cx="10800000" cy="8229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400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400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just"/>
                      <a:r>
                        <a:rPr lang="en-US" sz="2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It is </a:t>
                      </a:r>
                      <a:r>
                        <a:rPr lang="en-US" sz="2400" b="0" kern="1200" dirty="0" smtClean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providing integrity control and security </a:t>
                      </a:r>
                      <a:r>
                        <a:rPr lang="en-US" sz="2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 the data.</a:t>
                      </a:r>
                      <a:endParaRPr lang="en-US" sz="2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en-US" sz="2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It is </a:t>
                      </a:r>
                      <a:r>
                        <a:rPr lang="en-US" sz="2400" b="0" kern="1200" dirty="0" smtClean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protecting the data</a:t>
                      </a:r>
                      <a:r>
                        <a:rPr lang="en-US" sz="2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to ensure privacy and access control of data.</a:t>
                      </a:r>
                      <a:endParaRPr lang="en-US" sz="2000" b="0" kern="1200" dirty="0">
                        <a:solidFill>
                          <a:schemeClr val="accent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347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audit trail (audit log)?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audit trail (audit log) is a </a:t>
            </a:r>
            <a:r>
              <a:rPr lang="en-US" b="1" dirty="0">
                <a:solidFill>
                  <a:schemeClr val="accent6"/>
                </a:solidFill>
              </a:rPr>
              <a:t>record which will be generated for each and every transactions</a:t>
            </a:r>
            <a:r>
              <a:rPr lang="en-US" dirty="0"/>
              <a:t>.</a:t>
            </a:r>
          </a:p>
          <a:p>
            <a:r>
              <a:rPr lang="en-US" dirty="0"/>
              <a:t>It will </a:t>
            </a:r>
            <a:r>
              <a:rPr lang="en-US" b="1" dirty="0">
                <a:solidFill>
                  <a:schemeClr val="accent6"/>
                </a:solidFill>
              </a:rPr>
              <a:t>keep certain information </a:t>
            </a:r>
            <a:r>
              <a:rPr lang="en-US" dirty="0"/>
              <a:t>about the transaction.</a:t>
            </a:r>
          </a:p>
          <a:p>
            <a:r>
              <a:rPr lang="en-US" dirty="0"/>
              <a:t>An audit trail (audit log) records</a:t>
            </a:r>
          </a:p>
          <a:p>
            <a:pPr lvl="1"/>
            <a:r>
              <a:rPr lang="en-US" b="1" dirty="0">
                <a:solidFill>
                  <a:schemeClr val="accent6"/>
                </a:solidFill>
              </a:rPr>
              <a:t>Who</a:t>
            </a:r>
            <a:r>
              <a:rPr lang="en-US" dirty="0"/>
              <a:t> (user or the application program and a transaction number)</a:t>
            </a:r>
          </a:p>
          <a:p>
            <a:pPr lvl="1"/>
            <a:r>
              <a:rPr lang="en-US" b="1" dirty="0">
                <a:solidFill>
                  <a:schemeClr val="accent6"/>
                </a:solidFill>
              </a:rPr>
              <a:t>When</a:t>
            </a:r>
            <a:r>
              <a:rPr lang="en-US" dirty="0"/>
              <a:t> (date and time)</a:t>
            </a:r>
          </a:p>
          <a:p>
            <a:pPr lvl="1"/>
            <a:r>
              <a:rPr lang="en-US" dirty="0"/>
              <a:t>From </a:t>
            </a:r>
            <a:r>
              <a:rPr lang="en-US" b="1" dirty="0">
                <a:solidFill>
                  <a:schemeClr val="accent6"/>
                </a:solidFill>
              </a:rPr>
              <a:t>Where</a:t>
            </a:r>
            <a:r>
              <a:rPr lang="en-US" dirty="0"/>
              <a:t> (location of the user and/or terminal)</a:t>
            </a:r>
          </a:p>
          <a:p>
            <a:pPr lvl="1"/>
            <a:r>
              <a:rPr lang="en-US" b="1" dirty="0">
                <a:solidFill>
                  <a:schemeClr val="accent6"/>
                </a:solidFill>
              </a:rPr>
              <a:t>What</a:t>
            </a:r>
            <a:r>
              <a:rPr lang="en-US" dirty="0"/>
              <a:t> (identification of the data affected, as well as a before-and-after image of that portion of the database that was affected by the update operation)</a:t>
            </a:r>
          </a:p>
        </p:txBody>
      </p:sp>
    </p:spTree>
    <p:extLst>
      <p:ext uri="{BB962C8B-B14F-4D97-AF65-F5344CB8AC3E}">
        <p14:creationId xmlns:p14="http://schemas.microsoft.com/office/powerpoint/2010/main" val="1656670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Jay">
      <a:dk1>
        <a:srgbClr val="212121"/>
      </a:dk1>
      <a:lt1>
        <a:sysClr val="window" lastClr="FFFFFF"/>
      </a:lt1>
      <a:dk2>
        <a:srgbClr val="1D6FA9"/>
      </a:dk2>
      <a:lt2>
        <a:srgbClr val="FFFFFF"/>
      </a:lt2>
      <a:accent1>
        <a:srgbClr val="909090"/>
      </a:accent1>
      <a:accent2>
        <a:srgbClr val="00BBD3"/>
      </a:accent2>
      <a:accent3>
        <a:srgbClr val="8BC145"/>
      </a:accent3>
      <a:accent4>
        <a:srgbClr val="1D9A78"/>
      </a:accent4>
      <a:accent5>
        <a:srgbClr val="F19D19"/>
      </a:accent5>
      <a:accent6>
        <a:srgbClr val="B84742"/>
      </a:accent6>
      <a:hlink>
        <a:srgbClr val="70AD47"/>
      </a:hlink>
      <a:folHlink>
        <a:srgbClr val="ED7D31"/>
      </a:folHlink>
    </a:clrScheme>
    <a:fontScheme name="Custom 1">
      <a:majorFont>
        <a:latin typeface="Roboto Condensed"/>
        <a:ea typeface=""/>
        <a:cs typeface=""/>
      </a:majorFont>
      <a:minorFont>
        <a:latin typeface="Roboto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10314</TotalTime>
  <Words>1483</Words>
  <Application>Microsoft Office PowerPoint</Application>
  <PresentationFormat>Widescreen</PresentationFormat>
  <Paragraphs>198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3" baseType="lpstr">
      <vt:lpstr>Arial</vt:lpstr>
      <vt:lpstr>Segoe UI Black</vt:lpstr>
      <vt:lpstr>Wingdings 3</vt:lpstr>
      <vt:lpstr>Roboto Condensed</vt:lpstr>
      <vt:lpstr>Calibri</vt:lpstr>
      <vt:lpstr>Wingdings 2</vt:lpstr>
      <vt:lpstr>Wingdings</vt:lpstr>
      <vt:lpstr>Roboto Condensed Light</vt:lpstr>
      <vt:lpstr>Office Theme</vt:lpstr>
      <vt:lpstr>Unit-8  Database Security</vt:lpstr>
      <vt:lpstr>PowerPoint Presentation</vt:lpstr>
      <vt:lpstr>What is data security?</vt:lpstr>
      <vt:lpstr>What is data security?</vt:lpstr>
      <vt:lpstr>Security v/s Integrity</vt:lpstr>
      <vt:lpstr>Security v/s Integrity</vt:lpstr>
      <vt:lpstr>Authentication v/s Authorization</vt:lpstr>
      <vt:lpstr>Authentication v/s Authorization</vt:lpstr>
      <vt:lpstr>What is audit trail (audit log)?</vt:lpstr>
      <vt:lpstr>Data encryption</vt:lpstr>
      <vt:lpstr>What is data encryption?</vt:lpstr>
      <vt:lpstr>What is data encryption?</vt:lpstr>
      <vt:lpstr>Types of Encryption</vt:lpstr>
      <vt:lpstr>Access control methods</vt:lpstr>
      <vt:lpstr>Access control methods of data security</vt:lpstr>
      <vt:lpstr>Discretionary access control</vt:lpstr>
      <vt:lpstr>Discretionary access control</vt:lpstr>
      <vt:lpstr>Mandatory access control</vt:lpstr>
      <vt:lpstr>Mandatory access control</vt:lpstr>
      <vt:lpstr>Role based access control (RBAC) rules</vt:lpstr>
      <vt:lpstr>Intrusion detection</vt:lpstr>
      <vt:lpstr>Intrusion detection</vt:lpstr>
      <vt:lpstr>SQL injection</vt:lpstr>
      <vt:lpstr>SQL injection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Microsoft account</cp:lastModifiedBy>
  <cp:revision>1615</cp:revision>
  <dcterms:created xsi:type="dcterms:W3CDTF">2020-05-01T05:09:15Z</dcterms:created>
  <dcterms:modified xsi:type="dcterms:W3CDTF">2023-09-26T02:27:01Z</dcterms:modified>
</cp:coreProperties>
</file>