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4336" r:id="rId3"/>
    <p:sldMasterId id="2147484353" r:id="rId4"/>
  </p:sldMasterIdLst>
  <p:notesMasterIdLst>
    <p:notesMasterId r:id="rId63"/>
  </p:notesMasterIdLst>
  <p:handoutMasterIdLst>
    <p:handoutMasterId r:id="rId64"/>
  </p:handoutMasterIdLst>
  <p:sldIdLst>
    <p:sldId id="306" r:id="rId5"/>
    <p:sldId id="307" r:id="rId6"/>
    <p:sldId id="258" r:id="rId7"/>
    <p:sldId id="259" r:id="rId8"/>
    <p:sldId id="261" r:id="rId9"/>
    <p:sldId id="322" r:id="rId10"/>
    <p:sldId id="268" r:id="rId11"/>
    <p:sldId id="270" r:id="rId12"/>
    <p:sldId id="323" r:id="rId13"/>
    <p:sldId id="271" r:id="rId14"/>
    <p:sldId id="324" r:id="rId15"/>
    <p:sldId id="273" r:id="rId16"/>
    <p:sldId id="325" r:id="rId17"/>
    <p:sldId id="326" r:id="rId18"/>
    <p:sldId id="327" r:id="rId19"/>
    <p:sldId id="329" r:id="rId20"/>
    <p:sldId id="269" r:id="rId21"/>
    <p:sldId id="309" r:id="rId22"/>
    <p:sldId id="277" r:id="rId23"/>
    <p:sldId id="330" r:id="rId24"/>
    <p:sldId id="278" r:id="rId25"/>
    <p:sldId id="279" r:id="rId26"/>
    <p:sldId id="331" r:id="rId27"/>
    <p:sldId id="310" r:id="rId28"/>
    <p:sldId id="332" r:id="rId29"/>
    <p:sldId id="334" r:id="rId30"/>
    <p:sldId id="311" r:id="rId31"/>
    <p:sldId id="312" r:id="rId32"/>
    <p:sldId id="313" r:id="rId33"/>
    <p:sldId id="343" r:id="rId34"/>
    <p:sldId id="314" r:id="rId35"/>
    <p:sldId id="315" r:id="rId36"/>
    <p:sldId id="316" r:id="rId37"/>
    <p:sldId id="348" r:id="rId38"/>
    <p:sldId id="349" r:id="rId39"/>
    <p:sldId id="350" r:id="rId40"/>
    <p:sldId id="351" r:id="rId41"/>
    <p:sldId id="317" r:id="rId42"/>
    <p:sldId id="318" r:id="rId43"/>
    <p:sldId id="344" r:id="rId44"/>
    <p:sldId id="345" r:id="rId45"/>
    <p:sldId id="319" r:id="rId46"/>
    <p:sldId id="333" r:id="rId47"/>
    <p:sldId id="320" r:id="rId48"/>
    <p:sldId id="335" r:id="rId49"/>
    <p:sldId id="336" r:id="rId50"/>
    <p:sldId id="337" r:id="rId51"/>
    <p:sldId id="338" r:id="rId52"/>
    <p:sldId id="339" r:id="rId53"/>
    <p:sldId id="340" r:id="rId54"/>
    <p:sldId id="346" r:id="rId55"/>
    <p:sldId id="341" r:id="rId56"/>
    <p:sldId id="342" r:id="rId57"/>
    <p:sldId id="347" r:id="rId58"/>
    <p:sldId id="300" r:id="rId59"/>
    <p:sldId id="301" r:id="rId60"/>
    <p:sldId id="321" r:id="rId61"/>
    <p:sldId id="308"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CC"/>
    <a:srgbClr val="00B0F0"/>
    <a:srgbClr val="FFC000"/>
    <a:srgbClr val="617A98"/>
    <a:srgbClr val="9E5215"/>
    <a:srgbClr val="FFFFFF"/>
    <a:srgbClr val="000099"/>
    <a:srgbClr val="4F6228"/>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4660"/>
  </p:normalViewPr>
  <p:slideViewPr>
    <p:cSldViewPr>
      <p:cViewPr>
        <p:scale>
          <a:sx n="136" d="100"/>
          <a:sy n="136" d="100"/>
        </p:scale>
        <p:origin x="1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a:t>Module-1 Basic Concept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4AF7C43-E464-46E0-96E0-58BA1B738D96}" type="datetimeFigureOut">
              <a:rPr lang="en-US"/>
              <a:pPr>
                <a:defRPr/>
              </a:pPr>
              <a:t>7/20/2024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FE7F09-F334-4582-AFFE-EAFAE36B664C}" type="slidenum">
              <a:rPr lang="en-US"/>
              <a:pPr>
                <a:defRPr/>
              </a:pPr>
              <a:t>‹#›</a:t>
            </a:fld>
            <a:endParaRPr lang="en-US"/>
          </a:p>
        </p:txBody>
      </p:sp>
    </p:spTree>
    <p:extLst>
      <p:ext uri="{BB962C8B-B14F-4D97-AF65-F5344CB8AC3E}">
        <p14:creationId xmlns:p14="http://schemas.microsoft.com/office/powerpoint/2010/main" val="356464703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US"/>
              <a:t>Module-1 Basic Concept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8A4AA5-2CA5-4CBB-A0AC-635B1B1AE6B6}" type="datetimeFigureOut">
              <a:rPr lang="en-US"/>
              <a:pPr>
                <a:defRPr/>
              </a:pPr>
              <a:t>7/20/2024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3FF72-3CE5-4970-8C62-2F2011E4DC2B}" type="slidenum">
              <a:rPr lang="en-US"/>
              <a:pPr>
                <a:defRPr/>
              </a:pPr>
              <a:t>‹#›</a:t>
            </a:fld>
            <a:endParaRPr lang="en-US"/>
          </a:p>
        </p:txBody>
      </p:sp>
    </p:spTree>
    <p:extLst>
      <p:ext uri="{BB962C8B-B14F-4D97-AF65-F5344CB8AC3E}">
        <p14:creationId xmlns:p14="http://schemas.microsoft.com/office/powerpoint/2010/main" val="1841427788"/>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3229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8D931A2-8960-43C4-9CE8-1692171EEC3A}"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64E017BD-2A39-4032-BF6C-8F88F3E638F9}" type="slidenum">
              <a:rPr lang="en-US"/>
              <a:pPr>
                <a:defRPr/>
              </a:pPr>
              <a:t>‹#›</a:t>
            </a:fld>
            <a:endParaRPr lang="en-US"/>
          </a:p>
        </p:txBody>
      </p:sp>
    </p:spTree>
    <p:extLst>
      <p:ext uri="{BB962C8B-B14F-4D97-AF65-F5344CB8AC3E}">
        <p14:creationId xmlns:p14="http://schemas.microsoft.com/office/powerpoint/2010/main" val="218887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F2CD8809-61DF-4CB0-A3D2-7EF250F782A7}"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9643ACF9-2A4A-49C2-B7EF-A6F6F56625D5}" type="slidenum">
              <a:rPr lang="en-US"/>
              <a:pPr>
                <a:defRPr/>
              </a:pPr>
              <a:t>‹#›</a:t>
            </a:fld>
            <a:endParaRPr lang="en-US"/>
          </a:p>
        </p:txBody>
      </p:sp>
    </p:spTree>
    <p:extLst>
      <p:ext uri="{BB962C8B-B14F-4D97-AF65-F5344CB8AC3E}">
        <p14:creationId xmlns:p14="http://schemas.microsoft.com/office/powerpoint/2010/main" val="23252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14254967-7F51-4808-BCF8-3674CE00E0DD}" type="datetime1">
              <a:rPr lang="en-US" altLang="en-US"/>
              <a:pPr>
                <a:defRPr/>
              </a:pPr>
              <a:t>7/20/2024</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41C1255-9FD1-444C-91B5-59C9D7979A2A}" type="slidenum">
              <a:rPr lang="en-US" altLang="en-US"/>
              <a:pPr>
                <a:defRPr/>
              </a:pPr>
              <a:t>‹#›</a:t>
            </a:fld>
            <a:endParaRPr lang="en-US" altLang="en-US"/>
          </a:p>
        </p:txBody>
      </p:sp>
    </p:spTree>
    <p:extLst>
      <p:ext uri="{BB962C8B-B14F-4D97-AF65-F5344CB8AC3E}">
        <p14:creationId xmlns:p14="http://schemas.microsoft.com/office/powerpoint/2010/main" val="21314572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FAF3DE70-3C6B-46DA-9F99-2ED31EA92349}" type="datetime1">
              <a:rPr lang="en-US" altLang="en-US"/>
              <a:pPr>
                <a:defRPr/>
              </a:pPr>
              <a:t>7/20/2024</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D09279-BAE8-4374-9BC8-3DBF402F040F}" type="slidenum">
              <a:rPr lang="en-US" altLang="en-US"/>
              <a:pPr>
                <a:defRPr/>
              </a:pPr>
              <a:t>‹#›</a:t>
            </a:fld>
            <a:endParaRPr lang="en-US" altLang="en-US"/>
          </a:p>
        </p:txBody>
      </p:sp>
    </p:spTree>
    <p:extLst>
      <p:ext uri="{BB962C8B-B14F-4D97-AF65-F5344CB8AC3E}">
        <p14:creationId xmlns:p14="http://schemas.microsoft.com/office/powerpoint/2010/main" val="15002236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AE2F0FE1-89FE-4647-BB08-E0CC89A16FA5}" type="datetime1">
              <a:rPr lang="en-US" altLang="en-US"/>
              <a:pPr>
                <a:defRPr/>
              </a:pPr>
              <a:t>7/20/2024</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F7053C9-81E4-4DAE-ACC3-63504B89A2D1}" type="slidenum">
              <a:rPr lang="en-US" altLang="en-US"/>
              <a:pPr>
                <a:defRPr/>
              </a:pPr>
              <a:t>‹#›</a:t>
            </a:fld>
            <a:endParaRPr lang="en-US" altLang="en-US"/>
          </a:p>
        </p:txBody>
      </p:sp>
    </p:spTree>
    <p:extLst>
      <p:ext uri="{BB962C8B-B14F-4D97-AF65-F5344CB8AC3E}">
        <p14:creationId xmlns:p14="http://schemas.microsoft.com/office/powerpoint/2010/main" val="269464605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24BCCA80-C334-44BF-AE78-472C09BDA246}" type="datetime1">
              <a:rPr lang="en-US" altLang="en-US"/>
              <a:pPr>
                <a:defRPr/>
              </a:pPr>
              <a:t>7/20/2024</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B76340D-7B8E-40FE-9F6A-37109117157C}" type="slidenum">
              <a:rPr lang="en-US" altLang="en-US"/>
              <a:pPr>
                <a:defRPr/>
              </a:pPr>
              <a:t>‹#›</a:t>
            </a:fld>
            <a:endParaRPr lang="en-US" altLang="en-US"/>
          </a:p>
        </p:txBody>
      </p:sp>
    </p:spTree>
    <p:extLst>
      <p:ext uri="{BB962C8B-B14F-4D97-AF65-F5344CB8AC3E}">
        <p14:creationId xmlns:p14="http://schemas.microsoft.com/office/powerpoint/2010/main" val="359706227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4819864A-DAF2-43AC-8A87-262FA38D9CE4}" type="datetime1">
              <a:rPr lang="en-US" altLang="en-US"/>
              <a:pPr>
                <a:defRPr/>
              </a:pPr>
              <a:t>7/20/2024</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48CD0D60-62E8-48EE-937F-B7F560E74866}" type="slidenum">
              <a:rPr lang="en-US" altLang="en-US"/>
              <a:pPr>
                <a:defRPr/>
              </a:pPr>
              <a:t>‹#›</a:t>
            </a:fld>
            <a:endParaRPr lang="en-US" altLang="en-US"/>
          </a:p>
        </p:txBody>
      </p:sp>
    </p:spTree>
    <p:extLst>
      <p:ext uri="{BB962C8B-B14F-4D97-AF65-F5344CB8AC3E}">
        <p14:creationId xmlns:p14="http://schemas.microsoft.com/office/powerpoint/2010/main" val="28688266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E40B8187-9A06-4305-8280-178F143E1FFE}" type="datetime1">
              <a:rPr lang="en-US" altLang="en-US"/>
              <a:pPr>
                <a:defRPr/>
              </a:pPr>
              <a:t>7/20/2024</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4B933883-BA91-4A02-B073-AE6B6E1960BA}" type="slidenum">
              <a:rPr lang="en-US" altLang="en-US"/>
              <a:pPr>
                <a:defRPr/>
              </a:pPr>
              <a:t>‹#›</a:t>
            </a:fld>
            <a:endParaRPr lang="en-US" altLang="en-US"/>
          </a:p>
        </p:txBody>
      </p:sp>
    </p:spTree>
    <p:extLst>
      <p:ext uri="{BB962C8B-B14F-4D97-AF65-F5344CB8AC3E}">
        <p14:creationId xmlns:p14="http://schemas.microsoft.com/office/powerpoint/2010/main" val="25308080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AD05AA0-3E22-4DFC-A0BE-29EB03D27F7A}" type="datetime1">
              <a:rPr lang="en-US" altLang="en-US"/>
              <a:pPr>
                <a:defRPr/>
              </a:pPr>
              <a:t>7/20/2024</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81E0650E-9055-4C3F-A8F1-67756D03CD77}" type="slidenum">
              <a:rPr lang="en-US" altLang="en-US"/>
              <a:pPr>
                <a:defRPr/>
              </a:pPr>
              <a:t>‹#›</a:t>
            </a:fld>
            <a:endParaRPr lang="en-US" altLang="en-US"/>
          </a:p>
        </p:txBody>
      </p:sp>
    </p:spTree>
    <p:extLst>
      <p:ext uri="{BB962C8B-B14F-4D97-AF65-F5344CB8AC3E}">
        <p14:creationId xmlns:p14="http://schemas.microsoft.com/office/powerpoint/2010/main" val="37608504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F12EF377-147B-4331-A7D3-5C3D556BF5C3}" type="datetime1">
              <a:rPr lang="en-US" altLang="en-US"/>
              <a:pPr>
                <a:defRPr/>
              </a:pPr>
              <a:t>7/20/2024</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8BADE7F-5F14-4204-ABF4-CFEA6488F45E}" type="slidenum">
              <a:rPr lang="en-US" altLang="en-US"/>
              <a:pPr>
                <a:defRPr/>
              </a:pPr>
              <a:t>‹#›</a:t>
            </a:fld>
            <a:endParaRPr lang="en-US" altLang="en-US"/>
          </a:p>
        </p:txBody>
      </p:sp>
    </p:spTree>
    <p:extLst>
      <p:ext uri="{BB962C8B-B14F-4D97-AF65-F5344CB8AC3E}">
        <p14:creationId xmlns:p14="http://schemas.microsoft.com/office/powerpoint/2010/main" val="4675711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97906973-C4D8-44A8-9EB5-78EB28FE0E32}"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04A3DCD4-C83E-4B5F-A7ED-520327ED3F41}" type="slidenum">
              <a:rPr lang="en-US"/>
              <a:pPr>
                <a:defRPr/>
              </a:pPr>
              <a:t>‹#›</a:t>
            </a:fld>
            <a:endParaRPr lang="en-US"/>
          </a:p>
        </p:txBody>
      </p:sp>
    </p:spTree>
    <p:extLst>
      <p:ext uri="{BB962C8B-B14F-4D97-AF65-F5344CB8AC3E}">
        <p14:creationId xmlns:p14="http://schemas.microsoft.com/office/powerpoint/2010/main" val="75194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94B41EFF-AB32-4543-A069-F18448FD1CC6}" type="datetime1">
              <a:rPr lang="en-US" altLang="en-US"/>
              <a:pPr>
                <a:defRPr/>
              </a:pPr>
              <a:t>7/20/2024</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1B531B2-13C7-4159-8FFC-99862DE099FE}" type="slidenum">
              <a:rPr lang="en-US" altLang="en-US"/>
              <a:pPr>
                <a:defRPr/>
              </a:pPr>
              <a:t>‹#›</a:t>
            </a:fld>
            <a:endParaRPr lang="en-US" altLang="en-US"/>
          </a:p>
        </p:txBody>
      </p:sp>
    </p:spTree>
    <p:extLst>
      <p:ext uri="{BB962C8B-B14F-4D97-AF65-F5344CB8AC3E}">
        <p14:creationId xmlns:p14="http://schemas.microsoft.com/office/powerpoint/2010/main" val="188281292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1606E05-8C63-4D75-B544-7B50F24ABA66}" type="datetime1">
              <a:rPr lang="en-US" altLang="en-US"/>
              <a:pPr>
                <a:defRPr/>
              </a:pPr>
              <a:t>7/20/2024</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62147B8-E96B-4C09-A084-485E739B1BD3}" type="slidenum">
              <a:rPr lang="en-US" altLang="en-US"/>
              <a:pPr>
                <a:defRPr/>
              </a:pPr>
              <a:t>‹#›</a:t>
            </a:fld>
            <a:endParaRPr lang="en-US" altLang="en-US"/>
          </a:p>
        </p:txBody>
      </p:sp>
    </p:spTree>
    <p:extLst>
      <p:ext uri="{BB962C8B-B14F-4D97-AF65-F5344CB8AC3E}">
        <p14:creationId xmlns:p14="http://schemas.microsoft.com/office/powerpoint/2010/main" val="399875019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89467E93-7B9C-4D84-8486-7A7AD7DF4928}" type="datetime1">
              <a:rPr lang="en-US" altLang="en-US"/>
              <a:pPr>
                <a:defRPr/>
              </a:pPr>
              <a:t>7/20/2024</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B56F563-9DB9-42BB-9669-EFF213EFFF0C}" type="slidenum">
              <a:rPr lang="en-US" altLang="en-US"/>
              <a:pPr>
                <a:defRPr/>
              </a:pPr>
              <a:t>‹#›</a:t>
            </a:fld>
            <a:endParaRPr lang="en-US" altLang="en-US"/>
          </a:p>
        </p:txBody>
      </p:sp>
    </p:spTree>
    <p:extLst>
      <p:ext uri="{BB962C8B-B14F-4D97-AF65-F5344CB8AC3E}">
        <p14:creationId xmlns:p14="http://schemas.microsoft.com/office/powerpoint/2010/main" val="170784354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4DE88D2-00AC-4C82-80B0-B425687BB3E6}"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C69D1C80-B52C-43E9-8D03-C930CF1982ED}" type="slidenum">
              <a:rPr lang="en-US" altLang="en-US" smtClean="0"/>
              <a:pPr>
                <a:defRPr/>
              </a:pPr>
              <a:t>‹#›</a:t>
            </a:fld>
            <a:endParaRPr lang="en-US" altLang="en-US"/>
          </a:p>
        </p:txBody>
      </p:sp>
    </p:spTree>
    <p:extLst>
      <p:ext uri="{BB962C8B-B14F-4D97-AF65-F5344CB8AC3E}">
        <p14:creationId xmlns:p14="http://schemas.microsoft.com/office/powerpoint/2010/main" val="572056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05AC7C-690C-4B4D-A02A-B9A21A561357}"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87BA621-C399-4B64-B59C-25BB9C4333B4}" type="slidenum">
              <a:rPr lang="en-US" altLang="en-US" smtClean="0"/>
              <a:pPr>
                <a:defRPr/>
              </a:pPr>
              <a:t>‹#›</a:t>
            </a:fld>
            <a:endParaRPr lang="en-US" altLang="en-US"/>
          </a:p>
        </p:txBody>
      </p:sp>
    </p:spTree>
    <p:extLst>
      <p:ext uri="{BB962C8B-B14F-4D97-AF65-F5344CB8AC3E}">
        <p14:creationId xmlns:p14="http://schemas.microsoft.com/office/powerpoint/2010/main" val="320802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50B354A-2440-4BC7-877D-663B3A5A0DD0}"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96850134-AD92-4A7E-8BA6-33220A652AC9}" type="slidenum">
              <a:rPr lang="en-US" altLang="en-US" smtClean="0"/>
              <a:pPr>
                <a:defRPr/>
              </a:pPr>
              <a:t>‹#›</a:t>
            </a:fld>
            <a:endParaRPr lang="en-US" altLang="en-US"/>
          </a:p>
        </p:txBody>
      </p:sp>
    </p:spTree>
    <p:extLst>
      <p:ext uri="{BB962C8B-B14F-4D97-AF65-F5344CB8AC3E}">
        <p14:creationId xmlns:p14="http://schemas.microsoft.com/office/powerpoint/2010/main" val="2978231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2F8F876-308F-430E-A621-6837F8D0856E}"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45B350C-BC79-4602-A45A-FEEC2B630626}" type="slidenum">
              <a:rPr lang="en-US" altLang="en-US" smtClean="0"/>
              <a:pPr>
                <a:defRPr/>
              </a:pPr>
              <a:t>‹#›</a:t>
            </a:fld>
            <a:endParaRPr lang="en-US" altLang="en-US"/>
          </a:p>
        </p:txBody>
      </p:sp>
    </p:spTree>
    <p:extLst>
      <p:ext uri="{BB962C8B-B14F-4D97-AF65-F5344CB8AC3E}">
        <p14:creationId xmlns:p14="http://schemas.microsoft.com/office/powerpoint/2010/main" val="1584162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F5D039D-3732-4F39-8BB8-FD6B8B6F31CA}" type="datetime1">
              <a:rPr lang="en-US" altLang="en-US" smtClean="0"/>
              <a:pPr>
                <a:defRPr/>
              </a:pPr>
              <a:t>7/20/2024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FC80113-755E-4ED4-8522-3072FC25F02B}" type="slidenum">
              <a:rPr lang="en-US" altLang="en-US" smtClean="0"/>
              <a:pPr>
                <a:defRPr/>
              </a:pPr>
              <a:t>‹#›</a:t>
            </a:fld>
            <a:endParaRPr lang="en-US" altLang="en-US"/>
          </a:p>
        </p:txBody>
      </p:sp>
    </p:spTree>
    <p:extLst>
      <p:ext uri="{BB962C8B-B14F-4D97-AF65-F5344CB8AC3E}">
        <p14:creationId xmlns:p14="http://schemas.microsoft.com/office/powerpoint/2010/main" val="1897793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CB456E4-7DD7-4263-A19D-BEC1BA910135}" type="datetime1">
              <a:rPr lang="en-US" altLang="en-US" smtClean="0"/>
              <a:pPr>
                <a:defRPr/>
              </a:pPr>
              <a:t>7/20/2024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2ADCBB01-3F78-4753-B8E2-39FF2E703B73}" type="slidenum">
              <a:rPr lang="en-US" altLang="en-US" smtClean="0"/>
              <a:pPr>
                <a:defRPr/>
              </a:pPr>
              <a:t>‹#›</a:t>
            </a:fld>
            <a:endParaRPr lang="en-US" altLang="en-US"/>
          </a:p>
        </p:txBody>
      </p:sp>
    </p:spTree>
    <p:extLst>
      <p:ext uri="{BB962C8B-B14F-4D97-AF65-F5344CB8AC3E}">
        <p14:creationId xmlns:p14="http://schemas.microsoft.com/office/powerpoint/2010/main" val="2959805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D9B288-48B0-468D-A1A0-376B55B351E9}" type="datetime1">
              <a:rPr lang="en-US" altLang="en-US" smtClean="0"/>
              <a:pPr>
                <a:defRPr/>
              </a:pPr>
              <a:t>7/20/2024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99C17D5B-AB86-4053-B3EA-4DD8A925F8B9}" type="slidenum">
              <a:rPr lang="en-US" altLang="en-US" smtClean="0"/>
              <a:pPr>
                <a:defRPr/>
              </a:pPr>
              <a:t>‹#›</a:t>
            </a:fld>
            <a:endParaRPr lang="en-US" altLang="en-US"/>
          </a:p>
        </p:txBody>
      </p:sp>
    </p:spTree>
    <p:extLst>
      <p:ext uri="{BB962C8B-B14F-4D97-AF65-F5344CB8AC3E}">
        <p14:creationId xmlns:p14="http://schemas.microsoft.com/office/powerpoint/2010/main" val="386735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010AA4C-A09D-484E-B1EE-E49BB9E78640}"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211BA05D-3471-4572-8FAA-4B960EB658C8}" type="slidenum">
              <a:rPr lang="en-US"/>
              <a:pPr>
                <a:defRPr/>
              </a:pPr>
              <a:t>‹#›</a:t>
            </a:fld>
            <a:endParaRPr lang="en-US"/>
          </a:p>
        </p:txBody>
      </p:sp>
    </p:spTree>
    <p:extLst>
      <p:ext uri="{BB962C8B-B14F-4D97-AF65-F5344CB8AC3E}">
        <p14:creationId xmlns:p14="http://schemas.microsoft.com/office/powerpoint/2010/main" val="1181380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1E0E091-BF1E-4788-BE54-6F22E3497034}"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36A1E29-168E-4D7F-B7C0-A4C272133F92}" type="slidenum">
              <a:rPr lang="en-US" altLang="en-US" smtClean="0"/>
              <a:pPr>
                <a:defRPr/>
              </a:pPr>
              <a:t>‹#›</a:t>
            </a:fld>
            <a:endParaRPr lang="en-US" altLang="en-US"/>
          </a:p>
        </p:txBody>
      </p:sp>
    </p:spTree>
    <p:extLst>
      <p:ext uri="{BB962C8B-B14F-4D97-AF65-F5344CB8AC3E}">
        <p14:creationId xmlns:p14="http://schemas.microsoft.com/office/powerpoint/2010/main" val="4066763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DA9BC9-6314-4C14-87F4-17005E9DF1A5}"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B8F3D954-CEAA-4376-A927-CE725B090A2E}" type="slidenum">
              <a:rPr lang="en-US" altLang="en-US" smtClean="0"/>
              <a:pPr>
                <a:defRPr/>
              </a:pPr>
              <a:t>‹#›</a:t>
            </a:fld>
            <a:endParaRPr lang="en-US" altLang="en-US"/>
          </a:p>
        </p:txBody>
      </p:sp>
    </p:spTree>
    <p:extLst>
      <p:ext uri="{BB962C8B-B14F-4D97-AF65-F5344CB8AC3E}">
        <p14:creationId xmlns:p14="http://schemas.microsoft.com/office/powerpoint/2010/main" val="165432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5102739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595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280303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636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086503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63A7B6E-3C22-48DA-BE9A-C830A871B4FA}"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25E289D-51A0-41EE-9C05-3782486D7557}" type="slidenum">
              <a:rPr lang="en-US" altLang="en-US" smtClean="0"/>
              <a:pPr>
                <a:defRPr/>
              </a:pPr>
              <a:t>‹#›</a:t>
            </a:fld>
            <a:endParaRPr lang="en-US" altLang="en-US"/>
          </a:p>
        </p:txBody>
      </p:sp>
    </p:spTree>
    <p:extLst>
      <p:ext uri="{BB962C8B-B14F-4D97-AF65-F5344CB8AC3E}">
        <p14:creationId xmlns:p14="http://schemas.microsoft.com/office/powerpoint/2010/main" val="1990671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DB5D43-BCE3-4641-A55D-67760A558F5E}"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9E625E6-9BAF-4711-890E-9A5185EF0A76}" type="slidenum">
              <a:rPr lang="en-US" altLang="en-US" smtClean="0"/>
              <a:pPr>
                <a:defRPr/>
              </a:pPr>
              <a:t>‹#›</a:t>
            </a:fld>
            <a:endParaRPr lang="en-US" altLang="en-US"/>
          </a:p>
        </p:txBody>
      </p:sp>
    </p:spTree>
    <p:extLst>
      <p:ext uri="{BB962C8B-B14F-4D97-AF65-F5344CB8AC3E}">
        <p14:creationId xmlns:p14="http://schemas.microsoft.com/office/powerpoint/2010/main" val="1859601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2E035FC-1B88-4225-BDD9-FB2BC6E74829}"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4DCE36D9-4FE7-4E69-A43F-4D6379110A08}" type="slidenum">
              <a:rPr lang="en-US" altLang="en-US" smtClean="0"/>
              <a:pPr>
                <a:defRPr/>
              </a:pPr>
              <a:t>‹#›</a:t>
            </a:fld>
            <a:endParaRPr lang="en-US" altLang="en-US"/>
          </a:p>
        </p:txBody>
      </p:sp>
    </p:spTree>
    <p:extLst>
      <p:ext uri="{BB962C8B-B14F-4D97-AF65-F5344CB8AC3E}">
        <p14:creationId xmlns:p14="http://schemas.microsoft.com/office/powerpoint/2010/main" val="387812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3F200F65-46EB-4CA6-9055-E07F6869AA2A}"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04420DA3-8B6B-464F-8430-4CD8D46C3976}" type="slidenum">
              <a:rPr lang="en-US"/>
              <a:pPr>
                <a:defRPr/>
              </a:pPr>
              <a:t>‹#›</a:t>
            </a:fld>
            <a:endParaRPr lang="en-US"/>
          </a:p>
        </p:txBody>
      </p:sp>
    </p:spTree>
    <p:extLst>
      <p:ext uri="{BB962C8B-B14F-4D97-AF65-F5344CB8AC3E}">
        <p14:creationId xmlns:p14="http://schemas.microsoft.com/office/powerpoint/2010/main" val="34965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FDD8FA-7551-4B81-8F85-BC1B6E2EB803}"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D5332E0-DE82-4CA3-AD1A-3D11909C113E}" type="slidenum">
              <a:rPr lang="en-US" altLang="en-US" smtClean="0"/>
              <a:pPr>
                <a:defRPr/>
              </a:pPr>
              <a:t>‹#›</a:t>
            </a:fld>
            <a:endParaRPr lang="en-US" altLang="en-US"/>
          </a:p>
        </p:txBody>
      </p:sp>
    </p:spTree>
    <p:extLst>
      <p:ext uri="{BB962C8B-B14F-4D97-AF65-F5344CB8AC3E}">
        <p14:creationId xmlns:p14="http://schemas.microsoft.com/office/powerpoint/2010/main" val="761373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009230-C6F9-40EB-B807-4BDF9AD42AF7}"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B26826C-DB15-4087-9F83-48BC0BF6EB35}" type="slidenum">
              <a:rPr lang="en-US" altLang="en-US" smtClean="0"/>
              <a:pPr>
                <a:defRPr/>
              </a:pPr>
              <a:t>‹#›</a:t>
            </a:fld>
            <a:endParaRPr lang="en-US" altLang="en-US"/>
          </a:p>
        </p:txBody>
      </p:sp>
    </p:spTree>
    <p:extLst>
      <p:ext uri="{BB962C8B-B14F-4D97-AF65-F5344CB8AC3E}">
        <p14:creationId xmlns:p14="http://schemas.microsoft.com/office/powerpoint/2010/main" val="1378159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FCFB9BB-A541-4FEF-99A7-52FD4A0696AF}"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57B256D8-1D65-4FEF-8160-A36A93FEDC6E}" type="slidenum">
              <a:rPr lang="en-US" altLang="en-US" smtClean="0"/>
              <a:pPr>
                <a:defRPr/>
              </a:pPr>
              <a:t>‹#›</a:t>
            </a:fld>
            <a:endParaRPr lang="en-US" altLang="en-US"/>
          </a:p>
        </p:txBody>
      </p:sp>
    </p:spTree>
    <p:extLst>
      <p:ext uri="{BB962C8B-B14F-4D97-AF65-F5344CB8AC3E}">
        <p14:creationId xmlns:p14="http://schemas.microsoft.com/office/powerpoint/2010/main" val="30463347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99A4238-12C5-4760-98CE-6A74866FCD55}" type="datetime1">
              <a:rPr lang="en-US" altLang="en-US" smtClean="0"/>
              <a:pPr>
                <a:defRPr/>
              </a:pPr>
              <a:t>7/20/2024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9A4939ED-97CE-4F4B-98F3-5917A61BDEA4}" type="slidenum">
              <a:rPr lang="en-US" altLang="en-US" smtClean="0"/>
              <a:pPr>
                <a:defRPr/>
              </a:pPr>
              <a:t>‹#›</a:t>
            </a:fld>
            <a:endParaRPr lang="en-US" altLang="en-US"/>
          </a:p>
        </p:txBody>
      </p:sp>
    </p:spTree>
    <p:extLst>
      <p:ext uri="{BB962C8B-B14F-4D97-AF65-F5344CB8AC3E}">
        <p14:creationId xmlns:p14="http://schemas.microsoft.com/office/powerpoint/2010/main" val="4084149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9A3E8E4-6FFC-4CB1-AFC6-7742CF2EC474}" type="datetime1">
              <a:rPr lang="en-US" altLang="en-US" smtClean="0"/>
              <a:pPr>
                <a:defRPr/>
              </a:pPr>
              <a:t>7/20/2024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17580F2-45C2-49A1-AD6A-E346FC692754}" type="slidenum">
              <a:rPr lang="en-US" altLang="en-US" smtClean="0"/>
              <a:pPr>
                <a:defRPr/>
              </a:pPr>
              <a:t>‹#›</a:t>
            </a:fld>
            <a:endParaRPr lang="en-US" altLang="en-US"/>
          </a:p>
        </p:txBody>
      </p:sp>
    </p:spTree>
    <p:extLst>
      <p:ext uri="{BB962C8B-B14F-4D97-AF65-F5344CB8AC3E}">
        <p14:creationId xmlns:p14="http://schemas.microsoft.com/office/powerpoint/2010/main" val="17312418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0F79614-E038-4B87-96AF-852B0AA48E74}" type="datetime1">
              <a:rPr lang="en-US" altLang="en-US" smtClean="0"/>
              <a:pPr>
                <a:defRPr/>
              </a:pPr>
              <a:t>7/20/2024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D218C30E-8482-46F7-AFB4-4654B74980CD}" type="slidenum">
              <a:rPr lang="en-US" altLang="en-US" smtClean="0"/>
              <a:pPr>
                <a:defRPr/>
              </a:pPr>
              <a:t>‹#›</a:t>
            </a:fld>
            <a:endParaRPr lang="en-US" altLang="en-US"/>
          </a:p>
        </p:txBody>
      </p:sp>
    </p:spTree>
    <p:extLst>
      <p:ext uri="{BB962C8B-B14F-4D97-AF65-F5344CB8AC3E}">
        <p14:creationId xmlns:p14="http://schemas.microsoft.com/office/powerpoint/2010/main" val="130831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805C7D-11D0-4ACB-873C-74C3C21CEB96}"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5FA6A481-E5D7-43E3-8AAD-119E9C0AD283}" type="slidenum">
              <a:rPr lang="en-US" altLang="en-US" smtClean="0"/>
              <a:pPr>
                <a:defRPr/>
              </a:pPr>
              <a:t>‹#›</a:t>
            </a:fld>
            <a:endParaRPr lang="en-US" altLang="en-US"/>
          </a:p>
        </p:txBody>
      </p:sp>
    </p:spTree>
    <p:extLst>
      <p:ext uri="{BB962C8B-B14F-4D97-AF65-F5344CB8AC3E}">
        <p14:creationId xmlns:p14="http://schemas.microsoft.com/office/powerpoint/2010/main" val="19131727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559981-5EAC-46D2-8442-F47F4C11E8CA}"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8BCF577-7126-43A5-B2FB-BFD8ADB63C7F}" type="slidenum">
              <a:rPr lang="en-US" altLang="en-US" smtClean="0"/>
              <a:pPr>
                <a:defRPr/>
              </a:pPr>
              <a:t>‹#›</a:t>
            </a:fld>
            <a:endParaRPr lang="en-US" altLang="en-US"/>
          </a:p>
        </p:txBody>
      </p:sp>
    </p:spTree>
    <p:extLst>
      <p:ext uri="{BB962C8B-B14F-4D97-AF65-F5344CB8AC3E}">
        <p14:creationId xmlns:p14="http://schemas.microsoft.com/office/powerpoint/2010/main" val="3993600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10507501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43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1">
                    <a:tint val="75000"/>
                  </a:schemeClr>
                </a:solidFill>
              </a:defRPr>
            </a:lvl1pPr>
          </a:lstStyle>
          <a:p>
            <a:pPr>
              <a:defRPr/>
            </a:pPr>
            <a:fld id="{4B9FD870-E314-471B-8C3C-75EB12E89608}" type="datetime1">
              <a:rPr lang="en-US"/>
              <a:pPr>
                <a:defRPr/>
              </a:pPr>
              <a:t>7/20/2024</a:t>
            </a:fld>
            <a:endParaRPr lang="en-US"/>
          </a:p>
        </p:txBody>
      </p:sp>
      <p:sp>
        <p:nvSpPr>
          <p:cNvPr id="8" name="Footer Placeholder 7"/>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9" name="Slide Number Placeholder 8"/>
          <p:cNvSpPr>
            <a:spLocks noGrp="1"/>
          </p:cNvSpPr>
          <p:nvPr>
            <p:ph type="sldNum" sz="quarter" idx="12"/>
          </p:nvPr>
        </p:nvSpPr>
        <p:spPr/>
        <p:txBody>
          <a:bodyPr/>
          <a:lstStyle>
            <a:lvl1pPr>
              <a:defRPr>
                <a:solidFill>
                  <a:schemeClr val="tx1">
                    <a:tint val="75000"/>
                  </a:schemeClr>
                </a:solidFill>
              </a:defRPr>
            </a:lvl1pPr>
          </a:lstStyle>
          <a:p>
            <a:pPr>
              <a:defRPr/>
            </a:pPr>
            <a:fld id="{E8483CF3-DB10-4A54-B479-8392A05C623D}" type="slidenum">
              <a:rPr lang="en-US"/>
              <a:pPr>
                <a:defRPr/>
              </a:pPr>
              <a:t>‹#›</a:t>
            </a:fld>
            <a:endParaRPr lang="en-US"/>
          </a:p>
        </p:txBody>
      </p:sp>
    </p:spTree>
    <p:extLst>
      <p:ext uri="{BB962C8B-B14F-4D97-AF65-F5344CB8AC3E}">
        <p14:creationId xmlns:p14="http://schemas.microsoft.com/office/powerpoint/2010/main" val="28689639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40718423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5924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6606496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989F38-6D76-4F35-A174-C2C089BAA1D1}"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A06679F-B4BC-4523-AFB7-C048A12B44BE}" type="slidenum">
              <a:rPr lang="en-US" altLang="en-US" smtClean="0"/>
              <a:pPr>
                <a:defRPr/>
              </a:pPr>
              <a:t>‹#›</a:t>
            </a:fld>
            <a:endParaRPr lang="en-US" altLang="en-US"/>
          </a:p>
        </p:txBody>
      </p:sp>
    </p:spTree>
    <p:extLst>
      <p:ext uri="{BB962C8B-B14F-4D97-AF65-F5344CB8AC3E}">
        <p14:creationId xmlns:p14="http://schemas.microsoft.com/office/powerpoint/2010/main" val="11471056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0B5B01A-B75A-42AE-87F0-BE112B198E30}"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5302AB9-2E07-4FDB-95AB-E5B1C72375EA}" type="slidenum">
              <a:rPr lang="en-US" altLang="en-US" smtClean="0"/>
              <a:pPr>
                <a:defRPr/>
              </a:pPr>
              <a:t>‹#›</a:t>
            </a:fld>
            <a:endParaRPr lang="en-US" altLang="en-US"/>
          </a:p>
        </p:txBody>
      </p:sp>
    </p:spTree>
    <p:extLst>
      <p:ext uri="{BB962C8B-B14F-4D97-AF65-F5344CB8AC3E}">
        <p14:creationId xmlns:p14="http://schemas.microsoft.com/office/powerpoint/2010/main" val="334220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tint val="75000"/>
                  </a:schemeClr>
                </a:solidFill>
              </a:defRPr>
            </a:lvl1pPr>
          </a:lstStyle>
          <a:p>
            <a:pPr>
              <a:defRPr/>
            </a:pPr>
            <a:fld id="{2923FF0F-A733-414C-9480-C4DF88781995}" type="datetime1">
              <a:rPr lang="en-US"/>
              <a:pPr>
                <a:defRPr/>
              </a:pPr>
              <a:t>7/20/2024</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5" name="Slide Number Placeholder 4"/>
          <p:cNvSpPr>
            <a:spLocks noGrp="1"/>
          </p:cNvSpPr>
          <p:nvPr>
            <p:ph type="sldNum" sz="quarter" idx="12"/>
          </p:nvPr>
        </p:nvSpPr>
        <p:spPr/>
        <p:txBody>
          <a:bodyPr/>
          <a:lstStyle>
            <a:lvl1pPr>
              <a:defRPr>
                <a:solidFill>
                  <a:schemeClr val="tx1">
                    <a:tint val="75000"/>
                  </a:schemeClr>
                </a:solidFill>
              </a:defRPr>
            </a:lvl1pPr>
          </a:lstStyle>
          <a:p>
            <a:pPr>
              <a:defRPr/>
            </a:pPr>
            <a:fld id="{EA00D260-E46F-4648-A6C3-97551C95A9C6}" type="slidenum">
              <a:rPr lang="en-US"/>
              <a:pPr>
                <a:defRPr/>
              </a:pPr>
              <a:t>‹#›</a:t>
            </a:fld>
            <a:endParaRPr lang="en-US"/>
          </a:p>
        </p:txBody>
      </p:sp>
    </p:spTree>
    <p:extLst>
      <p:ext uri="{BB962C8B-B14F-4D97-AF65-F5344CB8AC3E}">
        <p14:creationId xmlns:p14="http://schemas.microsoft.com/office/powerpoint/2010/main" val="56438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tint val="75000"/>
                  </a:schemeClr>
                </a:solidFill>
              </a:defRPr>
            </a:lvl1pPr>
          </a:lstStyle>
          <a:p>
            <a:pPr>
              <a:defRPr/>
            </a:pPr>
            <a:fld id="{367AEE66-B1B8-4BD2-A274-0EEF6368D9B9}" type="datetime1">
              <a:rPr lang="en-US"/>
              <a:pPr>
                <a:defRPr/>
              </a:pPr>
              <a:t>7/20/2024</a:t>
            </a:fld>
            <a:endParaRPr lang="en-US"/>
          </a:p>
        </p:txBody>
      </p:sp>
      <p:sp>
        <p:nvSpPr>
          <p:cNvPr id="3" name="Footer Placeholder 2"/>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4" name="Slide Number Placeholder 3"/>
          <p:cNvSpPr>
            <a:spLocks noGrp="1"/>
          </p:cNvSpPr>
          <p:nvPr>
            <p:ph type="sldNum" sz="quarter" idx="12"/>
          </p:nvPr>
        </p:nvSpPr>
        <p:spPr/>
        <p:txBody>
          <a:bodyPr/>
          <a:lstStyle>
            <a:lvl1pPr>
              <a:defRPr>
                <a:solidFill>
                  <a:schemeClr val="tx1">
                    <a:tint val="75000"/>
                  </a:schemeClr>
                </a:solidFill>
              </a:defRPr>
            </a:lvl1pPr>
          </a:lstStyle>
          <a:p>
            <a:pPr>
              <a:defRPr/>
            </a:pPr>
            <a:fld id="{BDEC5DCA-F577-4866-8880-C465698A39C1}" type="slidenum">
              <a:rPr lang="en-US"/>
              <a:pPr>
                <a:defRPr/>
              </a:pPr>
              <a:t>‹#›</a:t>
            </a:fld>
            <a:endParaRPr lang="en-US"/>
          </a:p>
        </p:txBody>
      </p:sp>
    </p:spTree>
    <p:extLst>
      <p:ext uri="{BB962C8B-B14F-4D97-AF65-F5344CB8AC3E}">
        <p14:creationId xmlns:p14="http://schemas.microsoft.com/office/powerpoint/2010/main" val="20274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27192CBD-1300-4609-97E3-0F029BC74B37}"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51DEBB4A-08E3-4BAA-B794-BA9F4477ECAD}" type="slidenum">
              <a:rPr lang="en-US"/>
              <a:pPr>
                <a:defRPr/>
              </a:pPr>
              <a:t>‹#›</a:t>
            </a:fld>
            <a:endParaRPr lang="en-US"/>
          </a:p>
        </p:txBody>
      </p:sp>
    </p:spTree>
    <p:extLst>
      <p:ext uri="{BB962C8B-B14F-4D97-AF65-F5344CB8AC3E}">
        <p14:creationId xmlns:p14="http://schemas.microsoft.com/office/powerpoint/2010/main" val="23998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E0768611-121C-4C6D-93F3-704C2654DE55}"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FA5B192C-DDE0-4000-BAEB-1D8500B6E37D}" type="slidenum">
              <a:rPr lang="en-US"/>
              <a:pPr>
                <a:defRPr/>
              </a:pPr>
              <a:t>‹#›</a:t>
            </a:fld>
            <a:endParaRPr lang="en-US"/>
          </a:p>
        </p:txBody>
      </p:sp>
    </p:spTree>
    <p:extLst>
      <p:ext uri="{BB962C8B-B14F-4D97-AF65-F5344CB8AC3E}">
        <p14:creationId xmlns:p14="http://schemas.microsoft.com/office/powerpoint/2010/main" val="7562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solidFill>
              </a:defRPr>
            </a:lvl1pPr>
          </a:lstStyle>
          <a:p>
            <a:pPr>
              <a:defRPr/>
            </a:pPr>
            <a:fld id="{05362CE9-13ED-4077-9683-E02D696DDC31}" type="datetime1">
              <a:rPr lang="en-US" altLang="en-US"/>
              <a:pPr>
                <a:defRPr/>
              </a:pPr>
              <a:t>7/20/2024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solidFill>
              </a:defRPr>
            </a:lvl1pPr>
          </a:lstStyle>
          <a:p>
            <a:pPr>
              <a:defRPr/>
            </a:pPr>
            <a:fld id="{A63FF4D3-8215-4C95-BDEC-0E313CF7DF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solidFill>
                  <a:prstClr val="black"/>
                </a:solidFill>
                <a:latin typeface="Calibri" panose="020F0502020204030204" pitchFamily="34" charset="0"/>
              </a:defRPr>
            </a:lvl1pPr>
          </a:lstStyle>
          <a:p>
            <a:pPr>
              <a:defRPr/>
            </a:pPr>
            <a:fld id="{342A34A0-406F-47BA-9699-F748A759722C}" type="datetime1">
              <a:rPr lang="en-US" altLang="en-US"/>
              <a:pPr>
                <a:defRPr/>
              </a:pPr>
              <a:t>7/20/2024</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solidFill>
                  <a:prstClr val="black"/>
                </a:solidFill>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solidFill>
                  <a:prstClr val="black"/>
                </a:solidFill>
                <a:latin typeface="Calibri" panose="020F0502020204030204" pitchFamily="34" charset="0"/>
              </a:defRPr>
            </a:lvl1pPr>
          </a:lstStyle>
          <a:p>
            <a:pPr>
              <a:defRPr/>
            </a:pPr>
            <a:fld id="{BAD2062A-9743-47A0-A1AB-194F8DDDD9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85031994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2971903960"/>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2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hyperlink" Target="https://www.freepngimg.com/png/58412-and-electronics-circuits-electronic-fundamentals,-crypto-circuits:"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60.png"/><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1.emf"/><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26.png"/><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34.emf"/><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1.xml"/><Relationship Id="rId7" Type="http://schemas.openxmlformats.org/officeDocument/2006/relationships/image" Target="../media/image39.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7.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9.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tags" Target="../tags/tag10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1.xml"/><Relationship Id="rId1" Type="http://schemas.openxmlformats.org/officeDocument/2006/relationships/tags" Target="../tags/tag11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9.xml"/><Relationship Id="rId1" Type="http://schemas.openxmlformats.org/officeDocument/2006/relationships/tags" Target="../tags/tag11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1.xml"/><Relationship Id="rId1" Type="http://schemas.openxmlformats.org/officeDocument/2006/relationships/tags" Target="../tags/tag12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image" Target="../media/image59.jpeg"/></Relationships>
</file>

<file path=ppt/slides/_rels/slide5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64.png"/><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tags" Target="../tags/tag135.xml"/><Relationship Id="rId7" Type="http://schemas.openxmlformats.org/officeDocument/2006/relationships/image" Target="../media/image66.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65.png"/><Relationship Id="rId5" Type="http://schemas.openxmlformats.org/officeDocument/2006/relationships/slideLayout" Target="../slideLayouts/slideLayout13.xml"/><Relationship Id="rId4" Type="http://schemas.openxmlformats.org/officeDocument/2006/relationships/tags" Target="../tags/tag1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6"/>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p:blipFill>
        <p:spPr bwMode="auto">
          <a:xfrm>
            <a:off x="349251" y="2819400"/>
            <a:ext cx="8445498" cy="39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2227" name="TextBox 4"/>
          <p:cNvSpPr>
            <a:spLocks noChangeArrowheads="1"/>
          </p:cNvSpPr>
          <p:nvPr>
            <p:custDataLst>
              <p:tags r:id="rId2"/>
            </p:custDataLst>
          </p:nvPr>
        </p:nvSpPr>
        <p:spPr bwMode="auto">
          <a:xfrm>
            <a:off x="1143000" y="6096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Digital Electronics (203105201)</a:t>
            </a:r>
          </a:p>
        </p:txBody>
      </p:sp>
      <p:sp>
        <p:nvSpPr>
          <p:cNvPr id="52228" name="TextBox 5"/>
          <p:cNvSpPr>
            <a:spLocks noChangeArrowheads="1"/>
          </p:cNvSpPr>
          <p:nvPr>
            <p:custDataLst>
              <p:tags r:id="rId3"/>
            </p:custDataLst>
          </p:nvPr>
        </p:nvSpPr>
        <p:spPr bwMode="auto">
          <a:xfrm>
            <a:off x="1527175" y="1535113"/>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smtClean="0">
                <a:solidFill>
                  <a:srgbClr val="000000"/>
                </a:solidFill>
                <a:cs typeface="Times New Roman" panose="02020603050405020304" pitchFamily="18" charset="0"/>
              </a:rPr>
              <a:t>Alpita </a:t>
            </a:r>
            <a:r>
              <a:rPr lang="en-US" altLang="en-US" sz="2200" b="1" dirty="0" err="1" smtClean="0">
                <a:solidFill>
                  <a:srgbClr val="000000"/>
                </a:solidFill>
                <a:cs typeface="Times New Roman" panose="02020603050405020304" pitchFamily="18" charset="0"/>
              </a:rPr>
              <a:t>makwana</a:t>
            </a:r>
            <a:r>
              <a:rPr lang="en-US" altLang="en-US" sz="2200" b="1" dirty="0" smtClean="0">
                <a:solidFill>
                  <a:srgbClr val="000000"/>
                </a:solidFill>
                <a:cs typeface="Times New Roman" panose="02020603050405020304" pitchFamily="18" charset="0"/>
              </a:rPr>
              <a:t>,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a:solidFill>
                  <a:srgbClr val="000000"/>
                </a:solidFill>
                <a:cs typeface="Times New Roman" panose="02020603050405020304" pitchFamily="18" charset="0"/>
              </a:rPr>
              <a:t>Mechatronics Engineering</a:t>
            </a:r>
            <a:endParaRPr lang="en-IN" altLang="en-US" sz="2200" dirty="0">
              <a:solidFill>
                <a:srgbClr val="000000"/>
              </a:solidFill>
              <a:cs typeface="Times New Roman" panose="02020603050405020304" pitchFamily="18" charset="0"/>
            </a:endParaRPr>
          </a:p>
        </p:txBody>
      </p:sp>
      <p:grpSp>
        <p:nvGrpSpPr>
          <p:cNvPr id="52230" name="Group 26"/>
          <p:cNvGrpSpPr>
            <a:grpSpLocks/>
          </p:cNvGrpSpPr>
          <p:nvPr/>
        </p:nvGrpSpPr>
        <p:grpSpPr bwMode="auto">
          <a:xfrm>
            <a:off x="1600200" y="1295400"/>
            <a:ext cx="6308725" cy="93663"/>
            <a:chOff x="1428728" y="2571744"/>
            <a:chExt cx="6309404" cy="94298"/>
          </a:xfrm>
        </p:grpSpPr>
        <p:sp>
          <p:nvSpPr>
            <p:cNvPr id="52232"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2234"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grpSp>
    </p:spTree>
  </p:cSld>
  <p:clrMapOvr>
    <a:masterClrMapping/>
  </p:clrMapOvr>
  <p:transition advTm="558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0"/>
            <a:ext cx="9067800" cy="4419600"/>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ea typeface="+mj-ea"/>
                <a:cs typeface="Times New Roman" panose="02020603050405020304" pitchFamily="18" charset="0"/>
              </a:rPr>
              <a:t>Conversion from Binary to Octal:</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Group the binary bits into groups of 3 starting from LSB</a:t>
            </a:r>
            <a:r>
              <a:rPr lang="en-US" sz="2000" dirty="0">
                <a:cs typeface="Times New Roman" panose="02020603050405020304" pitchFamily="18" charset="0"/>
              </a:rPr>
              <a:t>.</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Convert each group into its equivalent octal.</a:t>
            </a:r>
            <a:endParaRPr lang="en-US" sz="2000" b="1" dirty="0">
              <a:ea typeface="+mj-ea"/>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Binary to Hex:</a:t>
            </a:r>
          </a:p>
          <a:p>
            <a:pPr marL="857250" lvl="1" indent="-457200" algn="just" eaLnBrk="1" fontAlgn="auto" hangingPunct="1">
              <a:spcAft>
                <a:spcPts val="0"/>
              </a:spcAft>
              <a:buFont typeface="+mj-lt"/>
              <a:buAutoNum type="arabicPeriod"/>
              <a:defRPr/>
            </a:pPr>
            <a:r>
              <a:rPr lang="en-US" sz="2000" dirty="0">
                <a:cs typeface="Times New Roman" panose="02020603050405020304" pitchFamily="18" charset="0"/>
              </a:rPr>
              <a:t>Break the binary number in to 4-bit sections from LSB to MSB</a:t>
            </a:r>
          </a:p>
          <a:p>
            <a:pPr marL="857250" lvl="1" indent="-457200" algn="just" eaLnBrk="1" fontAlgn="auto" hangingPunct="1">
              <a:spcAft>
                <a:spcPts val="0"/>
              </a:spcAft>
              <a:buFont typeface="+mj-lt"/>
              <a:buAutoNum type="arabicPeriod"/>
              <a:defRPr/>
            </a:pPr>
            <a:r>
              <a:rPr lang="en-US" sz="2000" dirty="0">
                <a:cs typeface="Times New Roman" panose="02020603050405020304" pitchFamily="18" charset="0"/>
              </a:rPr>
              <a:t>Convert each 4-bit binary number into hex equivalent.</a:t>
            </a:r>
          </a:p>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Octal to Binary:</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Convert each octal digit into its equivalent 3-bit binary number.</a:t>
            </a:r>
          </a:p>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Hex to Binary:</a:t>
            </a:r>
          </a:p>
          <a:p>
            <a:pPr marL="857250" lvl="1" indent="-457200" algn="just" eaLnBrk="1" fontAlgn="auto" hangingPunct="1">
              <a:spcAft>
                <a:spcPts val="0"/>
              </a:spcAft>
              <a:buFont typeface="+mj-lt"/>
              <a:buAutoNum type="arabicPeriod"/>
              <a:defRPr/>
            </a:pPr>
            <a:r>
              <a:rPr lang="en-US" sz="2000" dirty="0">
                <a:cs typeface="Times New Roman" panose="02020603050405020304" pitchFamily="18" charset="0"/>
              </a:rPr>
              <a:t>Convert each hex digit to its 4-bit binary equivalent.</a:t>
            </a:r>
          </a:p>
          <a:p>
            <a:pPr marL="857250" lvl="1" indent="-457200" algn="just" eaLnBrk="1" fontAlgn="auto" hangingPunct="1">
              <a:spcAft>
                <a:spcPts val="0"/>
              </a:spcAft>
              <a:buFont typeface="+mj-lt"/>
              <a:buAutoNum type="arabicPeriod"/>
              <a:defRPr/>
            </a:pPr>
            <a:r>
              <a:rPr lang="en-US" sz="2000" dirty="0">
                <a:cs typeface="Times New Roman" panose="02020603050405020304" pitchFamily="18" charset="0"/>
              </a:rPr>
              <a:t>Combine the 4-bit sections by removing the spaces</a:t>
            </a:r>
            <a:r>
              <a:rPr lang="en-US" sz="1800" dirty="0">
                <a:latin typeface="Times New Roman" panose="02020603050405020304" pitchFamily="18" charset="0"/>
                <a:cs typeface="Times New Roman" panose="02020603050405020304" pitchFamily="18" charset="0"/>
              </a:rPr>
              <a:t>.</a:t>
            </a:r>
          </a:p>
          <a:p>
            <a:pPr marL="914400" lvl="1" indent="-4572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914400" lvl="1" indent="-457200" eaLnBrk="1" fontAlgn="auto" hangingPunct="1">
              <a:spcAft>
                <a:spcPts val="0"/>
              </a:spcAft>
              <a:buFont typeface="+mj-lt"/>
              <a:buAutoNum type="arabicPeriod"/>
              <a:defRPr/>
            </a:pPr>
            <a:endParaRPr lang="en-US" sz="2000" dirty="0">
              <a:cs typeface="Times New Roman" panose="02020603050405020304" pitchFamily="18" charset="0"/>
            </a:endParaRPr>
          </a:p>
        </p:txBody>
      </p:sp>
      <p:sp>
        <p:nvSpPr>
          <p:cNvPr id="8"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4E9E47-177D-482F-87CF-D1FF2F06E6C8}"/>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5AAFF0BB-EE34-4A77-8A47-C60CB0892BA0}"/>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4751"/>
    </mc:Choice>
    <mc:Fallback xmlns="">
      <p:transition spd="slow" advTm="94751"/>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0"/>
            <a:ext cx="9067800" cy="4419600"/>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ea typeface="+mj-ea"/>
                <a:cs typeface="Times New Roman" panose="02020603050405020304" pitchFamily="18" charset="0"/>
              </a:rPr>
              <a:t>Conversion from Binary to Octal:</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Group the binary bits into groups of 3 starting from LSB</a:t>
            </a:r>
            <a:r>
              <a:rPr lang="en-US" sz="2000" dirty="0">
                <a:cs typeface="Times New Roman" panose="02020603050405020304" pitchFamily="18" charset="0"/>
              </a:rPr>
              <a:t>.</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Convert each group into its equivalent octal.</a:t>
            </a:r>
            <a:endParaRPr lang="en-US" sz="2000" b="1" dirty="0">
              <a:ea typeface="+mj-ea"/>
              <a:cs typeface="Times New Roman" panose="02020603050405020304" pitchFamily="18" charset="0"/>
            </a:endParaRPr>
          </a:p>
          <a:p>
            <a:pPr marL="457200" lvl="1" indent="0" eaLnBrk="1" fontAlgn="auto" hangingPunct="1">
              <a:spcAft>
                <a:spcPts val="0"/>
              </a:spcAft>
              <a:buNone/>
              <a:defRPr/>
            </a:pPr>
            <a:endParaRPr lang="en-US" sz="1800" dirty="0">
              <a:latin typeface="Times New Roman" panose="02020603050405020304" pitchFamily="18" charset="0"/>
              <a:cs typeface="Times New Roman" panose="02020603050405020304" pitchFamily="18" charset="0"/>
            </a:endParaRPr>
          </a:p>
          <a:p>
            <a:pPr marL="914400" lvl="1" indent="-457200" eaLnBrk="1" fontAlgn="auto" hangingPunct="1">
              <a:spcAft>
                <a:spcPts val="0"/>
              </a:spcAft>
              <a:buFont typeface="+mj-lt"/>
              <a:buAutoNum type="arabicPeriod"/>
              <a:defRPr/>
            </a:pPr>
            <a:endParaRPr lang="en-US" sz="2000" dirty="0">
              <a:cs typeface="Times New Roman" panose="02020603050405020304" pitchFamily="18" charset="0"/>
            </a:endParaRPr>
          </a:p>
        </p:txBody>
      </p:sp>
      <p:sp>
        <p:nvSpPr>
          <p:cNvPr id="8"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482F3B-F349-436D-A8B1-8F87AE3B0226}"/>
                  </a:ext>
                </a:extLst>
              </p:cNvPr>
              <p:cNvSpPr txBox="1"/>
              <p:nvPr/>
            </p:nvSpPr>
            <p:spPr>
              <a:xfrm>
                <a:off x="1104900" y="3657600"/>
                <a:ext cx="6172200" cy="506870"/>
              </a:xfrm>
              <a:prstGeom prst="rect">
                <a:avLst/>
              </a:prstGeom>
              <a:noFill/>
            </p:spPr>
            <p:txBody>
              <a:bodyPr wrap="square" rtlCol="0">
                <a:spAutoFit/>
              </a:bodyPr>
              <a:lstStyle/>
              <a:p>
                <a14:m>
                  <m:oMath xmlns:m="http://schemas.openxmlformats.org/officeDocument/2006/math">
                    <m:d>
                      <m:dPr>
                        <m:ctrlPr>
                          <a:rPr lang="en-US" b="1" i="1" dirty="0" smtClean="0">
                            <a:latin typeface="Cambria Math"/>
                          </a:rPr>
                        </m:ctrlPr>
                      </m:dPr>
                      <m:e>
                        <m:r>
                          <a:rPr lang="en-US" b="1" i="1" dirty="0" smtClean="0">
                            <a:latin typeface="Cambria Math" panose="02040503050406030204" pitchFamily="18" charset="0"/>
                          </a:rPr>
                          <m:t>𝟏𝟗</m:t>
                        </m:r>
                        <m:r>
                          <a:rPr lang="en-US" b="1" i="1" dirty="0" smtClean="0">
                            <a:latin typeface="Cambria Math" panose="02040503050406030204" pitchFamily="18" charset="0"/>
                          </a:rPr>
                          <m:t>.</m:t>
                        </m:r>
                        <m:r>
                          <a:rPr lang="en-US" b="1" i="1" dirty="0" smtClean="0">
                            <a:latin typeface="Cambria Math" panose="02040503050406030204" pitchFamily="18" charset="0"/>
                          </a:rPr>
                          <m:t>𝟕𝟓</m:t>
                        </m:r>
                      </m:e>
                    </m:d>
                    <m:r>
                      <a:rPr lang="en-US" b="1" i="1" baseline="-25000" dirty="0" smtClean="0">
                        <a:latin typeface="Cambria Math" panose="02040503050406030204" pitchFamily="18" charset="0"/>
                      </a:rPr>
                      <m:t>𝟏𝟎</m:t>
                    </m:r>
                    <m:r>
                      <a:rPr lang="en-US" b="1" i="1" dirty="0" smtClean="0">
                        <a:latin typeface="Cambria Math" panose="02040503050406030204" pitchFamily="18" charset="0"/>
                      </a:rPr>
                      <m:t>= </m:t>
                    </m:r>
                    <m:d>
                      <m:dPr>
                        <m:ctrlPr>
                          <a:rPr lang="en-US" b="1" i="1" dirty="0" smtClean="0">
                            <a:latin typeface="Cambria Math"/>
                          </a:rPr>
                        </m:ctrlPr>
                      </m:dPr>
                      <m:e>
                        <m:r>
                          <a:rPr lang="en-US" b="1" i="1" dirty="0" smtClean="0">
                            <a:latin typeface="Cambria Math" panose="02040503050406030204" pitchFamily="18" charset="0"/>
                          </a:rPr>
                          <m:t>𝟏𝟎𝟎𝟏𝟏</m:t>
                        </m:r>
                        <m:r>
                          <a:rPr lang="en-US" b="1" i="1" dirty="0" smtClean="0">
                            <a:latin typeface="Cambria Math" panose="02040503050406030204" pitchFamily="18" charset="0"/>
                          </a:rPr>
                          <m:t>.</m:t>
                        </m:r>
                        <m:r>
                          <a:rPr lang="en-US" b="1" i="1" dirty="0" smtClean="0">
                            <a:latin typeface="Cambria Math" panose="02040503050406030204" pitchFamily="18" charset="0"/>
                          </a:rPr>
                          <m:t>𝟏𝟏</m:t>
                        </m:r>
                      </m:e>
                    </m:d>
                    <m:r>
                      <a:rPr lang="en-US" b="1" i="1" baseline="-25000" dirty="0" smtClean="0">
                        <a:latin typeface="Cambria Math" panose="02040503050406030204" pitchFamily="18" charset="0"/>
                      </a:rPr>
                      <m:t>𝟐</m:t>
                    </m:r>
                    <m:r>
                      <a:rPr lang="en-US" b="1" i="1" baseline="-25000" dirty="0" smtClean="0">
                        <a:latin typeface="Cambria Math" panose="02040503050406030204" pitchFamily="18" charset="0"/>
                      </a:rPr>
                      <m:t> = </m:t>
                    </m:r>
                    <m:d>
                      <m:dPr>
                        <m:ctrlPr>
                          <a:rPr lang="en-US" b="1" i="1" dirty="0" smtClean="0">
                            <a:latin typeface="Cambria Math"/>
                          </a:rPr>
                        </m:ctrlPr>
                      </m:dPr>
                      <m:e>
                        <m:groupChr>
                          <m:groupChrPr>
                            <m:chr m:val="⏟"/>
                            <m:ctrlPr>
                              <a:rPr lang="en-US" b="1" i="1" dirty="0" smtClean="0">
                                <a:latin typeface="Cambria Math"/>
                              </a:rPr>
                            </m:ctrlPr>
                          </m:groupChrPr>
                          <m:e>
                            <m:r>
                              <a:rPr lang="en-US" b="1" i="1" dirty="0">
                                <a:latin typeface="Cambria Math" panose="02040503050406030204" pitchFamily="18" charset="0"/>
                              </a:rPr>
                              <m:t>𝟎𝟏</m:t>
                            </m:r>
                            <m:r>
                              <a:rPr lang="en-US" b="1" i="1" dirty="0" smtClean="0">
                                <a:latin typeface="Cambria Math" panose="02040503050406030204" pitchFamily="18" charset="0"/>
                              </a:rPr>
                              <m:t>𝟎</m:t>
                            </m:r>
                          </m:e>
                        </m:groupChr>
                        <m:groupChr>
                          <m:groupChrPr>
                            <m:chr m:val="⏟"/>
                            <m:ctrlPr>
                              <a:rPr lang="en-US" b="1" i="1" dirty="0" smtClean="0">
                                <a:latin typeface="Cambria Math"/>
                              </a:rPr>
                            </m:ctrlPr>
                          </m:groupChrPr>
                          <m:e>
                            <m:r>
                              <a:rPr lang="en-US" b="1" i="1" dirty="0">
                                <a:latin typeface="Cambria Math" panose="02040503050406030204" pitchFamily="18" charset="0"/>
                              </a:rPr>
                              <m:t>𝟎𝟏𝟏</m:t>
                            </m:r>
                          </m:e>
                        </m:groupChr>
                        <m:r>
                          <a:rPr lang="en-US" b="1" i="1" dirty="0" smtClean="0">
                            <a:latin typeface="Cambria Math" panose="02040503050406030204" pitchFamily="18" charset="0"/>
                          </a:rPr>
                          <m:t>.</m:t>
                        </m:r>
                        <m:groupChr>
                          <m:groupChrPr>
                            <m:chr m:val="⏟"/>
                            <m:ctrlPr>
                              <a:rPr lang="en-US" b="1" i="1" dirty="0" smtClean="0">
                                <a:latin typeface="Cambria Math"/>
                              </a:rPr>
                            </m:ctrlPr>
                          </m:groupChrPr>
                          <m:e>
                            <m:r>
                              <a:rPr lang="en-US" b="1" i="1" dirty="0">
                                <a:latin typeface="Cambria Math" panose="02040503050406030204" pitchFamily="18" charset="0"/>
                              </a:rPr>
                              <m:t>𝟏𝟏𝟎</m:t>
                            </m:r>
                          </m:e>
                        </m:groupChr>
                      </m:e>
                    </m:d>
                    <m:r>
                      <a:rPr lang="en-US" b="1" i="1" baseline="-25000" dirty="0" smtClean="0">
                        <a:latin typeface="Cambria Math" panose="02040503050406030204" pitchFamily="18" charset="0"/>
                      </a:rPr>
                      <m:t>𝟐</m:t>
                    </m:r>
                  </m:oMath>
                </a14:m>
                <a:r>
                  <a:rPr lang="en-US" b="1" dirty="0">
                    <a:latin typeface="Cambria Math" panose="02040503050406030204" pitchFamily="18" charset="0"/>
                    <a:ea typeface="Cambria Math" panose="02040503050406030204" pitchFamily="18" charset="0"/>
                  </a:rPr>
                  <a:t> =  (23.6) </a:t>
                </a:r>
                <a:r>
                  <a:rPr lang="en-US" b="1" baseline="-25000" dirty="0">
                    <a:latin typeface="Cambria Math" panose="02040503050406030204" pitchFamily="18" charset="0"/>
                    <a:ea typeface="Cambria Math" panose="02040503050406030204" pitchFamily="18" charset="0"/>
                  </a:rPr>
                  <a:t>8</a:t>
                </a:r>
              </a:p>
            </p:txBody>
          </p:sp>
        </mc:Choice>
        <mc:Fallback xmlns="">
          <p:sp>
            <p:nvSpPr>
              <p:cNvPr id="4" name="TextBox 3">
                <a:extLst>
                  <a:ext uri="{FF2B5EF4-FFF2-40B4-BE49-F238E27FC236}">
                    <a16:creationId xmlns:a16="http://schemas.microsoft.com/office/drawing/2014/main" id="{DF482F3B-F349-436D-A8B1-8F87AE3B0226}"/>
                  </a:ext>
                </a:extLst>
              </p:cNvPr>
              <p:cNvSpPr txBox="1">
                <a:spLocks noRot="1" noChangeAspect="1" noMove="1" noResize="1" noEditPoints="1" noAdjustHandles="1" noChangeArrowheads="1" noChangeShapeType="1" noTextEdit="1"/>
              </p:cNvSpPr>
              <p:nvPr/>
            </p:nvSpPr>
            <p:spPr>
              <a:xfrm>
                <a:off x="1104900" y="3657600"/>
                <a:ext cx="6172200" cy="506870"/>
              </a:xfrm>
              <a:prstGeom prst="rect">
                <a:avLst/>
              </a:prstGeom>
              <a:blipFill>
                <a:blip r:embed="rId4"/>
                <a:stretch>
                  <a:fillRect b="-38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00920EF9-D888-401D-B9D6-648D758ABD4C}"/>
                  </a:ext>
                </a:extLst>
              </p:cNvPr>
              <p:cNvSpPr txBox="1"/>
              <p:nvPr/>
            </p:nvSpPr>
            <p:spPr>
              <a:xfrm>
                <a:off x="2438400" y="4495800"/>
                <a:ext cx="4191000" cy="5476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1" i="1" dirty="0" smtClean="0">
                              <a:latin typeface="Cambria Math"/>
                            </a:rPr>
                          </m:ctrlPr>
                        </m:dPr>
                        <m:e>
                          <m:r>
                            <a:rPr lang="en-US" b="1" i="1" dirty="0" smtClean="0">
                              <a:latin typeface="Cambria Math" panose="02040503050406030204" pitchFamily="18" charset="0"/>
                            </a:rPr>
                            <m:t>𝟏𝟎𝟏𝟎𝟎</m:t>
                          </m:r>
                          <m:r>
                            <a:rPr lang="en-US" b="1" i="1" dirty="0" smtClean="0">
                              <a:latin typeface="Cambria Math" panose="02040503050406030204" pitchFamily="18" charset="0"/>
                            </a:rPr>
                            <m:t>.</m:t>
                          </m:r>
                          <m:r>
                            <a:rPr lang="en-US" b="1" i="1" dirty="0" smtClean="0">
                              <a:latin typeface="Cambria Math" panose="02040503050406030204" pitchFamily="18" charset="0"/>
                            </a:rPr>
                            <m:t>𝟏𝟎𝟏</m:t>
                          </m:r>
                        </m:e>
                      </m:d>
                      <m:r>
                        <a:rPr lang="en-US" b="1" i="1" baseline="-25000"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rPr>
                        <m:t>𝟐𝟒</m:t>
                      </m:r>
                      <m:r>
                        <a:rPr lang="en-US" b="1" i="1" dirty="0" smtClean="0">
                          <a:latin typeface="Cambria Math" panose="02040503050406030204" pitchFamily="18" charset="0"/>
                        </a:rPr>
                        <m:t>.</m:t>
                      </m:r>
                      <m:r>
                        <a:rPr lang="en-US" b="1" i="1" dirty="0" smtClean="0">
                          <a:latin typeface="Cambria Math" panose="02040503050406030204" pitchFamily="18" charset="0"/>
                        </a:rPr>
                        <m:t>𝟓</m:t>
                      </m:r>
                      <m:r>
                        <a:rPr lang="en-US" b="1" i="1" dirty="0" smtClean="0">
                          <a:latin typeface="Cambria Math" panose="02040503050406030204" pitchFamily="18" charset="0"/>
                        </a:rPr>
                        <m:t>)</m:t>
                      </m:r>
                      <m:r>
                        <a:rPr lang="en-US" b="1" i="1" baseline="-25000" dirty="0" smtClean="0">
                          <a:latin typeface="Cambria Math" panose="02040503050406030204" pitchFamily="18" charset="0"/>
                        </a:rPr>
                        <m:t>𝟖</m:t>
                      </m:r>
                    </m:oMath>
                  </m:oMathPara>
                </a14:m>
                <a:endParaRPr lang="en-US" b="1" baseline="-25000" dirty="0"/>
              </a:p>
              <a:p>
                <a:endParaRPr lang="en-US" b="1" baseline="-25000" dirty="0"/>
              </a:p>
            </p:txBody>
          </p:sp>
        </mc:Choice>
        <mc:Fallback xmlns="">
          <p:sp>
            <p:nvSpPr>
              <p:cNvPr id="5" name="TextBox 4">
                <a:extLst>
                  <a:ext uri="{FF2B5EF4-FFF2-40B4-BE49-F238E27FC236}">
                    <a16:creationId xmlns:a16="http://schemas.microsoft.com/office/drawing/2014/main" id="{00920EF9-D888-401D-B9D6-648D758ABD4C}"/>
                  </a:ext>
                </a:extLst>
              </p:cNvPr>
              <p:cNvSpPr txBox="1">
                <a:spLocks noRot="1" noChangeAspect="1" noMove="1" noResize="1" noEditPoints="1" noAdjustHandles="1" noChangeArrowheads="1" noChangeShapeType="1" noTextEdit="1"/>
              </p:cNvSpPr>
              <p:nvPr/>
            </p:nvSpPr>
            <p:spPr>
              <a:xfrm>
                <a:off x="2438400" y="4495800"/>
                <a:ext cx="4191000" cy="547650"/>
              </a:xfrm>
              <a:prstGeom prst="rect">
                <a:avLst/>
              </a:prstGeom>
              <a:blipFill>
                <a:blip r:embed="rId5"/>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82607B3B-9A58-44C5-8A13-FF05EE00517E}"/>
              </a:ext>
            </a:extLst>
          </p:cNvPr>
          <p:cNvSpPr>
            <a:spLocks noChangeArrowheads="1"/>
          </p:cNvSpPr>
          <p:nvPr>
            <p:custDataLst>
              <p:tags r:id="rId1"/>
            </p:custDataLst>
          </p:nvPr>
        </p:nvSpPr>
        <p:spPr bwMode="auto">
          <a:xfrm>
            <a:off x="0" y="1425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7" name="TextBox 4">
            <a:extLst>
              <a:ext uri="{FF2B5EF4-FFF2-40B4-BE49-F238E27FC236}">
                <a16:creationId xmlns:a16="http://schemas.microsoft.com/office/drawing/2014/main" xmlns="" id="{D5D308CA-2B3A-47AE-9857-7280F7ED9BDF}"/>
              </a:ext>
            </a:extLst>
          </p:cNvPr>
          <p:cNvSpPr>
            <a:spLocks noChangeArrowheads="1"/>
          </p:cNvSpPr>
          <p:nvPr>
            <p:custDataLst>
              <p:tags r:id="rId2"/>
            </p:custDataLst>
          </p:nvPr>
        </p:nvSpPr>
        <p:spPr bwMode="auto">
          <a:xfrm>
            <a:off x="76200" y="6064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4219706087"/>
      </p:ext>
    </p:extLst>
  </p:cSld>
  <p:clrMapOvr>
    <a:masterClrMapping/>
  </p:clrMapOvr>
  <mc:AlternateContent xmlns:mc="http://schemas.openxmlformats.org/markup-compatibility/2006" xmlns:p14="http://schemas.microsoft.com/office/powerpoint/2010/main">
    <mc:Choice Requires="p14">
      <p:transition spd="slow" p14:dur="2000" advTm="94751"/>
    </mc:Choice>
    <mc:Fallback xmlns="">
      <p:transition spd="slow" advTm="94751"/>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0"/>
            <a:ext cx="9144000" cy="4343400"/>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ea typeface="+mj-ea"/>
                <a:cs typeface="Times New Roman" panose="02020603050405020304" pitchFamily="18" charset="0"/>
              </a:rPr>
              <a:t>Conversion from Octal to Hex:</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Convert the given octal number into equivalent binary.</a:t>
            </a:r>
          </a:p>
          <a:p>
            <a:pPr marL="9144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Then convert this binary number into hex.</a:t>
            </a:r>
          </a:p>
          <a:p>
            <a:pPr marL="914400" lvl="1" indent="-457200" eaLnBrk="1" fontAlgn="auto" hangingPunct="1">
              <a:spcAft>
                <a:spcPts val="0"/>
              </a:spcAft>
              <a:buFont typeface="+mj-lt"/>
              <a:buAutoNum type="arabicPeriod"/>
              <a:defRPr/>
            </a:pPr>
            <a:endParaRPr lang="en-US" sz="18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2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259D6C9A-1D89-4F76-945F-08F0C63AA85F}"/>
                  </a:ext>
                </a:extLst>
              </p:cNvPr>
              <p:cNvSpPr txBox="1"/>
              <p:nvPr/>
            </p:nvSpPr>
            <p:spPr>
              <a:xfrm>
                <a:off x="1143000" y="3733800"/>
                <a:ext cx="4191000"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1" i="1" dirty="0" smtClean="0">
                              <a:latin typeface="Cambria Math"/>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𝟏𝟓</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𝟑</m:t>
                          </m:r>
                        </m:e>
                      </m:d>
                      <m:r>
                        <a:rPr lang="en-US" b="1" i="1" baseline="-25000" dirty="0" smtClean="0">
                          <a:latin typeface="Cambria Math" panose="02040503050406030204" pitchFamily="18" charset="0"/>
                          <a:ea typeface="Cambria Math" panose="02040503050406030204" pitchFamily="18" charset="0"/>
                        </a:rPr>
                        <m:t>𝟖</m:t>
                      </m:r>
                      <m:r>
                        <a:rPr lang="en-US" b="1" i="1" dirty="0" smtClean="0">
                          <a:latin typeface="Cambria Math" panose="02040503050406030204" pitchFamily="18" charset="0"/>
                          <a:ea typeface="Cambria Math" panose="02040503050406030204" pitchFamily="18" charset="0"/>
                        </a:rPr>
                        <m:t>=</m:t>
                      </m:r>
                      <m:d>
                        <m:dPr>
                          <m:ctrlPr>
                            <a:rPr lang="en-US" b="1" i="1" dirty="0">
                              <a:latin typeface="Cambria Math"/>
                              <a:ea typeface="Cambria Math" panose="02040503050406030204" pitchFamily="18" charset="0"/>
                            </a:rPr>
                          </m:ctrlPr>
                        </m:dPr>
                        <m:e>
                          <m:r>
                            <m:rPr>
                              <m:nor/>
                            </m:rPr>
                            <a:rPr lang="en-US"/>
                            <m:t>1101.011</m:t>
                          </m:r>
                        </m:e>
                      </m:d>
                      <m:r>
                        <a:rPr lang="en-US" b="1" i="1" baseline="-25000" dirty="0" smtClean="0">
                          <a:latin typeface="Cambria Math" panose="02040503050406030204" pitchFamily="18" charset="0"/>
                          <a:ea typeface="Cambria Math" panose="02040503050406030204" pitchFamily="18" charset="0"/>
                        </a:rPr>
                        <m:t>𝟐</m:t>
                      </m:r>
                      <m:r>
                        <a:rPr lang="en-US" b="1" i="1" dirty="0" smtClean="0">
                          <a:latin typeface="Cambria Math" panose="02040503050406030204" pitchFamily="18" charset="0"/>
                          <a:ea typeface="Cambria Math" panose="02040503050406030204" pitchFamily="18" charset="0"/>
                        </a:rPr>
                        <m:t>=</m:t>
                      </m:r>
                      <m:d>
                        <m:dPr>
                          <m:ctrlPr>
                            <a:rPr lang="en-US" b="1" i="1" dirty="0">
                              <a:latin typeface="Cambria Math"/>
                              <a:ea typeface="Cambria Math" panose="02040503050406030204" pitchFamily="18" charset="0"/>
                            </a:rPr>
                          </m:ctrlPr>
                        </m:dPr>
                        <m:e>
                          <m:r>
                            <m:rPr>
                              <m:nor/>
                            </m:rPr>
                            <a:rPr lang="en-US" b="0" i="0" dirty="0" smtClean="0">
                              <a:latin typeface="Cambria Math" panose="02040503050406030204" pitchFamily="18" charset="0"/>
                              <a:ea typeface="Cambria Math" panose="02040503050406030204" pitchFamily="18" charset="0"/>
                            </a:rPr>
                            <m:t>D</m:t>
                          </m:r>
                          <m:r>
                            <m:rPr>
                              <m:nor/>
                            </m:rPr>
                            <a:rPr lang="en-US" b="0" i="0" dirty="0" smtClean="0">
                              <a:latin typeface="Cambria Math" panose="02040503050406030204" pitchFamily="18" charset="0"/>
                              <a:ea typeface="Cambria Math" panose="02040503050406030204" pitchFamily="18" charset="0"/>
                            </a:rPr>
                            <m:t>.6</m:t>
                          </m:r>
                        </m:e>
                      </m:d>
                      <m:r>
                        <a:rPr lang="en-US" b="1" i="1" baseline="-25000" dirty="0" smtClean="0">
                          <a:latin typeface="Cambria Math" panose="02040503050406030204" pitchFamily="18" charset="0"/>
                          <a:ea typeface="Cambria Math" panose="02040503050406030204" pitchFamily="18" charset="0"/>
                        </a:rPr>
                        <m:t>𝟏𝟔</m:t>
                      </m:r>
                    </m:oMath>
                  </m:oMathPara>
                </a14:m>
                <a:endParaRPr lang="en-US" b="1" dirty="0">
                  <a:latin typeface="Cambria Math" panose="02040503050406030204" pitchFamily="18" charset="0"/>
                  <a:ea typeface="Cambria Math" panose="02040503050406030204" pitchFamily="18" charset="0"/>
                </a:endParaRPr>
              </a:p>
              <a:p>
                <a:endParaRPr lang="en-US" b="1" baseline="-250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259D6C9A-1D89-4F76-945F-08F0C63AA85F}"/>
                  </a:ext>
                </a:extLst>
              </p:cNvPr>
              <p:cNvSpPr txBox="1">
                <a:spLocks noRot="1" noChangeAspect="1" noMove="1" noResize="1" noEditPoints="1" noAdjustHandles="1" noChangeArrowheads="1" noChangeShapeType="1" noTextEdit="1"/>
              </p:cNvSpPr>
              <p:nvPr/>
            </p:nvSpPr>
            <p:spPr>
              <a:xfrm>
                <a:off x="1143000" y="3733800"/>
                <a:ext cx="4191000" cy="553998"/>
              </a:xfrm>
              <a:prstGeom prst="rect">
                <a:avLst/>
              </a:prstGeom>
              <a:blipFill>
                <a:blip r:embed="rId4"/>
                <a:stretch>
                  <a:fillRect/>
                </a:stretch>
              </a:blipFill>
            </p:spPr>
            <p:txBody>
              <a:bodyPr/>
              <a:lstStyle/>
              <a:p>
                <a:r>
                  <a:rPr lang="en-US">
                    <a:noFill/>
                  </a:rPr>
                  <a:t> </a:t>
                </a:r>
              </a:p>
            </p:txBody>
          </p:sp>
        </mc:Fallback>
      </mc:AlternateContent>
      <p:sp>
        <p:nvSpPr>
          <p:cNvPr id="5" name="Rectangle 5">
            <a:extLst>
              <a:ext uri="{FF2B5EF4-FFF2-40B4-BE49-F238E27FC236}">
                <a16:creationId xmlns:a16="http://schemas.microsoft.com/office/drawing/2014/main" xmlns="" id="{AE630108-E8F4-4464-8E22-C8D7D2C3E80A}"/>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29F4B413-DEFA-40D9-A3B7-C5BD3509958C}"/>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9884"/>
    </mc:Choice>
    <mc:Fallback xmlns="">
      <p:transition spd="slow" advTm="49884"/>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0"/>
            <a:ext cx="9144000" cy="4343400"/>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hex to Octal:</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Represent each hex digit by a 4-bit binary number.</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Combine these 4-bit binary sections by removing the spaces.</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Now group these binary bits into groups of 3 bits, starting from the LSB side.</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Then convert each of this 3 bit group into an octal digit.</a:t>
            </a:r>
          </a:p>
          <a:p>
            <a:pPr marL="914400" lvl="1" indent="-457200" eaLnBrk="1" fontAlgn="auto" hangingPunct="1">
              <a:spcAft>
                <a:spcPts val="0"/>
              </a:spcAft>
              <a:buFont typeface="+mj-lt"/>
              <a:buAutoNum type="arabicPeriod"/>
              <a:defRPr/>
            </a:pPr>
            <a:endParaRPr lang="en-US" sz="18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2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C6849AB8-D592-41B7-89C6-33445F62A246}"/>
                  </a:ext>
                </a:extLst>
              </p:cNvPr>
              <p:cNvSpPr txBox="1"/>
              <p:nvPr/>
            </p:nvSpPr>
            <p:spPr>
              <a:xfrm>
                <a:off x="304800" y="4444967"/>
                <a:ext cx="8610600" cy="788486"/>
              </a:xfrm>
              <a:prstGeom prst="rect">
                <a:avLst/>
              </a:prstGeom>
              <a:noFill/>
            </p:spPr>
            <p:txBody>
              <a:bodyPr wrap="square" rtlCol="0">
                <a:spAutoFit/>
              </a:bodyPr>
              <a:lstStyle/>
              <a:p>
                <a14:m>
                  <m:oMath xmlns:m="http://schemas.openxmlformats.org/officeDocument/2006/math">
                    <m:d>
                      <m:dPr>
                        <m:ctrlPr>
                          <a:rPr lang="en-US" b="1" i="1" dirty="0" smtClean="0">
                            <a:latin typeface="Cambria Math"/>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𝟑</m:t>
                        </m:r>
                        <m:r>
                          <m:rPr>
                            <m:nor/>
                          </m:rPr>
                          <a:rPr lang="en-US" b="1" i="0" dirty="0" smtClean="0">
                            <a:latin typeface="Cambria Math" panose="02040503050406030204" pitchFamily="18" charset="0"/>
                            <a:ea typeface="Cambria Math" panose="02040503050406030204" pitchFamily="18" charset="0"/>
                          </a:rPr>
                          <m:t>D</m:t>
                        </m:r>
                        <m:r>
                          <m:rPr>
                            <m:nor/>
                          </m:rPr>
                          <a:rPr lang="en-US" b="1" i="0" dirty="0" smtClean="0">
                            <a:latin typeface="Cambria Math" panose="02040503050406030204" pitchFamily="18" charset="0"/>
                            <a:ea typeface="Cambria Math" panose="02040503050406030204" pitchFamily="18" charset="0"/>
                          </a:rPr>
                          <m:t>.6</m:t>
                        </m:r>
                      </m:e>
                    </m:d>
                    <m:r>
                      <a:rPr lang="en-US" b="1" i="1" baseline="-25000" dirty="0" smtClean="0">
                        <a:latin typeface="Cambria Math" panose="02040503050406030204" pitchFamily="18" charset="0"/>
                        <a:ea typeface="Cambria Math" panose="02040503050406030204" pitchFamily="18" charset="0"/>
                      </a:rPr>
                      <m:t>𝟏𝟔</m:t>
                    </m:r>
                    <m:r>
                      <a:rPr lang="en-US" b="1" i="1" dirty="0" smtClean="0">
                        <a:latin typeface="Cambria Math" panose="02040503050406030204" pitchFamily="18" charset="0"/>
                        <a:ea typeface="Cambria Math" panose="02040503050406030204" pitchFamily="18" charset="0"/>
                      </a:rPr>
                      <m:t>=</m:t>
                    </m:r>
                    <m:d>
                      <m:dPr>
                        <m:ctrlPr>
                          <a:rPr lang="en-US" b="1" i="1" dirty="0">
                            <a:latin typeface="Cambria Math"/>
                            <a:ea typeface="Cambria Math" panose="02040503050406030204" pitchFamily="18" charset="0"/>
                          </a:rPr>
                        </m:ctrlPr>
                      </m:dPr>
                      <m:e>
                        <m:r>
                          <m:rPr>
                            <m:nor/>
                          </m:rPr>
                          <a:rPr lang="en-US" b="0" i="0" dirty="0" smtClean="0">
                            <a:latin typeface="Cambria Math" panose="02040503050406030204" pitchFamily="18" charset="0"/>
                            <a:ea typeface="Cambria Math" panose="02040503050406030204" pitchFamily="18" charset="0"/>
                          </a:rPr>
                          <m:t>00</m:t>
                        </m:r>
                        <m:r>
                          <m:rPr>
                            <m:nor/>
                          </m:rPr>
                          <a:rPr lang="en-US"/>
                          <m:t>11</m:t>
                        </m:r>
                        <m:r>
                          <m:rPr>
                            <m:nor/>
                          </m:rPr>
                          <a:rPr lang="en-US" b="0" i="0" smtClean="0"/>
                          <m:t> </m:t>
                        </m:r>
                        <m:r>
                          <m:rPr>
                            <m:nor/>
                          </m:rPr>
                          <a:rPr lang="en-US"/>
                          <m:t>1101.011</m:t>
                        </m:r>
                        <m:r>
                          <m:rPr>
                            <m:nor/>
                          </m:rPr>
                          <a:rPr lang="en-US" b="0" i="0" smtClean="0"/>
                          <m:t>0</m:t>
                        </m:r>
                      </m:e>
                    </m:d>
                    <m:r>
                      <a:rPr lang="en-US" b="1" i="1" baseline="-25000" dirty="0">
                        <a:latin typeface="Cambria Math" panose="02040503050406030204" pitchFamily="18" charset="0"/>
                        <a:ea typeface="Cambria Math" panose="02040503050406030204" pitchFamily="18" charset="0"/>
                      </a:rPr>
                      <m:t>𝟐</m:t>
                    </m:r>
                  </m:oMath>
                </a14:m>
                <a:r>
                  <a:rPr lang="en-US" b="1" dirty="0">
                    <a:latin typeface="Cambria Math" panose="02040503050406030204" pitchFamily="18" charset="0"/>
                    <a:ea typeface="Cambria Math" panose="02040503050406030204" pitchFamily="18" charset="0"/>
                  </a:rPr>
                  <a:t> = </a:t>
                </a:r>
                <a14:m>
                  <m:oMath xmlns:m="http://schemas.openxmlformats.org/officeDocument/2006/math">
                    <m:d>
                      <m:dPr>
                        <m:ctrlPr>
                          <a:rPr lang="en-US" i="1" dirty="0">
                            <a:latin typeface="Cambria Math"/>
                            <a:ea typeface="Cambria Math" panose="02040503050406030204" pitchFamily="18" charset="0"/>
                          </a:rPr>
                        </m:ctrlPr>
                      </m:dPr>
                      <m:e>
                        <m:groupChr>
                          <m:groupChrPr>
                            <m:chr m:val="⏟"/>
                            <m:ctrlPr>
                              <a:rPr lang="en-US" i="1" dirty="0" smtClean="0">
                                <a:latin typeface="Cambria Math"/>
                                <a:ea typeface="Cambria Math" panose="02040503050406030204" pitchFamily="18" charset="0"/>
                              </a:rPr>
                            </m:ctrlPr>
                          </m:groupChrPr>
                          <m:e>
                            <m:r>
                              <a:rPr lang="en-US" b="0" i="1" dirty="0" smtClean="0">
                                <a:latin typeface="Cambria Math" panose="02040503050406030204" pitchFamily="18" charset="0"/>
                                <a:ea typeface="Cambria Math" panose="02040503050406030204" pitchFamily="18" charset="0"/>
                              </a:rPr>
                              <m:t>111</m:t>
                            </m:r>
                          </m:e>
                        </m:groupChr>
                        <m:r>
                          <m:rPr>
                            <m:nor/>
                          </m:rPr>
                          <a:rPr lang="en-US" i="0" smtClean="0"/>
                          <m:t> </m:t>
                        </m:r>
                        <m:groupChr>
                          <m:groupChrPr>
                            <m:chr m:val="⏟"/>
                            <m:ctrlPr>
                              <a:rPr lang="en-US" i="1" smtClean="0">
                                <a:latin typeface="Cambria Math"/>
                              </a:rPr>
                            </m:ctrlPr>
                          </m:groupChrPr>
                          <m:e>
                            <m:r>
                              <a:rPr lang="en-US" b="0" i="1" smtClean="0">
                                <a:latin typeface="Cambria Math" panose="02040503050406030204" pitchFamily="18" charset="0"/>
                              </a:rPr>
                              <m:t>101</m:t>
                            </m:r>
                          </m:e>
                        </m:groupChr>
                        <m:r>
                          <m:rPr>
                            <m:nor/>
                          </m:rPr>
                          <a:rPr lang="en-US" i="0" smtClean="0"/>
                          <m:t> </m:t>
                        </m:r>
                        <m:r>
                          <m:rPr>
                            <m:nor/>
                          </m:rPr>
                          <a:rPr lang="en-US"/>
                          <m:t>.</m:t>
                        </m:r>
                        <m:r>
                          <m:rPr>
                            <m:nor/>
                          </m:rPr>
                          <a:rPr lang="en-US" i="0" smtClean="0"/>
                          <m:t> </m:t>
                        </m:r>
                        <m:groupChr>
                          <m:groupChrPr>
                            <m:chr m:val="⏟"/>
                            <m:ctrlPr>
                              <a:rPr lang="en-US" i="1" smtClean="0">
                                <a:latin typeface="Cambria Math"/>
                              </a:rPr>
                            </m:ctrlPr>
                          </m:groupChrPr>
                          <m:e>
                            <m:r>
                              <a:rPr lang="en-US" b="0" i="1" smtClean="0">
                                <a:latin typeface="Cambria Math" panose="02040503050406030204" pitchFamily="18" charset="0"/>
                              </a:rPr>
                              <m:t>011</m:t>
                            </m:r>
                          </m:e>
                        </m:groupChr>
                      </m:e>
                    </m:d>
                    <m:r>
                      <a:rPr lang="en-US" b="0" i="1" baseline="-25000" dirty="0">
                        <a:latin typeface="Cambria Math" panose="02040503050406030204" pitchFamily="18" charset="0"/>
                        <a:ea typeface="Cambria Math" panose="02040503050406030204" pitchFamily="18" charset="0"/>
                      </a:rPr>
                      <m:t>2</m:t>
                    </m:r>
                  </m:oMath>
                </a14:m>
                <a:r>
                  <a:rPr lang="en-US"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i="1" dirty="0" smtClean="0">
                            <a:latin typeface="Cambria Math"/>
                            <a:ea typeface="Cambria Math" panose="02040503050406030204" pitchFamily="18" charset="0"/>
                          </a:rPr>
                        </m:ctrlPr>
                      </m:sSubPr>
                      <m:e>
                        <m:d>
                          <m:dPr>
                            <m:ctrlPr>
                              <a:rPr lang="en-US" i="1" dirty="0">
                                <a:latin typeface="Cambria Math"/>
                                <a:ea typeface="Cambria Math" panose="02040503050406030204" pitchFamily="18" charset="0"/>
                              </a:rPr>
                            </m:ctrlPr>
                          </m:dPr>
                          <m:e>
                            <m:limLow>
                              <m:limLowPr>
                                <m:ctrlPr>
                                  <a:rPr lang="en-US" i="1" dirty="0">
                                    <a:latin typeface="Cambria Math"/>
                                    <a:ea typeface="Cambria Math" panose="02040503050406030204" pitchFamily="18" charset="0"/>
                                  </a:rPr>
                                </m:ctrlPr>
                              </m:limLowPr>
                              <m:e>
                                <m:groupChr>
                                  <m:groupChrPr>
                                    <m:chr m:val="⏟"/>
                                    <m:ctrlPr>
                                      <a:rPr lang="en-US" i="1" dirty="0">
                                        <a:latin typeface="Cambria Math"/>
                                        <a:ea typeface="Cambria Math" panose="02040503050406030204" pitchFamily="18" charset="0"/>
                                      </a:rPr>
                                    </m:ctrlPr>
                                  </m:groupChrPr>
                                  <m:e>
                                    <m:r>
                                      <a:rPr lang="en-US" i="1" dirty="0">
                                        <a:latin typeface="Cambria Math" panose="02040503050406030204" pitchFamily="18" charset="0"/>
                                        <a:ea typeface="Cambria Math" panose="02040503050406030204" pitchFamily="18" charset="0"/>
                                      </a:rPr>
                                      <m:t>111</m:t>
                                    </m:r>
                                  </m:e>
                                </m:groupChr>
                              </m:e>
                              <m:lim>
                                <m:r>
                                  <a:rPr lang="en-US" i="1" dirty="0">
                                    <a:latin typeface="Cambria Math" panose="02040503050406030204" pitchFamily="18" charset="0"/>
                                    <a:ea typeface="Cambria Math" panose="02040503050406030204" pitchFamily="18" charset="0"/>
                                  </a:rPr>
                                  <m:t>7</m:t>
                                </m:r>
                              </m:lim>
                            </m:limLow>
                            <m:r>
                              <a:rPr lang="en-US" i="1" dirty="0">
                                <a:latin typeface="Cambria Math" panose="02040503050406030204" pitchFamily="18" charset="0"/>
                                <a:ea typeface="Cambria Math" panose="02040503050406030204" pitchFamily="18" charset="0"/>
                              </a:rPr>
                              <m:t> </m:t>
                            </m:r>
                            <m:limLow>
                              <m:limLowPr>
                                <m:ctrlPr>
                                  <a:rPr lang="en-US" i="1" dirty="0">
                                    <a:latin typeface="Cambria Math"/>
                                    <a:ea typeface="Cambria Math" panose="02040503050406030204" pitchFamily="18" charset="0"/>
                                  </a:rPr>
                                </m:ctrlPr>
                              </m:limLowPr>
                              <m:e>
                                <m:groupChr>
                                  <m:groupChrPr>
                                    <m:chr m:val="⏟"/>
                                    <m:ctrlPr>
                                      <a:rPr lang="en-US" i="1" dirty="0">
                                        <a:latin typeface="Cambria Math"/>
                                        <a:ea typeface="Cambria Math" panose="02040503050406030204" pitchFamily="18" charset="0"/>
                                      </a:rPr>
                                    </m:ctrlPr>
                                  </m:groupChrPr>
                                  <m:e>
                                    <m:r>
                                      <a:rPr lang="en-US" i="1" dirty="0">
                                        <a:latin typeface="Cambria Math" panose="02040503050406030204" pitchFamily="18" charset="0"/>
                                        <a:ea typeface="Cambria Math" panose="02040503050406030204" pitchFamily="18" charset="0"/>
                                      </a:rPr>
                                      <m:t>101</m:t>
                                    </m:r>
                                  </m:e>
                                </m:groupChr>
                              </m:e>
                              <m:lim>
                                <m:r>
                                  <a:rPr lang="en-US" i="1" dirty="0">
                                    <a:latin typeface="Cambria Math" panose="02040503050406030204" pitchFamily="18" charset="0"/>
                                    <a:ea typeface="Cambria Math" panose="02040503050406030204" pitchFamily="18" charset="0"/>
                                  </a:rPr>
                                  <m:t>5</m:t>
                                </m:r>
                              </m:lim>
                            </m:limLow>
                            <m:r>
                              <a:rPr lang="en-US" i="1" dirty="0">
                                <a:latin typeface="Cambria Math" panose="02040503050406030204" pitchFamily="18" charset="0"/>
                                <a:ea typeface="Cambria Math" panose="02040503050406030204" pitchFamily="18" charset="0"/>
                              </a:rPr>
                              <m:t> </m:t>
                            </m:r>
                            <m:limLow>
                              <m:limLowPr>
                                <m:ctrlPr>
                                  <a:rPr lang="en-US" i="1" dirty="0">
                                    <a:latin typeface="Cambria Math"/>
                                    <a:ea typeface="Cambria Math" panose="02040503050406030204" pitchFamily="18" charset="0"/>
                                  </a:rPr>
                                </m:ctrlPr>
                              </m:limLowPr>
                              <m:e>
                                <m:groupChr>
                                  <m:groupChrPr>
                                    <m:chr m:val="⏟"/>
                                    <m:ctrlPr>
                                      <a:rPr lang="en-US" i="1" dirty="0">
                                        <a:latin typeface="Cambria Math"/>
                                        <a:ea typeface="Cambria Math" panose="02040503050406030204" pitchFamily="18" charset="0"/>
                                      </a:rPr>
                                    </m:ctrlPr>
                                  </m:groupChrPr>
                                  <m:e>
                                    <m:r>
                                      <a:rPr lang="en-US" i="1" dirty="0">
                                        <a:latin typeface="Cambria Math" panose="02040503050406030204" pitchFamily="18" charset="0"/>
                                        <a:ea typeface="Cambria Math" panose="02040503050406030204" pitchFamily="18" charset="0"/>
                                      </a:rPr>
                                      <m:t>.011</m:t>
                                    </m:r>
                                  </m:e>
                                </m:groupChr>
                              </m:e>
                              <m:lim>
                                <m:r>
                                  <a:rPr lang="en-US" i="1" dirty="0">
                                    <a:latin typeface="Cambria Math" panose="02040503050406030204" pitchFamily="18" charset="0"/>
                                    <a:ea typeface="Cambria Math" panose="02040503050406030204" pitchFamily="18" charset="0"/>
                                  </a:rPr>
                                  <m:t>.3</m:t>
                                </m:r>
                              </m:lim>
                            </m:limLow>
                          </m:e>
                        </m:d>
                      </m:e>
                      <m:sub>
                        <m:r>
                          <a:rPr lang="en-US" b="0" i="1" dirty="0" smtClean="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d>
                      <m:dPr>
                        <m:ctrlPr>
                          <a:rPr lang="en-US" b="0" i="1" dirty="0" smtClean="0">
                            <a:latin typeface="Cambria Math"/>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75.3</m:t>
                        </m:r>
                      </m:e>
                    </m:d>
                    <m:r>
                      <a:rPr lang="en-US" b="0" i="1" baseline="-25000" dirty="0" smtClean="0">
                        <a:latin typeface="Cambria Math" panose="02040503050406030204" pitchFamily="18" charset="0"/>
                        <a:ea typeface="Cambria Math" panose="02040503050406030204" pitchFamily="18" charset="0"/>
                      </a:rPr>
                      <m:t>8</m:t>
                    </m:r>
                  </m:oMath>
                </a14:m>
                <a:endParaRPr lang="en-US" baseline="-25000" dirty="0">
                  <a:latin typeface="Cambria Math" panose="02040503050406030204" pitchFamily="18" charset="0"/>
                  <a:ea typeface="Cambria Math" panose="02040503050406030204" pitchFamily="18" charset="0"/>
                </a:endParaRPr>
              </a:p>
              <a:p>
                <a:endParaRPr lang="en-US" b="1" baseline="-250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6849AB8-D592-41B7-89C6-33445F62A246}"/>
                  </a:ext>
                </a:extLst>
              </p:cNvPr>
              <p:cNvSpPr txBox="1">
                <a:spLocks noRot="1" noChangeAspect="1" noMove="1" noResize="1" noEditPoints="1" noAdjustHandles="1" noChangeArrowheads="1" noChangeShapeType="1" noTextEdit="1"/>
              </p:cNvSpPr>
              <p:nvPr/>
            </p:nvSpPr>
            <p:spPr>
              <a:xfrm>
                <a:off x="304800" y="4444967"/>
                <a:ext cx="8610600" cy="788486"/>
              </a:xfrm>
              <a:prstGeom prst="rect">
                <a:avLst/>
              </a:prstGeom>
              <a:blipFill>
                <a:blip r:embed="rId4"/>
                <a:stretch>
                  <a:fillRect t="-769"/>
                </a:stretch>
              </a:blipFill>
            </p:spPr>
            <p:txBody>
              <a:bodyPr/>
              <a:lstStyle/>
              <a:p>
                <a:r>
                  <a:rPr lang="en-US">
                    <a:noFill/>
                  </a:rPr>
                  <a:t> </a:t>
                </a:r>
              </a:p>
            </p:txBody>
          </p:sp>
        </mc:Fallback>
      </mc:AlternateContent>
      <p:sp>
        <p:nvSpPr>
          <p:cNvPr id="5" name="Rectangle 5">
            <a:extLst>
              <a:ext uri="{FF2B5EF4-FFF2-40B4-BE49-F238E27FC236}">
                <a16:creationId xmlns:a16="http://schemas.microsoft.com/office/drawing/2014/main" xmlns="" id="{6D473CFA-F4BF-456E-B764-1C4B5D097848}"/>
              </a:ext>
            </a:extLst>
          </p:cNvPr>
          <p:cNvSpPr>
            <a:spLocks noChangeArrowheads="1"/>
          </p:cNvSpPr>
          <p:nvPr>
            <p:custDataLst>
              <p:tags r:id="rId1"/>
            </p:custDataLst>
          </p:nvPr>
        </p:nvSpPr>
        <p:spPr bwMode="auto">
          <a:xfrm>
            <a:off x="0" y="-34292"/>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934F467D-EEC1-4CEB-B26F-7F6FF46445FA}"/>
              </a:ext>
            </a:extLst>
          </p:cNvPr>
          <p:cNvSpPr>
            <a:spLocks noChangeArrowheads="1"/>
          </p:cNvSpPr>
          <p:nvPr>
            <p:custDataLst>
              <p:tags r:id="rId2"/>
            </p:custDataLst>
          </p:nvPr>
        </p:nvSpPr>
        <p:spPr bwMode="auto">
          <a:xfrm>
            <a:off x="76200" y="12101"/>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188535769"/>
      </p:ext>
    </p:extLst>
  </p:cSld>
  <p:clrMapOvr>
    <a:masterClrMapping/>
  </p:clrMapOvr>
  <mc:AlternateContent xmlns:mc="http://schemas.openxmlformats.org/markup-compatibility/2006" xmlns:p14="http://schemas.microsoft.com/office/powerpoint/2010/main">
    <mc:Choice Requires="p14">
      <p:transition spd="slow" p14:dur="2000" advTm="49884"/>
    </mc:Choice>
    <mc:Fallback xmlns="">
      <p:transition spd="slow" advTm="49884"/>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0"/>
            <a:ext cx="9144000" cy="4343400"/>
          </a:xfrm>
        </p:spPr>
        <p:txBody>
          <a:bodyPr rtlCol="0">
            <a:normAutofit/>
          </a:bodyPr>
          <a:lstStyle/>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2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Practice Questions</a:t>
            </a:r>
            <a:endParaRPr lang="en-US" sz="3000" b="1" dirty="0">
              <a:solidFill>
                <a:schemeClr val="bg1"/>
              </a:solidFill>
              <a:latin typeface="+mn-lt"/>
              <a:cs typeface="Times New Roman" panose="02020603050405020304" pitchFamily="18" charset="0"/>
            </a:endParaRPr>
          </a:p>
        </p:txBody>
      </p:sp>
      <p:graphicFrame>
        <p:nvGraphicFramePr>
          <p:cNvPr id="2" name="Table 1">
            <a:extLst>
              <a:ext uri="{FF2B5EF4-FFF2-40B4-BE49-F238E27FC236}">
                <a16:creationId xmlns:a16="http://schemas.microsoft.com/office/drawing/2014/main" xmlns="" id="{000FE372-2555-44A3-9E14-894E20298F5B}"/>
              </a:ext>
            </a:extLst>
          </p:cNvPr>
          <p:cNvGraphicFramePr>
            <a:graphicFrameLocks noGrp="1"/>
          </p:cNvGraphicFramePr>
          <p:nvPr>
            <p:extLst>
              <p:ext uri="{D42A27DB-BD31-4B8C-83A1-F6EECF244321}">
                <p14:modId xmlns:p14="http://schemas.microsoft.com/office/powerpoint/2010/main" val="1505954762"/>
              </p:ext>
            </p:extLst>
          </p:nvPr>
        </p:nvGraphicFramePr>
        <p:xfrm>
          <a:off x="1143000" y="4525645"/>
          <a:ext cx="5937250" cy="2103755"/>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3693244844"/>
                    </a:ext>
                  </a:extLst>
                </a:gridCol>
                <a:gridCol w="2968625">
                  <a:extLst>
                    <a:ext uri="{9D8B030D-6E8A-4147-A177-3AD203B41FA5}">
                      <a16:colId xmlns:a16="http://schemas.microsoft.com/office/drawing/2014/main" xmlns="" val="3350990276"/>
                    </a:ext>
                  </a:extLst>
                </a:gridCol>
              </a:tblGrid>
              <a:tr h="0">
                <a:tc>
                  <a:txBody>
                    <a:bodyPr/>
                    <a:lstStyle/>
                    <a:p>
                      <a:pPr marL="0" marR="0" algn="ctr">
                        <a:lnSpc>
                          <a:spcPct val="107000"/>
                        </a:lnSpc>
                        <a:spcBef>
                          <a:spcPts val="0"/>
                        </a:spcBef>
                        <a:spcAft>
                          <a:spcPts val="0"/>
                        </a:spcAft>
                      </a:pPr>
                      <a:r>
                        <a:rPr lang="en-US" sz="1100" dirty="0">
                          <a:effectLst/>
                        </a:rPr>
                        <a: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x</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97013840"/>
                  </a:ext>
                </a:extLst>
              </a:tr>
              <a:tr h="0">
                <a:tc>
                  <a:txBody>
                    <a:bodyPr/>
                    <a:lstStyle/>
                    <a:p>
                      <a:pPr marL="0" marR="0" algn="ctr">
                        <a:lnSpc>
                          <a:spcPct val="107000"/>
                        </a:lnSpc>
                        <a:spcBef>
                          <a:spcPts val="0"/>
                        </a:spcBef>
                        <a:spcAft>
                          <a:spcPts val="0"/>
                        </a:spcAft>
                      </a:pPr>
                      <a:r>
                        <a:rPr lang="en-US" sz="1100" dirty="0">
                          <a:solidFill>
                            <a:schemeClr val="tx1"/>
                          </a:solidFill>
                          <a:effectLst/>
                          <a:highlight>
                            <a:srgbClr val="00FF00"/>
                          </a:highlight>
                        </a:rPr>
                        <a:t>0</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43944720"/>
                  </a:ext>
                </a:extLst>
              </a:tr>
              <a:tr h="0">
                <a:tc>
                  <a:txBody>
                    <a:bodyPr/>
                    <a:lstStyle/>
                    <a:p>
                      <a:pPr marL="0" marR="0" algn="ctr">
                        <a:lnSpc>
                          <a:spcPct val="107000"/>
                        </a:lnSpc>
                        <a:spcBef>
                          <a:spcPts val="0"/>
                        </a:spcBef>
                        <a:spcAft>
                          <a:spcPts val="0"/>
                        </a:spcAft>
                      </a:pPr>
                      <a:r>
                        <a:rPr lang="en-US" sz="1100" dirty="0">
                          <a:solidFill>
                            <a:schemeClr val="tx1"/>
                          </a:solidFill>
                          <a:effectLst/>
                          <a:highlight>
                            <a:srgbClr val="00FF00"/>
                          </a:highlight>
                        </a:rPr>
                        <a:t>1</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17385500"/>
                  </a:ext>
                </a:extLst>
              </a:tr>
              <a:tr h="0">
                <a:tc>
                  <a:txBody>
                    <a:bodyPr/>
                    <a:lstStyle/>
                    <a:p>
                      <a:pPr marL="0" marR="0" algn="ctr">
                        <a:lnSpc>
                          <a:spcPct val="107000"/>
                        </a:lnSpc>
                        <a:spcBef>
                          <a:spcPts val="0"/>
                        </a:spcBef>
                        <a:spcAft>
                          <a:spcPts val="0"/>
                        </a:spcAft>
                      </a:pPr>
                      <a:r>
                        <a:rPr lang="en-US" sz="1100" dirty="0">
                          <a:solidFill>
                            <a:schemeClr val="tx1"/>
                          </a:solidFill>
                          <a:effectLst/>
                          <a:highlight>
                            <a:srgbClr val="00FF00"/>
                          </a:highlight>
                        </a:rPr>
                        <a:t>2</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49258134"/>
                  </a:ext>
                </a:extLst>
              </a:tr>
              <a:tr h="0">
                <a:tc>
                  <a:txBody>
                    <a:bodyPr/>
                    <a:lstStyle/>
                    <a:p>
                      <a:pPr marL="0" marR="0" algn="ctr">
                        <a:lnSpc>
                          <a:spcPct val="107000"/>
                        </a:lnSpc>
                        <a:spcBef>
                          <a:spcPts val="0"/>
                        </a:spcBef>
                        <a:spcAft>
                          <a:spcPts val="0"/>
                        </a:spcAft>
                      </a:pPr>
                      <a:r>
                        <a:rPr lang="en-US" sz="1600" dirty="0">
                          <a:solidFill>
                            <a:schemeClr val="tx1"/>
                          </a:solidFill>
                          <a:effectLst/>
                          <a:highlight>
                            <a:srgbClr val="00FF00"/>
                          </a:highlight>
                        </a:rPr>
                        <a:t>3</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highlight>
                            <a:srgbClr val="00FF00"/>
                          </a:highlight>
                        </a:rPr>
                        <a:t>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13050010"/>
                  </a:ext>
                </a:extLst>
              </a:tr>
              <a:tr h="0">
                <a:tc>
                  <a:txBody>
                    <a:bodyPr/>
                    <a:lstStyle/>
                    <a:p>
                      <a:pPr marL="0" marR="0" algn="ctr">
                        <a:lnSpc>
                          <a:spcPct val="107000"/>
                        </a:lnSpc>
                        <a:spcBef>
                          <a:spcPts val="0"/>
                        </a:spcBef>
                        <a:spcAft>
                          <a:spcPts val="0"/>
                        </a:spcAft>
                      </a:pPr>
                      <a:r>
                        <a:rPr lang="en-US" sz="1600" dirty="0">
                          <a:solidFill>
                            <a:schemeClr val="tx1"/>
                          </a:solidFill>
                          <a:effectLst/>
                          <a:highlight>
                            <a:srgbClr val="00FF00"/>
                          </a:highlight>
                        </a:rPr>
                        <a:t>4</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highlight>
                            <a:srgbClr val="00FF00"/>
                          </a:highlight>
                        </a:rPr>
                        <a:t>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89817600"/>
                  </a:ext>
                </a:extLst>
              </a:tr>
              <a:tr h="0">
                <a:tc>
                  <a:txBody>
                    <a:bodyPr/>
                    <a:lstStyle/>
                    <a:p>
                      <a:pPr marL="0" marR="0" algn="ctr">
                        <a:lnSpc>
                          <a:spcPct val="107000"/>
                        </a:lnSpc>
                        <a:spcBef>
                          <a:spcPts val="0"/>
                        </a:spcBef>
                        <a:spcAft>
                          <a:spcPts val="0"/>
                        </a:spcAft>
                      </a:pPr>
                      <a:r>
                        <a:rPr lang="en-US" sz="1600" dirty="0">
                          <a:solidFill>
                            <a:schemeClr val="tx1"/>
                          </a:solidFill>
                          <a:effectLst/>
                          <a:highlight>
                            <a:srgbClr val="00FF00"/>
                          </a:highlight>
                        </a:rPr>
                        <a:t>5</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highlight>
                            <a:srgbClr val="00FF00"/>
                          </a:highlight>
                        </a:rPr>
                        <a:t>10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49660399"/>
                  </a:ext>
                </a:extLst>
              </a:tr>
              <a:tr h="0">
                <a:tc>
                  <a:txBody>
                    <a:bodyPr/>
                    <a:lstStyle/>
                    <a:p>
                      <a:pPr marL="0" marR="0" algn="ctr">
                        <a:lnSpc>
                          <a:spcPct val="107000"/>
                        </a:lnSpc>
                        <a:spcBef>
                          <a:spcPts val="0"/>
                        </a:spcBef>
                        <a:spcAft>
                          <a:spcPts val="0"/>
                        </a:spcAft>
                      </a:pPr>
                      <a:r>
                        <a:rPr lang="en-US" sz="1600" dirty="0">
                          <a:solidFill>
                            <a:schemeClr val="tx1"/>
                          </a:solidFill>
                          <a:effectLst/>
                          <a:highlight>
                            <a:srgbClr val="00FF00"/>
                          </a:highlight>
                        </a:rPr>
                        <a:t>6</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highlight>
                            <a:srgbClr val="00FF00"/>
                          </a:highlight>
                        </a:rPr>
                        <a:t>12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71161795"/>
                  </a:ext>
                </a:extLst>
              </a:tr>
              <a:tr h="0">
                <a:tc>
                  <a:txBody>
                    <a:bodyPr/>
                    <a:lstStyle/>
                    <a:p>
                      <a:pPr marL="0" marR="0" algn="ctr">
                        <a:lnSpc>
                          <a:spcPct val="107000"/>
                        </a:lnSpc>
                        <a:spcBef>
                          <a:spcPts val="0"/>
                        </a:spcBef>
                        <a:spcAft>
                          <a:spcPts val="0"/>
                        </a:spcAft>
                      </a:pPr>
                      <a:r>
                        <a:rPr lang="en-US" sz="1600" dirty="0">
                          <a:solidFill>
                            <a:schemeClr val="tx1"/>
                          </a:solidFill>
                          <a:effectLst/>
                          <a:highlight>
                            <a:srgbClr val="00FF00"/>
                          </a:highlight>
                        </a:rPr>
                        <a:t>7</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highlight>
                            <a:srgbClr val="00FF00"/>
                          </a:highlight>
                        </a:rPr>
                        <a:t>14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63569721"/>
                  </a:ext>
                </a:extLst>
              </a:tr>
              <a:tr h="0">
                <a:tc>
                  <a:txBody>
                    <a:bodyPr/>
                    <a:lstStyle/>
                    <a:p>
                      <a:pPr marL="0" marR="0" algn="ctr">
                        <a:lnSpc>
                          <a:spcPct val="107000"/>
                        </a:lnSpc>
                        <a:spcBef>
                          <a:spcPts val="0"/>
                        </a:spcBef>
                        <a:spcAft>
                          <a:spcPts val="0"/>
                        </a:spcAft>
                      </a:pPr>
                      <a:r>
                        <a:rPr lang="en-US" sz="1100" dirty="0">
                          <a:solidFill>
                            <a:schemeClr val="tx1"/>
                          </a:solidFill>
                          <a:effectLst/>
                        </a:rPr>
                        <a:t>8</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highlight>
                            <a:srgbClr val="00FF00"/>
                          </a:highlight>
                        </a:rPr>
                        <a:t>16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11535671"/>
                  </a:ext>
                </a:extLst>
              </a:tr>
            </a:tbl>
          </a:graphicData>
        </a:graphic>
      </p:graphicFrame>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xmlns="" id="{0A40BBF4-E2F4-4E79-BF4E-D291C9581322}"/>
                  </a:ext>
                </a:extLst>
              </p:cNvPr>
              <p:cNvSpPr>
                <a:spLocks noChangeArrowheads="1"/>
              </p:cNvSpPr>
              <p:nvPr/>
            </p:nvSpPr>
            <p:spPr bwMode="auto">
              <a:xfrm>
                <a:off x="931506" y="1441361"/>
                <a:ext cx="7357188" cy="30163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Question [GATE (CS) 2014 SET-2]</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40304"/>
                    </a:solidFill>
                    <a:effectLst/>
                    <a:latin typeface="Roboto" panose="02000000000000000000" pitchFamily="2" charset="0"/>
                    <a:ea typeface="Calibri" panose="020F0502020204030204" pitchFamily="34" charset="0"/>
                    <a:cs typeface="Times New Roman" panose="02020603050405020304" pitchFamily="18" charset="0"/>
                  </a:rPr>
                  <a:t>Consider the equation</a:t>
                </a:r>
                <a:r>
                  <a:rPr kumimoji="0" lang="en-US" altLang="en-US" sz="1600" b="1" i="0" u="none" strike="noStrike" cap="none" normalizeH="0" baseline="0" dirty="0">
                    <a:ln>
                      <a:noFill/>
                    </a:ln>
                    <a:solidFill>
                      <a:srgbClr val="040304"/>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(43)</a:t>
                </a:r>
                <a:r>
                  <a:rPr kumimoji="0" lang="en-US" altLang="en-US" sz="1600" b="1" i="1" u="none" strike="noStrike" cap="none" normalizeH="0" baseline="-2500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x</a:t>
                </a:r>
                <a:r>
                  <a:rPr kumimoji="0" lang="en-US" altLang="en-US" sz="1600" b="1" i="1" u="none" strike="noStrike" cap="none" normalizeH="0" baseline="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=(y3)</a:t>
                </a:r>
                <a:r>
                  <a:rPr kumimoji="0" lang="en-US" altLang="en-US" sz="1600" b="1" i="1" u="none" strike="noStrike" cap="none" normalizeH="0" baseline="-2500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8 </a:t>
                </a:r>
                <a:r>
                  <a:rPr kumimoji="0" lang="en-US" altLang="en-US" sz="1600" b="1" i="0" u="none" strike="noStrike" cap="none" normalizeH="0" baseline="0" dirty="0">
                    <a:ln>
                      <a:noFill/>
                    </a:ln>
                    <a:solidFill>
                      <a:srgbClr val="040304"/>
                    </a:solidFill>
                    <a:effectLst/>
                    <a:latin typeface="Roboto" panose="02000000000000000000" pitchFamily="2" charset="0"/>
                    <a:ea typeface="Calibri" panose="020F0502020204030204" pitchFamily="34" charset="0"/>
                    <a:cs typeface="Times New Roman" panose="02020603050405020304" pitchFamily="18" charset="0"/>
                  </a:rPr>
                  <a:t> , where</a:t>
                </a:r>
                <a:r>
                  <a:rPr kumimoji="0" lang="en-US" altLang="en-US" sz="1600" b="1" i="0" u="none" strike="noStrike" cap="none" normalizeH="0" baseline="0" dirty="0">
                    <a:ln>
                      <a:noFill/>
                    </a:ln>
                    <a:solidFill>
                      <a:srgbClr val="040304"/>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x </a:t>
                </a:r>
                <a:r>
                  <a:rPr kumimoji="0" lang="en-US" altLang="en-US" sz="1600" b="1" i="0" u="none" strike="noStrike" cap="none" normalizeH="0" baseline="0" dirty="0">
                    <a:ln>
                      <a:noFill/>
                    </a:ln>
                    <a:solidFill>
                      <a:srgbClr val="040304"/>
                    </a:solidFill>
                    <a:effectLst/>
                    <a:latin typeface="Roboto" panose="02000000000000000000" pitchFamily="2" charset="0"/>
                    <a:ea typeface="Calibri" panose="020F0502020204030204" pitchFamily="34" charset="0"/>
                    <a:cs typeface="Times New Roman" panose="02020603050405020304" pitchFamily="18" charset="0"/>
                  </a:rPr>
                  <a:t>and</a:t>
                </a:r>
                <a:r>
                  <a:rPr kumimoji="0" lang="en-US" altLang="en-US" sz="1600" b="1" i="0" u="none" strike="noStrike" cap="none" normalizeH="0" baseline="0" dirty="0">
                    <a:ln>
                      <a:noFill/>
                    </a:ln>
                    <a:solidFill>
                      <a:srgbClr val="040304"/>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a:t>y</a:t>
                </a:r>
                <a:r>
                  <a:rPr kumimoji="0" lang="en-US" altLang="en-US" sz="1600" b="1" i="0" u="none" strike="noStrike" cap="none" normalizeH="0" baseline="0" dirty="0">
                    <a:ln>
                      <a:noFill/>
                    </a:ln>
                    <a:solidFill>
                      <a:srgbClr val="040304"/>
                    </a:solidFill>
                    <a:effectLst/>
                    <a:latin typeface="Roboto" panose="02000000000000000000" pitchFamily="2"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40304"/>
                    </a:solidFill>
                    <a:effectLst/>
                    <a:latin typeface="Roboto" panose="02000000000000000000" pitchFamily="2" charset="0"/>
                    <a:ea typeface="Calibri" panose="020F0502020204030204" pitchFamily="34" charset="0"/>
                    <a:cs typeface="Times New Roman" panose="02020603050405020304" pitchFamily="18" charset="0"/>
                  </a:rPr>
                  <a:t>are unknowns. The number of possible solutions is _____</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40304"/>
                    </a:solidFill>
                    <a:effectLst/>
                    <a:latin typeface="Times New Roman" panose="02020603050405020304" pitchFamily="18" charset="0"/>
                    <a:ea typeface="Calibri" panose="020F0502020204030204" pitchFamily="34" charset="0"/>
                    <a:cs typeface="Times New Roman" panose="02020603050405020304" pitchFamily="18" charset="0"/>
                  </a:rPr>
                  <a:t>Sol:</a:t>
                </a:r>
                <a:endParaRPr kumimoji="0" lang="en-US" altLang="en-US" sz="900" b="0" i="0" u="none" strike="noStrike" cap="none" normalizeH="0" baseline="0" dirty="0">
                  <a:ln>
                    <a:noFill/>
                  </a:ln>
                  <a:solidFill>
                    <a:schemeClr val="tx1"/>
                  </a:solidFill>
                  <a:effectLst/>
                </a:endParaRPr>
              </a:p>
              <a:p>
                <a:pPr marL="0" marR="0">
                  <a:lnSpc>
                    <a:spcPct val="107000"/>
                  </a:lnSpc>
                  <a:spcBef>
                    <a:spcPts val="0"/>
                  </a:spcBef>
                  <a:spcAft>
                    <a:spcPts val="800"/>
                  </a:spcAft>
                </a:pPr>
                <a14:m>
                  <m:oMath xmlns:m="http://schemas.openxmlformats.org/officeDocument/2006/math">
                    <m:sSub>
                      <m:sSubPr>
                        <m:ctrlPr>
                          <a:rPr lang="en-US" sz="1800" i="1" smtClean="0">
                            <a:solidFill>
                              <a:srgbClr val="040304"/>
                            </a:solidFill>
                            <a:effectLst/>
                            <a:latin typeface="Cambria Math"/>
                            <a:ea typeface="Calibri" panose="020F0502020204030204" pitchFamily="34" charset="0"/>
                            <a:cs typeface="Times New Roman" panose="02020603050405020304" pitchFamily="18" charset="0"/>
                          </a:rPr>
                        </m:ctrlPr>
                      </m:sSub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(43)</m:t>
                        </m:r>
                      </m:e>
                      <m:sub>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=4×</m:t>
                    </m:r>
                    <m:sSup>
                      <m:sSupPr>
                        <m:ctrlPr>
                          <a:rPr lang="en-US" sz="1800" i="1">
                            <a:solidFill>
                              <a:srgbClr val="040304"/>
                            </a:solidFill>
                            <a:effectLst/>
                            <a:latin typeface="Cambria Math"/>
                            <a:ea typeface="Calibri" panose="020F0502020204030204" pitchFamily="34" charset="0"/>
                            <a:cs typeface="Times New Roman" panose="02020603050405020304" pitchFamily="18" charset="0"/>
                          </a:rPr>
                        </m:ctrlPr>
                      </m:sSup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+3×</m:t>
                    </m:r>
                    <m:sSup>
                      <m:sSupPr>
                        <m:ctrlPr>
                          <a:rPr lang="en-US" sz="1800" i="1">
                            <a:solidFill>
                              <a:srgbClr val="040304"/>
                            </a:solidFill>
                            <a:effectLst/>
                            <a:latin typeface="Cambria Math"/>
                            <a:ea typeface="Calibri" panose="020F0502020204030204" pitchFamily="34" charset="0"/>
                            <a:cs typeface="Times New Roman" panose="02020603050405020304" pitchFamily="18" charset="0"/>
                          </a:rPr>
                        </m:ctrlPr>
                      </m:sSup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0</m:t>
                        </m:r>
                      </m:sup>
                    </m:s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+3</m:t>
                    </m:r>
                  </m:oMath>
                </a14:m>
                <a:r>
                  <a:rPr lang="en-US" sz="1800" dirty="0">
                    <a:solidFill>
                      <a:srgbClr val="04030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Bef>
                    <a:spcPts val="0"/>
                  </a:spcBef>
                  <a:spcAft>
                    <a:spcPts val="800"/>
                  </a:spcAft>
                </a:pPr>
                <a14:m>
                  <m:oMath xmlns:m="http://schemas.openxmlformats.org/officeDocument/2006/math">
                    <m:sSub>
                      <m:sSubPr>
                        <m:ctrlPr>
                          <a:rPr lang="en-US" sz="1800" i="1" smtClean="0">
                            <a:solidFill>
                              <a:srgbClr val="040304"/>
                            </a:solidFill>
                            <a:effectLst/>
                            <a:latin typeface="Cambria Math"/>
                            <a:ea typeface="Calibri" panose="020F0502020204030204" pitchFamily="34" charset="0"/>
                            <a:cs typeface="Times New Roman" panose="02020603050405020304" pitchFamily="18" charset="0"/>
                          </a:rPr>
                        </m:ctrlPr>
                      </m:sSub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3)</m:t>
                        </m:r>
                      </m:e>
                      <m:sub>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8</m:t>
                        </m:r>
                      </m:sub>
                    </m:sSub>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rgbClr val="040304"/>
                            </a:solidFill>
                            <a:effectLst/>
                            <a:latin typeface="Cambria Math"/>
                            <a:ea typeface="Calibri" panose="020F0502020204030204" pitchFamily="34" charset="0"/>
                            <a:cs typeface="Times New Roman" panose="02020603050405020304" pitchFamily="18" charset="0"/>
                          </a:rPr>
                        </m:ctrlPr>
                      </m:sSup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8</m:t>
                        </m:r>
                      </m:e>
                      <m: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+3×</m:t>
                    </m:r>
                    <m:sSup>
                      <m:sSupPr>
                        <m:ctrlPr>
                          <a:rPr lang="en-US" sz="1800" i="1">
                            <a:solidFill>
                              <a:srgbClr val="040304"/>
                            </a:solidFill>
                            <a:effectLst/>
                            <a:latin typeface="Cambria Math"/>
                            <a:ea typeface="Calibri" panose="020F0502020204030204" pitchFamily="34" charset="0"/>
                            <a:cs typeface="Times New Roman" panose="02020603050405020304" pitchFamily="18" charset="0"/>
                          </a:rPr>
                        </m:ctrlPr>
                      </m:sSupPr>
                      <m:e>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8</m:t>
                        </m:r>
                      </m:e>
                      <m: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0</m:t>
                        </m:r>
                      </m:sup>
                    </m:sSup>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=8×</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solidFill>
                          <a:srgbClr val="040304"/>
                        </a:solidFill>
                        <a:effectLst/>
                        <a:latin typeface="Cambria Math" panose="02040503050406030204" pitchFamily="18" charset="0"/>
                        <a:ea typeface="Calibri" panose="020F0502020204030204" pitchFamily="34" charset="0"/>
                        <a:cs typeface="Times New Roman" panose="02020603050405020304" pitchFamily="18" charset="0"/>
                      </a:rPr>
                      <m:t>+3</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=8</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4&lt;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effectLst/>
                        <a:latin typeface="Cambria Math" panose="02040503050406030204" pitchFamily="18" charset="0"/>
                        <a:ea typeface="Calibri" panose="020F0502020204030204" pitchFamily="34" charset="0"/>
                        <a:cs typeface="Times New Roman" panose="02020603050405020304" pitchFamily="18" charset="0"/>
                      </a:rPr>
                      <m:t>&lt;8</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1">
                <a:extLst>
                  <a:ext uri="{FF2B5EF4-FFF2-40B4-BE49-F238E27FC236}">
                    <a16:creationId xmlns:a16="http://schemas.microsoft.com/office/drawing/2014/main" id="{0A40BBF4-E2F4-4E79-BF4E-D291C9581322}"/>
                  </a:ext>
                </a:extLst>
              </p:cNvPr>
              <p:cNvSpPr>
                <a:spLocks noRot="1" noChangeAspect="1" noMove="1" noResize="1" noEditPoints="1" noAdjustHandles="1" noChangeArrowheads="1" noChangeShapeType="1" noTextEdit="1"/>
              </p:cNvSpPr>
              <p:nvPr/>
            </p:nvSpPr>
            <p:spPr bwMode="auto">
              <a:xfrm>
                <a:off x="931506" y="1441361"/>
                <a:ext cx="7357188" cy="3016339"/>
              </a:xfrm>
              <a:prstGeom prst="rect">
                <a:avLst/>
              </a:prstGeom>
              <a:blipFill>
                <a:blip r:embed="rId4"/>
                <a:stretch>
                  <a:fillRect l="-746" t="-606" b="-26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2D606CD7-1F40-4114-B3F9-A1DB55E6797D}"/>
              </a:ext>
            </a:extLst>
          </p:cNvPr>
          <p:cNvSpPr>
            <a:spLocks noChangeArrowheads="1"/>
          </p:cNvSpPr>
          <p:nvPr>
            <p:custDataLst>
              <p:tags r:id="rId1"/>
            </p:custDataLst>
          </p:nvPr>
        </p:nvSpPr>
        <p:spPr bwMode="auto">
          <a:xfrm>
            <a:off x="-15551"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DAAD3600-808E-4071-9869-65F1273812A0}"/>
              </a:ext>
            </a:extLst>
          </p:cNvPr>
          <p:cNvSpPr>
            <a:spLocks noChangeArrowheads="1"/>
          </p:cNvSpPr>
          <p:nvPr>
            <p:custDataLst>
              <p:tags r:id="rId2"/>
            </p:custDataLst>
          </p:nvPr>
        </p:nvSpPr>
        <p:spPr bwMode="auto">
          <a:xfrm>
            <a:off x="60649"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786584392"/>
      </p:ext>
    </p:extLst>
  </p:cSld>
  <p:clrMapOvr>
    <a:masterClrMapping/>
  </p:clrMapOvr>
  <mc:AlternateContent xmlns:mc="http://schemas.openxmlformats.org/markup-compatibility/2006" xmlns:p14="http://schemas.microsoft.com/office/powerpoint/2010/main">
    <mc:Choice Requires="p14">
      <p:transition spd="slow" p14:dur="2000" advTm="49884"/>
    </mc:Choice>
    <mc:Fallback xmlns="">
      <p:transition spd="slow" advTm="49884"/>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76200" y="1371600"/>
                <a:ext cx="9144000" cy="4343400"/>
              </a:xfrm>
            </p:spPr>
            <p:txBody>
              <a:bodyPr rtlCol="0">
                <a:normAutofit/>
              </a:bodyPr>
              <a:lstStyle/>
              <a:p>
                <a:pPr marL="0" marR="0" indent="0">
                  <a:lnSpc>
                    <a:spcPct val="107000"/>
                  </a:lnSpc>
                  <a:spcBef>
                    <a:spcPts val="0"/>
                  </a:spcBef>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Question [GATE (CS) 2017 SET-2]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The representation of the value of a 16-bit unsigned integer X in a hexadecimal number system is BCA9. The representation of the value of X in octal number system is: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Sol:  </a:t>
                </a:r>
                <a14:m>
                  <m:oMath xmlns:m="http://schemas.openxmlformats.org/officeDocument/2006/math">
                    <m:sSub>
                      <m:sSubPr>
                        <m:ctrlPr>
                          <a:rPr lang="en-US" sz="1600" b="1" i="1">
                            <a:effectLst/>
                            <a:latin typeface="Cambria Math"/>
                            <a:ea typeface="Calibri" panose="020F0502020204030204" pitchFamily="34" charset="0"/>
                            <a:cs typeface="Times New Roman" panose="02020603050405020304" pitchFamily="18" charset="0"/>
                          </a:rPr>
                        </m:ctrlPr>
                      </m:sSubPr>
                      <m:e>
                        <m:d>
                          <m:dPr>
                            <m:ctrlPr>
                              <a:rPr lang="en-US" sz="1600" b="1" i="1">
                                <a:effectLst/>
                                <a:latin typeface="Cambria Math"/>
                                <a:ea typeface="Calibri" panose="020F0502020204030204" pitchFamily="34" charset="0"/>
                                <a:cs typeface="Times New Roman" panose="02020603050405020304" pitchFamily="18" charset="0"/>
                              </a:rPr>
                            </m:ctrlPr>
                          </m:d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𝑩𝑪𝑨</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𝟗</m:t>
                            </m:r>
                          </m:e>
                        </m:d>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𝟏𝟔</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a:effectLst/>
                            <a:latin typeface="Cambria Math"/>
                            <a:ea typeface="Calibri" panose="020F0502020204030204" pitchFamily="34" charset="0"/>
                            <a:cs typeface="Times New Roman" panose="02020603050405020304" pitchFamily="18" charset="0"/>
                          </a:rPr>
                        </m:ctrlPr>
                      </m:sSubPr>
                      <m:e>
                        <m:d>
                          <m:dPr>
                            <m:ctrlPr>
                              <a:rPr lang="en-US" sz="1600" b="1" i="1">
                                <a:effectLst/>
                                <a:latin typeface="Cambria Math"/>
                                <a:ea typeface="Calibri" panose="020F0502020204030204" pitchFamily="34" charset="0"/>
                                <a:cs typeface="Times New Roman" panose="02020603050405020304" pitchFamily="18" charset="0"/>
                              </a:rPr>
                            </m:ctrlPr>
                          </m:dPr>
                          <m:e>
                            <m:limLow>
                              <m:limLowPr>
                                <m:ctrlPr>
                                  <a:rPr lang="en-US" sz="1600" b="1" i="1">
                                    <a:effectLst/>
                                    <a:latin typeface="Cambria Math"/>
                                    <a:ea typeface="Calibri" panose="020F0502020204030204" pitchFamily="34" charset="0"/>
                                    <a:cs typeface="Times New Roman" panose="02020603050405020304" pitchFamily="18" charset="0"/>
                                  </a:rPr>
                                </m:ctrlPr>
                              </m:limLowPr>
                              <m:e>
                                <m:groupChr>
                                  <m:groupChrPr>
                                    <m:chr m:val="⏟"/>
                                    <m:ctrlPr>
                                      <a:rPr lang="en-US" sz="1600" b="1" i="1">
                                        <a:effectLst/>
                                        <a:latin typeface="Cambria Math"/>
                                        <a:ea typeface="Calibri" panose="020F0502020204030204" pitchFamily="34" charset="0"/>
                                        <a:cs typeface="Times New Roman" panose="02020603050405020304" pitchFamily="18" charset="0"/>
                                      </a:rPr>
                                    </m:ctrlPr>
                                  </m:groupChr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𝟏𝟎𝟏𝟏</m:t>
                                    </m:r>
                                  </m:e>
                                </m:groupChr>
                              </m:e>
                              <m:lim>
                                <m:r>
                                  <a:rPr lang="en-US" sz="1600" b="1" i="1">
                                    <a:effectLst/>
                                    <a:latin typeface="Cambria Math" panose="02040503050406030204" pitchFamily="18" charset="0"/>
                                    <a:ea typeface="Calibri" panose="020F0502020204030204" pitchFamily="34" charset="0"/>
                                    <a:cs typeface="Times New Roman" panose="02020603050405020304" pitchFamily="18" charset="0"/>
                                  </a:rPr>
                                  <m:t>𝑩</m:t>
                                </m:r>
                              </m:lim>
                            </m:limLow>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limLow>
                              <m:limLowPr>
                                <m:ctrlPr>
                                  <a:rPr lang="en-US" sz="1600" b="1" i="1">
                                    <a:effectLst/>
                                    <a:latin typeface="Cambria Math"/>
                                    <a:ea typeface="Calibri" panose="020F0502020204030204" pitchFamily="34" charset="0"/>
                                    <a:cs typeface="Times New Roman" panose="02020603050405020304" pitchFamily="18" charset="0"/>
                                  </a:rPr>
                                </m:ctrlPr>
                              </m:limLowPr>
                              <m:e>
                                <m:groupChr>
                                  <m:groupChrPr>
                                    <m:chr m:val="⏟"/>
                                    <m:ctrlPr>
                                      <a:rPr lang="en-US" sz="1600" b="1" i="1">
                                        <a:effectLst/>
                                        <a:latin typeface="Cambria Math"/>
                                        <a:ea typeface="Calibri" panose="020F0502020204030204" pitchFamily="34" charset="0"/>
                                        <a:cs typeface="Times New Roman" panose="02020603050405020304" pitchFamily="18" charset="0"/>
                                      </a:rPr>
                                    </m:ctrlPr>
                                  </m:groupChr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𝟏𝟏𝟎𝟎</m:t>
                                    </m:r>
                                  </m:e>
                                </m:groupChr>
                              </m:e>
                              <m:lim>
                                <m:r>
                                  <a:rPr lang="en-US" sz="1600" b="1" i="1">
                                    <a:effectLst/>
                                    <a:latin typeface="Cambria Math" panose="02040503050406030204" pitchFamily="18" charset="0"/>
                                    <a:ea typeface="Calibri" panose="020F0502020204030204" pitchFamily="34" charset="0"/>
                                    <a:cs typeface="Times New Roman" panose="02020603050405020304" pitchFamily="18" charset="0"/>
                                  </a:rPr>
                                  <m:t>𝑪</m:t>
                                </m:r>
                              </m:lim>
                            </m:limLow>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limLow>
                              <m:limLowPr>
                                <m:ctrlPr>
                                  <a:rPr lang="en-US" sz="1600" b="1" i="1">
                                    <a:effectLst/>
                                    <a:latin typeface="Cambria Math"/>
                                    <a:ea typeface="Calibri" panose="020F0502020204030204" pitchFamily="34" charset="0"/>
                                    <a:cs typeface="Times New Roman" panose="02020603050405020304" pitchFamily="18" charset="0"/>
                                  </a:rPr>
                                </m:ctrlPr>
                              </m:limLowPr>
                              <m:e>
                                <m:groupChr>
                                  <m:groupChrPr>
                                    <m:chr m:val="⏟"/>
                                    <m:ctrlPr>
                                      <a:rPr lang="en-US" sz="1600" b="1" i="1">
                                        <a:effectLst/>
                                        <a:latin typeface="Cambria Math"/>
                                        <a:ea typeface="Calibri" panose="020F0502020204030204" pitchFamily="34" charset="0"/>
                                        <a:cs typeface="Times New Roman" panose="02020603050405020304" pitchFamily="18" charset="0"/>
                                      </a:rPr>
                                    </m:ctrlPr>
                                  </m:groupChr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𝟏𝟎𝟏𝟎</m:t>
                                    </m:r>
                                  </m:e>
                                </m:groupChr>
                              </m:e>
                              <m:lim>
                                <m:r>
                                  <a:rPr lang="en-US" sz="1600" b="1" i="1">
                                    <a:effectLst/>
                                    <a:latin typeface="Cambria Math" panose="02040503050406030204" pitchFamily="18" charset="0"/>
                                    <a:ea typeface="Calibri" panose="020F0502020204030204" pitchFamily="34" charset="0"/>
                                    <a:cs typeface="Times New Roman" panose="02020603050405020304" pitchFamily="18" charset="0"/>
                                  </a:rPr>
                                  <m:t>𝑨</m:t>
                                </m:r>
                              </m:lim>
                            </m:limLow>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limLow>
                              <m:limLowPr>
                                <m:ctrlPr>
                                  <a:rPr lang="en-US" sz="1600" b="1" i="1">
                                    <a:effectLst/>
                                    <a:latin typeface="Cambria Math"/>
                                    <a:ea typeface="Calibri" panose="020F0502020204030204" pitchFamily="34" charset="0"/>
                                    <a:cs typeface="Times New Roman" panose="02020603050405020304" pitchFamily="18" charset="0"/>
                                  </a:rPr>
                                </m:ctrlPr>
                              </m:limLowPr>
                              <m:e>
                                <m:groupChr>
                                  <m:groupChrPr>
                                    <m:chr m:val="⏟"/>
                                    <m:ctrlPr>
                                      <a:rPr lang="en-US" sz="1600" b="1" i="1">
                                        <a:effectLst/>
                                        <a:latin typeface="Cambria Math"/>
                                        <a:ea typeface="Calibri" panose="020F0502020204030204" pitchFamily="34" charset="0"/>
                                        <a:cs typeface="Times New Roman" panose="02020603050405020304" pitchFamily="18" charset="0"/>
                                      </a:rPr>
                                    </m:ctrlPr>
                                  </m:groupChr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𝟏𝟎𝟎𝟏</m:t>
                                    </m:r>
                                  </m:e>
                                </m:groupChr>
                              </m:e>
                              <m:lim>
                                <m:r>
                                  <a:rPr lang="en-US" sz="1600" b="1" i="1">
                                    <a:effectLst/>
                                    <a:latin typeface="Cambria Math" panose="02040503050406030204" pitchFamily="18" charset="0"/>
                                    <a:ea typeface="Calibri" panose="020F0502020204030204" pitchFamily="34" charset="0"/>
                                    <a:cs typeface="Times New Roman" panose="02020603050405020304" pitchFamily="18" charset="0"/>
                                  </a:rPr>
                                  <m:t>𝟗</m:t>
                                </m:r>
                              </m:lim>
                            </m:limLow>
                          </m:e>
                        </m:d>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1" i="1">
                            <a:effectLst/>
                            <a:latin typeface="Cambria Math"/>
                            <a:ea typeface="Times New Roman" panose="02020603050405020304" pitchFamily="18" charset="0"/>
                            <a:cs typeface="Times New Roman" panose="02020603050405020304" pitchFamily="18" charset="0"/>
                          </a:rPr>
                        </m:ctrlPr>
                      </m:sSubPr>
                      <m:e>
                        <m:d>
                          <m:dPr>
                            <m:ctrlPr>
                              <a:rPr lang="en-US" sz="1600" b="1" i="1">
                                <a:effectLst/>
                                <a:latin typeface="Cambria Math"/>
                                <a:ea typeface="Times New Roman" panose="02020603050405020304" pitchFamily="18" charset="0"/>
                                <a:cs typeface="Times New Roman" panose="02020603050405020304" pitchFamily="18" charset="0"/>
                              </a:rPr>
                            </m:ctrlPr>
                          </m:dPr>
                          <m:e>
                            <m:limLow>
                              <m:limLowPr>
                                <m:ctrlPr>
                                  <a:rPr lang="en-US" sz="1600" b="1" i="1">
                                    <a:effectLst/>
                                    <a:latin typeface="Cambria Math"/>
                                    <a:ea typeface="Times New Roman" panose="02020603050405020304" pitchFamily="18" charset="0"/>
                                    <a:cs typeface="Times New Roman" panose="02020603050405020304" pitchFamily="18" charset="0"/>
                                  </a:rPr>
                                </m:ctrlPr>
                              </m:limLowPr>
                              <m:e>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𝟎𝟎𝟏</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m:t>
                                </m:r>
                              </m:lim>
                            </m:limLow>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limLow>
                              <m:limLowPr>
                                <m:ctrlPr>
                                  <a:rPr lang="en-US" sz="1600" b="1" i="1">
                                    <a:effectLst/>
                                    <a:latin typeface="Cambria Math"/>
                                    <a:ea typeface="Times New Roman" panose="02020603050405020304" pitchFamily="18" charset="0"/>
                                    <a:cs typeface="Times New Roman" panose="02020603050405020304" pitchFamily="18" charset="0"/>
                                  </a:rPr>
                                </m:ctrlPr>
                              </m:limLowPr>
                              <m:e>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𝟎𝟏𝟏</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𝟑</m:t>
                                </m:r>
                              </m:lim>
                            </m:limLow>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limLow>
                              <m:limLowPr>
                                <m:ctrlPr>
                                  <a:rPr lang="en-US" sz="1600" b="1" i="1">
                                    <a:effectLst/>
                                    <a:latin typeface="Cambria Math"/>
                                    <a:ea typeface="Times New Roman" panose="02020603050405020304" pitchFamily="18" charset="0"/>
                                    <a:cs typeface="Times New Roman" panose="02020603050405020304" pitchFamily="18" charset="0"/>
                                  </a:rPr>
                                </m:ctrlPr>
                              </m:limLowPr>
                              <m:e>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𝟏𝟏𝟎</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𝟔</m:t>
                                </m:r>
                              </m:lim>
                            </m:limLow>
                            <m:limLow>
                              <m:limLowPr>
                                <m:ctrlPr>
                                  <a:rPr lang="en-US" sz="1600" b="1" i="1">
                                    <a:effectLst/>
                                    <a:latin typeface="Cambria Math"/>
                                    <a:ea typeface="Times New Roman" panose="02020603050405020304" pitchFamily="18" charset="0"/>
                                    <a:cs typeface="Times New Roman" panose="02020603050405020304" pitchFamily="18" charset="0"/>
                                  </a:rPr>
                                </m:ctrlPr>
                              </m:limLow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𝟎𝟏𝟎</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lim>
                            </m:limLow>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limLow>
                              <m:limLowPr>
                                <m:ctrlPr>
                                  <a:rPr lang="en-US" sz="1600" b="1" i="1">
                                    <a:effectLst/>
                                    <a:latin typeface="Cambria Math"/>
                                    <a:ea typeface="Times New Roman" panose="02020603050405020304" pitchFamily="18" charset="0"/>
                                    <a:cs typeface="Times New Roman" panose="02020603050405020304" pitchFamily="18" charset="0"/>
                                  </a:rPr>
                                </m:ctrlPr>
                              </m:limLowPr>
                              <m:e>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𝟏𝟎𝟏</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𝟓</m:t>
                                </m:r>
                              </m:lim>
                            </m:limLow>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limLow>
                              <m:limLowPr>
                                <m:ctrlPr>
                                  <a:rPr lang="en-US" sz="1600" b="1" i="1">
                                    <a:effectLst/>
                                    <a:latin typeface="Cambria Math"/>
                                    <a:ea typeface="Times New Roman" panose="02020603050405020304" pitchFamily="18" charset="0"/>
                                    <a:cs typeface="Times New Roman" panose="02020603050405020304" pitchFamily="18" charset="0"/>
                                  </a:rPr>
                                </m:ctrlPr>
                              </m:limLowPr>
                              <m:e>
                                <m:groupChr>
                                  <m:groupChrPr>
                                    <m:chr m:val="⏟"/>
                                    <m:ctrlPr>
                                      <a:rPr lang="en-US" sz="1600" b="1" i="1">
                                        <a:effectLst/>
                                        <a:latin typeface="Cambria Math"/>
                                        <a:ea typeface="Times New Roman" panose="02020603050405020304" pitchFamily="18" charset="0"/>
                                        <a:cs typeface="Times New Roman" panose="02020603050405020304" pitchFamily="18" charset="0"/>
                                      </a:rPr>
                                    </m:ctrlPr>
                                  </m:groupChr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𝟎𝟎𝟏</m:t>
                                    </m:r>
                                  </m:e>
                                </m:groupChr>
                              </m:e>
                              <m:li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m:t>
                                </m:r>
                              </m:lim>
                            </m:limLow>
                          </m:e>
                        </m:d>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600" b="1" i="1">
                            <a:effectLst/>
                            <a:latin typeface="Cambria Math"/>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𝟏𝟑𝟔𝟐𝟓𝟏</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𝟖</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76200" y="1371600"/>
                <a:ext cx="9144000" cy="4343400"/>
              </a:xfrm>
              <a:blipFill>
                <a:blip r:embed="rId4"/>
                <a:stretch>
                  <a:fillRect l="-333" t="-421"/>
                </a:stretch>
              </a:blipFill>
            </p:spPr>
            <p:txBody>
              <a:bodyPr/>
              <a:lstStyle/>
              <a:p>
                <a:r>
                  <a:rPr lang="en-US">
                    <a:noFill/>
                  </a:rPr>
                  <a:t> </a:t>
                </a:r>
              </a:p>
            </p:txBody>
          </p:sp>
        </mc:Fallback>
      </mc:AlternateContent>
      <p:sp>
        <p:nvSpPr>
          <p:cNvPr id="4" name="Rectangle 5">
            <a:extLst>
              <a:ext uri="{FF2B5EF4-FFF2-40B4-BE49-F238E27FC236}">
                <a16:creationId xmlns:a16="http://schemas.microsoft.com/office/drawing/2014/main" xmlns="" id="{10F55C3F-2CC9-4691-84F2-F135413DCAF2}"/>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CEE56A6-06A6-46B9-843F-855647B1E138}"/>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965C174F-FABF-4DFC-938F-3199559CEB8F}"/>
                  </a:ext>
                </a:extLst>
              </p:cNvPr>
              <p:cNvSpPr txBox="1"/>
              <p:nvPr/>
            </p:nvSpPr>
            <p:spPr>
              <a:xfrm>
                <a:off x="7776" y="3048000"/>
                <a:ext cx="8763000" cy="3181384"/>
              </a:xfrm>
              <a:prstGeom prst="rect">
                <a:avLst/>
              </a:prstGeom>
              <a:noFill/>
            </p:spPr>
            <p:txBody>
              <a:bodyPr wrap="square">
                <a:spAutoFit/>
              </a:bodyPr>
              <a:lstStyle/>
              <a:p>
                <a:pPr marL="0" marR="0" indent="0">
                  <a:lnSpc>
                    <a:spcPct val="107000"/>
                  </a:lnSpc>
                  <a:spcBef>
                    <a:spcPts val="0"/>
                  </a:spcBef>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Question [GATE (CS) 2023]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 Particular number is written as 132 in radix-4 representation. The same number in radix-5 representation is: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a:ea typeface="Calibri" panose="020F0502020204030204" pitchFamily="34" charset="0"/>
                              <a:cs typeface="Times New Roman" panose="02020603050405020304" pitchFamily="18" charset="0"/>
                            </a:rPr>
                          </m:ctrlPr>
                        </m:sSubPr>
                        <m:e>
                          <m:d>
                            <m:dPr>
                              <m:ctrlPr>
                                <a:rPr lang="en-US" sz="1800" i="1">
                                  <a:effectLst/>
                                  <a:latin typeface="Cambria Math"/>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132</m:t>
                              </m:r>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Sup>
                            <m:sSupPr>
                              <m:ctrlPr>
                                <a:rPr lang="en-US" sz="1800" i="1">
                                  <a:effectLst/>
                                  <a:latin typeface="Cambria Math"/>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Sup>
                            <m:sSupPr>
                              <m:ctrlPr>
                                <a:rPr lang="en-US" sz="1800" i="1">
                                  <a:effectLst/>
                                  <a:latin typeface="Cambria Math"/>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=(16+12+2)</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(30)</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(30)</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=25</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a:t>
                </a:r>
                <a14:m>
                  <m:oMath xmlns:m="http://schemas.openxmlformats.org/officeDocument/2006/math">
                    <m:sSub>
                      <m:sSubPr>
                        <m:ctrlPr>
                          <a:rPr lang="en-US" sz="1800" i="1">
                            <a:effectLst/>
                            <a:latin typeface="Cambria Math"/>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(30)</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=25+5+0≡25</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a:ea typeface="Times New Roman" panose="02020603050405020304" pitchFamily="18" charset="0"/>
                              <a:cs typeface="Times New Roman" panose="02020603050405020304" pitchFamily="18" charset="0"/>
                            </a:rPr>
                          </m:ctrlPr>
                        </m:sSubPr>
                        <m:e>
                          <m:sSub>
                            <m:sSubPr>
                              <m:ctrlPr>
                                <a:rPr lang="en-US" sz="1800" i="1">
                                  <a:effectLst/>
                                  <a:latin typeface="Cambria Math"/>
                                  <a:ea typeface="Calibri" panose="020F0502020204030204" pitchFamily="34" charset="0"/>
                                  <a:cs typeface="Times New Roman" panose="02020603050405020304" pitchFamily="18" charset="0"/>
                                </a:rPr>
                              </m:ctrlPr>
                            </m:sSubPr>
                            <m:e>
                              <m:d>
                                <m:dPr>
                                  <m:ctrlPr>
                                    <a:rPr lang="en-US" sz="1800" i="1">
                                      <a:effectLst/>
                                      <a:latin typeface="Cambria Math"/>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132</m:t>
                                  </m:r>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(30)</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(110)</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965C174F-FABF-4DFC-938F-3199559CEB8F}"/>
                  </a:ext>
                </a:extLst>
              </p:cNvPr>
              <p:cNvSpPr txBox="1">
                <a:spLocks noRot="1" noChangeAspect="1" noMove="1" noResize="1" noEditPoints="1" noAdjustHandles="1" noChangeArrowheads="1" noChangeShapeType="1" noTextEdit="1"/>
              </p:cNvSpPr>
              <p:nvPr/>
            </p:nvSpPr>
            <p:spPr>
              <a:xfrm>
                <a:off x="7776" y="3048000"/>
                <a:ext cx="8763000" cy="3181384"/>
              </a:xfrm>
              <a:prstGeom prst="rect">
                <a:avLst/>
              </a:prstGeom>
              <a:blipFill>
                <a:blip r:embed="rId5"/>
                <a:stretch>
                  <a:fillRect l="-556" t="-575"/>
                </a:stretch>
              </a:blipFill>
            </p:spPr>
            <p:txBody>
              <a:bodyPr/>
              <a:lstStyle/>
              <a:p>
                <a:r>
                  <a:rPr lang="en-US">
                    <a:noFill/>
                  </a:rPr>
                  <a:t> </a:t>
                </a:r>
              </a:p>
            </p:txBody>
          </p:sp>
        </mc:Fallback>
      </mc:AlternateContent>
    </p:spTree>
    <p:extLst>
      <p:ext uri="{BB962C8B-B14F-4D97-AF65-F5344CB8AC3E}">
        <p14:creationId xmlns:p14="http://schemas.microsoft.com/office/powerpoint/2010/main" val="1889762261"/>
      </p:ext>
    </p:extLst>
  </p:cSld>
  <p:clrMapOvr>
    <a:masterClrMapping/>
  </p:clrMapOvr>
  <mc:AlternateContent xmlns:mc="http://schemas.openxmlformats.org/markup-compatibility/2006" xmlns:p14="http://schemas.microsoft.com/office/powerpoint/2010/main">
    <mc:Choice Requires="p14">
      <p:transition spd="slow" p14:dur="2000" advTm="49884"/>
    </mc:Choice>
    <mc:Fallback xmlns="">
      <p:transition spd="slow" advTm="49884"/>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76200" y="1371600"/>
                <a:ext cx="9144000" cy="5486400"/>
              </a:xfrm>
            </p:spPr>
            <p:txBody>
              <a:bodyPr rtlCol="0">
                <a:normAutofit fontScale="62500" lnSpcReduction="20000"/>
              </a:bodyPr>
              <a:lstStyle/>
              <a:p>
                <a:pPr marL="0" indent="0" eaLnBrk="1" fontAlgn="auto" hangingPunct="1">
                  <a:lnSpc>
                    <a:spcPct val="120000"/>
                  </a:lnSpc>
                  <a:spcBef>
                    <a:spcPts val="0"/>
                  </a:spcBef>
                  <a:spcAft>
                    <a:spcPts val="0"/>
                  </a:spcAft>
                  <a:buNone/>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[GATE (CS)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 </a:t>
                </a: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are two decimal digits and  </a:t>
                </a:r>
                <a14:m>
                  <m:oMath xmlns:m="http://schemas.openxmlformats.org/officeDocument/2006/math">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𝟏𝟏𝟎𝟏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𝒙𝒚</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𝟓</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𝟏𝟎</m:t>
                        </m:r>
                      </m:sub>
                    </m:sSub>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the decimal value of </a:t>
                </a: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a:t>
                </a: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a:t>
                </a:r>
                <a14:m>
                  <m:oMath xmlns:m="http://schemas.openxmlformats.org/officeDocument/2006/math">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[GATE (CS) 2021]</a:t>
                </a: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Let the representation of a number in base 3 be 210. What is the hexadecimal representation of the number?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 </a:t>
                </a:r>
                <a14:m>
                  <m:oMath xmlns:m="http://schemas.openxmlformats.org/officeDocument/2006/math">
                    <m:sSub>
                      <m:sSubPr>
                        <m:ctrlPr>
                          <a:rPr lang="en-US" sz="1800" i="1" smtClean="0">
                            <a:effectLst/>
                            <a:latin typeface="Cambria Math"/>
                            <a:cs typeface="Times New Roman" panose="02020603050405020304" pitchFamily="18" charset="0"/>
                          </a:rPr>
                        </m:ctrlPr>
                      </m:sSubPr>
                      <m:e>
                        <m:d>
                          <m:dPr>
                            <m:ctrlPr>
                              <a:rPr lang="en-US" sz="1800" b="0" i="1" smtClean="0">
                                <a:effectLst/>
                                <a:latin typeface="Cambria Math"/>
                                <a:cs typeface="Times New Roman" panose="02020603050405020304" pitchFamily="18" charset="0"/>
                              </a:rPr>
                            </m:ctrlPr>
                          </m:dPr>
                          <m:e>
                            <m:r>
                              <a:rPr lang="en-US" sz="1800" b="0" i="1" smtClean="0">
                                <a:effectLst/>
                                <a:latin typeface="Cambria Math" panose="02040503050406030204" pitchFamily="18" charset="0"/>
                                <a:cs typeface="Times New Roman" panose="02020603050405020304" pitchFamily="18" charset="0"/>
                              </a:rPr>
                              <m:t>15</m:t>
                            </m:r>
                          </m:e>
                        </m:d>
                      </m:e>
                      <m:sub>
                        <m:r>
                          <a:rPr lang="en-US" sz="1800" b="0" i="1" smtClean="0">
                            <a:effectLst/>
                            <a:latin typeface="Cambria Math" panose="02040503050406030204" pitchFamily="18" charset="0"/>
                            <a:cs typeface="Times New Roman" panose="02020603050405020304" pitchFamily="18" charset="0"/>
                          </a:rPr>
                          <m:t>16</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[ISRO 2018]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Given </a:t>
                </a:r>
                <a14:m>
                  <m:oMath xmlns:m="http://schemas.openxmlformats.org/officeDocument/2006/math">
                    <m:rad>
                      <m:radPr>
                        <m:degHide m:val="on"/>
                        <m:ctrlPr>
                          <a:rPr lang="en-US" sz="1800" b="1" i="1">
                            <a:effectLst/>
                            <a:latin typeface="Cambria Math"/>
                            <a:ea typeface="Times New Roman" panose="02020603050405020304" pitchFamily="18" charset="0"/>
                            <a:cs typeface="Times New Roman" panose="02020603050405020304" pitchFamily="18" charset="0"/>
                          </a:rPr>
                        </m:ctrlPr>
                      </m:radPr>
                      <m:deg/>
                      <m:e>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𝟐𝟐𝟒</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𝒓</m:t>
                            </m:r>
                          </m:sub>
                        </m:sSub>
                      </m:e>
                    </m:rad>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𝟏𝟑</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𝒓</m:t>
                        </m:r>
                      </m:sub>
                    </m:sSub>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the value of radix-r 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𝟓</m:t>
                    </m:r>
                  </m:oMath>
                </a14:m>
                <a:r>
                  <a:rPr lang="en-US" sz="1800" b="1" i="1"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i="1"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[ISRO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14:m>
                  <m:oMath xmlns:m="http://schemas.openxmlformats.org/officeDocument/2006/math">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𝟏𝟐𝟏𝟕</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𝟖</m:t>
                        </m:r>
                      </m:sub>
                    </m:sSub>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equivalent to (in hexadecimal):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 </a:t>
                </a:r>
                <a14:m>
                  <m:oMath xmlns:m="http://schemas.openxmlformats.org/officeDocument/2006/math">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𝟐𝟖</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𝑭</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𝟏𝟔</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[ISRO 2016]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𝑨</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𝟕</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𝟏𝟔</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b="1" i="1">
                            <a:effectLst/>
                            <a:latin typeface="Cambria Math"/>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𝟖</m:t>
                        </m:r>
                      </m:sub>
                    </m:sSub>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then the value of X 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𝑿</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𝟐𝟐𝟓𝟏𝟕𝟒</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[GATE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 base or radix of the number system such that the following equation holds is ______</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14:m>
                  <m:oMathPara xmlns:m="http://schemas.openxmlformats.org/officeDocument/2006/math">
                    <m:oMathParaPr>
                      <m:jc m:val="left"/>
                    </m:oMathParaPr>
                    <m:oMath xmlns:m="http://schemas.openxmlformats.org/officeDocument/2006/math">
                      <m:f>
                        <m:fPr>
                          <m:ctrlPr>
                            <a:rPr lang="en-US" sz="1800" b="1" i="1">
                              <a:effectLst/>
                              <a:latin typeface="Cambria Math"/>
                              <a:ea typeface="Calibri" panose="020F0502020204030204" pitchFamily="34" charset="0"/>
                              <a:cs typeface="Times New Roman" panose="02020603050405020304" pitchFamily="18" charset="0"/>
                            </a:rPr>
                          </m:ctrlPr>
                        </m:fPr>
                        <m:num>
                          <m:r>
                            <a:rPr lang="en-US" sz="1800" b="1" i="1">
                              <a:effectLst/>
                              <a:latin typeface="Cambria Math" panose="02040503050406030204" pitchFamily="18" charset="0"/>
                              <a:ea typeface="Calibri" panose="020F0502020204030204" pitchFamily="34" charset="0"/>
                              <a:cs typeface="Times New Roman" panose="02020603050405020304" pitchFamily="18" charset="0"/>
                            </a:rPr>
                            <m:t>𝟑𝟏𝟐</m:t>
                          </m:r>
                        </m:num>
                        <m:den>
                          <m:r>
                            <a:rPr lang="en-US" sz="1800" b="1" i="1">
                              <a:effectLst/>
                              <a:latin typeface="Cambria Math" panose="02040503050406030204" pitchFamily="18" charset="0"/>
                              <a:ea typeface="Calibri" panose="020F0502020204030204" pitchFamily="34" charset="0"/>
                              <a:cs typeface="Times New Roman" panose="02020603050405020304" pitchFamily="18" charset="0"/>
                            </a:rPr>
                            <m:t>𝟐𝟎</m:t>
                          </m:r>
                        </m:den>
                      </m:f>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𝟏𝟑</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𝟓</m:t>
                    </m:r>
                  </m:oMath>
                </a14:m>
                <a:r>
                  <a:rPr lang="en-US" sz="1800" b="1" i="1" dirty="0">
                    <a:effectLst/>
                    <a:latin typeface="Cambria Math" panose="02040503050406030204" pitchFamily="18" charset="0"/>
                    <a:ea typeface="Times New Roman" panose="02020603050405020304" pitchFamily="18" charset="0"/>
                    <a:cs typeface="Times New Roman" panose="02020603050405020304" pitchFamily="18" charset="0"/>
                  </a:rPr>
                  <a:t>. </a:t>
                </a:r>
              </a:p>
              <a:p>
                <a:pPr marL="0" marR="0" indent="0">
                  <a:lnSpc>
                    <a:spcPct val="120000"/>
                  </a:lnSpc>
                  <a:spcBef>
                    <a:spcPts val="0"/>
                  </a:spcBef>
                  <a:spcAft>
                    <a:spcPts val="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[ISRO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 binary equivalent of decimal number 42.75 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b="1" i="1">
                            <a:latin typeface="Cambria Math"/>
                            <a:ea typeface="Calibri" panose="020F0502020204030204" pitchFamily="34" charset="0"/>
                            <a:cs typeface="Times New Roman" panose="02020603050405020304" pitchFamily="18" charset="0"/>
                          </a:rPr>
                        </m:ctrlPr>
                      </m:sSubPr>
                      <m:e>
                        <m:r>
                          <a:rPr lang="en-US" sz="1800" b="1" i="1">
                            <a:latin typeface="Cambria Math" panose="02040503050406030204" pitchFamily="18" charset="0"/>
                            <a:ea typeface="Calibri" panose="020F0502020204030204" pitchFamily="34" charset="0"/>
                            <a:cs typeface="Times New Roman" panose="02020603050405020304" pitchFamily="18" charset="0"/>
                          </a:rPr>
                          <m:t>(</m:t>
                        </m:r>
                        <m:r>
                          <a:rPr lang="en-US" sz="1800" b="1" i="1">
                            <a:latin typeface="Cambria Math" panose="02040503050406030204" pitchFamily="18" charset="0"/>
                            <a:ea typeface="Calibri" panose="020F0502020204030204" pitchFamily="34" charset="0"/>
                            <a:cs typeface="Times New Roman" panose="02020603050405020304" pitchFamily="18" charset="0"/>
                          </a:rPr>
                          <m:t>𝟏𝟎𝟏𝟎𝟏𝟎</m:t>
                        </m:r>
                        <m:r>
                          <a:rPr lang="en-US" sz="1800" b="1" i="1">
                            <a:latin typeface="Cambria Math" panose="02040503050406030204" pitchFamily="18" charset="0"/>
                            <a:ea typeface="Calibri" panose="020F0502020204030204" pitchFamily="34" charset="0"/>
                            <a:cs typeface="Times New Roman" panose="02020603050405020304" pitchFamily="18" charset="0"/>
                          </a:rPr>
                          <m:t>.</m:t>
                        </m:r>
                        <m:r>
                          <a:rPr lang="en-US" sz="1800" b="1" i="1">
                            <a:latin typeface="Cambria Math" panose="02040503050406030204" pitchFamily="18" charset="0"/>
                            <a:ea typeface="Calibri" panose="020F0502020204030204" pitchFamily="34" charset="0"/>
                            <a:cs typeface="Times New Roman" panose="02020603050405020304" pitchFamily="18" charset="0"/>
                          </a:rPr>
                          <m:t>𝟏𝟏</m:t>
                        </m:r>
                        <m:r>
                          <a:rPr lang="en-US" sz="1800" b="1" i="1">
                            <a:latin typeface="Cambria Math" panose="02040503050406030204" pitchFamily="18" charset="0"/>
                            <a:ea typeface="Calibri" panose="020F0502020204030204" pitchFamily="34" charset="0"/>
                            <a:cs typeface="Times New Roman" panose="02020603050405020304" pitchFamily="18" charset="0"/>
                          </a:rPr>
                          <m:t>)</m:t>
                        </m:r>
                      </m:e>
                      <m:sub>
                        <m:r>
                          <a:rPr lang="en-US" sz="1800" b="1" i="1">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latin typeface="Cambria Math" panose="02040503050406030204" pitchFamily="18" charset="0"/>
                        <a:ea typeface="Calibri" panose="020F0502020204030204" pitchFamily="34" charset="0"/>
                        <a:cs typeface="Times New Roman" panose="02020603050405020304" pitchFamily="18" charset="0"/>
                      </a:rPr>
                      <m:t> </m:t>
                    </m:r>
                  </m:oMath>
                </a14:m>
                <a:endParaRPr lang="en-US" sz="2400" dirty="0">
                  <a:latin typeface="Times New Roman" panose="02020603050405020304" pitchFamily="18" charset="0"/>
                  <a:ea typeface="+mj-ea"/>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76200" y="1371600"/>
                <a:ext cx="9144000" cy="5486400"/>
              </a:xfrm>
              <a:blipFill>
                <a:blip r:embed="rId4"/>
                <a:stretch>
                  <a:fillRect/>
                </a:stretch>
              </a:blipFill>
            </p:spPr>
            <p:txBody>
              <a:bodyPr/>
              <a:lstStyle/>
              <a:p>
                <a:r>
                  <a:rPr lang="en-US">
                    <a:noFill/>
                  </a:rPr>
                  <a:t> </a:t>
                </a:r>
              </a:p>
            </p:txBody>
          </p:sp>
        </mc:Fallback>
      </mc:AlternateContent>
      <p:sp>
        <p:nvSpPr>
          <p:cNvPr id="4" name="Rectangle 5">
            <a:extLst>
              <a:ext uri="{FF2B5EF4-FFF2-40B4-BE49-F238E27FC236}">
                <a16:creationId xmlns:a16="http://schemas.microsoft.com/office/drawing/2014/main" xmlns="" id="{10F55C3F-2CC9-4691-84F2-F135413DCAF2}"/>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CEE56A6-06A6-46B9-843F-855647B1E138}"/>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716078389"/>
      </p:ext>
    </p:extLst>
  </p:cSld>
  <p:clrMapOvr>
    <a:masterClrMapping/>
  </p:clrMapOvr>
  <mc:AlternateContent xmlns:mc="http://schemas.openxmlformats.org/markup-compatibility/2006" xmlns:p14="http://schemas.microsoft.com/office/powerpoint/2010/main">
    <mc:Choice Requires="p14">
      <p:transition spd="slow" p14:dur="2000" advTm="49884"/>
    </mc:Choice>
    <mc:Fallback xmlns="">
      <p:transition spd="slow" advTm="49884"/>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0" y="2255838"/>
            <a:ext cx="5334000" cy="4449762"/>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Binary Addition</a:t>
            </a:r>
            <a:r>
              <a:rPr lang="en-US" sz="2000" dirty="0">
                <a:cs typeface="Times New Roman" panose="02020603050405020304" pitchFamily="18" charset="0"/>
              </a:rPr>
              <a:t>: Binary number are added, its creates sum(S) and carry(C).</a:t>
            </a: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Binary Subtraction</a:t>
            </a:r>
            <a:r>
              <a:rPr lang="en-US" sz="2000" dirty="0">
                <a:cs typeface="Times New Roman" panose="02020603050405020304" pitchFamily="18" charset="0"/>
              </a:rPr>
              <a:t>: Its creates Difference(D) and Borrow(B).</a:t>
            </a: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algn="just"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800" dirty="0">
              <a:latin typeface="Times New Roman" panose="02020603050405020304" pitchFamily="18" charset="0"/>
              <a:cs typeface="Times New Roman" panose="02020603050405020304" pitchFamily="18" charset="0"/>
            </a:endParaRPr>
          </a:p>
        </p:txBody>
      </p:sp>
      <p:sp>
        <p:nvSpPr>
          <p:cNvPr id="21510" name="Title 1"/>
          <p:cNvSpPr txBox="1">
            <a:spLocks/>
          </p:cNvSpPr>
          <p:nvPr/>
        </p:nvSpPr>
        <p:spPr bwMode="auto">
          <a:xfrm>
            <a:off x="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US" sz="3000" b="1" dirty="0">
                <a:solidFill>
                  <a:schemeClr val="bg1"/>
                </a:solidFill>
                <a:latin typeface="+mn-lt"/>
                <a:cs typeface="Times New Roman" panose="02020603050405020304" pitchFamily="18" charset="0"/>
              </a:rPr>
              <a:t>Binary arithmetic</a:t>
            </a:r>
          </a:p>
        </p:txBody>
      </p:sp>
      <p:graphicFrame>
        <p:nvGraphicFramePr>
          <p:cNvPr id="2" name="Table 1"/>
          <p:cNvGraphicFramePr>
            <a:graphicFrameLocks noGrp="1"/>
          </p:cNvGraphicFramePr>
          <p:nvPr/>
        </p:nvGraphicFramePr>
        <p:xfrm>
          <a:off x="5486400" y="2286000"/>
          <a:ext cx="3581400" cy="1854200"/>
        </p:xfrm>
        <a:graphic>
          <a:graphicData uri="http://schemas.openxmlformats.org/drawingml/2006/table">
            <a:tbl>
              <a:tblPr firstRow="1" bandRow="1">
                <a:tableStyleId>{7E9639D4-E3E2-4D34-9284-5A2195B3D0D7}</a:tableStyleId>
              </a:tblPr>
              <a:tblGrid>
                <a:gridCol w="1193800">
                  <a:extLst>
                    <a:ext uri="{9D8B030D-6E8A-4147-A177-3AD203B41FA5}">
                      <a16:colId xmlns:a16="http://schemas.microsoft.com/office/drawing/2014/main" xmlns="" val="20000"/>
                    </a:ext>
                  </a:extLst>
                </a:gridCol>
                <a:gridCol w="1193800">
                  <a:extLst>
                    <a:ext uri="{9D8B030D-6E8A-4147-A177-3AD203B41FA5}">
                      <a16:colId xmlns:a16="http://schemas.microsoft.com/office/drawing/2014/main" xmlns="" val="20001"/>
                    </a:ext>
                  </a:extLst>
                </a:gridCol>
                <a:gridCol w="1193800">
                  <a:extLst>
                    <a:ext uri="{9D8B030D-6E8A-4147-A177-3AD203B41FA5}">
                      <a16:colId xmlns:a16="http://schemas.microsoft.com/office/drawing/2014/main" xmlns="" val="20002"/>
                    </a:ext>
                  </a:extLst>
                </a:gridCol>
              </a:tblGrid>
              <a:tr h="370840">
                <a:tc>
                  <a:txBody>
                    <a:bodyPr/>
                    <a:lstStyle/>
                    <a:p>
                      <a:pPr algn="ctr"/>
                      <a:r>
                        <a:rPr lang="en-US" dirty="0"/>
                        <a:t>A+B</a:t>
                      </a:r>
                    </a:p>
                  </a:txBody>
                  <a:tcPr anchor="ctr"/>
                </a:tc>
                <a:tc>
                  <a:txBody>
                    <a:bodyPr/>
                    <a:lstStyle/>
                    <a:p>
                      <a:pPr algn="ctr"/>
                      <a:r>
                        <a:rPr lang="en-US" dirty="0"/>
                        <a:t>SUM</a:t>
                      </a:r>
                    </a:p>
                  </a:txBody>
                  <a:tcPr anchor="ctr"/>
                </a:tc>
                <a:tc>
                  <a:txBody>
                    <a:bodyPr/>
                    <a:lstStyle/>
                    <a:p>
                      <a:pPr algn="ctr"/>
                      <a:r>
                        <a:rPr lang="en-US" dirty="0"/>
                        <a:t>CARRY</a:t>
                      </a:r>
                    </a:p>
                  </a:txBody>
                  <a:tcPr anchor="ctr"/>
                </a:tc>
                <a:extLst>
                  <a:ext uri="{0D108BD9-81ED-4DB2-BD59-A6C34878D82A}">
                    <a16:rowId xmlns:a16="http://schemas.microsoft.com/office/drawing/2014/main" xmlns="" val="10000"/>
                  </a:ext>
                </a:extLst>
              </a:tr>
              <a:tr h="370840">
                <a:tc>
                  <a:txBody>
                    <a:bodyPr/>
                    <a:lstStyle/>
                    <a:p>
                      <a:pPr algn="ctr"/>
                      <a:r>
                        <a:rPr lang="en-US" dirty="0"/>
                        <a:t>0+0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xmlns="" val="10001"/>
                  </a:ext>
                </a:extLst>
              </a:tr>
              <a:tr h="370840">
                <a:tc>
                  <a:txBody>
                    <a:bodyPr/>
                    <a:lstStyle/>
                    <a:p>
                      <a:pPr algn="ctr"/>
                      <a:r>
                        <a:rPr lang="en-US" dirty="0"/>
                        <a:t>0+1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xmlns="" val="10002"/>
                  </a:ext>
                </a:extLst>
              </a:tr>
              <a:tr h="370840">
                <a:tc>
                  <a:txBody>
                    <a:bodyPr/>
                    <a:lstStyle/>
                    <a:p>
                      <a:pPr algn="ctr"/>
                      <a:r>
                        <a:rPr lang="en-US" dirty="0"/>
                        <a:t>1+0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xmlns="" val="10003"/>
                  </a:ext>
                </a:extLst>
              </a:tr>
              <a:tr h="370840">
                <a:tc>
                  <a:txBody>
                    <a:bodyPr/>
                    <a:lstStyle/>
                    <a:p>
                      <a:pPr algn="ctr"/>
                      <a:r>
                        <a:rPr lang="en-US" dirty="0"/>
                        <a:t>1+1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nvGraphicFramePr>
        <p:xfrm>
          <a:off x="5486400" y="4505325"/>
          <a:ext cx="3581400" cy="2124075"/>
        </p:xfrm>
        <a:graphic>
          <a:graphicData uri="http://schemas.openxmlformats.org/drawingml/2006/table">
            <a:tbl>
              <a:tblPr firstRow="1" bandRow="1">
                <a:tableStyleId>{7E9639D4-E3E2-4D34-9284-5A2195B3D0D7}</a:tableStyleId>
              </a:tblPr>
              <a:tblGrid>
                <a:gridCol w="1193800">
                  <a:extLst>
                    <a:ext uri="{9D8B030D-6E8A-4147-A177-3AD203B41FA5}">
                      <a16:colId xmlns:a16="http://schemas.microsoft.com/office/drawing/2014/main" xmlns="" val="20000"/>
                    </a:ext>
                  </a:extLst>
                </a:gridCol>
                <a:gridCol w="1193800">
                  <a:extLst>
                    <a:ext uri="{9D8B030D-6E8A-4147-A177-3AD203B41FA5}">
                      <a16:colId xmlns:a16="http://schemas.microsoft.com/office/drawing/2014/main" xmlns="" val="20001"/>
                    </a:ext>
                  </a:extLst>
                </a:gridCol>
                <a:gridCol w="1193800">
                  <a:extLst>
                    <a:ext uri="{9D8B030D-6E8A-4147-A177-3AD203B41FA5}">
                      <a16:colId xmlns:a16="http://schemas.microsoft.com/office/drawing/2014/main" xmlns="" val="20002"/>
                    </a:ext>
                  </a:extLst>
                </a:gridCol>
              </a:tblGrid>
              <a:tr h="640271">
                <a:tc>
                  <a:txBody>
                    <a:bodyPr/>
                    <a:lstStyle/>
                    <a:p>
                      <a:pPr algn="ctr"/>
                      <a:r>
                        <a:rPr lang="en-US" sz="1800" dirty="0"/>
                        <a:t>A-B</a:t>
                      </a:r>
                    </a:p>
                  </a:txBody>
                  <a:tcPr marT="45734" marB="45734" anchor="ctr"/>
                </a:tc>
                <a:tc>
                  <a:txBody>
                    <a:bodyPr/>
                    <a:lstStyle/>
                    <a:p>
                      <a:pPr algn="ctr"/>
                      <a:r>
                        <a:rPr lang="en-US" sz="1800" dirty="0"/>
                        <a:t>DIFFERENCE</a:t>
                      </a:r>
                    </a:p>
                  </a:txBody>
                  <a:tcPr marT="45734" marB="45734" anchor="ctr"/>
                </a:tc>
                <a:tc>
                  <a:txBody>
                    <a:bodyPr/>
                    <a:lstStyle/>
                    <a:p>
                      <a:pPr algn="ctr"/>
                      <a:r>
                        <a:rPr lang="en-US" sz="1800" dirty="0"/>
                        <a:t>BORROW</a:t>
                      </a:r>
                    </a:p>
                  </a:txBody>
                  <a:tcPr marT="45734" marB="45734" anchor="ctr"/>
                </a:tc>
                <a:extLst>
                  <a:ext uri="{0D108BD9-81ED-4DB2-BD59-A6C34878D82A}">
                    <a16:rowId xmlns:a16="http://schemas.microsoft.com/office/drawing/2014/main" xmlns="" val="10000"/>
                  </a:ext>
                </a:extLst>
              </a:tr>
              <a:tr h="370951">
                <a:tc>
                  <a:txBody>
                    <a:bodyPr/>
                    <a:lstStyle/>
                    <a:p>
                      <a:pPr algn="ctr"/>
                      <a:r>
                        <a:rPr lang="en-US" sz="1800" dirty="0"/>
                        <a:t>0-0</a:t>
                      </a:r>
                    </a:p>
                  </a:txBody>
                  <a:tcPr marT="45734" marB="45734" anchor="ctr"/>
                </a:tc>
                <a:tc>
                  <a:txBody>
                    <a:bodyPr/>
                    <a:lstStyle/>
                    <a:p>
                      <a:pPr algn="ctr"/>
                      <a:r>
                        <a:rPr lang="en-US" sz="1800" dirty="0"/>
                        <a:t>0</a:t>
                      </a:r>
                    </a:p>
                  </a:txBody>
                  <a:tcPr marT="45734" marB="45734" anchor="ctr"/>
                </a:tc>
                <a:tc>
                  <a:txBody>
                    <a:bodyPr/>
                    <a:lstStyle/>
                    <a:p>
                      <a:pPr algn="ctr"/>
                      <a:r>
                        <a:rPr lang="en-US" sz="1800" dirty="0"/>
                        <a:t>0</a:t>
                      </a:r>
                    </a:p>
                  </a:txBody>
                  <a:tcPr marT="45734" marB="45734" anchor="ctr"/>
                </a:tc>
                <a:extLst>
                  <a:ext uri="{0D108BD9-81ED-4DB2-BD59-A6C34878D82A}">
                    <a16:rowId xmlns:a16="http://schemas.microsoft.com/office/drawing/2014/main" xmlns="" val="10001"/>
                  </a:ext>
                </a:extLst>
              </a:tr>
              <a:tr h="370951">
                <a:tc>
                  <a:txBody>
                    <a:bodyPr/>
                    <a:lstStyle/>
                    <a:p>
                      <a:pPr algn="ctr"/>
                      <a:r>
                        <a:rPr lang="en-US" sz="1800" dirty="0"/>
                        <a:t>0-1</a:t>
                      </a:r>
                    </a:p>
                  </a:txBody>
                  <a:tcPr marT="45734" marB="45734" anchor="ctr"/>
                </a:tc>
                <a:tc>
                  <a:txBody>
                    <a:bodyPr/>
                    <a:lstStyle/>
                    <a:p>
                      <a:pPr algn="ctr"/>
                      <a:r>
                        <a:rPr lang="en-US" sz="1800" dirty="0"/>
                        <a:t>1</a:t>
                      </a:r>
                    </a:p>
                  </a:txBody>
                  <a:tcPr marT="45734" marB="45734" anchor="ctr"/>
                </a:tc>
                <a:tc>
                  <a:txBody>
                    <a:bodyPr/>
                    <a:lstStyle/>
                    <a:p>
                      <a:pPr algn="ctr"/>
                      <a:r>
                        <a:rPr lang="en-US" sz="1800" dirty="0"/>
                        <a:t>1</a:t>
                      </a:r>
                    </a:p>
                  </a:txBody>
                  <a:tcPr marT="45734" marB="45734" anchor="ctr"/>
                </a:tc>
                <a:extLst>
                  <a:ext uri="{0D108BD9-81ED-4DB2-BD59-A6C34878D82A}">
                    <a16:rowId xmlns:a16="http://schemas.microsoft.com/office/drawing/2014/main" xmlns="" val="10002"/>
                  </a:ext>
                </a:extLst>
              </a:tr>
              <a:tr h="370951">
                <a:tc>
                  <a:txBody>
                    <a:bodyPr/>
                    <a:lstStyle/>
                    <a:p>
                      <a:pPr algn="ctr"/>
                      <a:r>
                        <a:rPr lang="en-US" sz="1800" dirty="0"/>
                        <a:t>1-0</a:t>
                      </a:r>
                    </a:p>
                  </a:txBody>
                  <a:tcPr marT="45734" marB="45734" anchor="ctr"/>
                </a:tc>
                <a:tc>
                  <a:txBody>
                    <a:bodyPr/>
                    <a:lstStyle/>
                    <a:p>
                      <a:pPr algn="ctr"/>
                      <a:r>
                        <a:rPr lang="en-US" sz="1800" dirty="0"/>
                        <a:t>1</a:t>
                      </a:r>
                    </a:p>
                  </a:txBody>
                  <a:tcPr marT="45734" marB="45734" anchor="ctr"/>
                </a:tc>
                <a:tc>
                  <a:txBody>
                    <a:bodyPr/>
                    <a:lstStyle/>
                    <a:p>
                      <a:pPr algn="ctr"/>
                      <a:r>
                        <a:rPr lang="en-US" sz="1800" dirty="0"/>
                        <a:t>0</a:t>
                      </a:r>
                    </a:p>
                  </a:txBody>
                  <a:tcPr marT="45734" marB="45734" anchor="ctr"/>
                </a:tc>
                <a:extLst>
                  <a:ext uri="{0D108BD9-81ED-4DB2-BD59-A6C34878D82A}">
                    <a16:rowId xmlns:a16="http://schemas.microsoft.com/office/drawing/2014/main" xmlns="" val="10003"/>
                  </a:ext>
                </a:extLst>
              </a:tr>
              <a:tr h="370951">
                <a:tc>
                  <a:txBody>
                    <a:bodyPr/>
                    <a:lstStyle/>
                    <a:p>
                      <a:pPr algn="ctr"/>
                      <a:r>
                        <a:rPr lang="en-US" sz="1800" dirty="0"/>
                        <a:t>1-1</a:t>
                      </a:r>
                    </a:p>
                  </a:txBody>
                  <a:tcPr marT="45734" marB="45734" anchor="ctr"/>
                </a:tc>
                <a:tc>
                  <a:txBody>
                    <a:bodyPr/>
                    <a:lstStyle/>
                    <a:p>
                      <a:pPr algn="ctr"/>
                      <a:r>
                        <a:rPr lang="en-US" sz="1800" dirty="0"/>
                        <a:t>0</a:t>
                      </a:r>
                    </a:p>
                  </a:txBody>
                  <a:tcPr marT="45734" marB="45734" anchor="ctr"/>
                </a:tc>
                <a:tc>
                  <a:txBody>
                    <a:bodyPr/>
                    <a:lstStyle/>
                    <a:p>
                      <a:pPr algn="ctr"/>
                      <a:r>
                        <a:rPr lang="en-US" sz="1800" dirty="0"/>
                        <a:t>0</a:t>
                      </a:r>
                    </a:p>
                  </a:txBody>
                  <a:tcPr marT="45734" marB="45734" anchor="ctr"/>
                </a:tc>
                <a:extLst>
                  <a:ext uri="{0D108BD9-81ED-4DB2-BD59-A6C34878D82A}">
                    <a16:rowId xmlns:a16="http://schemas.microsoft.com/office/drawing/2014/main" xmlns="" val="10004"/>
                  </a:ext>
                </a:extLst>
              </a:tr>
            </a:tbl>
          </a:graphicData>
        </a:graphic>
      </p:graphicFrame>
      <p:sp>
        <p:nvSpPr>
          <p:cNvPr id="3" name="Rectangle 2">
            <a:extLst>
              <a:ext uri="{FF2B5EF4-FFF2-40B4-BE49-F238E27FC236}">
                <a16:creationId xmlns:a16="http://schemas.microsoft.com/office/drawing/2014/main" xmlns="" id="{3C68ACA3-806D-4671-B237-E67A5E710BB5}"/>
              </a:ext>
            </a:extLst>
          </p:cNvPr>
          <p:cNvSpPr/>
          <p:nvPr/>
        </p:nvSpPr>
        <p:spPr>
          <a:xfrm>
            <a:off x="1066800" y="3162300"/>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0110 + 0011 = 01001</a:t>
            </a:r>
          </a:p>
        </p:txBody>
      </p:sp>
      <p:sp>
        <p:nvSpPr>
          <p:cNvPr id="7" name="Rectangle 6">
            <a:extLst>
              <a:ext uri="{FF2B5EF4-FFF2-40B4-BE49-F238E27FC236}">
                <a16:creationId xmlns:a16="http://schemas.microsoft.com/office/drawing/2014/main" xmlns="" id="{F19ED22B-3259-4E4F-A154-586A065F8E1B}"/>
              </a:ext>
            </a:extLst>
          </p:cNvPr>
          <p:cNvSpPr/>
          <p:nvPr/>
        </p:nvSpPr>
        <p:spPr>
          <a:xfrm>
            <a:off x="1066800" y="5300662"/>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0110 - 0011 = 00011</a:t>
            </a:r>
          </a:p>
        </p:txBody>
      </p:sp>
      <p:sp>
        <p:nvSpPr>
          <p:cNvPr id="9" name="Rectangle 5">
            <a:extLst>
              <a:ext uri="{FF2B5EF4-FFF2-40B4-BE49-F238E27FC236}">
                <a16:creationId xmlns:a16="http://schemas.microsoft.com/office/drawing/2014/main" xmlns="" id="{FE41D288-AADE-4C99-B029-43E793842760}"/>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47A62C8C-AB6C-4A16-9F39-EF933A862ED4}"/>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11" name="TextBox 10">
            <a:extLst>
              <a:ext uri="{FF2B5EF4-FFF2-40B4-BE49-F238E27FC236}">
                <a16:creationId xmlns:a16="http://schemas.microsoft.com/office/drawing/2014/main" xmlns="" id="{18EDF1F7-3B20-4B5E-A664-343FBE9B1C8D}"/>
              </a:ext>
            </a:extLst>
          </p:cNvPr>
          <p:cNvSpPr txBox="1"/>
          <p:nvPr/>
        </p:nvSpPr>
        <p:spPr>
          <a:xfrm>
            <a:off x="32797" y="1362670"/>
            <a:ext cx="9047701" cy="646331"/>
          </a:xfrm>
          <a:prstGeom prst="rect">
            <a:avLst/>
          </a:prstGeom>
          <a:noFill/>
        </p:spPr>
        <p:txBody>
          <a:bodyPr wrap="square">
            <a:spAutoFit/>
          </a:bodyPr>
          <a:lstStyle/>
          <a:p>
            <a:r>
              <a:rPr lang="en-US" b="1" dirty="0"/>
              <a:t>Binary arithmetic </a:t>
            </a:r>
            <a:r>
              <a:rPr lang="en-US" dirty="0"/>
              <a:t>is an essential part of all digital computers and many other digital systems.</a:t>
            </a:r>
          </a:p>
        </p:txBody>
      </p:sp>
    </p:spTree>
  </p:cSld>
  <p:clrMapOvr>
    <a:masterClrMapping/>
  </p:clrMapOvr>
  <mc:AlternateContent xmlns:mc="http://schemas.openxmlformats.org/markup-compatibility/2006" xmlns:p14="http://schemas.microsoft.com/office/powerpoint/2010/main">
    <mc:Choice Requires="p14">
      <p:transition spd="slow" p14:dur="2000" advTm="120593"/>
    </mc:Choice>
    <mc:Fallback xmlns="">
      <p:transition spd="slow" advTm="12059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63501" y="1470819"/>
            <a:ext cx="5791200" cy="4449762"/>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Binary Multiplication</a:t>
            </a:r>
            <a:r>
              <a:rPr lang="en-US" sz="2000" dirty="0">
                <a:cs typeface="Times New Roman" panose="02020603050405020304" pitchFamily="18" charset="0"/>
              </a:rPr>
              <a:t>: It is exactly same as decimal multiplication.</a:t>
            </a: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b="1"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Binary Division</a:t>
            </a:r>
            <a:r>
              <a:rPr lang="en-US" sz="2000" dirty="0">
                <a:cs typeface="Times New Roman" panose="02020603050405020304" pitchFamily="18" charset="0"/>
              </a:rPr>
              <a:t>: It is exactly same as decimal division. It is called as the long division procedure.</a:t>
            </a:r>
          </a:p>
          <a:p>
            <a:pPr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sz="2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6019800" y="2286000"/>
          <a:ext cx="3060699" cy="2124075"/>
        </p:xfrm>
        <a:graphic>
          <a:graphicData uri="http://schemas.openxmlformats.org/drawingml/2006/table">
            <a:tbl>
              <a:tblPr firstRow="1" bandRow="1">
                <a:tableStyleId>{7E9639D4-E3E2-4D34-9284-5A2195B3D0D7}</a:tableStyleId>
              </a:tblPr>
              <a:tblGrid>
                <a:gridCol w="1020233">
                  <a:extLst>
                    <a:ext uri="{9D8B030D-6E8A-4147-A177-3AD203B41FA5}">
                      <a16:colId xmlns:a16="http://schemas.microsoft.com/office/drawing/2014/main" xmlns="" val="20000"/>
                    </a:ext>
                  </a:extLst>
                </a:gridCol>
                <a:gridCol w="1020233">
                  <a:extLst>
                    <a:ext uri="{9D8B030D-6E8A-4147-A177-3AD203B41FA5}">
                      <a16:colId xmlns:a16="http://schemas.microsoft.com/office/drawing/2014/main" xmlns="" val="20001"/>
                    </a:ext>
                  </a:extLst>
                </a:gridCol>
                <a:gridCol w="1020233">
                  <a:extLst>
                    <a:ext uri="{9D8B030D-6E8A-4147-A177-3AD203B41FA5}">
                      <a16:colId xmlns:a16="http://schemas.microsoft.com/office/drawing/2014/main" xmlns="" val="20002"/>
                    </a:ext>
                  </a:extLst>
                </a:gridCol>
              </a:tblGrid>
              <a:tr h="640271">
                <a:tc>
                  <a:txBody>
                    <a:bodyPr/>
                    <a:lstStyle/>
                    <a:p>
                      <a:pPr algn="ctr"/>
                      <a:r>
                        <a:rPr lang="en-US" sz="1800" dirty="0"/>
                        <a:t>A</a:t>
                      </a:r>
                    </a:p>
                  </a:txBody>
                  <a:tcPr marL="91424" marR="91424" marT="45734" marB="45734" anchor="ctr"/>
                </a:tc>
                <a:tc>
                  <a:txBody>
                    <a:bodyPr/>
                    <a:lstStyle/>
                    <a:p>
                      <a:pPr algn="ctr"/>
                      <a:r>
                        <a:rPr lang="en-US" sz="1800" dirty="0"/>
                        <a:t>B</a:t>
                      </a:r>
                    </a:p>
                  </a:txBody>
                  <a:tcPr marL="91424" marR="91424" marT="45734" marB="45734" anchor="ctr"/>
                </a:tc>
                <a:tc>
                  <a:txBody>
                    <a:bodyPr/>
                    <a:lstStyle/>
                    <a:p>
                      <a:pPr algn="ctr"/>
                      <a:r>
                        <a:rPr lang="en-US" sz="1800" dirty="0"/>
                        <a:t>Multiply (M)</a:t>
                      </a:r>
                    </a:p>
                  </a:txBody>
                  <a:tcPr marL="91424" marR="91424" marT="45734" marB="45734" anchor="ctr"/>
                </a:tc>
                <a:extLst>
                  <a:ext uri="{0D108BD9-81ED-4DB2-BD59-A6C34878D82A}">
                    <a16:rowId xmlns:a16="http://schemas.microsoft.com/office/drawing/2014/main" xmlns="" val="10000"/>
                  </a:ext>
                </a:extLst>
              </a:tr>
              <a:tr h="370951">
                <a:tc>
                  <a:txBody>
                    <a:bodyPr/>
                    <a:lstStyle/>
                    <a:p>
                      <a:pPr algn="ctr"/>
                      <a:r>
                        <a:rPr lang="en-US" sz="1800" dirty="0"/>
                        <a:t>0</a:t>
                      </a:r>
                    </a:p>
                  </a:txBody>
                  <a:tcPr marL="91424" marR="91424" marT="45734" marB="45734" anchor="ctr"/>
                </a:tc>
                <a:tc>
                  <a:txBody>
                    <a:bodyPr/>
                    <a:lstStyle/>
                    <a:p>
                      <a:pPr algn="ctr"/>
                      <a:r>
                        <a:rPr lang="en-US" sz="1800" dirty="0"/>
                        <a:t>0</a:t>
                      </a:r>
                    </a:p>
                  </a:txBody>
                  <a:tcPr marL="91424" marR="91424" marT="45734" marB="45734" anchor="ctr"/>
                </a:tc>
                <a:tc>
                  <a:txBody>
                    <a:bodyPr/>
                    <a:lstStyle/>
                    <a:p>
                      <a:pPr algn="ctr"/>
                      <a:r>
                        <a:rPr lang="en-US" sz="1800" dirty="0"/>
                        <a:t>0</a:t>
                      </a:r>
                    </a:p>
                  </a:txBody>
                  <a:tcPr marL="91424" marR="91424" marT="45734" marB="45734" anchor="ctr"/>
                </a:tc>
                <a:extLst>
                  <a:ext uri="{0D108BD9-81ED-4DB2-BD59-A6C34878D82A}">
                    <a16:rowId xmlns:a16="http://schemas.microsoft.com/office/drawing/2014/main" xmlns="" val="10001"/>
                  </a:ext>
                </a:extLst>
              </a:tr>
              <a:tr h="370951">
                <a:tc>
                  <a:txBody>
                    <a:bodyPr/>
                    <a:lstStyle/>
                    <a:p>
                      <a:pPr algn="ctr"/>
                      <a:r>
                        <a:rPr lang="en-US" sz="1800" dirty="0"/>
                        <a:t>0</a:t>
                      </a:r>
                    </a:p>
                  </a:txBody>
                  <a:tcPr marL="91424" marR="91424" marT="45734" marB="45734" anchor="ctr"/>
                </a:tc>
                <a:tc>
                  <a:txBody>
                    <a:bodyPr/>
                    <a:lstStyle/>
                    <a:p>
                      <a:pPr algn="ctr"/>
                      <a:r>
                        <a:rPr lang="en-US" sz="1800" dirty="0"/>
                        <a:t>1</a:t>
                      </a:r>
                    </a:p>
                  </a:txBody>
                  <a:tcPr marL="91424" marR="91424" marT="45734" marB="45734" anchor="ctr"/>
                </a:tc>
                <a:tc>
                  <a:txBody>
                    <a:bodyPr/>
                    <a:lstStyle/>
                    <a:p>
                      <a:pPr algn="ctr"/>
                      <a:r>
                        <a:rPr lang="en-US" sz="1800" dirty="0"/>
                        <a:t>0</a:t>
                      </a:r>
                    </a:p>
                  </a:txBody>
                  <a:tcPr marL="91424" marR="91424" marT="45734" marB="45734" anchor="ctr"/>
                </a:tc>
                <a:extLst>
                  <a:ext uri="{0D108BD9-81ED-4DB2-BD59-A6C34878D82A}">
                    <a16:rowId xmlns:a16="http://schemas.microsoft.com/office/drawing/2014/main" xmlns="" val="10002"/>
                  </a:ext>
                </a:extLst>
              </a:tr>
              <a:tr h="370951">
                <a:tc>
                  <a:txBody>
                    <a:bodyPr/>
                    <a:lstStyle/>
                    <a:p>
                      <a:pPr algn="ctr"/>
                      <a:r>
                        <a:rPr lang="en-US" sz="1800" dirty="0"/>
                        <a:t>1</a:t>
                      </a:r>
                    </a:p>
                  </a:txBody>
                  <a:tcPr marL="91424" marR="91424" marT="45734" marB="45734" anchor="ctr"/>
                </a:tc>
                <a:tc>
                  <a:txBody>
                    <a:bodyPr/>
                    <a:lstStyle/>
                    <a:p>
                      <a:pPr algn="ctr"/>
                      <a:r>
                        <a:rPr lang="en-US" sz="1800" dirty="0"/>
                        <a:t>0</a:t>
                      </a:r>
                    </a:p>
                  </a:txBody>
                  <a:tcPr marL="91424" marR="91424" marT="45734" marB="45734" anchor="ctr"/>
                </a:tc>
                <a:tc>
                  <a:txBody>
                    <a:bodyPr/>
                    <a:lstStyle/>
                    <a:p>
                      <a:pPr algn="ctr"/>
                      <a:r>
                        <a:rPr lang="en-US" sz="1800" dirty="0"/>
                        <a:t>0</a:t>
                      </a:r>
                    </a:p>
                  </a:txBody>
                  <a:tcPr marL="91424" marR="91424" marT="45734" marB="45734" anchor="ctr"/>
                </a:tc>
                <a:extLst>
                  <a:ext uri="{0D108BD9-81ED-4DB2-BD59-A6C34878D82A}">
                    <a16:rowId xmlns:a16="http://schemas.microsoft.com/office/drawing/2014/main" xmlns="" val="10003"/>
                  </a:ext>
                </a:extLst>
              </a:tr>
              <a:tr h="370951">
                <a:tc>
                  <a:txBody>
                    <a:bodyPr/>
                    <a:lstStyle/>
                    <a:p>
                      <a:pPr algn="ctr"/>
                      <a:r>
                        <a:rPr lang="en-US" sz="1800" dirty="0"/>
                        <a:t>1</a:t>
                      </a:r>
                    </a:p>
                  </a:txBody>
                  <a:tcPr marL="91424" marR="91424" marT="45734" marB="45734" anchor="ctr"/>
                </a:tc>
                <a:tc>
                  <a:txBody>
                    <a:bodyPr/>
                    <a:lstStyle/>
                    <a:p>
                      <a:pPr algn="ctr"/>
                      <a:r>
                        <a:rPr lang="en-US" sz="1800" dirty="0"/>
                        <a:t>1</a:t>
                      </a:r>
                    </a:p>
                  </a:txBody>
                  <a:tcPr marL="91424" marR="91424" marT="45734" marB="45734" anchor="ctr"/>
                </a:tc>
                <a:tc>
                  <a:txBody>
                    <a:bodyPr/>
                    <a:lstStyle/>
                    <a:p>
                      <a:pPr algn="ctr"/>
                      <a:r>
                        <a:rPr lang="en-US" sz="1800" dirty="0"/>
                        <a:t>1</a:t>
                      </a:r>
                    </a:p>
                  </a:txBody>
                  <a:tcPr marL="91424" marR="91424" marT="45734" marB="45734" anchor="ctr"/>
                </a:tc>
                <a:extLst>
                  <a:ext uri="{0D108BD9-81ED-4DB2-BD59-A6C34878D82A}">
                    <a16:rowId xmlns:a16="http://schemas.microsoft.com/office/drawing/2014/main" xmlns="" val="10004"/>
                  </a:ext>
                </a:extLst>
              </a:tr>
            </a:tbl>
          </a:graphicData>
        </a:graphic>
      </p:graphicFrame>
      <p:sp>
        <p:nvSpPr>
          <p:cNvPr id="5" name="Rectangle 4">
            <a:extLst>
              <a:ext uri="{FF2B5EF4-FFF2-40B4-BE49-F238E27FC236}">
                <a16:creationId xmlns:a16="http://schemas.microsoft.com/office/drawing/2014/main" xmlns="" id="{47DD239D-F8E6-4079-AAEA-3C2EDD4BB7EF}"/>
              </a:ext>
            </a:extLst>
          </p:cNvPr>
          <p:cNvSpPr/>
          <p:nvPr/>
        </p:nvSpPr>
        <p:spPr>
          <a:xfrm>
            <a:off x="1054101" y="2285222"/>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0110 x 0011 = 10010</a:t>
            </a:r>
          </a:p>
        </p:txBody>
      </p:sp>
      <p:sp>
        <p:nvSpPr>
          <p:cNvPr id="6" name="Rectangle 5">
            <a:extLst>
              <a:ext uri="{FF2B5EF4-FFF2-40B4-BE49-F238E27FC236}">
                <a16:creationId xmlns:a16="http://schemas.microsoft.com/office/drawing/2014/main" xmlns="" id="{137B4E6E-2CFA-4535-AAF9-3B09266B39FC}"/>
              </a:ext>
            </a:extLst>
          </p:cNvPr>
          <p:cNvSpPr/>
          <p:nvPr/>
        </p:nvSpPr>
        <p:spPr>
          <a:xfrm>
            <a:off x="762000" y="4478792"/>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0110 ÷ 0011 = 10</a:t>
            </a:r>
          </a:p>
        </p:txBody>
      </p:sp>
      <p:sp>
        <p:nvSpPr>
          <p:cNvPr id="8" name="Rectangle 5">
            <a:extLst>
              <a:ext uri="{FF2B5EF4-FFF2-40B4-BE49-F238E27FC236}">
                <a16:creationId xmlns:a16="http://schemas.microsoft.com/office/drawing/2014/main" xmlns="" id="{DE43C449-3F22-4351-89EC-A948785709AB}"/>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910020F1-9FD4-45DC-8494-A692FB61E2AF}"/>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10" name="Picture 2">
            <a:extLst>
              <a:ext uri="{FF2B5EF4-FFF2-40B4-BE49-F238E27FC236}">
                <a16:creationId xmlns:a16="http://schemas.microsoft.com/office/drawing/2014/main" xmlns="" id="{720753D2-0D23-43E8-969C-825DC973A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1604" y="1893733"/>
            <a:ext cx="1610996" cy="180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xmlns="" id="{652D25DD-CA4C-40CC-923C-3B5B44DFE433}"/>
              </a:ext>
            </a:extLst>
          </p:cNvPr>
          <p:cNvPicPr>
            <a:picLocks noChangeAspect="1"/>
          </p:cNvPicPr>
          <p:nvPr/>
        </p:nvPicPr>
        <p:blipFill>
          <a:blip r:embed="rId5"/>
          <a:stretch>
            <a:fillRect/>
          </a:stretch>
        </p:blipFill>
        <p:spPr>
          <a:xfrm>
            <a:off x="4015053" y="4120411"/>
            <a:ext cx="2233347" cy="2585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2431"/>
    </mc:Choice>
    <mc:Fallback xmlns="">
      <p:transition spd="slow" advTm="22431"/>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0" name="Picture 2" descr="Binary Representation for Signed Numbers"/>
          <p:cNvPicPr>
            <a:picLocks noGrp="1" noChangeAspect="1" noChangeArrowheads="1"/>
          </p:cNvPicPr>
          <p:nvPr>
            <p:ph idx="4294967295"/>
          </p:nvPr>
        </p:nvPicPr>
        <p:blipFill>
          <a:blip r:embed="rId5">
            <a:extLst>
              <a:ext uri="{28A0092B-C50C-407E-A947-70E740481C1C}">
                <a14:useLocalDpi xmlns:a14="http://schemas.microsoft.com/office/drawing/2010/main" val="0"/>
              </a:ext>
            </a:extLst>
          </a:blip>
          <a:srcRect/>
          <a:stretch>
            <a:fillRect/>
          </a:stretch>
        </p:blipFill>
        <p:spPr>
          <a:xfrm>
            <a:off x="1000125" y="3032125"/>
            <a:ext cx="6096000" cy="1685925"/>
          </a:xfrm>
          <a:noFill/>
        </p:spPr>
      </p:pic>
      <p:sp>
        <p:nvSpPr>
          <p:cNvPr id="63491"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DE9D39-F3CA-4EFD-A3A3-B210EE873473}" type="slidenum">
              <a:rPr lang="en-US" sz="1200" smtClean="0">
                <a:solidFill>
                  <a:srgbClr val="898989"/>
                </a:solidFill>
              </a:rPr>
              <a:pPr>
                <a:spcBef>
                  <a:spcPct val="0"/>
                </a:spcBef>
                <a:buFontTx/>
                <a:buNone/>
              </a:pPr>
              <a:t>19</a:t>
            </a:fld>
            <a:endParaRPr lang="en-US" sz="1200">
              <a:solidFill>
                <a:srgbClr val="898989"/>
              </a:solidFill>
            </a:endParaRPr>
          </a:p>
        </p:txBody>
      </p:sp>
      <p:sp>
        <p:nvSpPr>
          <p:cNvPr id="9" name="Title 1"/>
          <p:cNvSpPr txBox="1">
            <a:spLocks/>
          </p:cNvSpPr>
          <p:nvPr/>
        </p:nvSpPr>
        <p:spPr bwMode="auto">
          <a:xfrm>
            <a:off x="76200" y="2286000"/>
            <a:ext cx="906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15000"/>
              </a:lnSpc>
              <a:spcBef>
                <a:spcPct val="0"/>
              </a:spcBef>
              <a:buFont typeface="Arial" panose="020B0604020202020204" pitchFamily="34" charset="0"/>
              <a:buNone/>
              <a:defRPr/>
            </a:pPr>
            <a:r>
              <a:rPr lang="en-IN" sz="2000" b="1" dirty="0">
                <a:latin typeface="+mn-lt"/>
                <a:cs typeface="Times New Roman" panose="02020603050405020304" pitchFamily="18" charset="0"/>
              </a:rPr>
              <a:t>8-bit sign </a:t>
            </a:r>
            <a:r>
              <a:rPr lang="en-US" sz="2000" b="1" dirty="0">
                <a:latin typeface="+mn-lt"/>
                <a:cs typeface="Times New Roman" panose="02020603050405020304" pitchFamily="18" charset="0"/>
              </a:rPr>
              <a:t>Binary Number: </a:t>
            </a:r>
            <a:r>
              <a:rPr lang="en-US" sz="2000" dirty="0">
                <a:latin typeface="+mn-lt"/>
                <a:cs typeface="Times New Roman" panose="02020603050405020304" pitchFamily="18" charset="0"/>
              </a:rPr>
              <a:t>MSB of binary number is used to represent the sign and the remaining bits are used for magnitude.</a:t>
            </a:r>
          </a:p>
          <a:p>
            <a:pPr algn="just">
              <a:lnSpc>
                <a:spcPct val="115000"/>
              </a:lnSpc>
              <a:spcBef>
                <a:spcPct val="0"/>
              </a:spcBef>
              <a:buFontTx/>
              <a:buNone/>
              <a:defRPr/>
            </a:pPr>
            <a:endParaRPr lang="en-US" sz="2200" dirty="0">
              <a:latin typeface="Times New Roman" panose="02020603050405020304" pitchFamily="18" charset="0"/>
              <a:cs typeface="Times New Roman" panose="02020603050405020304" pitchFamily="18" charset="0"/>
            </a:endParaRPr>
          </a:p>
          <a:p>
            <a:pPr algn="just">
              <a:lnSpc>
                <a:spcPct val="115000"/>
              </a:lnSpc>
              <a:spcBef>
                <a:spcPct val="0"/>
              </a:spcBef>
              <a:buFontTx/>
              <a:buNone/>
              <a:defRPr/>
            </a:pPr>
            <a:r>
              <a:rPr lang="en-US" sz="2200" dirty="0">
                <a:latin typeface="Times New Roman" panose="02020603050405020304" pitchFamily="18" charset="0"/>
                <a:cs typeface="Times New Roman" panose="02020603050405020304" pitchFamily="18" charset="0"/>
              </a:rPr>
              <a:t>                 </a:t>
            </a:r>
          </a:p>
          <a:p>
            <a:pPr algn="just">
              <a:lnSpc>
                <a:spcPct val="115000"/>
              </a:lnSpc>
              <a:spcBef>
                <a:spcPct val="0"/>
              </a:spcBef>
              <a:buFontTx/>
              <a:buNone/>
              <a:defRPr/>
            </a:pPr>
            <a:r>
              <a:rPr lang="en-US" sz="2200" dirty="0">
                <a:latin typeface="Times New Roman" panose="02020603050405020304" pitchFamily="18" charset="0"/>
                <a:cs typeface="Times New Roman" panose="02020603050405020304" pitchFamily="18" charset="0"/>
              </a:rPr>
              <a:t>     </a:t>
            </a:r>
          </a:p>
          <a:p>
            <a:pPr algn="just">
              <a:lnSpc>
                <a:spcPct val="115000"/>
              </a:lnSpc>
              <a:spcBef>
                <a:spcPct val="0"/>
              </a:spcBef>
              <a:buFontTx/>
              <a:buNone/>
              <a:defRPr/>
            </a:pPr>
            <a:endParaRPr lang="en-US" sz="2200" dirty="0">
              <a:latin typeface="Times New Roman" panose="02020603050405020304" pitchFamily="18" charset="0"/>
              <a:cs typeface="Times New Roman" panose="02020603050405020304" pitchFamily="18" charset="0"/>
            </a:endParaRPr>
          </a:p>
          <a:p>
            <a:pPr algn="just">
              <a:lnSpc>
                <a:spcPct val="115000"/>
              </a:lnSpc>
              <a:spcBef>
                <a:spcPct val="0"/>
              </a:spcBef>
              <a:buFont typeface="Arial" panose="020B0604020202020204" pitchFamily="34" charset="0"/>
              <a:buNone/>
              <a:defRPr/>
            </a:pPr>
            <a:endParaRPr lang="en-US" sz="2000" dirty="0">
              <a:latin typeface="+mn-lt"/>
              <a:cs typeface="Times New Roman" panose="02020603050405020304" pitchFamily="18" charset="0"/>
            </a:endParaRPr>
          </a:p>
          <a:p>
            <a:pPr algn="just">
              <a:lnSpc>
                <a:spcPct val="115000"/>
              </a:lnSpc>
              <a:spcBef>
                <a:spcPct val="0"/>
              </a:spcBef>
              <a:buFont typeface="Arial" panose="020B0604020202020204" pitchFamily="34" charset="0"/>
              <a:buNone/>
              <a:defRPr/>
            </a:pPr>
            <a:r>
              <a:rPr lang="en-US" sz="2000" b="1" dirty="0">
                <a:latin typeface="+mn-lt"/>
                <a:cs typeface="Times New Roman" panose="02020603050405020304" pitchFamily="18" charset="0"/>
              </a:rPr>
              <a:t>Range of  n-bit sign binary number:</a:t>
            </a:r>
          </a:p>
          <a:p>
            <a:pPr algn="just">
              <a:lnSpc>
                <a:spcPct val="115000"/>
              </a:lnSpc>
              <a:spcBef>
                <a:spcPct val="0"/>
              </a:spcBef>
              <a:buFont typeface="Arial" panose="020B0604020202020204" pitchFamily="34" charset="0"/>
              <a:buNone/>
              <a:defRPr/>
            </a:pPr>
            <a:endParaRPr lang="en-US" sz="2200" b="1" dirty="0">
              <a:latin typeface="Times New Roman" panose="02020603050405020304" pitchFamily="18" charset="0"/>
              <a:cs typeface="Times New Roman" panose="02020603050405020304" pitchFamily="18" charset="0"/>
            </a:endParaRPr>
          </a:p>
          <a:p>
            <a:pPr marL="342900" indent="-342900" algn="just">
              <a:lnSpc>
                <a:spcPct val="115000"/>
              </a:lnSpc>
              <a:spcBef>
                <a:spcPct val="0"/>
              </a:spcBef>
              <a:buFont typeface="Wingdings" panose="05000000000000000000" pitchFamily="2" charset="2"/>
              <a:buChar char="§"/>
              <a:defRPr/>
            </a:pPr>
            <a:endParaRPr lang="en-US" sz="2200" b="1" dirty="0">
              <a:latin typeface="Times New Roman" panose="02020603050405020304" pitchFamily="18" charset="0"/>
              <a:cs typeface="Times New Roman" panose="02020603050405020304" pitchFamily="18" charset="0"/>
            </a:endParaRPr>
          </a:p>
          <a:p>
            <a:pPr algn="just">
              <a:lnSpc>
                <a:spcPct val="115000"/>
              </a:lnSpc>
              <a:spcBef>
                <a:spcPct val="0"/>
              </a:spcBef>
              <a:buFontTx/>
              <a:buNone/>
              <a:defRPr/>
            </a:pPr>
            <a:endParaRPr lang="en-US" sz="2200" dirty="0">
              <a:latin typeface="Times New Roman" panose="02020603050405020304" pitchFamily="18" charset="0"/>
              <a:cs typeface="Times New Roman" panose="02020603050405020304" pitchFamily="18" charset="0"/>
            </a:endParaRPr>
          </a:p>
          <a:p>
            <a:pPr algn="just">
              <a:lnSpc>
                <a:spcPct val="115000"/>
              </a:lnSpc>
              <a:spcBef>
                <a:spcPct val="0"/>
              </a:spcBef>
              <a:buFontTx/>
              <a:buNone/>
              <a:defRPr/>
            </a:pPr>
            <a:endParaRPr lang="en-US" sz="2200" dirty="0">
              <a:latin typeface="Times New Roman" panose="02020603050405020304" pitchFamily="18" charset="0"/>
              <a:cs typeface="Times New Roman" panose="02020603050405020304" pitchFamily="18" charset="0"/>
            </a:endParaRPr>
          </a:p>
        </p:txBody>
      </p:sp>
      <p:pic>
        <p:nvPicPr>
          <p:cNvPr id="6349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3936" y="5481281"/>
            <a:ext cx="35242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graphicFrame>
        <p:nvGraphicFramePr>
          <p:cNvPr id="2" name="Table 2">
            <a:extLst>
              <a:ext uri="{FF2B5EF4-FFF2-40B4-BE49-F238E27FC236}">
                <a16:creationId xmlns:a16="http://schemas.microsoft.com/office/drawing/2014/main" xmlns="" id="{C72E6593-DEB3-40FB-907F-C5F96097CCB7}"/>
              </a:ext>
            </a:extLst>
          </p:cNvPr>
          <p:cNvGraphicFramePr>
            <a:graphicFrameLocks noGrp="1"/>
          </p:cNvGraphicFramePr>
          <p:nvPr>
            <p:extLst>
              <p:ext uri="{D42A27DB-BD31-4B8C-83A1-F6EECF244321}">
                <p14:modId xmlns:p14="http://schemas.microsoft.com/office/powerpoint/2010/main" val="2652219458"/>
              </p:ext>
            </p:extLst>
          </p:nvPr>
        </p:nvGraphicFramePr>
        <p:xfrm>
          <a:off x="5272111" y="4684654"/>
          <a:ext cx="2458085" cy="148336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xmlns="" val="3657489205"/>
                    </a:ext>
                  </a:extLst>
                </a:gridCol>
                <a:gridCol w="351155">
                  <a:extLst>
                    <a:ext uri="{9D8B030D-6E8A-4147-A177-3AD203B41FA5}">
                      <a16:colId xmlns:a16="http://schemas.microsoft.com/office/drawing/2014/main" xmlns="" val="411059626"/>
                    </a:ext>
                  </a:extLst>
                </a:gridCol>
                <a:gridCol w="351155">
                  <a:extLst>
                    <a:ext uri="{9D8B030D-6E8A-4147-A177-3AD203B41FA5}">
                      <a16:colId xmlns:a16="http://schemas.microsoft.com/office/drawing/2014/main" xmlns="" val="757405309"/>
                    </a:ext>
                  </a:extLst>
                </a:gridCol>
                <a:gridCol w="351155">
                  <a:extLst>
                    <a:ext uri="{9D8B030D-6E8A-4147-A177-3AD203B41FA5}">
                      <a16:colId xmlns:a16="http://schemas.microsoft.com/office/drawing/2014/main" xmlns="" val="365133405"/>
                    </a:ext>
                  </a:extLst>
                </a:gridCol>
                <a:gridCol w="351155">
                  <a:extLst>
                    <a:ext uri="{9D8B030D-6E8A-4147-A177-3AD203B41FA5}">
                      <a16:colId xmlns:a16="http://schemas.microsoft.com/office/drawing/2014/main" xmlns="" val="520059898"/>
                    </a:ext>
                  </a:extLst>
                </a:gridCol>
                <a:gridCol w="351155">
                  <a:extLst>
                    <a:ext uri="{9D8B030D-6E8A-4147-A177-3AD203B41FA5}">
                      <a16:colId xmlns:a16="http://schemas.microsoft.com/office/drawing/2014/main" xmlns="" val="358286951"/>
                    </a:ext>
                  </a:extLst>
                </a:gridCol>
                <a:gridCol w="351155">
                  <a:extLst>
                    <a:ext uri="{9D8B030D-6E8A-4147-A177-3AD203B41FA5}">
                      <a16:colId xmlns:a16="http://schemas.microsoft.com/office/drawing/2014/main" xmlns="" val="1690561164"/>
                    </a:ext>
                  </a:extLst>
                </a:gridCol>
              </a:tblGrid>
              <a:tr h="370840">
                <a:tc>
                  <a:txBody>
                    <a:bodyPr/>
                    <a:lstStyle/>
                    <a:p>
                      <a:pPr algn="l"/>
                      <a:r>
                        <a:rPr lang="en-US" dirty="0"/>
                        <a:t>0</a:t>
                      </a:r>
                    </a:p>
                  </a:txBody>
                  <a:tcPr/>
                </a:tc>
                <a:tc>
                  <a:txBody>
                    <a:bodyPr/>
                    <a:lstStyle/>
                    <a:p>
                      <a:pPr algn="l"/>
                      <a:r>
                        <a:rPr lang="en-US" dirty="0"/>
                        <a:t>0</a:t>
                      </a:r>
                    </a:p>
                  </a:txBody>
                  <a:tcPr/>
                </a:tc>
                <a:tc>
                  <a:txBody>
                    <a:bodyPr/>
                    <a:lstStyle/>
                    <a:p>
                      <a:pPr algn="l"/>
                      <a:r>
                        <a:rPr lang="en-US" dirty="0"/>
                        <a:t>0</a:t>
                      </a:r>
                    </a:p>
                  </a:txBody>
                  <a:tcPr/>
                </a:tc>
                <a:tc>
                  <a:txBody>
                    <a:bodyPr/>
                    <a:lstStyle/>
                    <a:p>
                      <a:pPr algn="l"/>
                      <a:r>
                        <a:rPr lang="en-US" dirty="0"/>
                        <a:t>0</a:t>
                      </a:r>
                    </a:p>
                  </a:txBody>
                  <a:tcPr/>
                </a:tc>
                <a:tc>
                  <a:txBody>
                    <a:bodyPr/>
                    <a:lstStyle/>
                    <a:p>
                      <a:pPr algn="l"/>
                      <a:r>
                        <a:rPr lang="en-US" dirty="0"/>
                        <a:t>0</a:t>
                      </a:r>
                    </a:p>
                  </a:txBody>
                  <a:tcPr/>
                </a:tc>
                <a:tc>
                  <a:txBody>
                    <a:bodyPr/>
                    <a:lstStyle/>
                    <a:p>
                      <a:pPr algn="l"/>
                      <a:r>
                        <a:rPr lang="en-US" dirty="0"/>
                        <a:t>0</a:t>
                      </a:r>
                    </a:p>
                  </a:txBody>
                  <a:tcPr/>
                </a:tc>
                <a:tc>
                  <a:txBody>
                    <a:bodyPr/>
                    <a:lstStyle/>
                    <a:p>
                      <a:pPr algn="l"/>
                      <a:r>
                        <a:rPr lang="en-US" dirty="0"/>
                        <a:t>0</a:t>
                      </a:r>
                    </a:p>
                  </a:txBody>
                  <a:tcPr/>
                </a:tc>
                <a:extLst>
                  <a:ext uri="{0D108BD9-81ED-4DB2-BD59-A6C34878D82A}">
                    <a16:rowId xmlns:a16="http://schemas.microsoft.com/office/drawing/2014/main" xmlns="" val="537895113"/>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xmlns="" val="103105124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xmlns="" val="3729257852"/>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xmlns="" val="3500001179"/>
                  </a:ext>
                </a:extLst>
              </a:tr>
            </a:tbl>
          </a:graphicData>
        </a:graphic>
      </p:graphicFrame>
      <p:sp>
        <p:nvSpPr>
          <p:cNvPr id="10" name="Rectangle 5">
            <a:extLst>
              <a:ext uri="{FF2B5EF4-FFF2-40B4-BE49-F238E27FC236}">
                <a16:creationId xmlns:a16="http://schemas.microsoft.com/office/drawing/2014/main" xmlns="" id="{A805F6A4-AC6B-409F-8FCA-388BA9A7FC5A}"/>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1" name="TextBox 4">
            <a:extLst>
              <a:ext uri="{FF2B5EF4-FFF2-40B4-BE49-F238E27FC236}">
                <a16:creationId xmlns:a16="http://schemas.microsoft.com/office/drawing/2014/main" xmlns="" id="{33DA4895-3112-44BF-9EB8-74AAB634FF08}"/>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12" name="TextBox 11">
            <a:extLst>
              <a:ext uri="{FF2B5EF4-FFF2-40B4-BE49-F238E27FC236}">
                <a16:creationId xmlns:a16="http://schemas.microsoft.com/office/drawing/2014/main" xmlns="" id="{BE050915-138C-4F71-A0F6-BCF09E1D9A8C}"/>
              </a:ext>
            </a:extLst>
          </p:cNvPr>
          <p:cNvSpPr txBox="1"/>
          <p:nvPr/>
        </p:nvSpPr>
        <p:spPr>
          <a:xfrm>
            <a:off x="73740" y="1622563"/>
            <a:ext cx="8841659" cy="369332"/>
          </a:xfrm>
          <a:prstGeom prst="rect">
            <a:avLst/>
          </a:prstGeom>
          <a:noFill/>
        </p:spPr>
        <p:txBody>
          <a:bodyPr wrap="square">
            <a:spAutoFit/>
          </a:bodyPr>
          <a:lstStyle/>
          <a:p>
            <a:r>
              <a:rPr lang="en-US" b="1" dirty="0"/>
              <a:t>Signed binary </a:t>
            </a:r>
            <a:r>
              <a:rPr lang="en-US" dirty="0"/>
              <a:t>is very similar to binary, only that it includes negative numbers as well</a:t>
            </a:r>
          </a:p>
        </p:txBody>
      </p:sp>
    </p:spTree>
  </p:cSld>
  <p:clrMapOvr>
    <a:masterClrMapping/>
  </p:clrMapOvr>
  <mc:AlternateContent xmlns:mc="http://schemas.openxmlformats.org/markup-compatibility/2006" xmlns:p14="http://schemas.microsoft.com/office/powerpoint/2010/main">
    <mc:Choice Requires="p14">
      <p:transition spd="slow" p14:dur="2000" advTm="89528"/>
    </mc:Choice>
    <mc:Fallback xmlns="">
      <p:transition spd="slow" advTm="89528"/>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5"/>
          <p:cNvSpPr>
            <a:spLocks noChangeArrowheads="1"/>
          </p:cNvSpPr>
          <p:nvPr>
            <p:custDataLst>
              <p:tags r:id="rId1"/>
            </p:custDataLst>
          </p:nvPr>
        </p:nvSpPr>
        <p:spPr bwMode="auto">
          <a:xfrm>
            <a:off x="-76200" y="2312988"/>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3253" name="TextBox 4"/>
          <p:cNvSpPr>
            <a:spLocks noChangeArrowheads="1"/>
          </p:cNvSpPr>
          <p:nvPr>
            <p:custDataLst>
              <p:tags r:id="rId2"/>
            </p:custDataLst>
          </p:nvPr>
        </p:nvSpPr>
        <p:spPr bwMode="auto">
          <a:xfrm>
            <a:off x="0" y="2359381"/>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53254" name="TextBox 6"/>
          <p:cNvSpPr>
            <a:spLocks noChangeArrowheads="1"/>
          </p:cNvSpPr>
          <p:nvPr>
            <p:custDataLst>
              <p:tags r:id="rId3"/>
            </p:custDataLst>
          </p:nvPr>
        </p:nvSpPr>
        <p:spPr bwMode="auto">
          <a:xfrm>
            <a:off x="1714500" y="1605757"/>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CHAPTER-1</a:t>
            </a:r>
          </a:p>
        </p:txBody>
      </p:sp>
      <p:sp>
        <p:nvSpPr>
          <p:cNvPr id="6" name="TextBox 5">
            <a:extLst>
              <a:ext uri="{FF2B5EF4-FFF2-40B4-BE49-F238E27FC236}">
                <a16:creationId xmlns:a16="http://schemas.microsoft.com/office/drawing/2014/main" xmlns="" id="{36348F0B-8C51-45A4-B8C1-B397C9B3403C}"/>
              </a:ext>
            </a:extLst>
          </p:cNvPr>
          <p:cNvSpPr txBox="1"/>
          <p:nvPr/>
        </p:nvSpPr>
        <p:spPr>
          <a:xfrm>
            <a:off x="190500" y="3429000"/>
            <a:ext cx="8762999" cy="2185214"/>
          </a:xfrm>
          <a:prstGeom prst="rect">
            <a:avLst/>
          </a:prstGeom>
          <a:noFill/>
        </p:spPr>
        <p:txBody>
          <a:bodyPr wrap="square">
            <a:spAutoFit/>
          </a:bodyPr>
          <a:lstStyle/>
          <a:p>
            <a:pPr algn="l"/>
            <a:endParaRPr lang="en-US" sz="2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Digital signals, digital circuits, </a:t>
            </a:r>
            <a:r>
              <a:rPr lang="en-US" sz="1800" b="1" i="0" u="none" strike="noStrike" baseline="0" dirty="0">
                <a:solidFill>
                  <a:srgbClr val="000000"/>
                </a:solidFill>
                <a:latin typeface="Arial" panose="020B0604020202020204" pitchFamily="34" charset="0"/>
              </a:rPr>
              <a:t>Number Systems::</a:t>
            </a:r>
            <a:r>
              <a:rPr lang="en-US" sz="1800" b="0" i="0" u="none" strike="noStrike" baseline="0" dirty="0">
                <a:solidFill>
                  <a:srgbClr val="000000"/>
                </a:solidFill>
                <a:latin typeface="Arial" panose="020B0604020202020204" pitchFamily="34" charset="0"/>
              </a:rPr>
              <a:t>binary, signed binary, </a:t>
            </a:r>
          </a:p>
          <a:p>
            <a:r>
              <a:rPr lang="en-US" sz="1800" b="0" i="0" u="none" strike="noStrike" baseline="0" dirty="0">
                <a:solidFill>
                  <a:srgbClr val="000000"/>
                </a:solidFill>
                <a:latin typeface="Arial" panose="020B0604020202020204" pitchFamily="34" charset="0"/>
              </a:rPr>
              <a:t>octal hexadecimal number, binary arithmetic, one’s and two’s complements arithmetic, codes, BCD arithmetic, error detecting and correcting codes, </a:t>
            </a:r>
          </a:p>
          <a:p>
            <a:r>
              <a:rPr lang="en-US" sz="1800" b="0" i="0" u="none" strike="noStrike" baseline="0" dirty="0">
                <a:solidFill>
                  <a:srgbClr val="000000"/>
                </a:solidFill>
                <a:latin typeface="Arial" panose="020B0604020202020204" pitchFamily="34" charset="0"/>
              </a:rPr>
              <a:t>AND, OR, NOT, NAND, NOR, and Exclusive-OR operations, examples of IC gates, characteristics of digital lCs, </a:t>
            </a:r>
          </a:p>
          <a:p>
            <a:r>
              <a:rPr lang="en-US" sz="1800" b="1" i="0" u="none" strike="noStrike" baseline="0" dirty="0">
                <a:solidFill>
                  <a:srgbClr val="000000"/>
                </a:solidFill>
                <a:latin typeface="Arial" panose="020B0604020202020204" pitchFamily="34" charset="0"/>
              </a:rPr>
              <a:t>Digital Logic families:: </a:t>
            </a:r>
            <a:r>
              <a:rPr lang="en-US" sz="1800" b="0" i="0" u="none" strike="noStrike" baseline="0" dirty="0">
                <a:solidFill>
                  <a:srgbClr val="000000"/>
                </a:solidFill>
                <a:latin typeface="Arial" panose="020B0604020202020204" pitchFamily="34" charset="0"/>
              </a:rPr>
              <a:t>TTL and CMOS logic, interfacing CMOS and TTL 	</a:t>
            </a:r>
          </a:p>
        </p:txBody>
      </p:sp>
    </p:spTree>
  </p:cSld>
  <p:clrMapOvr>
    <a:masterClrMapping/>
  </p:clrMapOvr>
  <p:transition advTm="30163"/>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DE9D39-F3CA-4EFD-A3A3-B210EE873473}" type="slidenum">
              <a:rPr lang="en-US" sz="1200" smtClean="0">
                <a:solidFill>
                  <a:srgbClr val="898989"/>
                </a:solidFill>
              </a:rPr>
              <a:pPr>
                <a:spcBef>
                  <a:spcPct val="0"/>
                </a:spcBef>
                <a:buFontTx/>
                <a:buNone/>
              </a:pPr>
              <a:t>20</a:t>
            </a:fld>
            <a:endParaRPr lang="en-US" sz="1200">
              <a:solidFill>
                <a:srgbClr val="898989"/>
              </a:solidFill>
            </a:endParaRPr>
          </a:p>
        </p:txBody>
      </p:sp>
      <p:sp>
        <p:nvSpPr>
          <p:cNvPr id="63495"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10" name="Rectangle 5">
            <a:extLst>
              <a:ext uri="{FF2B5EF4-FFF2-40B4-BE49-F238E27FC236}">
                <a16:creationId xmlns:a16="http://schemas.microsoft.com/office/drawing/2014/main" xmlns="" id="{A805F6A4-AC6B-409F-8FCA-388BA9A7FC5A}"/>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1" name="TextBox 4">
            <a:extLst>
              <a:ext uri="{FF2B5EF4-FFF2-40B4-BE49-F238E27FC236}">
                <a16:creationId xmlns:a16="http://schemas.microsoft.com/office/drawing/2014/main" xmlns="" id="{33DA4895-3112-44BF-9EB8-74AAB634FF08}"/>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B8A1D8D1-050C-47BB-9514-6AD216892730}"/>
                  </a:ext>
                </a:extLst>
              </p:cNvPr>
              <p:cNvSpPr txBox="1"/>
              <p:nvPr/>
            </p:nvSpPr>
            <p:spPr>
              <a:xfrm>
                <a:off x="609600" y="1676400"/>
                <a:ext cx="8139113" cy="4308872"/>
              </a:xfrm>
              <a:prstGeom prst="rect">
                <a:avLst/>
              </a:prstGeom>
              <a:noFill/>
            </p:spPr>
            <p:txBody>
              <a:bodyPr wrap="square" rtlCol="0">
                <a:spAutoFit/>
              </a:bodyPr>
              <a:lstStyle/>
              <a:p>
                <a:r>
                  <a:rPr lang="en-US" sz="1600" dirty="0"/>
                  <a:t>Consider the unsigned 8-bit fixed point binary number representation, below,</a:t>
                </a: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7</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6</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5</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4</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3 </m:t>
                          </m:r>
                        </m:sub>
                      </m:sSub>
                      <m:sSub>
                        <m:sSubPr>
                          <m:ctrlPr>
                            <a:rPr lang="en-US" sz="1600" i="1" smtClean="0">
                              <a:latin typeface="Cambria Math"/>
                            </a:rPr>
                          </m:ctrlPr>
                        </m:sSubPr>
                        <m:e>
                          <m:r>
                            <a:rPr lang="en-US" sz="1600" b="0" i="1" smtClean="0">
                              <a:latin typeface="Cambria Math" panose="02040503050406030204" pitchFamily="18" charset="0"/>
                            </a:rPr>
                            <m:t>.  </m:t>
                          </m:r>
                          <m:r>
                            <a:rPr lang="en-US" sz="1600" b="0" i="1" smtClean="0">
                              <a:latin typeface="Cambria Math" panose="02040503050406030204" pitchFamily="18" charset="0"/>
                            </a:rPr>
                            <m:t>𝑏</m:t>
                          </m:r>
                        </m:e>
                        <m:sub>
                          <m:r>
                            <a:rPr lang="en-US" sz="1600" b="0" i="1" smtClean="0">
                              <a:latin typeface="Cambria Math" panose="02040503050406030204" pitchFamily="18" charset="0"/>
                            </a:rPr>
                            <m:t>2</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oMath>
                  </m:oMathPara>
                </a14:m>
                <a:endParaRPr lang="en-US" sz="1600" dirty="0"/>
              </a:p>
              <a:p>
                <a:endParaRPr lang="en-US" sz="1600" dirty="0"/>
              </a:p>
              <a:p>
                <a:r>
                  <a:rPr lang="en-US" sz="1600" dirty="0"/>
                  <a:t>where the position of the binary point is between </a:t>
                </a:r>
                <a14:m>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3 </m:t>
                        </m:r>
                      </m:sub>
                    </m:sSub>
                  </m:oMath>
                </a14:m>
                <a:r>
                  <a:rPr lang="en-US" sz="1600" dirty="0"/>
                  <a:t>and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𝑏</m:t>
                        </m:r>
                      </m:e>
                      <m:sub>
                        <m:r>
                          <a:rPr lang="en-US" sz="1600" b="0" i="1" smtClean="0">
                            <a:latin typeface="Cambria Math" panose="02040503050406030204" pitchFamily="18" charset="0"/>
                          </a:rPr>
                          <m:t>2</m:t>
                        </m:r>
                        <m:r>
                          <a:rPr lang="en-US" sz="1600" i="1">
                            <a:latin typeface="Cambria Math" panose="02040503050406030204" pitchFamily="18" charset="0"/>
                          </a:rPr>
                          <m:t> </m:t>
                        </m:r>
                      </m:sub>
                    </m:sSub>
                  </m:oMath>
                </a14:m>
                <a:r>
                  <a:rPr lang="en-US" sz="1600" dirty="0"/>
                  <a:t>. Assume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𝑏</m:t>
                        </m:r>
                      </m:e>
                      <m:sub>
                        <m:r>
                          <a:rPr lang="en-US" sz="1600" i="1">
                            <a:latin typeface="Cambria Math" panose="02040503050406030204" pitchFamily="18" charset="0"/>
                          </a:rPr>
                          <m:t>7</m:t>
                        </m:r>
                      </m:sub>
                    </m:sSub>
                  </m:oMath>
                </a14:m>
                <a:r>
                  <a:rPr lang="en-US" sz="1600" dirty="0"/>
                  <a:t> is the most significant bit. Some of the decimal numbers listed below cannot be represented exactly in the above representation:</a:t>
                </a:r>
              </a:p>
              <a:p>
                <a:pPr marL="400050" indent="-400050">
                  <a:buFont typeface="+mj-lt"/>
                  <a:buAutoNum type="romanLcPeriod"/>
                </a:pPr>
                <a:r>
                  <a:rPr lang="en-US" sz="1600" dirty="0"/>
                  <a:t>31.500</a:t>
                </a:r>
              </a:p>
              <a:p>
                <a:pPr marL="400050" indent="-400050">
                  <a:buFont typeface="+mj-lt"/>
                  <a:buAutoNum type="romanLcPeriod"/>
                </a:pPr>
                <a:r>
                  <a:rPr lang="en-US" sz="1600" dirty="0"/>
                  <a:t>0.875</a:t>
                </a:r>
              </a:p>
              <a:p>
                <a:pPr marL="400050" indent="-400050">
                  <a:buFont typeface="+mj-lt"/>
                  <a:buAutoNum type="romanLcPeriod"/>
                </a:pPr>
                <a:r>
                  <a:rPr lang="en-US" sz="1600" dirty="0"/>
                  <a:t>12.100</a:t>
                </a:r>
              </a:p>
              <a:p>
                <a:pPr marL="400050" indent="-400050">
                  <a:buFont typeface="+mj-lt"/>
                  <a:buAutoNum type="romanLcPeriod"/>
                </a:pPr>
                <a:r>
                  <a:rPr lang="en-US" sz="1600" dirty="0"/>
                  <a:t>3.001</a:t>
                </a:r>
              </a:p>
              <a:p>
                <a:endParaRPr lang="en-US" sz="1600" dirty="0"/>
              </a:p>
              <a:p>
                <a:r>
                  <a:rPr lang="en-US" sz="1600" dirty="0"/>
                  <a:t>Which one of the following statements is true?</a:t>
                </a:r>
              </a:p>
              <a:p>
                <a:pPr marL="342900" indent="-342900">
                  <a:buFont typeface="+mj-lt"/>
                  <a:buAutoNum type="alphaLcParenR"/>
                </a:pPr>
                <a:r>
                  <a:rPr lang="en-US" sz="1600" dirty="0"/>
                  <a:t>None of I, ii, iii, iv can be exactly represented</a:t>
                </a:r>
              </a:p>
              <a:p>
                <a:pPr marL="342900" indent="-342900">
                  <a:buFont typeface="+mj-lt"/>
                  <a:buAutoNum type="alphaLcParenR"/>
                </a:pPr>
                <a:r>
                  <a:rPr lang="en-US" sz="1600" dirty="0"/>
                  <a:t>Only ii cannot be exactly represented</a:t>
                </a:r>
              </a:p>
              <a:p>
                <a:pPr marL="342900" indent="-342900">
                  <a:buFont typeface="+mj-lt"/>
                  <a:buAutoNum type="alphaLcParenR"/>
                </a:pPr>
                <a:r>
                  <a:rPr lang="en-US" sz="1600" dirty="0">
                    <a:highlight>
                      <a:srgbClr val="FFFF00"/>
                    </a:highlight>
                  </a:rPr>
                  <a:t>Only iii and iv cannot be exactly represented</a:t>
                </a:r>
              </a:p>
              <a:p>
                <a:pPr marL="342900" indent="-342900">
                  <a:buFont typeface="+mj-lt"/>
                  <a:buAutoNum type="alphaLcParenR"/>
                </a:pPr>
                <a:r>
                  <a:rPr lang="en-US" sz="1600" dirty="0"/>
                  <a:t>Only </a:t>
                </a:r>
                <a:r>
                  <a:rPr lang="en-US" sz="1600" dirty="0" err="1"/>
                  <a:t>i</a:t>
                </a:r>
                <a:r>
                  <a:rPr lang="en-US" sz="1600" dirty="0"/>
                  <a:t> and ii cannot be exactly represented</a:t>
                </a:r>
              </a:p>
              <a:p>
                <a:endParaRPr lang="en-US" dirty="0"/>
              </a:p>
            </p:txBody>
          </p:sp>
        </mc:Choice>
        <mc:Fallback xmlns="">
          <p:sp>
            <p:nvSpPr>
              <p:cNvPr id="3" name="TextBox 2">
                <a:extLst>
                  <a:ext uri="{FF2B5EF4-FFF2-40B4-BE49-F238E27FC236}">
                    <a16:creationId xmlns:a16="http://schemas.microsoft.com/office/drawing/2014/main" id="{B8A1D8D1-050C-47BB-9514-6AD216892730}"/>
                  </a:ext>
                </a:extLst>
              </p:cNvPr>
              <p:cNvSpPr txBox="1">
                <a:spLocks noRot="1" noChangeAspect="1" noMove="1" noResize="1" noEditPoints="1" noAdjustHandles="1" noChangeArrowheads="1" noChangeShapeType="1" noTextEdit="1"/>
              </p:cNvSpPr>
              <p:nvPr/>
            </p:nvSpPr>
            <p:spPr>
              <a:xfrm>
                <a:off x="609600" y="1676400"/>
                <a:ext cx="8139113" cy="4308872"/>
              </a:xfrm>
              <a:prstGeom prst="rect">
                <a:avLst/>
              </a:prstGeom>
              <a:blipFill>
                <a:blip r:embed="rId5"/>
                <a:stretch>
                  <a:fillRect l="-375" t="-424" r="-225"/>
                </a:stretch>
              </a:blipFill>
            </p:spPr>
            <p:txBody>
              <a:bodyPr/>
              <a:lstStyle/>
              <a:p>
                <a:r>
                  <a:rPr lang="en-US">
                    <a:noFill/>
                  </a:rPr>
                  <a:t> </a:t>
                </a:r>
              </a:p>
            </p:txBody>
          </p:sp>
        </mc:Fallback>
      </mc:AlternateContent>
    </p:spTree>
    <p:extLst>
      <p:ext uri="{BB962C8B-B14F-4D97-AF65-F5344CB8AC3E}">
        <p14:creationId xmlns:p14="http://schemas.microsoft.com/office/powerpoint/2010/main" val="2233788465"/>
      </p:ext>
    </p:extLst>
  </p:cSld>
  <p:clrMapOvr>
    <a:masterClrMapping/>
  </p:clrMapOvr>
  <mc:AlternateContent xmlns:mc="http://schemas.openxmlformats.org/markup-compatibility/2006" xmlns:p14="http://schemas.microsoft.com/office/powerpoint/2010/main">
    <mc:Choice Requires="p14">
      <p:transition spd="slow" p14:dur="2000" advTm="89528"/>
    </mc:Choice>
    <mc:Fallback xmlns="">
      <p:transition spd="slow" advTm="89528"/>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209800"/>
            <a:ext cx="9144000" cy="4419600"/>
          </a:xfrm>
        </p:spPr>
        <p:txBody>
          <a:bodyPr rtlCol="0">
            <a:noAutofit/>
          </a:bodyPr>
          <a:lstStyle/>
          <a:p>
            <a:pPr marL="0"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Type of Complements:</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Radix complements (r’s)</a:t>
            </a:r>
          </a:p>
          <a:p>
            <a:pPr marL="914400" lvl="1" indent="-457200" algn="just" eaLnBrk="1" fontAlgn="auto" hangingPunct="1">
              <a:spcAft>
                <a:spcPts val="0"/>
              </a:spcAft>
              <a:buFont typeface="+mj-lt"/>
              <a:buAutoNum type="arabicPeriod"/>
              <a:defRPr/>
            </a:pPr>
            <a:r>
              <a:rPr lang="en-US" sz="2000" dirty="0">
                <a:cs typeface="Times New Roman" panose="02020603050405020304" pitchFamily="18" charset="0"/>
              </a:rPr>
              <a:t>Diminished radix complement (r-1)</a:t>
            </a:r>
          </a:p>
          <a:p>
            <a:pPr marL="0" lvl="1"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Diminished radix complement (r-1):</a:t>
            </a:r>
          </a:p>
          <a:p>
            <a:pPr marL="52388" lvl="1" indent="0" algn="ctr" eaLnBrk="1" fontAlgn="auto" hangingPunct="1">
              <a:spcAft>
                <a:spcPts val="0"/>
              </a:spcAft>
              <a:buFont typeface="Arial" panose="020B0604020202020204" pitchFamily="34" charset="0"/>
              <a:buNone/>
              <a:defRPr/>
            </a:pPr>
            <a:r>
              <a:rPr lang="en-US" sz="2000" dirty="0">
                <a:cs typeface="Times New Roman" panose="02020603050405020304" pitchFamily="18" charset="0"/>
              </a:rPr>
              <a:t>Given a number N in base r having n digits, the (r–1)’s complement of N is defined as:                                                            (</a:t>
            </a:r>
            <a:r>
              <a:rPr lang="en-US" sz="2000" dirty="0" err="1">
                <a:cs typeface="Times New Roman" panose="02020603050405020304" pitchFamily="18" charset="0"/>
              </a:rPr>
              <a:t>r</a:t>
            </a:r>
            <a:r>
              <a:rPr lang="en-US" sz="2000" baseline="30000" dirty="0" err="1">
                <a:cs typeface="Times New Roman" panose="02020603050405020304" pitchFamily="18" charset="0"/>
              </a:rPr>
              <a:t>n</a:t>
            </a:r>
            <a:r>
              <a:rPr lang="en-US" sz="2000" dirty="0">
                <a:cs typeface="Times New Roman" panose="02020603050405020304" pitchFamily="18" charset="0"/>
              </a:rPr>
              <a:t> –1) – N </a:t>
            </a:r>
          </a:p>
          <a:p>
            <a:pPr marL="52388" lvl="1"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Example:</a:t>
            </a:r>
            <a:endParaRPr lang="en-US" sz="2000" dirty="0">
              <a:cs typeface="Times New Roman" panose="02020603050405020304" pitchFamily="18" charset="0"/>
            </a:endParaRPr>
          </a:p>
          <a:p>
            <a:pPr marL="909638" lvl="2" indent="-457200" algn="just" eaLnBrk="1" fontAlgn="auto" hangingPunct="1">
              <a:spcAft>
                <a:spcPts val="0"/>
              </a:spcAft>
              <a:buFont typeface="+mj-lt"/>
              <a:buAutoNum type="arabicPeriod"/>
              <a:defRPr/>
            </a:pPr>
            <a:r>
              <a:rPr lang="en-US" sz="2000" dirty="0">
                <a:cs typeface="Times New Roman" panose="02020603050405020304" pitchFamily="18" charset="0"/>
              </a:rPr>
              <a:t>1’s complement of </a:t>
            </a:r>
            <a:r>
              <a:rPr lang="en-US" sz="2000" dirty="0">
                <a:solidFill>
                  <a:srgbClr val="FF0000"/>
                </a:solidFill>
                <a:cs typeface="Times New Roman" panose="02020603050405020304" pitchFamily="18" charset="0"/>
              </a:rPr>
              <a:t>1011000</a:t>
            </a:r>
            <a:r>
              <a:rPr lang="en-US" sz="2000" dirty="0">
                <a:cs typeface="Times New Roman" panose="02020603050405020304" pitchFamily="18" charset="0"/>
              </a:rPr>
              <a:t> is: (2</a:t>
            </a:r>
            <a:r>
              <a:rPr lang="en-US" sz="2000" baseline="30000" dirty="0">
                <a:cs typeface="Times New Roman" panose="02020603050405020304" pitchFamily="18" charset="0"/>
              </a:rPr>
              <a:t>7</a:t>
            </a:r>
            <a:r>
              <a:rPr lang="en-US" sz="2000" dirty="0">
                <a:cs typeface="Times New Roman" panose="02020603050405020304" pitchFamily="18" charset="0"/>
              </a:rPr>
              <a:t>-1-N)= 1111111–</a:t>
            </a:r>
            <a:r>
              <a:rPr lang="en-US" sz="2000" dirty="0">
                <a:solidFill>
                  <a:srgbClr val="FF0000"/>
                </a:solidFill>
                <a:cs typeface="Times New Roman" panose="02020603050405020304" pitchFamily="18" charset="0"/>
              </a:rPr>
              <a:t>1011000</a:t>
            </a:r>
            <a:r>
              <a:rPr lang="en-US" sz="2000" dirty="0">
                <a:cs typeface="Times New Roman" panose="02020603050405020304" pitchFamily="18" charset="0"/>
              </a:rPr>
              <a:t> = 0100111</a:t>
            </a:r>
          </a:p>
          <a:p>
            <a:pPr marL="909638" lvl="2" indent="-457200" algn="just" eaLnBrk="1" fontAlgn="auto" hangingPunct="1">
              <a:spcAft>
                <a:spcPts val="0"/>
              </a:spcAft>
              <a:buFont typeface="+mj-lt"/>
              <a:buAutoNum type="arabicPeriod"/>
              <a:defRPr/>
            </a:pPr>
            <a:r>
              <a:rPr lang="en-US" sz="2000" dirty="0">
                <a:cs typeface="Times New Roman" panose="02020603050405020304" pitchFamily="18" charset="0"/>
              </a:rPr>
              <a:t>9’s complement of 546700 is: (10</a:t>
            </a:r>
            <a:r>
              <a:rPr lang="en-US" sz="2000" baseline="30000" dirty="0">
                <a:cs typeface="Times New Roman" panose="02020603050405020304" pitchFamily="18" charset="0"/>
              </a:rPr>
              <a:t>6 </a:t>
            </a:r>
            <a:r>
              <a:rPr lang="en-US" sz="2000" dirty="0">
                <a:cs typeface="Times New Roman" panose="02020603050405020304" pitchFamily="18" charset="0"/>
              </a:rPr>
              <a:t>-1-N)=999999–546700 = 453299</a:t>
            </a:r>
          </a:p>
          <a:p>
            <a:pPr marL="0" lvl="1" indent="52388" algn="just" eaLnBrk="1" fontAlgn="auto" hangingPunct="1">
              <a:lnSpc>
                <a:spcPct val="150000"/>
              </a:lnSpc>
              <a:spcAft>
                <a:spcPts val="0"/>
              </a:spcAft>
              <a:buFont typeface="Arial" panose="020B0604020202020204" pitchFamily="34" charset="0"/>
              <a:buNone/>
              <a:defRPr/>
            </a:pPr>
            <a:r>
              <a:rPr lang="en-US" sz="2000" b="1" dirty="0">
                <a:cs typeface="Times New Roman" panose="02020603050405020304" pitchFamily="18" charset="0"/>
              </a:rPr>
              <a:t>1’s Complement: </a:t>
            </a:r>
            <a:r>
              <a:rPr lang="en-US" sz="2000" dirty="0">
                <a:cs typeface="Times New Roman" panose="02020603050405020304" pitchFamily="18" charset="0"/>
              </a:rPr>
              <a:t>All ‘0’s become ‘1’s and All ‘1’s become ‘0’s.</a:t>
            </a:r>
          </a:p>
          <a:p>
            <a:pPr marL="52388" lvl="1"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Example:</a:t>
            </a:r>
          </a:p>
          <a:p>
            <a:pPr marL="909638" lvl="2" indent="-457200" algn="just" eaLnBrk="1" fontAlgn="auto" hangingPunct="1">
              <a:spcAft>
                <a:spcPts val="0"/>
              </a:spcAft>
              <a:buFont typeface="+mj-lt"/>
              <a:buAutoNum type="arabicPeriod"/>
              <a:defRPr/>
            </a:pPr>
            <a:r>
              <a:rPr lang="en-US" sz="2000" dirty="0">
                <a:cs typeface="Times New Roman" panose="02020603050405020304" pitchFamily="18" charset="0"/>
              </a:rPr>
              <a:t>1’s Complement of (10110000)</a:t>
            </a:r>
            <a:r>
              <a:rPr lang="en-US" sz="1400" dirty="0">
                <a:cs typeface="Times New Roman" panose="02020603050405020304" pitchFamily="18" charset="0"/>
              </a:rPr>
              <a:t>2 </a:t>
            </a:r>
            <a:r>
              <a:rPr lang="en-US" sz="2000" dirty="0">
                <a:cs typeface="Times New Roman" panose="02020603050405020304" pitchFamily="18" charset="0"/>
              </a:rPr>
              <a:t>is (01001111)</a:t>
            </a:r>
            <a:r>
              <a:rPr lang="en-US" sz="1400" dirty="0">
                <a:cs typeface="Times New Roman" panose="02020603050405020304" pitchFamily="18" charset="0"/>
              </a:rPr>
              <a:t>2.</a:t>
            </a:r>
            <a:endParaRPr lang="en-US" sz="1400" b="1" dirty="0">
              <a:cs typeface="Times New Roman" panose="02020603050405020304" pitchFamily="18" charset="0"/>
            </a:endParaRPr>
          </a:p>
        </p:txBody>
      </p:sp>
      <p:sp>
        <p:nvSpPr>
          <p:cNvPr id="4" name="Rectangle 5">
            <a:extLst>
              <a:ext uri="{FF2B5EF4-FFF2-40B4-BE49-F238E27FC236}">
                <a16:creationId xmlns:a16="http://schemas.microsoft.com/office/drawing/2014/main" xmlns="" id="{BE33F301-9B02-4F83-8B79-EA0D37E1B8A0}"/>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5014D944-35CC-4451-983C-76A01067862F}"/>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7" name="TextBox 6">
            <a:extLst>
              <a:ext uri="{FF2B5EF4-FFF2-40B4-BE49-F238E27FC236}">
                <a16:creationId xmlns:a16="http://schemas.microsoft.com/office/drawing/2014/main" xmlns="" id="{1F040F15-C3F8-4F02-8FA0-0853DDC2481A}"/>
              </a:ext>
            </a:extLst>
          </p:cNvPr>
          <p:cNvSpPr txBox="1"/>
          <p:nvPr/>
        </p:nvSpPr>
        <p:spPr>
          <a:xfrm>
            <a:off x="83976" y="1371600"/>
            <a:ext cx="8983824" cy="646331"/>
          </a:xfrm>
          <a:prstGeom prst="rect">
            <a:avLst/>
          </a:prstGeom>
          <a:noFill/>
        </p:spPr>
        <p:txBody>
          <a:bodyPr wrap="square">
            <a:spAutoFit/>
          </a:bodyPr>
          <a:lstStyle/>
          <a:p>
            <a:r>
              <a:rPr lang="en-US" dirty="0"/>
              <a:t>Complements are used in digital circuits because it is faster to subtract by adding complements than by performing true subtraction</a:t>
            </a:r>
          </a:p>
        </p:txBody>
      </p:sp>
    </p:spTree>
  </p:cSld>
  <p:clrMapOvr>
    <a:masterClrMapping/>
  </p:clrMapOvr>
  <mc:AlternateContent xmlns:mc="http://schemas.openxmlformats.org/markup-compatibility/2006" xmlns:p14="http://schemas.microsoft.com/office/powerpoint/2010/main">
    <mc:Choice Requires="p14">
      <p:transition spd="slow" p14:dur="2000" advTm="114163"/>
    </mc:Choice>
    <mc:Fallback xmlns="">
      <p:transition spd="slow" advTm="114163"/>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Content Placeholder 2"/>
          <p:cNvSpPr>
            <a:spLocks noGrp="1"/>
          </p:cNvSpPr>
          <p:nvPr>
            <p:ph idx="4294967295"/>
          </p:nvPr>
        </p:nvSpPr>
        <p:spPr>
          <a:xfrm>
            <a:off x="0" y="2209800"/>
            <a:ext cx="9144000" cy="4495800"/>
          </a:xfrm>
        </p:spPr>
        <p:txBody>
          <a:bodyPr/>
          <a:lstStyle/>
          <a:p>
            <a:pPr marL="0" indent="0" algn="just" eaLnBrk="1" hangingPunct="1">
              <a:buFont typeface="Arial" panose="020B0604020202020204" pitchFamily="34" charset="0"/>
              <a:buNone/>
            </a:pPr>
            <a:r>
              <a:rPr lang="en-US" sz="2000" b="1" dirty="0">
                <a:cs typeface="Times New Roman" panose="02020603050405020304" pitchFamily="18" charset="0"/>
              </a:rPr>
              <a:t>Radix Complement (r’s complement):</a:t>
            </a:r>
          </a:p>
          <a:p>
            <a:pPr marL="0" indent="0" algn="just" eaLnBrk="1" hangingPunct="1">
              <a:buFont typeface="Arial" panose="020B0604020202020204" pitchFamily="34" charset="0"/>
              <a:buNone/>
            </a:pPr>
            <a:r>
              <a:rPr lang="en-US" sz="2000" dirty="0">
                <a:cs typeface="Times New Roman" panose="02020603050405020304" pitchFamily="18" charset="0"/>
              </a:rPr>
              <a:t>The r's complement of an n-digit number N in base r is defined as:</a:t>
            </a:r>
          </a:p>
          <a:p>
            <a:pPr marL="0" indent="0" algn="just" eaLnBrk="1" hangingPunct="1">
              <a:buFont typeface="Arial" panose="020B0604020202020204" pitchFamily="34" charset="0"/>
              <a:buNone/>
            </a:pPr>
            <a:r>
              <a:rPr lang="en-US" sz="2000" dirty="0">
                <a:cs typeface="Times New Roman" panose="02020603050405020304" pitchFamily="18" charset="0"/>
              </a:rPr>
              <a:t>                               ( </a:t>
            </a:r>
            <a:r>
              <a:rPr lang="en-US" sz="2000" dirty="0" err="1">
                <a:cs typeface="Times New Roman" panose="02020603050405020304" pitchFamily="18" charset="0"/>
              </a:rPr>
              <a:t>r</a:t>
            </a:r>
            <a:r>
              <a:rPr lang="en-US" sz="2000" baseline="30000" dirty="0" err="1">
                <a:cs typeface="Times New Roman" panose="02020603050405020304" pitchFamily="18" charset="0"/>
              </a:rPr>
              <a:t>n</a:t>
            </a:r>
            <a:r>
              <a:rPr lang="en-US" sz="2000" dirty="0">
                <a:cs typeface="Times New Roman" panose="02020603050405020304" pitchFamily="18" charset="0"/>
              </a:rPr>
              <a:t> – N) for N ≠ 0 and as 0 for N = 0</a:t>
            </a:r>
          </a:p>
          <a:p>
            <a:pPr marL="0" indent="0" algn="just" eaLnBrk="1" hangingPunct="1">
              <a:buFont typeface="Arial" panose="020B0604020202020204" pitchFamily="34" charset="0"/>
              <a:buNone/>
            </a:pPr>
            <a:r>
              <a:rPr lang="en-US" sz="2000" dirty="0">
                <a:cs typeface="Times New Roman" panose="02020603050405020304" pitchFamily="18" charset="0"/>
              </a:rPr>
              <a:t>The r's complement is obtained by adding 1 to the (r - 1) 's complement,</a:t>
            </a:r>
            <a:endParaRPr lang="en-US" sz="2000" b="1" dirty="0">
              <a:cs typeface="Times New Roman" panose="02020603050405020304" pitchFamily="18" charset="0"/>
            </a:endParaRPr>
          </a:p>
          <a:p>
            <a:pPr marL="0" lvl="1" indent="0" algn="just" eaLnBrk="1" hangingPunct="1">
              <a:buFont typeface="Arial" panose="020B0604020202020204" pitchFamily="34" charset="0"/>
              <a:buNone/>
            </a:pPr>
            <a:r>
              <a:rPr lang="en-US" sz="2000" b="1" dirty="0">
                <a:cs typeface="Times New Roman" panose="02020603050405020304" pitchFamily="18" charset="0"/>
              </a:rPr>
              <a:t>Example:</a:t>
            </a:r>
            <a:endParaRPr lang="en-US" sz="2000" dirty="0">
              <a:cs typeface="Times New Roman" panose="02020603050405020304" pitchFamily="18" charset="0"/>
            </a:endParaRPr>
          </a:p>
          <a:p>
            <a:pPr marL="857250" lvl="2" indent="-457200" algn="just" eaLnBrk="1" hangingPunct="1">
              <a:buFont typeface="Calibri" panose="020F0502020204030204" pitchFamily="34" charset="0"/>
              <a:buAutoNum type="arabicPeriod"/>
            </a:pPr>
            <a:r>
              <a:rPr lang="en-US" sz="2000" dirty="0">
                <a:cs typeface="Times New Roman" panose="02020603050405020304" pitchFamily="18" charset="0"/>
              </a:rPr>
              <a:t>The 2's complement of 1101100 is 0010100.</a:t>
            </a:r>
          </a:p>
          <a:p>
            <a:pPr marL="857250" lvl="2" indent="-457200" algn="just" eaLnBrk="1" hangingPunct="1">
              <a:buFont typeface="Calibri" panose="020F0502020204030204" pitchFamily="34" charset="0"/>
              <a:buAutoNum type="arabicPeriod"/>
            </a:pPr>
            <a:r>
              <a:rPr lang="en-US" sz="2000" dirty="0">
                <a:cs typeface="Times New Roman" panose="02020603050405020304" pitchFamily="18" charset="0"/>
              </a:rPr>
              <a:t>The 10's complement of 012398 is 987602.</a:t>
            </a:r>
          </a:p>
          <a:p>
            <a:pPr marL="0" lvl="1" indent="0" algn="just" eaLnBrk="1" hangingPunct="1">
              <a:buFont typeface="Arial" panose="020B0604020202020204" pitchFamily="34" charset="0"/>
              <a:buNone/>
            </a:pPr>
            <a:r>
              <a:rPr lang="en-US" sz="2000" b="1" dirty="0">
                <a:cs typeface="Times New Roman" panose="02020603050405020304" pitchFamily="18" charset="0"/>
              </a:rPr>
              <a:t>2’s Complement (Radix Complement):</a:t>
            </a:r>
            <a:r>
              <a:rPr lang="en-US" sz="2000" dirty="0">
                <a:cs typeface="Times New Roman" panose="02020603050405020304" pitchFamily="18" charset="0"/>
              </a:rPr>
              <a:t>Take 1’s complement then add 1 or Toggle all bits to the left of the first ‘1’ from the right.</a:t>
            </a: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Complements</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B9BF9E47-FC71-49A9-8878-305C2F1BF4F4}"/>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38637E43-C7F4-4292-A6D1-8C255BC0EA35}"/>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3561"/>
    </mc:Choice>
    <mc:Fallback xmlns="">
      <p:transition spd="slow" advTm="93561"/>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Content Placeholder 2"/>
          <p:cNvSpPr>
            <a:spLocks noGrp="1"/>
          </p:cNvSpPr>
          <p:nvPr>
            <p:ph idx="4294967295"/>
          </p:nvPr>
        </p:nvSpPr>
        <p:spPr>
          <a:xfrm>
            <a:off x="0" y="2209800"/>
            <a:ext cx="9144000" cy="4495800"/>
          </a:xfrm>
        </p:spPr>
        <p:txBody>
          <a:bodyPr/>
          <a:lstStyle/>
          <a:p>
            <a:pPr marL="0" indent="0" algn="just" eaLnBrk="1" hangingPunct="1">
              <a:buFont typeface="Arial" panose="020B0604020202020204" pitchFamily="34" charset="0"/>
              <a:buNone/>
            </a:pPr>
            <a:r>
              <a:rPr lang="en-US" sz="2000" b="1" dirty="0">
                <a:cs typeface="Times New Roman" panose="02020603050405020304" pitchFamily="18" charset="0"/>
              </a:rPr>
              <a:t>Radix Complement (r’s complement):</a:t>
            </a:r>
          </a:p>
          <a:p>
            <a:pPr marL="0" indent="0" algn="just" eaLnBrk="1" hangingPunct="1">
              <a:buFont typeface="Arial" panose="020B0604020202020204" pitchFamily="34" charset="0"/>
              <a:buNone/>
            </a:pPr>
            <a:r>
              <a:rPr lang="en-US" sz="2000" dirty="0">
                <a:cs typeface="Times New Roman" panose="02020603050405020304" pitchFamily="18" charset="0"/>
              </a:rPr>
              <a:t>The r's complement of an n-digit number N in base r is defined as:</a:t>
            </a:r>
          </a:p>
          <a:p>
            <a:pPr marL="0" indent="0" algn="just" eaLnBrk="1" hangingPunct="1">
              <a:buFont typeface="Arial" panose="020B0604020202020204" pitchFamily="34" charset="0"/>
              <a:buNone/>
            </a:pPr>
            <a:r>
              <a:rPr lang="en-US" sz="2000" dirty="0">
                <a:cs typeface="Times New Roman" panose="02020603050405020304" pitchFamily="18" charset="0"/>
              </a:rPr>
              <a:t>                               ( </a:t>
            </a:r>
            <a:r>
              <a:rPr lang="en-US" sz="2000" dirty="0" err="1">
                <a:cs typeface="Times New Roman" panose="02020603050405020304" pitchFamily="18" charset="0"/>
              </a:rPr>
              <a:t>r</a:t>
            </a:r>
            <a:r>
              <a:rPr lang="en-US" sz="2000" baseline="30000" dirty="0" err="1">
                <a:cs typeface="Times New Roman" panose="02020603050405020304" pitchFamily="18" charset="0"/>
              </a:rPr>
              <a:t>n</a:t>
            </a:r>
            <a:r>
              <a:rPr lang="en-US" sz="2000" dirty="0">
                <a:cs typeface="Times New Roman" panose="02020603050405020304" pitchFamily="18" charset="0"/>
              </a:rPr>
              <a:t> – N) for N ≠ 0 and as 0 for N = 0</a:t>
            </a:r>
          </a:p>
          <a:p>
            <a:pPr marL="0" indent="0" algn="just" eaLnBrk="1" hangingPunct="1">
              <a:buFont typeface="Arial" panose="020B0604020202020204" pitchFamily="34" charset="0"/>
              <a:buNone/>
            </a:pPr>
            <a:r>
              <a:rPr lang="en-US" sz="2000" dirty="0">
                <a:cs typeface="Times New Roman" panose="02020603050405020304" pitchFamily="18" charset="0"/>
              </a:rPr>
              <a:t>The r's complement is obtained by adding 1 to the (r - 1) 's complement,</a:t>
            </a:r>
            <a:endParaRPr lang="en-US" sz="2000" b="1" dirty="0">
              <a:cs typeface="Times New Roman" panose="02020603050405020304" pitchFamily="18" charset="0"/>
            </a:endParaRPr>
          </a:p>
          <a:p>
            <a:pPr marL="0" lvl="1" indent="0" algn="just" eaLnBrk="1" hangingPunct="1">
              <a:buFont typeface="Arial" panose="020B0604020202020204" pitchFamily="34" charset="0"/>
              <a:buNone/>
            </a:pPr>
            <a:r>
              <a:rPr lang="en-US" sz="2000" b="1" dirty="0">
                <a:cs typeface="Times New Roman" panose="02020603050405020304" pitchFamily="18" charset="0"/>
              </a:rPr>
              <a:t>Example:</a:t>
            </a:r>
            <a:endParaRPr lang="en-US" sz="2000" dirty="0">
              <a:cs typeface="Times New Roman" panose="02020603050405020304" pitchFamily="18" charset="0"/>
            </a:endParaRPr>
          </a:p>
          <a:p>
            <a:pPr marL="857250" lvl="2" indent="-457200" algn="just" eaLnBrk="1" hangingPunct="1">
              <a:buFont typeface="Calibri" panose="020F0502020204030204" pitchFamily="34" charset="0"/>
              <a:buAutoNum type="arabicPeriod"/>
            </a:pPr>
            <a:r>
              <a:rPr lang="en-US" sz="2000" dirty="0">
                <a:cs typeface="Times New Roman" panose="02020603050405020304" pitchFamily="18" charset="0"/>
              </a:rPr>
              <a:t>The 2's complement of 1101100 is 0010100.</a:t>
            </a:r>
          </a:p>
          <a:p>
            <a:pPr marL="857250" lvl="2" indent="-457200" algn="just" eaLnBrk="1" hangingPunct="1">
              <a:buFont typeface="Calibri" panose="020F0502020204030204" pitchFamily="34" charset="0"/>
              <a:buAutoNum type="arabicPeriod"/>
            </a:pPr>
            <a:r>
              <a:rPr lang="en-US" sz="2000" dirty="0">
                <a:cs typeface="Times New Roman" panose="02020603050405020304" pitchFamily="18" charset="0"/>
              </a:rPr>
              <a:t>The 10's complement of 012398 is 987602.</a:t>
            </a:r>
          </a:p>
          <a:p>
            <a:pPr marL="0" lvl="1" indent="0" algn="just" eaLnBrk="1" hangingPunct="1">
              <a:buFont typeface="Arial" panose="020B0604020202020204" pitchFamily="34" charset="0"/>
              <a:buNone/>
            </a:pPr>
            <a:r>
              <a:rPr lang="en-US" sz="2000" b="1" dirty="0">
                <a:cs typeface="Times New Roman" panose="02020603050405020304" pitchFamily="18" charset="0"/>
              </a:rPr>
              <a:t>2’s Complement (Radix Complement):</a:t>
            </a:r>
            <a:r>
              <a:rPr lang="en-US" sz="2000" dirty="0">
                <a:cs typeface="Times New Roman" panose="02020603050405020304" pitchFamily="18" charset="0"/>
              </a:rPr>
              <a:t>Take 1’s complement then add 1 or Toggle all bits to the left of the first ‘1’ from the right.</a:t>
            </a: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Complements</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B9BF9E47-FC71-49A9-8878-305C2F1BF4F4}"/>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38637E43-C7F4-4292-A6D1-8C255BC0EA35}"/>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625711356"/>
      </p:ext>
    </p:extLst>
  </p:cSld>
  <p:clrMapOvr>
    <a:masterClrMapping/>
  </p:clrMapOvr>
  <mc:AlternateContent xmlns:mc="http://schemas.openxmlformats.org/markup-compatibility/2006" xmlns:p14="http://schemas.microsoft.com/office/powerpoint/2010/main">
    <mc:Choice Requires="p14">
      <p:transition spd="slow" p14:dur="2000" advTm="93561"/>
    </mc:Choice>
    <mc:Fallback xmlns="">
      <p:transition spd="slow" advTm="93561"/>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Content Placeholder 2"/>
          <p:cNvSpPr>
            <a:spLocks noGrp="1"/>
          </p:cNvSpPr>
          <p:nvPr>
            <p:ph idx="4294967295"/>
          </p:nvPr>
        </p:nvSpPr>
        <p:spPr>
          <a:xfrm>
            <a:off x="0" y="2209800"/>
            <a:ext cx="9144000" cy="4495800"/>
          </a:xfrm>
        </p:spPr>
        <p:txBody>
          <a:bodyPr/>
          <a:lstStyle/>
          <a:p>
            <a:pPr marL="0" indent="0" algn="just" eaLnBrk="1" hangingPunct="1">
              <a:buFont typeface="Arial" panose="020B0604020202020204" pitchFamily="34" charset="0"/>
              <a:buNone/>
            </a:pPr>
            <a:r>
              <a:rPr lang="en-US" sz="2000" dirty="0">
                <a:cs typeface="Times New Roman" panose="02020603050405020304" pitchFamily="18" charset="0"/>
              </a:rPr>
              <a:t>The subtraction of two n-digit unsigned numbers, i.e., M – N in base r can be done as follows:</a:t>
            </a:r>
          </a:p>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Subtraction using Complements</a:t>
            </a:r>
          </a:p>
        </p:txBody>
      </p:sp>
      <p:pic>
        <p:nvPicPr>
          <p:cNvPr id="66564" name="Content Placeholder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 y="2819400"/>
            <a:ext cx="8915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xmlns="" id="{E22A2621-FB60-44AC-9BD2-12F20D050D62}"/>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73CCB35-A90D-4F79-925B-7E092A1045E2}"/>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1097"/>
    </mc:Choice>
    <mc:Fallback xmlns="">
      <p:transition spd="slow" advTm="101097"/>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Content Placeholder 2"/>
          <p:cNvSpPr>
            <a:spLocks noGrp="1"/>
          </p:cNvSpPr>
          <p:nvPr>
            <p:ph idx="4294967295"/>
          </p:nvPr>
        </p:nvSpPr>
        <p:spPr>
          <a:xfrm>
            <a:off x="0" y="2209800"/>
            <a:ext cx="9144000" cy="4495800"/>
          </a:xfrm>
        </p:spPr>
        <p:txBody>
          <a:bodyPr/>
          <a:lstStyle/>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xmlns="" id="{E22A2621-FB60-44AC-9BD2-12F20D050D62}"/>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73CCB35-A90D-4F79-925B-7E092A1045E2}"/>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8" name="Content Placeholder 2">
            <a:extLst>
              <a:ext uri="{FF2B5EF4-FFF2-40B4-BE49-F238E27FC236}">
                <a16:creationId xmlns:a16="http://schemas.microsoft.com/office/drawing/2014/main" xmlns="" id="{2668648E-4ADB-4663-B806-458B30BDB6DA}"/>
              </a:ext>
            </a:extLst>
          </p:cNvPr>
          <p:cNvSpPr txBox="1">
            <a:spLocks/>
          </p:cNvSpPr>
          <p:nvPr/>
        </p:nvSpPr>
        <p:spPr bwMode="auto">
          <a:xfrm>
            <a:off x="7776" y="18288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eaLnBrk="1" hangingPunct="1">
              <a:buFont typeface="Arial" panose="020B0604020202020204" pitchFamily="34" charset="0"/>
              <a:buNone/>
            </a:pPr>
            <a:r>
              <a:rPr lang="en-US" sz="2000" dirty="0">
                <a:cs typeface="Times New Roman" panose="02020603050405020304" pitchFamily="18" charset="0"/>
              </a:rPr>
              <a:t>Consider two binary numbers: </a:t>
            </a:r>
          </a:p>
          <a:p>
            <a:pPr marL="0" indent="0" algn="just" eaLnBrk="1" hangingPunct="1">
              <a:buFont typeface="Arial" panose="020B0604020202020204" pitchFamily="34" charset="0"/>
              <a:buNone/>
            </a:pPr>
            <a:r>
              <a:rPr lang="en-US" sz="2000" dirty="0">
                <a:cs typeface="Times New Roman" panose="02020603050405020304" pitchFamily="18" charset="0"/>
              </a:rPr>
              <a:t>M=</a:t>
            </a:r>
            <a:r>
              <a:rPr lang="en-US" sz="2000" dirty="0">
                <a:solidFill>
                  <a:srgbClr val="FF0000"/>
                </a:solidFill>
                <a:cs typeface="Times New Roman" panose="02020603050405020304" pitchFamily="18" charset="0"/>
              </a:rPr>
              <a:t>10101</a:t>
            </a:r>
            <a:r>
              <a:rPr lang="en-US" sz="2000" dirty="0">
                <a:cs typeface="Times New Roman" panose="02020603050405020304" pitchFamily="18" charset="0"/>
              </a:rPr>
              <a:t> (21) and N=</a:t>
            </a:r>
            <a:r>
              <a:rPr lang="en-US" sz="2000" dirty="0">
                <a:solidFill>
                  <a:srgbClr val="00B050"/>
                </a:solidFill>
                <a:cs typeface="Times New Roman" panose="02020603050405020304" pitchFamily="18" charset="0"/>
              </a:rPr>
              <a:t>00111 (7)</a:t>
            </a:r>
          </a:p>
          <a:p>
            <a:pPr marL="0" indent="0" algn="just" eaLnBrk="1" hangingPunct="1">
              <a:buFont typeface="Arial" panose="020B0604020202020204" pitchFamily="34" charset="0"/>
              <a:buNone/>
            </a:pPr>
            <a:r>
              <a:rPr lang="en-US" sz="1800" b="0" i="0" dirty="0">
                <a:solidFill>
                  <a:srgbClr val="333333"/>
                </a:solidFill>
                <a:effectLst/>
                <a:latin typeface="inter-regular"/>
              </a:rPr>
              <a:t>	We take 2's complement of subtrahend </a:t>
            </a:r>
            <a:r>
              <a:rPr lang="en-US" sz="1800" b="0" i="0" dirty="0">
                <a:solidFill>
                  <a:srgbClr val="00B050"/>
                </a:solidFill>
                <a:effectLst/>
                <a:latin typeface="inter-regular"/>
              </a:rPr>
              <a:t>00111</a:t>
            </a:r>
            <a:r>
              <a:rPr lang="en-US" sz="1800" b="0" i="0" dirty="0">
                <a:solidFill>
                  <a:srgbClr val="333333"/>
                </a:solidFill>
                <a:effectLst/>
                <a:latin typeface="inter-regular"/>
              </a:rPr>
              <a:t>, which is 11001.</a:t>
            </a:r>
          </a:p>
          <a:p>
            <a:pPr marL="0" indent="0" algn="just">
              <a:buNone/>
            </a:pPr>
            <a:r>
              <a:rPr lang="en-US" sz="1800" dirty="0">
                <a:solidFill>
                  <a:srgbClr val="333333"/>
                </a:solidFill>
                <a:latin typeface="inter-regular"/>
              </a:rPr>
              <a:t>	Now, sum them. So, </a:t>
            </a:r>
            <a:r>
              <a:rPr lang="en-US" sz="1800" dirty="0">
                <a:solidFill>
                  <a:srgbClr val="FF0000"/>
                </a:solidFill>
                <a:latin typeface="inter-regular"/>
              </a:rPr>
              <a:t>10101 </a:t>
            </a:r>
            <a:r>
              <a:rPr lang="en-US" sz="1800" dirty="0">
                <a:solidFill>
                  <a:srgbClr val="333333"/>
                </a:solidFill>
                <a:latin typeface="inter-regular"/>
              </a:rPr>
              <a:t>+ 11001 = 1 01110</a:t>
            </a:r>
          </a:p>
          <a:p>
            <a:pPr marL="0" indent="0" algn="just">
              <a:buNone/>
            </a:pPr>
            <a:r>
              <a:rPr lang="en-US" sz="1800" b="0" i="0" dirty="0">
                <a:solidFill>
                  <a:srgbClr val="333333"/>
                </a:solidFill>
                <a:effectLst/>
                <a:latin typeface="inter-regular"/>
              </a:rPr>
              <a:t>	In the above result, we get the carry bit 1. </a:t>
            </a:r>
          </a:p>
          <a:p>
            <a:pPr marL="0" indent="0" algn="just">
              <a:buNone/>
            </a:pPr>
            <a:r>
              <a:rPr lang="en-US" sz="1800" dirty="0">
                <a:solidFill>
                  <a:srgbClr val="333333"/>
                </a:solidFill>
                <a:latin typeface="inter-regular"/>
              </a:rPr>
              <a:t>	</a:t>
            </a:r>
            <a:r>
              <a:rPr lang="en-US" sz="1800" b="0" i="0" dirty="0">
                <a:solidFill>
                  <a:srgbClr val="333333"/>
                </a:solidFill>
                <a:effectLst/>
                <a:latin typeface="inter-regular"/>
              </a:rPr>
              <a:t>So we discard this carry bit and the remaining is the final result and a positive number.</a:t>
            </a:r>
            <a:endParaRPr lang="en-US" sz="1800" dirty="0">
              <a:solidFill>
                <a:srgbClr val="333333"/>
              </a:solidFill>
              <a:latin typeface="inter-regular"/>
            </a:endParaRPr>
          </a:p>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None/>
            </a:pPr>
            <a:r>
              <a:rPr lang="en-US" sz="1800" dirty="0">
                <a:cs typeface="Times New Roman" panose="02020603050405020304" pitchFamily="18" charset="0"/>
              </a:rPr>
              <a:t>M=</a:t>
            </a:r>
            <a:r>
              <a:rPr lang="en-US" sz="1800" dirty="0">
                <a:solidFill>
                  <a:srgbClr val="FF0000"/>
                </a:solidFill>
                <a:cs typeface="Times New Roman" panose="02020603050405020304" pitchFamily="18" charset="0"/>
              </a:rPr>
              <a:t>00111</a:t>
            </a:r>
            <a:r>
              <a:rPr lang="en-US" sz="1800" dirty="0">
                <a:cs typeface="Times New Roman" panose="02020603050405020304" pitchFamily="18" charset="0"/>
              </a:rPr>
              <a:t> (7) and N=</a:t>
            </a:r>
            <a:r>
              <a:rPr lang="en-US" sz="1800" dirty="0">
                <a:solidFill>
                  <a:srgbClr val="00B050"/>
                </a:solidFill>
                <a:cs typeface="Times New Roman" panose="02020603050405020304" pitchFamily="18" charset="0"/>
              </a:rPr>
              <a:t>10101 (21) </a:t>
            </a:r>
          </a:p>
          <a:p>
            <a:pPr marL="0" indent="0" algn="just" eaLnBrk="1" hangingPunct="1">
              <a:buFont typeface="Arial" panose="020B0604020202020204" pitchFamily="34" charset="0"/>
              <a:buNone/>
            </a:pPr>
            <a:r>
              <a:rPr lang="en-US" sz="1800" b="0" i="0" dirty="0">
                <a:solidFill>
                  <a:srgbClr val="333333"/>
                </a:solidFill>
                <a:effectLst/>
                <a:latin typeface="inter-regular"/>
              </a:rPr>
              <a:t>	We take 2's complement of subtrahend </a:t>
            </a:r>
            <a:r>
              <a:rPr lang="en-US" sz="1800" b="0" i="0" dirty="0">
                <a:solidFill>
                  <a:srgbClr val="00B050"/>
                </a:solidFill>
                <a:effectLst/>
                <a:latin typeface="inter-regular"/>
              </a:rPr>
              <a:t>10101</a:t>
            </a:r>
            <a:r>
              <a:rPr lang="en-US" sz="1800" b="0" i="0" dirty="0">
                <a:solidFill>
                  <a:srgbClr val="333333"/>
                </a:solidFill>
                <a:effectLst/>
                <a:latin typeface="inter-regular"/>
              </a:rPr>
              <a:t>, which is 01011. </a:t>
            </a:r>
          </a:p>
          <a:p>
            <a:pPr marL="0" indent="0" algn="just">
              <a:buNone/>
            </a:pPr>
            <a:r>
              <a:rPr lang="en-US" sz="1800" dirty="0">
                <a:solidFill>
                  <a:srgbClr val="333333"/>
                </a:solidFill>
                <a:latin typeface="inter-regular"/>
              </a:rPr>
              <a:t>	Now, sum them. So, </a:t>
            </a:r>
            <a:r>
              <a:rPr lang="en-US" sz="1800" dirty="0">
                <a:solidFill>
                  <a:srgbClr val="FF0000"/>
                </a:solidFill>
                <a:latin typeface="inter-regular"/>
              </a:rPr>
              <a:t>00111 </a:t>
            </a:r>
            <a:r>
              <a:rPr lang="en-US" sz="1800" dirty="0">
                <a:solidFill>
                  <a:srgbClr val="333333"/>
                </a:solidFill>
                <a:latin typeface="inter-regular"/>
              </a:rPr>
              <a:t>+ 01011 = 10010</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2000" baseline="-25000" dirty="0">
                <a:latin typeface="Times New Roman" panose="02020603050405020304" pitchFamily="18" charset="0"/>
                <a:cs typeface="Times New Roman" panose="02020603050405020304" pitchFamily="18" charset="0"/>
              </a:rPr>
              <a:t>	</a:t>
            </a:r>
            <a:r>
              <a:rPr lang="en-US" sz="1800" dirty="0">
                <a:solidFill>
                  <a:srgbClr val="333333"/>
                </a:solidFill>
                <a:latin typeface="inter-regular"/>
              </a:rPr>
              <a:t>Now, 2’s complement of sum 10010 = 01101+1 = 01110  (14)</a:t>
            </a:r>
            <a:endParaRPr lang="en-US" sz="2000" baseline="-250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000" baseline="-25000" dirty="0">
                <a:solidFill>
                  <a:srgbClr val="333333"/>
                </a:solidFill>
                <a:latin typeface="Times New Roman" panose="02020603050405020304" pitchFamily="18" charset="0"/>
                <a:cs typeface="Times New Roman" panose="02020603050405020304" pitchFamily="18" charset="0"/>
              </a:rPr>
              <a:t>	</a:t>
            </a:r>
            <a:r>
              <a:rPr lang="en-US" sz="2400" dirty="0">
                <a:solidFill>
                  <a:srgbClr val="FF0000"/>
                </a:solidFill>
                <a:latin typeface="inter-regular"/>
              </a:rPr>
              <a:t>1 (-</a:t>
            </a:r>
            <a:r>
              <a:rPr lang="en-US" sz="2400" dirty="0" err="1">
                <a:solidFill>
                  <a:srgbClr val="FF0000"/>
                </a:solidFill>
                <a:latin typeface="inter-regular"/>
              </a:rPr>
              <a:t>ve</a:t>
            </a:r>
            <a:r>
              <a:rPr lang="en-US" sz="2400" dirty="0">
                <a:solidFill>
                  <a:srgbClr val="FF0000"/>
                </a:solidFill>
                <a:latin typeface="inter-regular"/>
              </a:rPr>
              <a:t> sign) </a:t>
            </a:r>
            <a:r>
              <a:rPr lang="en-US" sz="2400" dirty="0">
                <a:solidFill>
                  <a:srgbClr val="333333"/>
                </a:solidFill>
                <a:latin typeface="inter-regular"/>
              </a:rPr>
              <a:t>1110 (magnitude, 14)</a:t>
            </a:r>
            <a:endParaRPr lang="en-US" sz="1800" dirty="0">
              <a:solidFill>
                <a:srgbClr val="333333"/>
              </a:solidFill>
              <a:latin typeface="inter-regular"/>
            </a:endParaRPr>
          </a:p>
        </p:txBody>
      </p:sp>
    </p:spTree>
    <p:extLst>
      <p:ext uri="{BB962C8B-B14F-4D97-AF65-F5344CB8AC3E}">
        <p14:creationId xmlns:p14="http://schemas.microsoft.com/office/powerpoint/2010/main" val="3897691044"/>
      </p:ext>
    </p:extLst>
  </p:cSld>
  <p:clrMapOvr>
    <a:masterClrMapping/>
  </p:clrMapOvr>
  <mc:AlternateContent xmlns:mc="http://schemas.openxmlformats.org/markup-compatibility/2006" xmlns:p14="http://schemas.microsoft.com/office/powerpoint/2010/main">
    <mc:Choice Requires="p14">
      <p:transition spd="slow" p14:dur="2000" advTm="101097"/>
    </mc:Choice>
    <mc:Fallback xmlns="">
      <p:transition spd="slow" advTm="101097"/>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Content Placeholder 2"/>
          <p:cNvSpPr>
            <a:spLocks noGrp="1"/>
          </p:cNvSpPr>
          <p:nvPr>
            <p:ph idx="4294967295"/>
          </p:nvPr>
        </p:nvSpPr>
        <p:spPr>
          <a:xfrm>
            <a:off x="0" y="2209800"/>
            <a:ext cx="9144000" cy="4495800"/>
          </a:xfrm>
        </p:spPr>
        <p:txBody>
          <a:bodyPr/>
          <a:lstStyle/>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xmlns="" id="{E22A2621-FB60-44AC-9BD2-12F20D050D62}"/>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73CCB35-A90D-4F79-925B-7E092A1045E2}"/>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8" name="Content Placeholder 2">
            <a:extLst>
              <a:ext uri="{FF2B5EF4-FFF2-40B4-BE49-F238E27FC236}">
                <a16:creationId xmlns:a16="http://schemas.microsoft.com/office/drawing/2014/main" xmlns="" id="{2668648E-4ADB-4663-B806-458B30BDB6DA}"/>
              </a:ext>
            </a:extLst>
          </p:cNvPr>
          <p:cNvSpPr txBox="1">
            <a:spLocks/>
          </p:cNvSpPr>
          <p:nvPr/>
        </p:nvSpPr>
        <p:spPr bwMode="auto">
          <a:xfrm>
            <a:off x="7776" y="18288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dirty="0">
                <a:solidFill>
                  <a:srgbClr val="333333"/>
                </a:solidFill>
                <a:latin typeface="inter-regular"/>
              </a:rPr>
              <a:t>In the coding, when numbers or letters are represented by a specific group of symbols, it is said to be that number or letter is being encoded. </a:t>
            </a:r>
          </a:p>
          <a:p>
            <a:pPr marL="0" indent="0" algn="just">
              <a:buNone/>
            </a:pPr>
            <a:r>
              <a:rPr lang="en-US" sz="1800" dirty="0">
                <a:solidFill>
                  <a:srgbClr val="333333"/>
                </a:solidFill>
                <a:latin typeface="inter-regular"/>
              </a:rPr>
              <a:t>The group of symbols is called as </a:t>
            </a:r>
            <a:r>
              <a:rPr lang="en-US" sz="1800" b="1" dirty="0">
                <a:solidFill>
                  <a:srgbClr val="333333"/>
                </a:solidFill>
                <a:latin typeface="inter-regular"/>
              </a:rPr>
              <a:t>code.</a:t>
            </a:r>
            <a:r>
              <a:rPr lang="en-US" sz="1800" dirty="0">
                <a:solidFill>
                  <a:srgbClr val="333333"/>
                </a:solidFill>
                <a:latin typeface="inter-regular"/>
              </a:rPr>
              <a:t> </a:t>
            </a:r>
          </a:p>
          <a:p>
            <a:pPr marL="0" indent="0" algn="just">
              <a:buNone/>
            </a:pPr>
            <a:r>
              <a:rPr lang="en-US" sz="1800" dirty="0">
                <a:solidFill>
                  <a:srgbClr val="333333"/>
                </a:solidFill>
                <a:latin typeface="inter-regular"/>
              </a:rPr>
              <a:t>The digital data is represented, stored and transmitted as group of bits. This group of bits is also called as </a:t>
            </a:r>
            <a:r>
              <a:rPr lang="en-US" sz="1800" b="1" dirty="0">
                <a:solidFill>
                  <a:srgbClr val="333333"/>
                </a:solidFill>
                <a:latin typeface="inter-regular"/>
              </a:rPr>
              <a:t>binary code.</a:t>
            </a:r>
          </a:p>
          <a:p>
            <a:pPr marL="0" indent="0" algn="just">
              <a:buNone/>
            </a:pPr>
            <a:r>
              <a:rPr lang="en-US" sz="1800" dirty="0">
                <a:solidFill>
                  <a:srgbClr val="333333"/>
                </a:solidFill>
                <a:latin typeface="inter-regular"/>
              </a:rPr>
              <a:t>Binary codes can be classified into two types.</a:t>
            </a:r>
          </a:p>
          <a:p>
            <a:pPr algn="just"/>
            <a:r>
              <a:rPr lang="en-US" sz="1800" dirty="0">
                <a:solidFill>
                  <a:srgbClr val="333333"/>
                </a:solidFill>
                <a:latin typeface="inter-regular"/>
              </a:rPr>
              <a:t>Weighted codes</a:t>
            </a:r>
          </a:p>
          <a:p>
            <a:pPr algn="just"/>
            <a:r>
              <a:rPr lang="en-US" sz="1800" dirty="0">
                <a:solidFill>
                  <a:srgbClr val="333333"/>
                </a:solidFill>
                <a:latin typeface="inter-regular"/>
              </a:rPr>
              <a:t>Unweighted codes</a:t>
            </a:r>
          </a:p>
          <a:p>
            <a:pPr marL="0" indent="0" algn="just">
              <a:buNone/>
            </a:pPr>
            <a:r>
              <a:rPr lang="en-US" sz="1800" dirty="0">
                <a:solidFill>
                  <a:srgbClr val="333333"/>
                </a:solidFill>
                <a:latin typeface="inter-regular"/>
              </a:rPr>
              <a:t>If the code has </a:t>
            </a:r>
            <a:r>
              <a:rPr lang="en-US" sz="1800" b="1" dirty="0">
                <a:solidFill>
                  <a:srgbClr val="333333"/>
                </a:solidFill>
                <a:latin typeface="inter-regular"/>
              </a:rPr>
              <a:t>positional weights</a:t>
            </a:r>
            <a:r>
              <a:rPr lang="en-US" sz="1800" dirty="0">
                <a:solidFill>
                  <a:srgbClr val="333333"/>
                </a:solidFill>
                <a:latin typeface="inter-regular"/>
              </a:rPr>
              <a:t>, then it is said to be </a:t>
            </a:r>
            <a:r>
              <a:rPr lang="en-US" sz="1800" b="1" dirty="0">
                <a:solidFill>
                  <a:srgbClr val="333333"/>
                </a:solidFill>
                <a:latin typeface="inter-regular"/>
              </a:rPr>
              <a:t>weighted code</a:t>
            </a:r>
            <a:r>
              <a:rPr lang="en-US" sz="1800" dirty="0">
                <a:solidFill>
                  <a:srgbClr val="333333"/>
                </a:solidFill>
                <a:latin typeface="inter-regular"/>
              </a:rPr>
              <a:t>. Otherwise, it is an unweighted code. </a:t>
            </a:r>
          </a:p>
          <a:p>
            <a:pPr marL="0" indent="0" algn="just">
              <a:buNone/>
            </a:pPr>
            <a:r>
              <a:rPr lang="en-US" sz="1800" b="1" dirty="0">
                <a:solidFill>
                  <a:srgbClr val="333333"/>
                </a:solidFill>
                <a:latin typeface="inter-regular"/>
              </a:rPr>
              <a:t>Weighted codes </a:t>
            </a:r>
            <a:r>
              <a:rPr lang="en-US" sz="1800" dirty="0">
                <a:solidFill>
                  <a:srgbClr val="333333"/>
                </a:solidFill>
                <a:latin typeface="inter-regular"/>
              </a:rPr>
              <a:t>can be further classified as </a:t>
            </a:r>
            <a:r>
              <a:rPr lang="en-US" sz="1800" b="1" dirty="0">
                <a:solidFill>
                  <a:srgbClr val="333333"/>
                </a:solidFill>
                <a:latin typeface="inter-regular"/>
              </a:rPr>
              <a:t>positively weighted codes </a:t>
            </a:r>
            <a:r>
              <a:rPr lang="en-US" sz="1800" dirty="0">
                <a:solidFill>
                  <a:srgbClr val="333333"/>
                </a:solidFill>
                <a:latin typeface="inter-regular"/>
              </a:rPr>
              <a:t>and </a:t>
            </a:r>
            <a:r>
              <a:rPr lang="en-US" sz="1800" b="1" dirty="0">
                <a:solidFill>
                  <a:srgbClr val="333333"/>
                </a:solidFill>
                <a:latin typeface="inter-regular"/>
              </a:rPr>
              <a:t>negatively weighted codes.</a:t>
            </a:r>
          </a:p>
        </p:txBody>
      </p:sp>
    </p:spTree>
    <p:extLst>
      <p:ext uri="{BB962C8B-B14F-4D97-AF65-F5344CB8AC3E}">
        <p14:creationId xmlns:p14="http://schemas.microsoft.com/office/powerpoint/2010/main" val="420533579"/>
      </p:ext>
    </p:extLst>
  </p:cSld>
  <p:clrMapOvr>
    <a:masterClrMapping/>
  </p:clrMapOvr>
  <mc:AlternateContent xmlns:mc="http://schemas.openxmlformats.org/markup-compatibility/2006" xmlns:p14="http://schemas.microsoft.com/office/powerpoint/2010/main">
    <mc:Choice Requires="p14">
      <p:transition spd="slow" p14:dur="2000" advTm="101097"/>
    </mc:Choice>
    <mc:Fallback xmlns="">
      <p:transition spd="slow" advTm="101097"/>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Content Placeholder 2"/>
          <p:cNvSpPr>
            <a:spLocks noGrp="1"/>
          </p:cNvSpPr>
          <p:nvPr>
            <p:ph idx="4294967295"/>
          </p:nvPr>
        </p:nvSpPr>
        <p:spPr>
          <a:xfrm>
            <a:off x="0" y="2209800"/>
            <a:ext cx="5943600" cy="4495800"/>
          </a:xfrm>
        </p:spPr>
        <p:txBody>
          <a:bodyPr/>
          <a:lstStyle/>
          <a:p>
            <a:pPr marL="0" indent="0" algn="just" eaLnBrk="1" hangingPunct="1">
              <a:buFont typeface="Arial" panose="020B0604020202020204" pitchFamily="34" charset="0"/>
              <a:buNone/>
            </a:pPr>
            <a:r>
              <a:rPr lang="en-US" sz="2000" b="1">
                <a:cs typeface="Times New Roman" panose="02020603050405020304" pitchFamily="18" charset="0"/>
              </a:rPr>
              <a:t>BCD code (Binary coded Decimal):</a:t>
            </a:r>
          </a:p>
          <a:p>
            <a:pPr marL="0" indent="0" algn="just" eaLnBrk="1" hangingPunct="1">
              <a:buFont typeface="Arial" panose="020B0604020202020204" pitchFamily="34" charset="0"/>
              <a:buNone/>
            </a:pPr>
            <a:r>
              <a:rPr lang="en-US" sz="2000">
                <a:cs typeface="Times New Roman" panose="02020603050405020304" pitchFamily="18" charset="0"/>
              </a:rPr>
              <a:t>A number with k decimal digits will require 4k bits in BCD.</a:t>
            </a:r>
          </a:p>
          <a:p>
            <a:pPr marL="0" indent="0" algn="just" eaLnBrk="1" hangingPunct="1">
              <a:buFont typeface="Arial" panose="020B0604020202020204" pitchFamily="34" charset="0"/>
              <a:buNone/>
            </a:pPr>
            <a:r>
              <a:rPr lang="en-US" sz="2000">
                <a:cs typeface="Times New Roman" panose="02020603050405020304" pitchFamily="18" charset="0"/>
              </a:rPr>
              <a:t>Decimal 396 is represented in BCD with 12bits as 0011 1001 0110, with each group of 4 bits representing one decimal digit.</a:t>
            </a:r>
          </a:p>
          <a:p>
            <a:pPr marL="0" indent="0" algn="just" eaLnBrk="1" hangingPunct="1">
              <a:buFont typeface="Arial" panose="020B0604020202020204" pitchFamily="34" charset="0"/>
              <a:buNone/>
            </a:pPr>
            <a:r>
              <a:rPr lang="en-US" sz="2000">
                <a:cs typeface="Times New Roman" panose="02020603050405020304" pitchFamily="18" charset="0"/>
              </a:rPr>
              <a:t>A decimal number in BCD is the same as its equivalent binary number only when the number is between 0 and 9.</a:t>
            </a:r>
          </a:p>
          <a:p>
            <a:pPr marL="0" indent="0" algn="just" eaLnBrk="1" hangingPunct="1">
              <a:buFont typeface="Arial" panose="020B0604020202020204" pitchFamily="34" charset="0"/>
              <a:buNone/>
            </a:pPr>
            <a:r>
              <a:rPr lang="en-US" sz="2000">
                <a:cs typeface="Times New Roman" panose="02020603050405020304" pitchFamily="18" charset="0"/>
              </a:rPr>
              <a:t>The binary combinations 1010 through 1111 are not used and have no meaning in BCD.</a:t>
            </a:r>
          </a:p>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codes</a:t>
            </a:r>
          </a:p>
        </p:txBody>
      </p:sp>
      <p:pic>
        <p:nvPicPr>
          <p:cNvPr id="6758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295525"/>
            <a:ext cx="3097213" cy="4333875"/>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7589"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6" name="Rectangle 5">
            <a:extLst>
              <a:ext uri="{FF2B5EF4-FFF2-40B4-BE49-F238E27FC236}">
                <a16:creationId xmlns:a16="http://schemas.microsoft.com/office/drawing/2014/main" xmlns="" id="{603769B3-2DE0-4658-B4B8-FACA533FB6E9}"/>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CC9D1904-547A-4AC0-BCDC-6B0042F1BD29}"/>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64175"/>
    </mc:Choice>
    <mc:Fallback xmlns="">
      <p:transition spd="slow" advTm="164175"/>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Content Placeholder 2"/>
          <p:cNvSpPr>
            <a:spLocks noGrp="1"/>
          </p:cNvSpPr>
          <p:nvPr>
            <p:ph idx="4294967295"/>
          </p:nvPr>
        </p:nvSpPr>
        <p:spPr>
          <a:xfrm>
            <a:off x="17107" y="1795429"/>
            <a:ext cx="1800225" cy="403485"/>
          </a:xfrm>
        </p:spPr>
        <p:txBody>
          <a:bodyPr/>
          <a:lstStyle/>
          <a:p>
            <a:pPr marL="0" indent="0" eaLnBrk="1" hangingPunct="1">
              <a:buFont typeface="Arial" panose="020B0604020202020204" pitchFamily="34" charset="0"/>
              <a:buNone/>
            </a:pPr>
            <a:r>
              <a:rPr lang="en-US" sz="2000" b="1" dirty="0">
                <a:cs typeface="Times New Roman" panose="02020603050405020304" pitchFamily="18" charset="0"/>
              </a:rPr>
              <a:t>Decimal Codes:</a:t>
            </a: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pic>
        <p:nvPicPr>
          <p:cNvPr id="68612" name="Content Placeholder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832299"/>
            <a:ext cx="7086600" cy="43434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8613"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6" name="Rectangle 5">
            <a:extLst>
              <a:ext uri="{FF2B5EF4-FFF2-40B4-BE49-F238E27FC236}">
                <a16:creationId xmlns:a16="http://schemas.microsoft.com/office/drawing/2014/main" xmlns="" id="{9938E746-CA1A-4AF2-A80E-1FB17987845A}"/>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443F7131-64F1-4B20-AFFD-E0DAE7EF8F4A}"/>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5908"/>
    </mc:Choice>
    <mc:Fallback xmlns="">
      <p:transition spd="slow" advTm="95908"/>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codes</a:t>
            </a:r>
          </a:p>
        </p:txBody>
      </p:sp>
      <p:sp>
        <p:nvSpPr>
          <p:cNvPr id="8" name="Content Placeholder 7"/>
          <p:cNvSpPr txBox="1">
            <a:spLocks/>
          </p:cNvSpPr>
          <p:nvPr/>
        </p:nvSpPr>
        <p:spPr>
          <a:xfrm>
            <a:off x="76200" y="2209800"/>
            <a:ext cx="53340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Font typeface="Arial" pitchFamily="34" charset="0"/>
              <a:buNone/>
              <a:defRPr/>
            </a:pPr>
            <a:r>
              <a:rPr lang="en-US" sz="2000" b="1" dirty="0">
                <a:cs typeface="Times New Roman" panose="02020603050405020304" pitchFamily="18" charset="0"/>
              </a:rPr>
              <a:t>Gray Code:</a:t>
            </a:r>
          </a:p>
          <a:p>
            <a:pPr marL="0" indent="0" algn="just" fontAlgn="auto">
              <a:spcAft>
                <a:spcPts val="0"/>
              </a:spcAft>
              <a:buFont typeface="Arial" pitchFamily="34" charset="0"/>
              <a:buNone/>
              <a:defRPr/>
            </a:pPr>
            <a:r>
              <a:rPr lang="en-US" sz="2000" dirty="0">
                <a:cs typeface="Times New Roman" panose="02020603050405020304" pitchFamily="18" charset="0"/>
              </a:rPr>
              <a:t>The advantage is that only bit in the code group changes in going from one number to the next.</a:t>
            </a:r>
          </a:p>
          <a:p>
            <a:pPr algn="just" fontAlgn="auto">
              <a:spcAft>
                <a:spcPts val="0"/>
              </a:spcAft>
              <a:defRPr/>
            </a:pPr>
            <a:endParaRPr lang="en-US" sz="2000" dirty="0">
              <a:latin typeface="Times New Roman" panose="02020603050405020304" pitchFamily="18" charset="0"/>
              <a:cs typeface="Times New Roman" panose="02020603050405020304" pitchFamily="18" charset="0"/>
            </a:endParaRPr>
          </a:p>
        </p:txBody>
      </p:sp>
      <p:pic>
        <p:nvPicPr>
          <p:cNvPr id="69637"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53075" y="2295525"/>
            <a:ext cx="3581400" cy="4333875"/>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9638"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0563" y="3538538"/>
            <a:ext cx="3729037"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9" name="Rectangle 5">
            <a:extLst>
              <a:ext uri="{FF2B5EF4-FFF2-40B4-BE49-F238E27FC236}">
                <a16:creationId xmlns:a16="http://schemas.microsoft.com/office/drawing/2014/main" xmlns="" id="{7CA5C4D6-A96A-419B-9F2B-0306B3837727}"/>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CD74B016-BDD3-4A31-84D8-83184B25C4B8}"/>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7553"/>
    </mc:Choice>
    <mc:Fallback xmlns="">
      <p:transition spd="slow" advTm="47553"/>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2" name="Rectangle 17"/>
          <p:cNvSpPr>
            <a:spLocks noChangeArrowheads="1"/>
          </p:cNvSpPr>
          <p:nvPr/>
        </p:nvSpPr>
        <p:spPr bwMode="auto">
          <a:xfrm>
            <a:off x="155575" y="2286000"/>
            <a:ext cx="6169025"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Arial" panose="020B0604020202020204" pitchFamily="34" charset="0"/>
              <a:buNone/>
              <a:defRPr/>
            </a:pPr>
            <a:r>
              <a:rPr lang="en-US" sz="2000" b="1" dirty="0">
                <a:latin typeface="+mn-lt"/>
                <a:cs typeface="Times New Roman" panose="02020603050405020304" pitchFamily="18" charset="0"/>
              </a:rPr>
              <a:t>Signal: </a:t>
            </a:r>
            <a:r>
              <a:rPr lang="en-US" sz="2000" dirty="0">
                <a:latin typeface="+mn-lt"/>
                <a:cs typeface="Times New Roman" panose="02020603050405020304" pitchFamily="18" charset="0"/>
              </a:rPr>
              <a:t>A physical quantity, which contain some information and which is function of one or more variables.</a:t>
            </a:r>
          </a:p>
          <a:p>
            <a:pPr algn="just">
              <a:spcBef>
                <a:spcPct val="0"/>
              </a:spcBef>
              <a:buFont typeface="Arial" panose="020B0604020202020204" pitchFamily="34" charset="0"/>
              <a:buNone/>
              <a:defRPr/>
            </a:pPr>
            <a:r>
              <a:rPr lang="en-US" sz="2000" b="1" dirty="0">
                <a:latin typeface="+mn-lt"/>
                <a:cs typeface="Times New Roman" panose="02020603050405020304" pitchFamily="18" charset="0"/>
              </a:rPr>
              <a:t>Type of Signal:</a:t>
            </a:r>
          </a:p>
          <a:p>
            <a:pPr marL="1085850" lvl="1" indent="-342900" algn="just">
              <a:spcBef>
                <a:spcPct val="0"/>
              </a:spcBef>
              <a:buFont typeface="+mj-lt"/>
              <a:buAutoNum type="arabicPeriod"/>
              <a:defRPr/>
            </a:pPr>
            <a:r>
              <a:rPr lang="en-US" sz="2000" dirty="0">
                <a:latin typeface="+mn-lt"/>
                <a:cs typeface="Times New Roman" panose="02020603050405020304" pitchFamily="18" charset="0"/>
              </a:rPr>
              <a:t>Analog Signals</a:t>
            </a:r>
          </a:p>
          <a:p>
            <a:pPr marL="1085850" lvl="1" indent="-342900" algn="just">
              <a:spcBef>
                <a:spcPct val="0"/>
              </a:spcBef>
              <a:buFont typeface="+mj-lt"/>
              <a:buAutoNum type="arabicPeriod"/>
              <a:defRPr/>
            </a:pPr>
            <a:r>
              <a:rPr lang="en-US" sz="2000" dirty="0">
                <a:latin typeface="+mn-lt"/>
                <a:cs typeface="Times New Roman" panose="02020603050405020304" pitchFamily="18" charset="0"/>
              </a:rPr>
              <a:t>Digital Signals</a:t>
            </a:r>
          </a:p>
          <a:p>
            <a:pPr algn="just">
              <a:spcBef>
                <a:spcPct val="0"/>
              </a:spcBef>
              <a:buFont typeface="Arial" panose="020B0604020202020204" pitchFamily="34" charset="0"/>
              <a:buNone/>
              <a:defRPr/>
            </a:pPr>
            <a:r>
              <a:rPr lang="en-US" sz="2000" b="1" dirty="0">
                <a:latin typeface="+mn-lt"/>
                <a:cs typeface="Times New Roman" panose="02020603050405020304" pitchFamily="18" charset="0"/>
              </a:rPr>
              <a:t>Analog Signals: </a:t>
            </a:r>
            <a:r>
              <a:rPr lang="en-US" sz="2000" dirty="0">
                <a:latin typeface="+mn-lt"/>
                <a:cs typeface="Times New Roman" panose="02020603050405020304" pitchFamily="18" charset="0"/>
              </a:rPr>
              <a:t>Signal having continuous values and infinite number of different values.</a:t>
            </a:r>
          </a:p>
          <a:p>
            <a:pPr algn="just">
              <a:spcBef>
                <a:spcPct val="0"/>
              </a:spcBef>
              <a:buFont typeface="Arial" panose="020B0604020202020204" pitchFamily="34" charset="0"/>
              <a:buNone/>
              <a:defRPr/>
            </a:pPr>
            <a:r>
              <a:rPr lang="en-US" sz="2000" b="1" dirty="0">
                <a:latin typeface="+mn-lt"/>
                <a:cs typeface="Times New Roman" panose="02020603050405020304" pitchFamily="18" charset="0"/>
              </a:rPr>
              <a:t>Examples: </a:t>
            </a:r>
            <a:r>
              <a:rPr lang="en-US" sz="2000" dirty="0">
                <a:latin typeface="+mn-lt"/>
                <a:cs typeface="Times New Roman" panose="02020603050405020304" pitchFamily="18" charset="0"/>
              </a:rPr>
              <a:t>Things observed in nature are analog like Temperature, Pressure, Distance, Sound and Current.</a:t>
            </a:r>
          </a:p>
          <a:p>
            <a:pPr algn="just">
              <a:spcBef>
                <a:spcPct val="0"/>
              </a:spcBef>
              <a:buFont typeface="Arial" panose="020B0604020202020204" pitchFamily="34" charset="0"/>
              <a:buNone/>
              <a:defRPr/>
            </a:pPr>
            <a:r>
              <a:rPr lang="en-US" sz="2000" b="1" dirty="0">
                <a:solidFill>
                  <a:srgbClr val="000000"/>
                </a:solidFill>
                <a:latin typeface="+mn-lt"/>
                <a:cs typeface="Times New Roman" panose="02020603050405020304" pitchFamily="18" charset="0"/>
              </a:rPr>
              <a:t>Digital Signals: </a:t>
            </a:r>
            <a:r>
              <a:rPr lang="en-US" sz="2000" dirty="0">
                <a:solidFill>
                  <a:srgbClr val="000000"/>
                </a:solidFill>
                <a:latin typeface="+mn-lt"/>
                <a:cs typeface="Times New Roman" panose="02020603050405020304" pitchFamily="18" charset="0"/>
              </a:rPr>
              <a:t>Signal which has only a finite number of distinct values.</a:t>
            </a:r>
          </a:p>
          <a:p>
            <a:pPr algn="just">
              <a:spcBef>
                <a:spcPct val="0"/>
              </a:spcBef>
              <a:buFont typeface="Arial" panose="020B0604020202020204" pitchFamily="34" charset="0"/>
              <a:buNone/>
              <a:defRPr/>
            </a:pPr>
            <a:r>
              <a:rPr lang="en-US" sz="2000" b="1" dirty="0">
                <a:cs typeface="Times New Roman" panose="02020603050405020304" pitchFamily="18" charset="0"/>
              </a:rPr>
              <a:t>Examples: </a:t>
            </a:r>
            <a:r>
              <a:rPr lang="en-US" sz="2000" dirty="0">
                <a:latin typeface="+mn-lt"/>
                <a:cs typeface="Times New Roman" panose="02020603050405020304" pitchFamily="18" charset="0"/>
              </a:rPr>
              <a:t>Signals obtained directly from computers, Output of A to D converter.</a:t>
            </a:r>
          </a:p>
          <a:p>
            <a:pPr marL="285750" indent="-285750">
              <a:spcBef>
                <a:spcPct val="0"/>
              </a:spcBef>
              <a:defRPr/>
            </a:pPr>
            <a:endParaRPr lang="en-US" sz="1800" dirty="0">
              <a:latin typeface="Times New Roman" panose="02020603050405020304" pitchFamily="18" charset="0"/>
              <a:cs typeface="Times New Roman" panose="02020603050405020304" pitchFamily="18" charset="0"/>
            </a:endParaRPr>
          </a:p>
          <a:p>
            <a:pPr>
              <a:spcBef>
                <a:spcPct val="0"/>
              </a:spcBef>
              <a:buFontTx/>
              <a:buNone/>
              <a:defRPr/>
            </a:pPr>
            <a:endParaRPr lang="en-US" sz="1800" b="1" dirty="0">
              <a:latin typeface="Arial" panose="020B0604020202020204" pitchFamily="34" charset="0"/>
            </a:endParaRPr>
          </a:p>
        </p:txBody>
      </p:sp>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pic>
        <p:nvPicPr>
          <p:cNvPr id="5427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357438"/>
            <a:ext cx="2740025" cy="1884362"/>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04775" y="1655763"/>
            <a:ext cx="9039225" cy="554037"/>
          </a:xfrm>
          <a:prstGeom prst="rect">
            <a:avLst/>
          </a:prstGeom>
        </p:spPr>
        <p:txBody>
          <a:bodyPr>
            <a:spAutoFit/>
          </a:bodyPr>
          <a:lstStyle/>
          <a:p>
            <a:pPr>
              <a:defRPr/>
            </a:pPr>
            <a:r>
              <a:rPr lang="en-US" altLang="en-US" sz="3000" b="1" dirty="0">
                <a:solidFill>
                  <a:schemeClr val="bg1"/>
                </a:solidFill>
                <a:latin typeface="+mn-lt"/>
                <a:cs typeface="Times New Roman" panose="02020603050405020304" pitchFamily="18" charset="0"/>
              </a:rPr>
              <a:t>Digital Signal</a:t>
            </a:r>
            <a:endParaRPr lang="en-IN" altLang="en-US" sz="3000" b="1" dirty="0">
              <a:solidFill>
                <a:schemeClr val="bg1"/>
              </a:solidFill>
              <a:latin typeface="+mn-lt"/>
              <a:cs typeface="Times New Roman" panose="02020603050405020304" pitchFamily="18" charset="0"/>
            </a:endParaRPr>
          </a:p>
        </p:txBody>
      </p:sp>
      <p:pic>
        <p:nvPicPr>
          <p:cNvPr id="5427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419600"/>
            <a:ext cx="2740025" cy="196373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4279"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3" name="Rectangle 2">
            <a:extLst>
              <a:ext uri="{FF2B5EF4-FFF2-40B4-BE49-F238E27FC236}">
                <a16:creationId xmlns:a16="http://schemas.microsoft.com/office/drawing/2014/main" xmlns="" id="{01503B27-17D6-430D-A950-96871C48C4EE}"/>
              </a:ext>
            </a:extLst>
          </p:cNvPr>
          <p:cNvSpPr/>
          <p:nvPr/>
        </p:nvSpPr>
        <p:spPr>
          <a:xfrm>
            <a:off x="3276600" y="3086100"/>
            <a:ext cx="2667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Is there anything between Analog and Digital Signal? </a:t>
            </a: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2"/>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1" name="TextBox 4">
            <a:extLst>
              <a:ext uri="{FF2B5EF4-FFF2-40B4-BE49-F238E27FC236}">
                <a16:creationId xmlns:a16="http://schemas.microsoft.com/office/drawing/2014/main" xmlns="" id="{55DFDAF7-6AE4-4886-87F2-1FC953E03CB3}"/>
              </a:ext>
            </a:extLst>
          </p:cNvPr>
          <p:cNvSpPr>
            <a:spLocks noChangeArrowheads="1"/>
          </p:cNvSpPr>
          <p:nvPr>
            <p:custDataLst>
              <p:tags r:id="rId3"/>
            </p:custDataLst>
          </p:nvPr>
        </p:nvSpPr>
        <p:spPr bwMode="auto">
          <a:xfrm>
            <a:off x="76200" y="184734"/>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97037FB3-6D04-4A8C-A2EB-4E2C7D2D7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321" y="2509701"/>
            <a:ext cx="3429000" cy="23545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xmlns="" id="{175FFF98-EFCF-42B6-B9D0-B6C917D31BC5}"/>
              </a:ext>
            </a:extLst>
          </p:cNvPr>
          <p:cNvPicPr>
            <a:picLocks noChangeAspect="1"/>
          </p:cNvPicPr>
          <p:nvPr/>
        </p:nvPicPr>
        <p:blipFill>
          <a:blip r:embed="rId6"/>
          <a:stretch>
            <a:fillRect/>
          </a:stretch>
        </p:blipFill>
        <p:spPr>
          <a:xfrm>
            <a:off x="183211" y="2477783"/>
            <a:ext cx="3829948" cy="2438400"/>
          </a:xfrm>
          <a:prstGeom prst="rect">
            <a:avLst/>
          </a:prstGeom>
        </p:spPr>
      </p:pic>
      <p:sp>
        <p:nvSpPr>
          <p:cNvPr id="69634"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codes</a:t>
            </a:r>
          </a:p>
        </p:txBody>
      </p:sp>
      <p:sp>
        <p:nvSpPr>
          <p:cNvPr id="8" name="Content Placeholder 7"/>
          <p:cNvSpPr txBox="1">
            <a:spLocks/>
          </p:cNvSpPr>
          <p:nvPr/>
        </p:nvSpPr>
        <p:spPr>
          <a:xfrm>
            <a:off x="66869" y="1371600"/>
            <a:ext cx="8932506"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Font typeface="Arial" pitchFamily="34" charset="0"/>
              <a:buNone/>
              <a:defRPr/>
            </a:pPr>
            <a:r>
              <a:rPr lang="en-US" sz="2000" b="1" dirty="0">
                <a:cs typeface="Times New Roman" panose="02020603050405020304" pitchFamily="18" charset="0"/>
              </a:rPr>
              <a:t>Binary to gray conversion: </a:t>
            </a:r>
          </a:p>
          <a:p>
            <a:pPr algn="l" fontAlgn="base">
              <a:buFont typeface="+mj-lt"/>
              <a:buAutoNum type="arabicPeriod"/>
            </a:pPr>
            <a:r>
              <a:rPr lang="en-US" sz="1500" b="0" i="0" dirty="0">
                <a:effectLst/>
                <a:latin typeface="Nunito" pitchFamily="2" charset="0"/>
              </a:rPr>
              <a:t>The Most Significant Bit (MSB) of the gray code is always equal to the MSB of the given binary code.</a:t>
            </a:r>
          </a:p>
          <a:p>
            <a:pPr algn="l" fontAlgn="base">
              <a:buFont typeface="+mj-lt"/>
              <a:buAutoNum type="arabicPeriod"/>
            </a:pPr>
            <a:r>
              <a:rPr lang="en-US" sz="1500" b="0" i="0" dirty="0">
                <a:effectLst/>
                <a:latin typeface="Nunito" pitchFamily="2" charset="0"/>
              </a:rPr>
              <a:t>Other bits of the output gray code can be obtained by XORing binary code bit at that index and the previous index.</a:t>
            </a:r>
          </a:p>
          <a:p>
            <a:pPr algn="just" fontAlgn="auto">
              <a:spcAft>
                <a:spcPts val="0"/>
              </a:spcAft>
              <a:defRPr/>
            </a:pPr>
            <a:endParaRPr lang="en-US" sz="2000" dirty="0">
              <a:latin typeface="Times New Roman" panose="02020603050405020304" pitchFamily="18" charset="0"/>
              <a:cs typeface="Times New Roman" panose="02020603050405020304" pitchFamily="18" charset="0"/>
            </a:endParaRPr>
          </a:p>
        </p:txBody>
      </p:sp>
      <p:sp>
        <p:nvSpPr>
          <p:cNvPr id="69639"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9" name="Rectangle 5">
            <a:extLst>
              <a:ext uri="{FF2B5EF4-FFF2-40B4-BE49-F238E27FC236}">
                <a16:creationId xmlns:a16="http://schemas.microsoft.com/office/drawing/2014/main" xmlns="" id="{7CA5C4D6-A96A-419B-9F2B-0306B3837727}"/>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CD74B016-BDD3-4A31-84D8-83184B25C4B8}"/>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14" name="TextBox 13">
            <a:extLst>
              <a:ext uri="{FF2B5EF4-FFF2-40B4-BE49-F238E27FC236}">
                <a16:creationId xmlns:a16="http://schemas.microsoft.com/office/drawing/2014/main" xmlns="" id="{A0C18780-FDA6-4265-81E5-47BE3D0A547A}"/>
              </a:ext>
            </a:extLst>
          </p:cNvPr>
          <p:cNvSpPr txBox="1"/>
          <p:nvPr/>
        </p:nvSpPr>
        <p:spPr>
          <a:xfrm>
            <a:off x="144625" y="4724653"/>
            <a:ext cx="8713528" cy="1523494"/>
          </a:xfrm>
          <a:prstGeom prst="rect">
            <a:avLst/>
          </a:prstGeom>
          <a:noFill/>
        </p:spPr>
        <p:txBody>
          <a:bodyPr wrap="square">
            <a:spAutoFit/>
          </a:bodyPr>
          <a:lstStyle/>
          <a:p>
            <a:pPr algn="l" fontAlgn="base"/>
            <a:r>
              <a:rPr lang="en-US" b="1" i="0" dirty="0">
                <a:effectLst/>
                <a:latin typeface="Nunito" pitchFamily="2" charset="0"/>
              </a:rPr>
              <a:t>Gray to binary conversion :</a:t>
            </a:r>
            <a:endParaRPr lang="en-US" b="0" i="0" dirty="0">
              <a:effectLst/>
              <a:latin typeface="Nunito" pitchFamily="2" charset="0"/>
            </a:endParaRPr>
          </a:p>
          <a:p>
            <a:pPr algn="l" fontAlgn="base">
              <a:buFont typeface="+mj-lt"/>
              <a:buAutoNum type="arabicPeriod"/>
            </a:pPr>
            <a:r>
              <a:rPr lang="en-US" sz="1500" b="0" i="0" dirty="0">
                <a:effectLst/>
                <a:latin typeface="Nunito" pitchFamily="2" charset="0"/>
              </a:rPr>
              <a:t>The Most Significant Bit (MSB) of the binary code is always equal to the MSB of the given gray code.</a:t>
            </a:r>
          </a:p>
          <a:p>
            <a:pPr algn="l" fontAlgn="base">
              <a:buFont typeface="+mj-lt"/>
              <a:buAutoNum type="arabicPeriod"/>
            </a:pPr>
            <a:r>
              <a:rPr lang="en-US" sz="1500" b="0" i="0" dirty="0">
                <a:effectLst/>
                <a:latin typeface="Nunito" pitchFamily="2" charset="0"/>
              </a:rPr>
              <a:t>Other bits of the output binary code can be obtained by checking the gray code bit at that index. If the current gray code bit is 0, then copy the previous binary code bit, else copy the invert of the previous binary code bit.</a:t>
            </a:r>
          </a:p>
        </p:txBody>
      </p:sp>
    </p:spTree>
    <p:extLst>
      <p:ext uri="{BB962C8B-B14F-4D97-AF65-F5344CB8AC3E}">
        <p14:creationId xmlns:p14="http://schemas.microsoft.com/office/powerpoint/2010/main" val="4135674987"/>
      </p:ext>
    </p:extLst>
  </p:cSld>
  <p:clrMapOvr>
    <a:masterClrMapping/>
  </p:clrMapOvr>
  <mc:AlternateContent xmlns:mc="http://schemas.openxmlformats.org/markup-compatibility/2006" xmlns:p14="http://schemas.microsoft.com/office/powerpoint/2010/main">
    <mc:Choice Requires="p14">
      <p:transition spd="slow" p14:dur="2000" advTm="47553"/>
    </mc:Choice>
    <mc:Fallback xmlns="">
      <p:transition spd="slow" advTm="47553"/>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codes</a:t>
            </a:r>
          </a:p>
        </p:txBody>
      </p:sp>
      <p:sp>
        <p:nvSpPr>
          <p:cNvPr id="8" name="Content Placeholder 7"/>
          <p:cNvSpPr txBox="1">
            <a:spLocks/>
          </p:cNvSpPr>
          <p:nvPr/>
        </p:nvSpPr>
        <p:spPr>
          <a:xfrm>
            <a:off x="76200" y="2209800"/>
            <a:ext cx="53340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Font typeface="Arial" pitchFamily="34" charset="0"/>
              <a:buNone/>
              <a:defRPr/>
            </a:pPr>
            <a:r>
              <a:rPr lang="en-US" sz="2000" b="1" dirty="0">
                <a:cs typeface="Times New Roman" panose="02020603050405020304" pitchFamily="18" charset="0"/>
              </a:rPr>
              <a:t>American Standard Code for Information Interchange (ASCII) Code:</a:t>
            </a:r>
          </a:p>
          <a:p>
            <a:pPr marL="0" indent="0" algn="just">
              <a:buFont typeface="Arial" pitchFamily="34" charset="0"/>
              <a:buNone/>
              <a:defRPr/>
            </a:pPr>
            <a:r>
              <a:rPr lang="en-US" sz="2000" dirty="0">
                <a:cs typeface="Times New Roman" panose="02020603050405020304" pitchFamily="18" charset="0"/>
              </a:rPr>
              <a:t>It uses 7-bits to represent, 94 Graphic printing characters and 34 Non-printing characters. </a:t>
            </a:r>
          </a:p>
          <a:p>
            <a:pPr marL="0" indent="0" algn="just">
              <a:buFont typeface="Arial" pitchFamily="34" charset="0"/>
              <a:buNone/>
              <a:defRPr/>
            </a:pPr>
            <a:r>
              <a:rPr lang="en-US" sz="2000" dirty="0">
                <a:cs typeface="Times New Roman" panose="02020603050405020304" pitchFamily="18" charset="0"/>
              </a:rPr>
              <a:t>Some non-printing characters are used for text format (e.g. BS =Backspace, CR = carriage return).</a:t>
            </a:r>
          </a:p>
          <a:p>
            <a:pPr marL="0" indent="0" algn="just">
              <a:buFont typeface="Arial" pitchFamily="34" charset="0"/>
              <a:buNone/>
              <a:defRPr/>
            </a:pPr>
            <a:r>
              <a:rPr lang="en-US" sz="2000" dirty="0">
                <a:cs typeface="Times New Roman" panose="02020603050405020304" pitchFamily="18" charset="0"/>
              </a:rPr>
              <a:t>Other non-printing characters are used for record marking and flow control (e.g. STX and ETX).</a:t>
            </a:r>
          </a:p>
          <a:p>
            <a:pPr marL="0" indent="0" algn="just">
              <a:buFont typeface="Arial" pitchFamily="34" charset="0"/>
              <a:buNone/>
              <a:defRPr/>
            </a:pPr>
            <a:r>
              <a:rPr lang="en-US" sz="2000" b="1" dirty="0">
                <a:cs typeface="Times New Roman" panose="02020603050405020304" pitchFamily="18" charset="0"/>
              </a:rPr>
              <a:t>ASCII has some interesting properties:</a:t>
            </a:r>
          </a:p>
          <a:p>
            <a:pPr marL="457200" indent="-457200" algn="just">
              <a:buFont typeface="+mj-lt"/>
              <a:buAutoNum type="arabicPeriod"/>
              <a:defRPr/>
            </a:pPr>
            <a:r>
              <a:rPr lang="en-US" sz="2000" dirty="0">
                <a:cs typeface="Times New Roman" panose="02020603050405020304" pitchFamily="18" charset="0"/>
              </a:rPr>
              <a:t>Digits 0 to 9 span Hexadecimal values 3016 to 3916.</a:t>
            </a:r>
          </a:p>
          <a:p>
            <a:pPr marL="457200" indent="-457200" algn="just">
              <a:buFont typeface="+mj-lt"/>
              <a:buAutoNum type="arabicPeriod"/>
              <a:defRPr/>
            </a:pPr>
            <a:r>
              <a:rPr lang="en-US" sz="2000" dirty="0">
                <a:cs typeface="Times New Roman" panose="02020603050405020304" pitchFamily="18" charset="0"/>
              </a:rPr>
              <a:t>Upper case A-Z span 4116 to 5A16.</a:t>
            </a:r>
          </a:p>
          <a:p>
            <a:pPr marL="457200" indent="-457200" algn="just">
              <a:buFont typeface="+mj-lt"/>
              <a:buAutoNum type="arabicPeriod"/>
              <a:defRPr/>
            </a:pPr>
            <a:r>
              <a:rPr lang="en-US" sz="2000" dirty="0">
                <a:cs typeface="Times New Roman" panose="02020603050405020304" pitchFamily="18" charset="0"/>
              </a:rPr>
              <a:t>Lower case a-z span 6116 to 7A16.</a:t>
            </a:r>
          </a:p>
          <a:p>
            <a:pPr marL="0" indent="0" fontAlgn="auto">
              <a:spcAft>
                <a:spcPts val="0"/>
              </a:spcAft>
              <a:buFont typeface="Arial" pitchFamily="34" charset="0"/>
              <a:buNone/>
              <a:defRPr/>
            </a:pPr>
            <a:endParaRPr lang="en-US" sz="2000" b="1" dirty="0">
              <a:cs typeface="Times New Roman" panose="02020603050405020304" pitchFamily="18" charset="0"/>
            </a:endParaRPr>
          </a:p>
        </p:txBody>
      </p:sp>
      <p:pic>
        <p:nvPicPr>
          <p:cNvPr id="70661"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286000"/>
            <a:ext cx="3605213" cy="43434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0662"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9" name="Rectangle 5">
            <a:extLst>
              <a:ext uri="{FF2B5EF4-FFF2-40B4-BE49-F238E27FC236}">
                <a16:creationId xmlns:a16="http://schemas.microsoft.com/office/drawing/2014/main" xmlns="" id="{6BA1E8D2-68C3-4932-9492-A27668293B6F}"/>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AC556880-53A2-4900-A33C-D32F1941D8E3}"/>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7186"/>
    </mc:Choice>
    <mc:Fallback xmlns="">
      <p:transition spd="slow" advTm="127186"/>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Error-Detecting Code</a:t>
            </a:r>
          </a:p>
        </p:txBody>
      </p:sp>
      <p:sp>
        <p:nvSpPr>
          <p:cNvPr id="71684" name="Content Placeholder 7"/>
          <p:cNvSpPr txBox="1">
            <a:spLocks/>
          </p:cNvSpPr>
          <p:nvPr/>
        </p:nvSpPr>
        <p:spPr bwMode="auto">
          <a:xfrm>
            <a:off x="76200" y="2209800"/>
            <a:ext cx="906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To detect errors in data communication and processing, an eighth bit is sometimes added to the ASCII character to indicate its parity.</a:t>
            </a:r>
          </a:p>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A parity bit is an extra bit included with a message to make the total number of 1's either even or odd.</a:t>
            </a:r>
          </a:p>
          <a:p>
            <a:pPr algn="just" eaLnBrk="1" hangingPunct="1">
              <a:buFont typeface="Arial" panose="020B0604020202020204" pitchFamily="34" charset="0"/>
              <a:buNone/>
            </a:pPr>
            <a:r>
              <a:rPr lang="en-US" sz="2000" b="1" dirty="0">
                <a:ea typeface="Arial" panose="020B0604020202020204" pitchFamily="34" charset="0"/>
                <a:cs typeface="Times New Roman" panose="02020603050405020304" pitchFamily="18" charset="0"/>
              </a:rPr>
              <a:t>Example: </a:t>
            </a:r>
            <a:r>
              <a:rPr lang="en-US" sz="2000" dirty="0">
                <a:ea typeface="Arial" panose="020B0604020202020204" pitchFamily="34" charset="0"/>
                <a:cs typeface="Times New Roman" panose="02020603050405020304" pitchFamily="18" charset="0"/>
              </a:rPr>
              <a:t>Consider the following two characters and their even and odd parity</a:t>
            </a:r>
            <a:r>
              <a:rPr lang="en-US" sz="2000" b="1" dirty="0">
                <a:ea typeface="Arial" panose="020B0604020202020204" pitchFamily="34" charset="0"/>
                <a:cs typeface="Times New Roman" panose="02020603050405020304" pitchFamily="18" charset="0"/>
              </a:rPr>
              <a:t>.</a:t>
            </a: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p:pic>
        <p:nvPicPr>
          <p:cNvPr id="7168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148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AFA2927F-D878-4AA6-A65B-DB24FE05169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E3B51DFF-149F-4320-9EB8-469C6ACD7E15}"/>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0471"/>
    </mc:Choice>
    <mc:Fallback xmlns="">
      <p:transition spd="slow" advTm="70471"/>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Error-Correcting Code</a:t>
            </a:r>
          </a:p>
        </p:txBody>
      </p:sp>
      <p:sp>
        <p:nvSpPr>
          <p:cNvPr id="72708" name="Content Placeholder 7"/>
          <p:cNvSpPr txBox="1">
            <a:spLocks/>
          </p:cNvSpPr>
          <p:nvPr/>
        </p:nvSpPr>
        <p:spPr bwMode="auto">
          <a:xfrm>
            <a:off x="76200" y="2286000"/>
            <a:ext cx="906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US" sz="2000" b="1" dirty="0">
                <a:ea typeface="Arial" panose="020B0604020202020204" pitchFamily="34" charset="0"/>
                <a:cs typeface="Times New Roman" panose="02020603050405020304" pitchFamily="18" charset="0"/>
              </a:rPr>
              <a:t>Redundancy</a:t>
            </a:r>
            <a:r>
              <a:rPr lang="en-US" sz="2000" dirty="0">
                <a:ea typeface="Arial" panose="020B0604020202020204" pitchFamily="34" charset="0"/>
                <a:cs typeface="Times New Roman" panose="02020603050405020304" pitchFamily="18" charset="0"/>
              </a:rPr>
              <a:t> (e.g. extra information), in the form of extra bits, can be incorporated into binary code words to </a:t>
            </a:r>
            <a:r>
              <a:rPr lang="en-US" sz="2000" b="1" dirty="0">
                <a:ea typeface="Arial" panose="020B0604020202020204" pitchFamily="34" charset="0"/>
                <a:cs typeface="Times New Roman" panose="02020603050405020304" pitchFamily="18" charset="0"/>
              </a:rPr>
              <a:t>detect and correct errors.</a:t>
            </a:r>
          </a:p>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A simple form of redundancy is </a:t>
            </a:r>
            <a:r>
              <a:rPr lang="en-US" sz="2000" b="1" dirty="0">
                <a:ea typeface="Arial" panose="020B0604020202020204" pitchFamily="34" charset="0"/>
                <a:cs typeface="Times New Roman" panose="02020603050405020304" pitchFamily="18" charset="0"/>
              </a:rPr>
              <a:t>parity, an extra bit</a:t>
            </a:r>
            <a:r>
              <a:rPr lang="en-US" sz="2000" dirty="0">
                <a:ea typeface="Arial" panose="020B0604020202020204" pitchFamily="34" charset="0"/>
                <a:cs typeface="Times New Roman" panose="02020603050405020304" pitchFamily="18" charset="0"/>
              </a:rPr>
              <a:t> appended onto the code word to make the number of 1’s odd or even. </a:t>
            </a:r>
            <a:r>
              <a:rPr lang="en-US" sz="2000" b="1" dirty="0">
                <a:ea typeface="Arial" panose="020B0604020202020204" pitchFamily="34" charset="0"/>
                <a:cs typeface="Times New Roman" panose="02020603050405020304" pitchFamily="18" charset="0"/>
              </a:rPr>
              <a:t>Parity can detect all single bit errors and some multiple-bit errors.</a:t>
            </a:r>
          </a:p>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A code word has </a:t>
            </a:r>
            <a:r>
              <a:rPr lang="en-US" sz="2000" b="1" dirty="0">
                <a:ea typeface="Arial" panose="020B0604020202020204" pitchFamily="34" charset="0"/>
                <a:cs typeface="Times New Roman" panose="02020603050405020304" pitchFamily="18" charset="0"/>
              </a:rPr>
              <a:t>even parity if the number of 1’s in the code word is even.</a:t>
            </a:r>
          </a:p>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A code word has </a:t>
            </a:r>
            <a:r>
              <a:rPr lang="en-US" sz="2000" b="1" dirty="0">
                <a:ea typeface="Arial" panose="020B0604020202020204" pitchFamily="34" charset="0"/>
                <a:cs typeface="Times New Roman" panose="02020603050405020304" pitchFamily="18" charset="0"/>
              </a:rPr>
              <a:t>odd parity if the number of 1’s in the code word is odd.</a:t>
            </a:r>
          </a:p>
          <a:p>
            <a:pPr algn="just" eaLnBrk="1" hangingPunct="1">
              <a:buFont typeface="Arial" panose="020B0604020202020204" pitchFamily="34" charset="0"/>
              <a:buNone/>
            </a:pPr>
            <a:r>
              <a:rPr lang="en-US" sz="2000" b="1" dirty="0">
                <a:ea typeface="Arial" panose="020B0604020202020204" pitchFamily="34" charset="0"/>
                <a:cs typeface="Times New Roman" panose="02020603050405020304" pitchFamily="18" charset="0"/>
              </a:rPr>
              <a:t>Example:</a:t>
            </a:r>
          </a:p>
          <a:p>
            <a:pPr algn="just" eaLnBrk="1" hangingPunct="1">
              <a:buFont typeface="Arial" panose="020B0604020202020204" pitchFamily="34" charset="0"/>
              <a:buNone/>
            </a:pPr>
            <a:endParaRPr lang="en-US" sz="2000" dirty="0">
              <a:ea typeface="Arial" panose="020B0604020202020204" pitchFamily="34"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p:pic>
        <p:nvPicPr>
          <p:cNvPr id="7270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029200"/>
            <a:ext cx="6172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D26CDC5D-DF2C-4B81-BCAC-DBC00535E8A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8FAEA0F4-D3CF-4262-96D4-DC9855AC797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Error-Correcting Code</a:t>
            </a:r>
          </a:p>
        </p:txBody>
      </p:sp>
      <p:sp>
        <p:nvSpPr>
          <p:cNvPr id="72708" name="Content Placeholder 7"/>
          <p:cNvSpPr txBox="1">
            <a:spLocks/>
          </p:cNvSpPr>
          <p:nvPr/>
        </p:nvSpPr>
        <p:spPr bwMode="auto">
          <a:xfrm>
            <a:off x="83976" y="1524000"/>
            <a:ext cx="906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lang="en-US" sz="1600" b="1" i="0" dirty="0">
                <a:solidFill>
                  <a:srgbClr val="000000"/>
                </a:solidFill>
                <a:effectLst/>
                <a:latin typeface="Times New Roman" panose="02020603050405020304" pitchFamily="18" charset="0"/>
                <a:cs typeface="Times New Roman" panose="02020603050405020304" pitchFamily="18" charset="0"/>
              </a:rPr>
              <a:t>Hamming Code</a:t>
            </a:r>
          </a:p>
          <a:p>
            <a:pPr algn="just">
              <a:buNone/>
            </a:pPr>
            <a:r>
              <a:rPr lang="en-US" sz="1600" b="0" i="0" dirty="0">
                <a:solidFill>
                  <a:srgbClr val="000000"/>
                </a:solidFill>
                <a:effectLst/>
                <a:latin typeface="Times New Roman" panose="02020603050405020304" pitchFamily="18" charset="0"/>
                <a:cs typeface="Times New Roman" panose="02020603050405020304" pitchFamily="18" charset="0"/>
              </a:rPr>
              <a:t>Hamming code is a block-code that is capable of detecting up to two simultaneous bit errors and correcting single-bit errors. It was developed by R.W. Hamming for error correction.</a:t>
            </a: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In this coding method, the source encodes the message by inserting redundant bits within the message. These redundant bits are extra bits that are generated and inserted at specific positions in the message itself to enable error detection and correction. </a:t>
            </a: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When the destination receives this message, it performs recalculations to detect errors and find the bit position that has error.</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algn="just">
              <a:buNone/>
            </a:pPr>
            <a:r>
              <a:rPr lang="en-US" sz="1600" b="1" dirty="0">
                <a:solidFill>
                  <a:srgbClr val="000000"/>
                </a:solidFill>
                <a:latin typeface="Times New Roman" panose="02020603050405020304" pitchFamily="18" charset="0"/>
                <a:cs typeface="Times New Roman" panose="02020603050405020304" pitchFamily="18" charset="0"/>
              </a:rPr>
              <a:t>Encoding a message by Hamming Code</a:t>
            </a:r>
          </a:p>
          <a:p>
            <a:pPr algn="just">
              <a:buNone/>
            </a:pPr>
            <a:r>
              <a:rPr lang="en-US" sz="1600" dirty="0">
                <a:solidFill>
                  <a:srgbClr val="000000"/>
                </a:solidFill>
                <a:latin typeface="Times New Roman" panose="02020603050405020304" pitchFamily="18" charset="0"/>
                <a:cs typeface="Times New Roman" panose="02020603050405020304" pitchFamily="18" charset="0"/>
              </a:rPr>
              <a:t>Step 1 − Calculation of the number of redundant bits.</a:t>
            </a:r>
          </a:p>
          <a:p>
            <a:pPr algn="just">
              <a:buNone/>
            </a:pPr>
            <a:r>
              <a:rPr lang="en-US" sz="1600" dirty="0">
                <a:solidFill>
                  <a:srgbClr val="000000"/>
                </a:solidFill>
                <a:latin typeface="Times New Roman" panose="02020603050405020304" pitchFamily="18" charset="0"/>
                <a:cs typeface="Times New Roman" panose="02020603050405020304" pitchFamily="18" charset="0"/>
              </a:rPr>
              <a:t>Step 2 − Position the redundant bits.</a:t>
            </a:r>
          </a:p>
          <a:p>
            <a:pPr algn="just">
              <a:buNone/>
            </a:pPr>
            <a:r>
              <a:rPr lang="en-US" sz="1600" dirty="0">
                <a:solidFill>
                  <a:srgbClr val="000000"/>
                </a:solidFill>
                <a:latin typeface="Times New Roman" panose="02020603050405020304" pitchFamily="18" charset="0"/>
                <a:cs typeface="Times New Roman" panose="02020603050405020304" pitchFamily="18" charset="0"/>
              </a:rPr>
              <a:t>Step 3 − Calculate the values of each redundant bit.</a:t>
            </a:r>
          </a:p>
          <a:p>
            <a:pPr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algn="just">
              <a:buNone/>
            </a:pPr>
            <a:r>
              <a:rPr lang="en-US" sz="1600" dirty="0">
                <a:solidFill>
                  <a:srgbClr val="000000"/>
                </a:solidFill>
                <a:latin typeface="Times New Roman" panose="02020603050405020304" pitchFamily="18" charset="0"/>
                <a:cs typeface="Times New Roman" panose="02020603050405020304" pitchFamily="18" charset="0"/>
              </a:rPr>
              <a:t>Once the redundant bits are embedded within the message, this is sent to the user.</a:t>
            </a: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D26CDC5D-DF2C-4B81-BCAC-DBC00535E8A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8FAEA0F4-D3CF-4262-96D4-DC9855AC797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505201624"/>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Error-Correcting Code</a:t>
            </a:r>
          </a:p>
        </p:txBody>
      </p:sp>
      <mc:AlternateContent xmlns:mc="http://schemas.openxmlformats.org/markup-compatibility/2006" xmlns:a14="http://schemas.microsoft.com/office/drawing/2010/main">
        <mc:Choice Requires="a14">
          <p:sp>
            <p:nvSpPr>
              <p:cNvPr id="72708" name="Content Placeholder 7"/>
              <p:cNvSpPr txBox="1">
                <a:spLocks/>
              </p:cNvSpPr>
              <p:nvPr/>
            </p:nvSpPr>
            <p:spPr bwMode="auto">
              <a:xfrm>
                <a:off x="83976" y="1524000"/>
                <a:ext cx="9067800" cy="449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Here, </a:t>
                </a:r>
                <a:r>
                  <a:rPr lang="en-US" sz="1600" b="0" i="1" dirty="0">
                    <a:solidFill>
                      <a:srgbClr val="000000"/>
                    </a:solidFill>
                    <a:effectLst/>
                    <a:latin typeface="Times New Roman" panose="02020603050405020304" pitchFamily="18" charset="0"/>
                    <a:cs typeface="Times New Roman" panose="02020603050405020304" pitchFamily="18" charset="0"/>
                  </a:rPr>
                  <a:t>k</a:t>
                </a:r>
                <a:r>
                  <a:rPr lang="en-US" sz="1600" b="0" i="0" dirty="0">
                    <a:solidFill>
                      <a:srgbClr val="000000"/>
                    </a:solidFill>
                    <a:effectLst/>
                    <a:latin typeface="Times New Roman" panose="02020603050405020304" pitchFamily="18" charset="0"/>
                    <a:cs typeface="Times New Roman" panose="02020603050405020304" pitchFamily="18" charset="0"/>
                  </a:rPr>
                  <a:t> parity bits are added to an </a:t>
                </a:r>
                <a:r>
                  <a:rPr lang="en-US" sz="1600" b="0" i="1" dirty="0">
                    <a:solidFill>
                      <a:srgbClr val="000000"/>
                    </a:solidFill>
                    <a:effectLst/>
                    <a:latin typeface="Times New Roman" panose="02020603050405020304" pitchFamily="18" charset="0"/>
                    <a:cs typeface="Times New Roman" panose="02020603050405020304" pitchFamily="18" charset="0"/>
                  </a:rPr>
                  <a:t>n</a:t>
                </a:r>
                <a:r>
                  <a:rPr lang="en-US" sz="1600" b="0" i="0" dirty="0">
                    <a:solidFill>
                      <a:srgbClr val="000000"/>
                    </a:solidFill>
                    <a:effectLst/>
                    <a:latin typeface="Times New Roman" panose="02020603050405020304" pitchFamily="18" charset="0"/>
                    <a:cs typeface="Times New Roman" panose="02020603050405020304" pitchFamily="18" charset="0"/>
                  </a:rPr>
                  <a:t>-bit message to form an (</a:t>
                </a:r>
                <a:r>
                  <a:rPr lang="en-US" sz="1600" b="0" i="1" dirty="0" err="1">
                    <a:solidFill>
                      <a:srgbClr val="000000"/>
                    </a:solidFill>
                    <a:effectLst/>
                    <a:latin typeface="Times New Roman" panose="02020603050405020304" pitchFamily="18" charset="0"/>
                    <a:cs typeface="Times New Roman" panose="02020603050405020304" pitchFamily="18" charset="0"/>
                  </a:rPr>
                  <a:t>n+k</a:t>
                </a:r>
                <a:r>
                  <a:rPr lang="en-US" sz="1600" b="0" i="0" dirty="0">
                    <a:solidFill>
                      <a:srgbClr val="000000"/>
                    </a:solidFill>
                    <a:effectLst/>
                    <a:latin typeface="Times New Roman" panose="02020603050405020304" pitchFamily="18" charset="0"/>
                    <a:cs typeface="Times New Roman" panose="02020603050405020304" pitchFamily="18" charset="0"/>
                  </a:rPr>
                  <a:t>) bit code, e.g. 3 parity bits are added to 4 bits of information to make a 7-bit hamming code.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For this, the no. of parity bits, </a:t>
                </a:r>
                <a:r>
                  <a:rPr lang="en-US" sz="1600" i="1" dirty="0">
                    <a:solidFill>
                      <a:srgbClr val="000000"/>
                    </a:solidFill>
                    <a:latin typeface="Times New Roman" panose="02020603050405020304" pitchFamily="18" charset="0"/>
                    <a:cs typeface="Times New Roman" panose="02020603050405020304" pitchFamily="18" charset="0"/>
                  </a:rPr>
                  <a:t>k</a:t>
                </a:r>
                <a:r>
                  <a:rPr lang="en-US" sz="1600" dirty="0">
                    <a:solidFill>
                      <a:srgbClr val="000000"/>
                    </a:solidFill>
                    <a:latin typeface="Times New Roman" panose="02020603050405020304" pitchFamily="18" charset="0"/>
                    <a:cs typeface="Times New Roman" panose="02020603050405020304" pitchFamily="18" charset="0"/>
                  </a:rPr>
                  <a:t>, must satisfy the inequality: </a:t>
                </a:r>
                <a14:m>
                  <m:oMath xmlns:m="http://schemas.openxmlformats.org/officeDocument/2006/math">
                    <m:sSup>
                      <m:sSupPr>
                        <m:ctrlPr>
                          <a:rPr lang="en-US" sz="1600" b="0" i="1" smtClean="0">
                            <a:solidFill>
                              <a:srgbClr val="000000"/>
                            </a:solidFill>
                            <a:latin typeface="Cambria Math"/>
                            <a:cs typeface="Times New Roman" panose="02020603050405020304" pitchFamily="18" charset="0"/>
                          </a:rPr>
                        </m:ctrlPr>
                      </m:sSupPr>
                      <m:e>
                        <m:r>
                          <a:rPr lang="en-US" sz="1600" b="0" i="1" smtClean="0">
                            <a:solidFill>
                              <a:srgbClr val="000000"/>
                            </a:solidFill>
                            <a:latin typeface="Cambria Math" panose="02040503050406030204" pitchFamily="18" charset="0"/>
                            <a:cs typeface="Times New Roman" panose="02020603050405020304" pitchFamily="18" charset="0"/>
                          </a:rPr>
                          <m:t>2</m:t>
                        </m:r>
                      </m:e>
                      <m:sup>
                        <m:r>
                          <a:rPr lang="en-US" sz="1600" b="0" i="1" smtClean="0">
                            <a:solidFill>
                              <a:srgbClr val="000000"/>
                            </a:solidFill>
                            <a:latin typeface="Cambria Math" panose="02040503050406030204" pitchFamily="18" charset="0"/>
                            <a:cs typeface="Times New Roman" panose="02020603050405020304" pitchFamily="18" charset="0"/>
                          </a:rPr>
                          <m:t>𝑘</m:t>
                        </m:r>
                      </m:sup>
                    </m:sSup>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The location of each bit is assigned a decimal number (MSB:1 to LSB: </a:t>
                </a:r>
                <a:r>
                  <a:rPr lang="en-US" sz="1600" i="1" dirty="0" err="1">
                    <a:solidFill>
                      <a:srgbClr val="000000"/>
                    </a:solidFill>
                    <a:latin typeface="Times New Roman" panose="02020603050405020304" pitchFamily="18" charset="0"/>
                    <a:cs typeface="Times New Roman" panose="02020603050405020304" pitchFamily="18" charset="0"/>
                  </a:rPr>
                  <a:t>n+k</a:t>
                </a:r>
                <a:r>
                  <a:rPr lang="en-US" sz="1600" dirty="0">
                    <a:solidFill>
                      <a:srgbClr val="000000"/>
                    </a:solidFill>
                    <a:latin typeface="Times New Roman" panose="02020603050405020304" pitchFamily="18" charset="0"/>
                    <a:cs typeface="Times New Roman" panose="02020603050405020304" pitchFamily="18" charset="0"/>
                  </a:rPr>
                  <a:t>)</a:t>
                </a:r>
              </a:p>
              <a:p>
                <a:pPr marL="285750" indent="-285750" algn="just"/>
                <a:r>
                  <a:rPr lang="en-US" sz="1600" b="0" i="1" dirty="0">
                    <a:solidFill>
                      <a:srgbClr val="000000"/>
                    </a:solidFill>
                    <a:effectLst/>
                    <a:latin typeface="Times New Roman" panose="02020603050405020304" pitchFamily="18" charset="0"/>
                    <a:cs typeface="Times New Roman" panose="02020603050405020304" pitchFamily="18" charset="0"/>
                  </a:rPr>
                  <a:t>k</a:t>
                </a:r>
                <a:r>
                  <a:rPr lang="en-US" sz="1600" b="0" i="0" dirty="0">
                    <a:solidFill>
                      <a:srgbClr val="000000"/>
                    </a:solidFill>
                    <a:effectLst/>
                    <a:latin typeface="Times New Roman" panose="02020603050405020304" pitchFamily="18" charset="0"/>
                    <a:cs typeface="Times New Roman" panose="02020603050405020304" pitchFamily="18" charset="0"/>
                  </a:rPr>
                  <a:t>-parity checks are performed on </a:t>
                </a:r>
                <a:r>
                  <a:rPr lang="en-US" sz="1600" dirty="0">
                    <a:solidFill>
                      <a:srgbClr val="000000"/>
                    </a:solidFill>
                    <a:latin typeface="Times New Roman" panose="02020603050405020304" pitchFamily="18" charset="0"/>
                    <a:cs typeface="Times New Roman" panose="02020603050405020304" pitchFamily="18" charset="0"/>
                  </a:rPr>
                  <a:t>selected bits of the code word. </a:t>
                </a: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Result of the parity check is recorded as 1 if there is an error, otherwise it is 0.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The resulting bits are </a:t>
                </a:r>
                <a14:m>
                  <m:oMath xmlns:m="http://schemas.openxmlformats.org/officeDocument/2006/math">
                    <m:sSub>
                      <m:sSubPr>
                        <m:ctrlPr>
                          <a:rPr lang="en-US" sz="160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1</m:t>
                        </m:r>
                      </m:sub>
                    </m:sSub>
                    <m:r>
                      <a:rPr lang="en-US" sz="1600" b="0" i="1" smtClean="0">
                        <a:solidFill>
                          <a:srgbClr val="000000"/>
                        </a:solidFill>
                        <a:latin typeface="Cambria Math" panose="02040503050406030204" pitchFamily="18" charset="0"/>
                        <a:cs typeface="Times New Roman" panose="02020603050405020304" pitchFamily="18" charset="0"/>
                      </a:rPr>
                      <m:t> </m:t>
                    </m:r>
                    <m:sSub>
                      <m:sSubPr>
                        <m:ctrlPr>
                          <a:rPr lang="en-US" sz="1600" b="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2</m:t>
                        </m:r>
                      </m:sub>
                    </m:sSub>
                    <m:r>
                      <a:rPr lang="en-US" sz="1600" b="0" i="1" smtClean="0">
                        <a:solidFill>
                          <a:srgbClr val="000000"/>
                        </a:solidFill>
                        <a:latin typeface="Cambria Math" panose="02040503050406030204" pitchFamily="18" charset="0"/>
                        <a:cs typeface="Times New Roman" panose="02020603050405020304" pitchFamily="18" charset="0"/>
                      </a:rPr>
                      <m:t> </m:t>
                    </m:r>
                    <m:sSub>
                      <m:sSubPr>
                        <m:ctrlPr>
                          <a:rPr lang="en-US" sz="1600" b="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3</m:t>
                        </m:r>
                      </m:sub>
                    </m:sSub>
                    <m:r>
                      <a:rPr lang="en-US" sz="1600" b="0" i="0" smtClean="0">
                        <a:solidFill>
                          <a:srgbClr val="000000"/>
                        </a:solidFill>
                        <a:latin typeface="Cambria Math" panose="02040503050406030204" pitchFamily="18" charset="0"/>
                        <a:cs typeface="Times New Roman" panose="02020603050405020304" pitchFamily="18" charset="0"/>
                      </a:rPr>
                      <m:t>…..</m:t>
                    </m:r>
                    <m:sSub>
                      <m:sSubPr>
                        <m:ctrlPr>
                          <a:rPr lang="en-US" sz="1600" i="1">
                            <a:solidFill>
                              <a:srgbClr val="000000"/>
                            </a:solidFill>
                            <a:latin typeface="Cambria Math"/>
                            <a:cs typeface="Times New Roman" panose="02020603050405020304" pitchFamily="18" charset="0"/>
                          </a:rPr>
                        </m:ctrlPr>
                      </m:sSubPr>
                      <m:e>
                        <m:r>
                          <a:rPr lang="en-US" sz="1600" i="1">
                            <a:solidFill>
                              <a:srgbClr val="000000"/>
                            </a:solidFill>
                            <a:latin typeface="Cambria Math" panose="02040503050406030204" pitchFamily="18" charset="0"/>
                            <a:cs typeface="Times New Roman" panose="02020603050405020304" pitchFamily="18" charset="0"/>
                          </a:rPr>
                          <m:t>𝑐</m:t>
                        </m:r>
                      </m:e>
                      <m:sub>
                        <m:r>
                          <a:rPr lang="en-US" sz="1600" i="1">
                            <a:solidFill>
                              <a:srgbClr val="000000"/>
                            </a:solidFill>
                            <a:latin typeface="Cambria Math" panose="02040503050406030204" pitchFamily="18" charset="0"/>
                            <a:cs typeface="Times New Roman" panose="02020603050405020304" pitchFamily="18" charset="0"/>
                          </a:rPr>
                          <m:t>𝑘</m:t>
                        </m:r>
                      </m:sub>
                    </m:sSub>
                  </m:oMath>
                </a14:m>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The decimal value of the binary word formed by </a:t>
                </a:r>
                <a14:m>
                  <m:oMath xmlns:m="http://schemas.openxmlformats.org/officeDocument/2006/math">
                    <m:sSub>
                      <m:sSubPr>
                        <m:ctrlPr>
                          <a:rPr lang="en-US" sz="160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1</m:t>
                        </m:r>
                      </m:sub>
                    </m:sSub>
                    <m:r>
                      <a:rPr lang="en-US" sz="1600" b="0" i="1" smtClean="0">
                        <a:solidFill>
                          <a:srgbClr val="000000"/>
                        </a:solidFill>
                        <a:latin typeface="Cambria Math" panose="02040503050406030204" pitchFamily="18" charset="0"/>
                        <a:cs typeface="Times New Roman" panose="02020603050405020304" pitchFamily="18" charset="0"/>
                      </a:rPr>
                      <m:t> </m:t>
                    </m:r>
                    <m:sSub>
                      <m:sSubPr>
                        <m:ctrlPr>
                          <a:rPr lang="en-US" sz="1600" b="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2</m:t>
                        </m:r>
                      </m:sub>
                    </m:sSub>
                    <m:r>
                      <a:rPr lang="en-US" sz="1600" b="0" i="1" smtClean="0">
                        <a:solidFill>
                          <a:srgbClr val="000000"/>
                        </a:solidFill>
                        <a:latin typeface="Cambria Math" panose="02040503050406030204" pitchFamily="18" charset="0"/>
                        <a:cs typeface="Times New Roman" panose="02020603050405020304" pitchFamily="18" charset="0"/>
                      </a:rPr>
                      <m:t> </m:t>
                    </m:r>
                    <m:sSub>
                      <m:sSubPr>
                        <m:ctrlPr>
                          <a:rPr lang="en-US" sz="1600" b="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3</m:t>
                        </m:r>
                      </m:sub>
                    </m:sSub>
                    <m:r>
                      <a:rPr lang="en-US" sz="1600" b="0" i="0" smtClean="0">
                        <a:solidFill>
                          <a:srgbClr val="000000"/>
                        </a:solidFill>
                        <a:latin typeface="Cambria Math" panose="02040503050406030204" pitchFamily="18" charset="0"/>
                        <a:cs typeface="Times New Roman" panose="02020603050405020304" pitchFamily="18" charset="0"/>
                      </a:rPr>
                      <m:t>…..</m:t>
                    </m:r>
                    <m:sSub>
                      <m:sSubPr>
                        <m:ctrlPr>
                          <a:rPr lang="en-US" sz="1600" b="0" i="1" smtClean="0">
                            <a:solidFill>
                              <a:srgbClr val="000000"/>
                            </a:solidFill>
                            <a:latin typeface="Cambria Math"/>
                            <a:cs typeface="Times New Roman" panose="02020603050405020304" pitchFamily="18" charset="0"/>
                          </a:rPr>
                        </m:ctrlPr>
                      </m:sSubPr>
                      <m:e>
                        <m:r>
                          <a:rPr lang="en-US" sz="1600" b="0" i="1" smtClean="0">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𝑘</m:t>
                        </m:r>
                      </m:sub>
                    </m:sSub>
                  </m:oMath>
                </a14:m>
                <a:r>
                  <a:rPr lang="en-US" sz="1600" b="0" i="0" dirty="0">
                    <a:solidFill>
                      <a:srgbClr val="000000"/>
                    </a:solidFill>
                    <a:effectLst/>
                    <a:latin typeface="Times New Roman" panose="02020603050405020304" pitchFamily="18" charset="0"/>
                    <a:cs typeface="Times New Roman" panose="02020603050405020304" pitchFamily="18" charset="0"/>
                  </a:rPr>
                  <a:t> gives the decimal value of the error location. </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Example: for 4-bit message, </a:t>
                </a:r>
                <a:r>
                  <a:rPr lang="en-US" sz="1600" b="0" i="1" dirty="0">
                    <a:solidFill>
                      <a:srgbClr val="000000"/>
                    </a:solidFill>
                    <a:effectLst/>
                    <a:latin typeface="Times New Roman" panose="02020603050405020304" pitchFamily="18" charset="0"/>
                    <a:cs typeface="Times New Roman" panose="02020603050405020304" pitchFamily="18" charset="0"/>
                  </a:rPr>
                  <a:t>n</a:t>
                </a:r>
                <a:r>
                  <a:rPr lang="en-US" sz="1600" b="0" i="0" dirty="0">
                    <a:solidFill>
                      <a:srgbClr val="000000"/>
                    </a:solidFill>
                    <a:effectLst/>
                    <a:latin typeface="Times New Roman" panose="02020603050405020304" pitchFamily="18" charset="0"/>
                    <a:cs typeface="Times New Roman" panose="02020603050405020304" pitchFamily="18" charset="0"/>
                  </a:rPr>
                  <a:t>=4, so,  </a:t>
                </a:r>
                <a14:m>
                  <m:oMath xmlns:m="http://schemas.openxmlformats.org/officeDocument/2006/math">
                    <m:sSup>
                      <m:sSupPr>
                        <m:ctrlPr>
                          <a:rPr lang="en-US" sz="1600" b="0" i="1" smtClean="0">
                            <a:solidFill>
                              <a:srgbClr val="000000"/>
                            </a:solidFill>
                            <a:latin typeface="Cambria Math"/>
                            <a:cs typeface="Times New Roman" panose="02020603050405020304" pitchFamily="18" charset="0"/>
                          </a:rPr>
                        </m:ctrlPr>
                      </m:sSupPr>
                      <m:e>
                        <m:r>
                          <a:rPr lang="en-US" sz="1600" b="0" i="1" smtClean="0">
                            <a:solidFill>
                              <a:srgbClr val="000000"/>
                            </a:solidFill>
                            <a:latin typeface="Cambria Math" panose="02040503050406030204" pitchFamily="18" charset="0"/>
                            <a:cs typeface="Times New Roman" panose="02020603050405020304" pitchFamily="18" charset="0"/>
                          </a:rPr>
                          <m:t>2</m:t>
                        </m:r>
                      </m:e>
                      <m:sup>
                        <m:r>
                          <a:rPr lang="en-US" sz="1600" b="0" i="1" smtClean="0">
                            <a:solidFill>
                              <a:srgbClr val="000000"/>
                            </a:solidFill>
                            <a:latin typeface="Cambria Math" panose="02040503050406030204" pitchFamily="18" charset="0"/>
                            <a:cs typeface="Times New Roman" panose="02020603050405020304" pitchFamily="18" charset="0"/>
                          </a:rPr>
                          <m:t>𝑘</m:t>
                        </m:r>
                      </m:sup>
                    </m:sSup>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≥5+</m:t>
                    </m:r>
                    <m:r>
                      <a:rPr lang="en-US" sz="16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oMath>
                </a14:m>
                <a:r>
                  <a:rPr lang="en-US" sz="1600" b="0" i="0" dirty="0">
                    <a:solidFill>
                      <a:srgbClr val="000000"/>
                    </a:solidFill>
                    <a:effectLst/>
                    <a:latin typeface="Times New Roman" panose="02020603050405020304" pitchFamily="18" charset="0"/>
                    <a:cs typeface="Times New Roman" panose="02020603050405020304" pitchFamily="18" charset="0"/>
                  </a:rPr>
                  <a:t>. Therefore </a:t>
                </a:r>
                <a:r>
                  <a:rPr lang="en-US" sz="1600" b="0" i="1" dirty="0">
                    <a:solidFill>
                      <a:srgbClr val="000000"/>
                    </a:solidFill>
                    <a:effectLst/>
                    <a:latin typeface="Times New Roman" panose="02020603050405020304" pitchFamily="18" charset="0"/>
                    <a:cs typeface="Times New Roman" panose="02020603050405020304" pitchFamily="18" charset="0"/>
                  </a:rPr>
                  <a:t>k</a:t>
                </a:r>
                <a:r>
                  <a:rPr lang="en-US" sz="1600" b="0" i="0" dirty="0">
                    <a:solidFill>
                      <a:srgbClr val="000000"/>
                    </a:solidFill>
                    <a:effectLst/>
                    <a:latin typeface="Times New Roman" panose="02020603050405020304" pitchFamily="18" charset="0"/>
                    <a:cs typeface="Times New Roman" panose="02020603050405020304" pitchFamily="18" charset="0"/>
                  </a:rPr>
                  <a:t> must be </a:t>
                </a:r>
                <a:r>
                  <a:rPr lang="en-US" sz="1600" b="0" i="0" dirty="0" err="1">
                    <a:solidFill>
                      <a:srgbClr val="000000"/>
                    </a:solidFill>
                    <a:effectLst/>
                    <a:latin typeface="Times New Roman" panose="02020603050405020304" pitchFamily="18" charset="0"/>
                    <a:cs typeface="Times New Roman" panose="02020603050405020304" pitchFamily="18" charset="0"/>
                  </a:rPr>
                  <a:t>atleast</a:t>
                </a:r>
                <a:r>
                  <a:rPr lang="en-US" sz="1600" b="0" i="0" dirty="0">
                    <a:solidFill>
                      <a:srgbClr val="000000"/>
                    </a:solidFill>
                    <a:effectLst/>
                    <a:latin typeface="Times New Roman" panose="02020603050405020304" pitchFamily="18" charset="0"/>
                    <a:cs typeface="Times New Roman" panose="02020603050405020304" pitchFamily="18" charset="0"/>
                  </a:rPr>
                  <a:t> 3 (also 3 parity checks)</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So, total bits = 4 (message) + 3 (parity) = 7 bits </a:t>
                </a: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mc:Choice>
        <mc:Fallback xmlns="">
          <p:sp>
            <p:nvSpPr>
              <p:cNvPr id="72708" name="Content Placeholder 7"/>
              <p:cNvSpPr txBox="1">
                <a:spLocks noRot="1" noChangeAspect="1" noMove="1" noResize="1" noEditPoints="1" noAdjustHandles="1" noChangeArrowheads="1" noChangeShapeType="1" noTextEdit="1"/>
              </p:cNvSpPr>
              <p:nvPr/>
            </p:nvSpPr>
            <p:spPr bwMode="auto">
              <a:xfrm>
                <a:off x="83976" y="1524000"/>
                <a:ext cx="9067800" cy="4495800"/>
              </a:xfrm>
              <a:prstGeom prst="rect">
                <a:avLst/>
              </a:prstGeom>
              <a:blipFill>
                <a:blip r:embed="rId4"/>
                <a:stretch>
                  <a:fillRect l="-269" t="-407" r="-3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D26CDC5D-DF2C-4B81-BCAC-DBC00535E8A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8FAEA0F4-D3CF-4262-96D4-DC9855AC797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FFF097EC-04C4-444B-8EED-C46D321BA255}"/>
              </a:ext>
            </a:extLst>
          </p:cNvPr>
          <p:cNvPicPr>
            <a:picLocks noChangeAspect="1"/>
          </p:cNvPicPr>
          <p:nvPr/>
        </p:nvPicPr>
        <p:blipFill>
          <a:blip r:embed="rId5"/>
          <a:stretch>
            <a:fillRect/>
          </a:stretch>
        </p:blipFill>
        <p:spPr>
          <a:xfrm>
            <a:off x="1641889" y="5105400"/>
            <a:ext cx="5098222" cy="777307"/>
          </a:xfrm>
          <a:prstGeom prst="rect">
            <a:avLst/>
          </a:prstGeom>
        </p:spPr>
      </p:pic>
    </p:spTree>
    <p:extLst>
      <p:ext uri="{BB962C8B-B14F-4D97-AF65-F5344CB8AC3E}">
        <p14:creationId xmlns:p14="http://schemas.microsoft.com/office/powerpoint/2010/main" val="3183187359"/>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Error-Correcting Code</a:t>
            </a:r>
          </a:p>
        </p:txBody>
      </p:sp>
      <mc:AlternateContent xmlns:mc="http://schemas.openxmlformats.org/markup-compatibility/2006" xmlns:a14="http://schemas.microsoft.com/office/drawing/2010/main">
        <mc:Choice Requires="a14">
          <p:sp>
            <p:nvSpPr>
              <p:cNvPr id="72708" name="Content Placeholder 7"/>
              <p:cNvSpPr txBox="1">
                <a:spLocks/>
              </p:cNvSpPr>
              <p:nvPr/>
            </p:nvSpPr>
            <p:spPr bwMode="auto">
              <a:xfrm>
                <a:off x="122076" y="1524000"/>
                <a:ext cx="9067800" cy="49149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lang="en-US" sz="1800" b="1" dirty="0">
                    <a:solidFill>
                      <a:srgbClr val="000000"/>
                    </a:solidFill>
                    <a:latin typeface="Times New Roman" panose="02020603050405020304" pitchFamily="18" charset="0"/>
                    <a:cs typeface="Times New Roman" panose="02020603050405020304" pitchFamily="18" charset="0"/>
                  </a:rPr>
                  <a:t>Error correction with (7, 4) Hamming code </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Parity checks: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4</m:t>
                        </m:r>
                      </m:sub>
                    </m:sSub>
                  </m:oMath>
                </a14:m>
                <a:r>
                  <a:rPr lang="en-US" sz="1600" b="0" i="0" dirty="0">
                    <a:solidFill>
                      <a:srgbClr val="000000"/>
                    </a:solidFill>
                    <a:effectLst/>
                    <a:latin typeface="Times New Roman" panose="02020603050405020304" pitchFamily="18" charset="0"/>
                    <a:cs typeface="Times New Roman" panose="02020603050405020304" pitchFamily="18" charset="0"/>
                  </a:rPr>
                  <a:t> or bits 1, 3, 5, and 7. if error occurs then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3</m:t>
                        </m:r>
                      </m:sub>
                    </m:sSub>
                    <m:r>
                      <a:rPr lang="en-US" sz="1600" b="0" i="1" smtClean="0">
                        <a:solidFill>
                          <a:srgbClr val="000000"/>
                        </a:solidFill>
                        <a:effectLst/>
                        <a:latin typeface="Cambria Math" panose="02040503050406030204" pitchFamily="18" charset="0"/>
                        <a:cs typeface="Times New Roman" panose="02020603050405020304" pitchFamily="18" charset="0"/>
                      </a:rPr>
                      <m:t>=1</m:t>
                    </m:r>
                  </m:oMath>
                </a14:m>
                <a:r>
                  <a:rPr lang="en-US" sz="1600" b="0" i="0" dirty="0">
                    <a:solidFill>
                      <a:srgbClr val="000000"/>
                    </a:solidFill>
                    <a:effectLst/>
                    <a:latin typeface="Times New Roman" panose="02020603050405020304" pitchFamily="18" charset="0"/>
                    <a:cs typeface="Times New Roman" panose="02020603050405020304" pitchFamily="18" charset="0"/>
                  </a:rPr>
                  <a:t> otherwise </a:t>
                </a:r>
                <a14:m>
                  <m:oMath xmlns:m="http://schemas.openxmlformats.org/officeDocument/2006/math">
                    <m:sSub>
                      <m:sSubPr>
                        <m:ctrlPr>
                          <a:rPr lang="en-US" sz="1600" i="1">
                            <a:solidFill>
                              <a:srgbClr val="000000"/>
                            </a:solidFill>
                            <a:latin typeface="Cambria Math"/>
                            <a:cs typeface="Times New Roman" panose="02020603050405020304" pitchFamily="18" charset="0"/>
                          </a:rPr>
                        </m:ctrlPr>
                      </m:sSubPr>
                      <m:e>
                        <m:r>
                          <a:rPr lang="en-US" sz="1600" i="1">
                            <a:solidFill>
                              <a:srgbClr val="000000"/>
                            </a:solidFill>
                            <a:latin typeface="Cambria Math" panose="02040503050406030204" pitchFamily="18" charset="0"/>
                            <a:cs typeface="Times New Roman" panose="02020603050405020304" pitchFamily="18" charset="0"/>
                          </a:rPr>
                          <m:t>𝑐</m:t>
                        </m:r>
                      </m:e>
                      <m:sub>
                        <m:r>
                          <a:rPr lang="en-US" sz="1600" i="1">
                            <a:solidFill>
                              <a:srgbClr val="000000"/>
                            </a:solidFill>
                            <a:latin typeface="Cambria Math" panose="02040503050406030204" pitchFamily="18" charset="0"/>
                            <a:cs typeface="Times New Roman" panose="02020603050405020304" pitchFamily="18" charset="0"/>
                          </a:rPr>
                          <m:t>3</m:t>
                        </m:r>
                      </m:sub>
                    </m:sSub>
                    <m:r>
                      <a:rPr lang="en-US" sz="1600" i="1">
                        <a:solidFill>
                          <a:srgbClr val="000000"/>
                        </a:solidFill>
                        <a:latin typeface="Cambria Math" panose="02040503050406030204" pitchFamily="18" charset="0"/>
                        <a:cs typeface="Times New Roman" panose="02020603050405020304" pitchFamily="18" charset="0"/>
                      </a:rPr>
                      <m:t>=</m:t>
                    </m:r>
                  </m:oMath>
                </a14:m>
                <a:r>
                  <a:rPr lang="en-US" sz="1600" dirty="0">
                    <a:solidFill>
                      <a:srgbClr val="000000"/>
                    </a:solidFill>
                    <a:latin typeface="Times New Roman" panose="02020603050405020304" pitchFamily="18" charset="0"/>
                    <a:cs typeface="Times New Roman" panose="02020603050405020304" pitchFamily="18" charset="0"/>
                  </a:rPr>
                  <a:t> 0 </a:t>
                </a: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Parity checks: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3</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4</m:t>
                        </m:r>
                      </m:sub>
                    </m:sSub>
                  </m:oMath>
                </a14:m>
                <a:r>
                  <a:rPr lang="en-US" sz="1600" b="0" i="0" dirty="0">
                    <a:solidFill>
                      <a:srgbClr val="000000"/>
                    </a:solidFill>
                    <a:effectLst/>
                    <a:latin typeface="Times New Roman" panose="02020603050405020304" pitchFamily="18" charset="0"/>
                    <a:cs typeface="Times New Roman" panose="02020603050405020304" pitchFamily="18" charset="0"/>
                  </a:rPr>
                  <a:t> or bits 2, 3, 6, and 7. if error occurs then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r>
                      <a:rPr lang="en-US" sz="1600" b="0" i="1" smtClean="0">
                        <a:solidFill>
                          <a:srgbClr val="000000"/>
                        </a:solidFill>
                        <a:effectLst/>
                        <a:latin typeface="Cambria Math" panose="02040503050406030204" pitchFamily="18" charset="0"/>
                        <a:cs typeface="Times New Roman" panose="02020603050405020304" pitchFamily="18" charset="0"/>
                      </a:rPr>
                      <m:t>=1</m:t>
                    </m:r>
                  </m:oMath>
                </a14:m>
                <a:r>
                  <a:rPr lang="en-US" sz="1600" b="0" i="0" dirty="0">
                    <a:solidFill>
                      <a:srgbClr val="000000"/>
                    </a:solidFill>
                    <a:effectLst/>
                    <a:latin typeface="Times New Roman" panose="02020603050405020304" pitchFamily="18" charset="0"/>
                    <a:cs typeface="Times New Roman" panose="02020603050405020304" pitchFamily="18" charset="0"/>
                  </a:rPr>
                  <a:t> otherwise </a:t>
                </a:r>
                <a14:m>
                  <m:oMath xmlns:m="http://schemas.openxmlformats.org/officeDocument/2006/math">
                    <m:sSub>
                      <m:sSubPr>
                        <m:ctrlPr>
                          <a:rPr lang="en-US" sz="1600" i="1">
                            <a:solidFill>
                              <a:srgbClr val="000000"/>
                            </a:solidFill>
                            <a:latin typeface="Cambria Math"/>
                            <a:cs typeface="Times New Roman" panose="02020603050405020304" pitchFamily="18" charset="0"/>
                          </a:rPr>
                        </m:ctrlPr>
                      </m:sSubPr>
                      <m:e>
                        <m:r>
                          <a:rPr lang="en-US" sz="1600" i="1">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2</m:t>
                        </m:r>
                      </m:sub>
                    </m:sSub>
                    <m:r>
                      <a:rPr lang="en-US" sz="1600" i="1">
                        <a:solidFill>
                          <a:srgbClr val="000000"/>
                        </a:solidFill>
                        <a:latin typeface="Cambria Math" panose="02040503050406030204" pitchFamily="18" charset="0"/>
                        <a:cs typeface="Times New Roman" panose="02020603050405020304" pitchFamily="18" charset="0"/>
                      </a:rPr>
                      <m:t>=</m:t>
                    </m:r>
                  </m:oMath>
                </a14:m>
                <a:r>
                  <a:rPr lang="en-US" sz="1600" dirty="0">
                    <a:solidFill>
                      <a:srgbClr val="000000"/>
                    </a:solidFill>
                    <a:latin typeface="Times New Roman" panose="02020603050405020304" pitchFamily="18" charset="0"/>
                    <a:cs typeface="Times New Roman" panose="02020603050405020304" pitchFamily="18" charset="0"/>
                  </a:rPr>
                  <a:t> 0 </a:t>
                </a:r>
              </a:p>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Parity checks: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3</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3</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𝑛</m:t>
                        </m:r>
                      </m:e>
                      <m:sub>
                        <m:r>
                          <a:rPr lang="en-US" sz="1600" b="0" i="1" smtClean="0">
                            <a:solidFill>
                              <a:srgbClr val="000000"/>
                            </a:solidFill>
                            <a:effectLst/>
                            <a:latin typeface="Cambria Math" panose="02040503050406030204" pitchFamily="18" charset="0"/>
                            <a:cs typeface="Times New Roman" panose="02020603050405020304" pitchFamily="18" charset="0"/>
                          </a:rPr>
                          <m:t>4</m:t>
                        </m:r>
                      </m:sub>
                    </m:sSub>
                  </m:oMath>
                </a14:m>
                <a:r>
                  <a:rPr lang="en-US" sz="1600" b="0" i="0" dirty="0">
                    <a:solidFill>
                      <a:srgbClr val="000000"/>
                    </a:solidFill>
                    <a:effectLst/>
                    <a:latin typeface="Times New Roman" panose="02020603050405020304" pitchFamily="18" charset="0"/>
                    <a:cs typeface="Times New Roman" panose="02020603050405020304" pitchFamily="18" charset="0"/>
                  </a:rPr>
                  <a:t> or bits 4, 5, 6 and 7. if error occurs then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r>
                      <a:rPr lang="en-US" sz="1600" b="0" i="1" smtClean="0">
                        <a:solidFill>
                          <a:srgbClr val="000000"/>
                        </a:solidFill>
                        <a:effectLst/>
                        <a:latin typeface="Cambria Math" panose="02040503050406030204" pitchFamily="18" charset="0"/>
                        <a:cs typeface="Times New Roman" panose="02020603050405020304" pitchFamily="18" charset="0"/>
                      </a:rPr>
                      <m:t>=1</m:t>
                    </m:r>
                  </m:oMath>
                </a14:m>
                <a:r>
                  <a:rPr lang="en-US" sz="1600" b="0" i="0" dirty="0">
                    <a:solidFill>
                      <a:srgbClr val="000000"/>
                    </a:solidFill>
                    <a:effectLst/>
                    <a:latin typeface="Times New Roman" panose="02020603050405020304" pitchFamily="18" charset="0"/>
                    <a:cs typeface="Times New Roman" panose="02020603050405020304" pitchFamily="18" charset="0"/>
                  </a:rPr>
                  <a:t> otherwise </a:t>
                </a:r>
                <a14:m>
                  <m:oMath xmlns:m="http://schemas.openxmlformats.org/officeDocument/2006/math">
                    <m:sSub>
                      <m:sSubPr>
                        <m:ctrlPr>
                          <a:rPr lang="en-US" sz="1600" i="1">
                            <a:solidFill>
                              <a:srgbClr val="000000"/>
                            </a:solidFill>
                            <a:latin typeface="Cambria Math"/>
                            <a:cs typeface="Times New Roman" panose="02020603050405020304" pitchFamily="18" charset="0"/>
                          </a:rPr>
                        </m:ctrlPr>
                      </m:sSubPr>
                      <m:e>
                        <m:r>
                          <a:rPr lang="en-US" sz="1600" i="1">
                            <a:solidFill>
                              <a:srgbClr val="000000"/>
                            </a:solidFill>
                            <a:latin typeface="Cambria Math" panose="02040503050406030204" pitchFamily="18" charset="0"/>
                            <a:cs typeface="Times New Roman" panose="02020603050405020304" pitchFamily="18" charset="0"/>
                          </a:rPr>
                          <m:t>𝑐</m:t>
                        </m:r>
                      </m:e>
                      <m:sub>
                        <m:r>
                          <a:rPr lang="en-US" sz="1600" b="0" i="1" smtClean="0">
                            <a:solidFill>
                              <a:srgbClr val="000000"/>
                            </a:solidFill>
                            <a:latin typeface="Cambria Math" panose="02040503050406030204" pitchFamily="18" charset="0"/>
                            <a:cs typeface="Times New Roman" panose="02020603050405020304" pitchFamily="18" charset="0"/>
                          </a:rPr>
                          <m:t>1</m:t>
                        </m:r>
                      </m:sub>
                    </m:sSub>
                    <m:r>
                      <a:rPr lang="en-US" sz="1600" i="1">
                        <a:solidFill>
                          <a:srgbClr val="000000"/>
                        </a:solidFill>
                        <a:latin typeface="Cambria Math" panose="02040503050406030204" pitchFamily="18" charset="0"/>
                        <a:cs typeface="Times New Roman" panose="02020603050405020304" pitchFamily="18" charset="0"/>
                      </a:rPr>
                      <m:t>=</m:t>
                    </m:r>
                  </m:oMath>
                </a14:m>
                <a:r>
                  <a:rPr lang="en-US" sz="1600" dirty="0">
                    <a:solidFill>
                      <a:srgbClr val="000000"/>
                    </a:solidFill>
                    <a:latin typeface="Times New Roman" panose="02020603050405020304" pitchFamily="18" charset="0"/>
                    <a:cs typeface="Times New Roman" panose="02020603050405020304" pitchFamily="18" charset="0"/>
                  </a:rPr>
                  <a:t> 0</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 </m:t>
                        </m:r>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r>
                      <a:rPr lang="en-US" sz="1600" b="0" i="1" smtClean="0">
                        <a:solidFill>
                          <a:srgbClr val="000000"/>
                        </a:solidFill>
                        <a:effectLst/>
                        <a:latin typeface="Cambria Math" panose="02040503050406030204" pitchFamily="18" charset="0"/>
                        <a:cs typeface="Times New Roman" panose="02020603050405020304" pitchFamily="18" charset="0"/>
                      </a:rPr>
                      <m:t>, </m:t>
                    </m:r>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3 </m:t>
                        </m:r>
                      </m:sub>
                    </m:sSub>
                  </m:oMath>
                </a14:m>
                <a:r>
                  <a:rPr lang="en-US" sz="1600" dirty="0">
                    <a:solidFill>
                      <a:srgbClr val="000000"/>
                    </a:solidFill>
                    <a:latin typeface="Times New Roman" panose="02020603050405020304" pitchFamily="18" charset="0"/>
                    <a:cs typeface="Times New Roman" panose="02020603050405020304" pitchFamily="18" charset="0"/>
                  </a:rPr>
                  <a:t>are selected to have either even-parity or odd-parity system. </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mc:Choice>
        <mc:Fallback xmlns="">
          <p:sp>
            <p:nvSpPr>
              <p:cNvPr id="72708" name="Content Placeholder 7"/>
              <p:cNvSpPr txBox="1">
                <a:spLocks noRot="1" noChangeAspect="1" noMove="1" noResize="1" noEditPoints="1" noAdjustHandles="1" noChangeArrowheads="1" noChangeShapeType="1" noTextEdit="1"/>
              </p:cNvSpPr>
              <p:nvPr/>
            </p:nvSpPr>
            <p:spPr bwMode="auto">
              <a:xfrm>
                <a:off x="122076" y="1524000"/>
                <a:ext cx="9067800" cy="4914900"/>
              </a:xfrm>
              <a:prstGeom prst="rect">
                <a:avLst/>
              </a:prstGeom>
              <a:blipFill>
                <a:blip r:embed="rId4"/>
                <a:stretch>
                  <a:fillRect l="-269" t="-620" b="-43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D26CDC5D-DF2C-4B81-BCAC-DBC00535E8A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8FAEA0F4-D3CF-4262-96D4-DC9855AC797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FFF097EC-04C4-444B-8EED-C46D321BA255}"/>
              </a:ext>
            </a:extLst>
          </p:cNvPr>
          <p:cNvPicPr>
            <a:picLocks noChangeAspect="1"/>
          </p:cNvPicPr>
          <p:nvPr/>
        </p:nvPicPr>
        <p:blipFill>
          <a:blip r:embed="rId5"/>
          <a:stretch>
            <a:fillRect/>
          </a:stretch>
        </p:blipFill>
        <p:spPr>
          <a:xfrm>
            <a:off x="2590800" y="3046039"/>
            <a:ext cx="3726622" cy="568184"/>
          </a:xfrm>
          <a:prstGeom prst="rect">
            <a:avLst/>
          </a:prstGeom>
        </p:spPr>
      </p:pic>
      <p:pic>
        <p:nvPicPr>
          <p:cNvPr id="4" name="Picture 3">
            <a:extLst>
              <a:ext uri="{FF2B5EF4-FFF2-40B4-BE49-F238E27FC236}">
                <a16:creationId xmlns:a16="http://schemas.microsoft.com/office/drawing/2014/main" xmlns="" id="{4F693B74-2778-4EDE-AF08-802F8C95AD0C}"/>
              </a:ext>
            </a:extLst>
          </p:cNvPr>
          <p:cNvPicPr>
            <a:picLocks noChangeAspect="1"/>
          </p:cNvPicPr>
          <p:nvPr/>
        </p:nvPicPr>
        <p:blipFill>
          <a:blip r:embed="rId6"/>
          <a:stretch>
            <a:fillRect/>
          </a:stretch>
        </p:blipFill>
        <p:spPr>
          <a:xfrm>
            <a:off x="945023" y="3739765"/>
            <a:ext cx="7018176" cy="2428899"/>
          </a:xfrm>
          <a:prstGeom prst="rect">
            <a:avLst/>
          </a:prstGeom>
        </p:spPr>
      </p:pic>
    </p:spTree>
    <p:extLst>
      <p:ext uri="{BB962C8B-B14F-4D97-AF65-F5344CB8AC3E}">
        <p14:creationId xmlns:p14="http://schemas.microsoft.com/office/powerpoint/2010/main" val="2490384127"/>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Error-Correcting Code</a:t>
            </a:r>
          </a:p>
        </p:txBody>
      </p:sp>
      <mc:AlternateContent xmlns:mc="http://schemas.openxmlformats.org/markup-compatibility/2006" xmlns:a14="http://schemas.microsoft.com/office/drawing/2010/main">
        <mc:Choice Requires="a14">
          <p:sp>
            <p:nvSpPr>
              <p:cNvPr id="72708" name="Content Placeholder 7"/>
              <p:cNvSpPr txBox="1">
                <a:spLocks/>
              </p:cNvSpPr>
              <p:nvPr/>
            </p:nvSpPr>
            <p:spPr bwMode="auto">
              <a:xfrm>
                <a:off x="83976" y="1524000"/>
                <a:ext cx="9067800" cy="480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algn="just"/>
                <a:r>
                  <a:rPr lang="en-US" sz="1600" b="0" i="0" dirty="0">
                    <a:solidFill>
                      <a:srgbClr val="000000"/>
                    </a:solidFill>
                    <a:effectLst/>
                    <a:latin typeface="Times New Roman" panose="02020603050405020304" pitchFamily="18" charset="0"/>
                    <a:cs typeface="Times New Roman" panose="02020603050405020304" pitchFamily="18" charset="0"/>
                  </a:rPr>
                  <a:t>Suppose </a:t>
                </a:r>
                <a:r>
                  <a:rPr lang="en-US" sz="1600" b="1" i="0" dirty="0">
                    <a:solidFill>
                      <a:srgbClr val="000000"/>
                    </a:solidFill>
                    <a:effectLst/>
                    <a:latin typeface="Times New Roman" panose="02020603050405020304" pitchFamily="18" charset="0"/>
                    <a:cs typeface="Times New Roman" panose="02020603050405020304" pitchFamily="18" charset="0"/>
                  </a:rPr>
                  <a:t>0110</a:t>
                </a:r>
                <a:r>
                  <a:rPr lang="en-US" sz="1600" b="0" i="0" dirty="0">
                    <a:solidFill>
                      <a:srgbClr val="000000"/>
                    </a:solidFill>
                    <a:effectLst/>
                    <a:latin typeface="Times New Roman" panose="02020603050405020304" pitchFamily="18" charset="0"/>
                    <a:cs typeface="Times New Roman" panose="02020603050405020304" pitchFamily="18" charset="0"/>
                  </a:rPr>
                  <a:t> is to be transmitted (in even parity system) </a:t>
                </a: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 </m:t>
                        </m:r>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r>
                      <a:rPr lang="en-US" sz="1600" b="0" i="1" smtClean="0">
                        <a:solidFill>
                          <a:srgbClr val="000000"/>
                        </a:solidFill>
                        <a:effectLst/>
                        <a:latin typeface="Cambria Math" panose="02040503050406030204" pitchFamily="18" charset="0"/>
                        <a:cs typeface="Times New Roman" panose="02020603050405020304" pitchFamily="18" charset="0"/>
                      </a:rPr>
                      <m:t>, </m:t>
                    </m:r>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𝑝</m:t>
                        </m:r>
                      </m:e>
                      <m:sub>
                        <m:r>
                          <a:rPr lang="en-US" sz="1600" b="0" i="1" smtClean="0">
                            <a:solidFill>
                              <a:srgbClr val="000000"/>
                            </a:solidFill>
                            <a:effectLst/>
                            <a:latin typeface="Cambria Math" panose="02040503050406030204" pitchFamily="18" charset="0"/>
                            <a:cs typeface="Times New Roman" panose="02020603050405020304" pitchFamily="18" charset="0"/>
                          </a:rPr>
                          <m:t>3 </m:t>
                        </m:r>
                      </m:sub>
                    </m:sSub>
                  </m:oMath>
                </a14:m>
                <a:r>
                  <a:rPr lang="en-US" sz="1600" dirty="0">
                    <a:solidFill>
                      <a:srgbClr val="000000"/>
                    </a:solidFill>
                    <a:latin typeface="Times New Roman" panose="02020603050405020304" pitchFamily="18" charset="0"/>
                    <a:cs typeface="Times New Roman" panose="02020603050405020304" pitchFamily="18" charset="0"/>
                  </a:rPr>
                  <a:t>are selected to have either even-parity or odd-parity system.</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Now suppose 3</a:t>
                </a:r>
                <a:r>
                  <a:rPr lang="en-US" sz="1600" baseline="30000" dirty="0">
                    <a:solidFill>
                      <a:srgbClr val="000000"/>
                    </a:solidFill>
                    <a:latin typeface="Times New Roman" panose="02020603050405020304" pitchFamily="18" charset="0"/>
                    <a:cs typeface="Times New Roman" panose="02020603050405020304" pitchFamily="18" charset="0"/>
                  </a:rPr>
                  <a:t>rd</a:t>
                </a:r>
                <a:r>
                  <a:rPr lang="en-US" sz="1600" dirty="0">
                    <a:solidFill>
                      <a:srgbClr val="000000"/>
                    </a:solidFill>
                    <a:latin typeface="Times New Roman" panose="02020603050405020304" pitchFamily="18" charset="0"/>
                    <a:cs typeface="Times New Roman" panose="02020603050405020304" pitchFamily="18" charset="0"/>
                  </a:rPr>
                  <a:t> bit gets in error, </a:t>
                </a:r>
                <a:r>
                  <a:rPr lang="en-US" sz="2800" dirty="0">
                    <a:solidFill>
                      <a:srgbClr val="000000"/>
                    </a:solidFill>
                    <a:latin typeface="Times New Roman" panose="02020603050405020304" pitchFamily="18" charset="0"/>
                    <a:cs typeface="Times New Roman" panose="02020603050405020304" pitchFamily="18" charset="0"/>
                  </a:rPr>
                  <a:t>1110110</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Parity result for 1,3,5,7 : odd. So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3</m:t>
                        </m:r>
                      </m:sub>
                    </m:sSub>
                    <m:r>
                      <a:rPr lang="en-US" sz="1600" b="0" i="1" smtClean="0">
                        <a:solidFill>
                          <a:srgbClr val="000000"/>
                        </a:solidFill>
                        <a:effectLst/>
                        <a:latin typeface="Cambria Math" panose="02040503050406030204" pitchFamily="18" charset="0"/>
                        <a:cs typeface="Times New Roman" panose="02020603050405020304" pitchFamily="18" charset="0"/>
                      </a:rPr>
                      <m:t>=1</m:t>
                    </m:r>
                  </m:oMath>
                </a14:m>
                <a:r>
                  <a:rPr lang="en-US" sz="1600" b="0" i="0" dirty="0">
                    <a:solidFill>
                      <a:srgbClr val="000000"/>
                    </a:solidFill>
                    <a:effectLst/>
                    <a:latin typeface="Times New Roman" panose="02020603050405020304" pitchFamily="18" charset="0"/>
                    <a:cs typeface="Times New Roman" panose="02020603050405020304" pitchFamily="18" charset="0"/>
                  </a:rPr>
                  <a:t>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Parity result for 2,3,6,7 : odd. So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2</m:t>
                        </m:r>
                      </m:sub>
                    </m:sSub>
                    <m:r>
                      <a:rPr lang="en-US" sz="1600" b="0" i="1" smtClean="0">
                        <a:solidFill>
                          <a:srgbClr val="000000"/>
                        </a:solidFill>
                        <a:effectLst/>
                        <a:latin typeface="Cambria Math" panose="02040503050406030204" pitchFamily="18" charset="0"/>
                        <a:cs typeface="Times New Roman" panose="02020603050405020304" pitchFamily="18" charset="0"/>
                      </a:rPr>
                      <m:t>=1</m:t>
                    </m:r>
                  </m:oMath>
                </a14:m>
                <a:r>
                  <a:rPr lang="en-US" sz="1600" b="0" i="0" dirty="0">
                    <a:solidFill>
                      <a:srgbClr val="000000"/>
                    </a:solidFill>
                    <a:effectLst/>
                    <a:latin typeface="Times New Roman" panose="02020603050405020304" pitchFamily="18" charset="0"/>
                    <a:cs typeface="Times New Roman" panose="02020603050405020304" pitchFamily="18" charset="0"/>
                  </a:rPr>
                  <a:t>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Parity result for 4,5,6,7 : even. So </a:t>
                </a:r>
                <a14:m>
                  <m:oMath xmlns:m="http://schemas.openxmlformats.org/officeDocument/2006/math">
                    <m:sSub>
                      <m:sSubPr>
                        <m:ctrlPr>
                          <a:rPr lang="en-US" sz="1600" b="0" i="1" smtClean="0">
                            <a:solidFill>
                              <a:srgbClr val="000000"/>
                            </a:solidFill>
                            <a:effectLst/>
                            <a:latin typeface="Cambria Math"/>
                            <a:cs typeface="Times New Roman" panose="02020603050405020304" pitchFamily="18" charset="0"/>
                          </a:rPr>
                        </m:ctrlPr>
                      </m:sSubPr>
                      <m:e>
                        <m:r>
                          <a:rPr lang="en-US" sz="1600" b="0" i="1" smtClean="0">
                            <a:solidFill>
                              <a:srgbClr val="000000"/>
                            </a:solidFill>
                            <a:effectLst/>
                            <a:latin typeface="Cambria Math" panose="02040503050406030204" pitchFamily="18" charset="0"/>
                            <a:cs typeface="Times New Roman" panose="02020603050405020304" pitchFamily="18" charset="0"/>
                          </a:rPr>
                          <m:t>𝑐</m:t>
                        </m:r>
                      </m:e>
                      <m:sub>
                        <m:r>
                          <a:rPr lang="en-US" sz="1600" b="0" i="1" smtClean="0">
                            <a:solidFill>
                              <a:srgbClr val="000000"/>
                            </a:solidFill>
                            <a:effectLst/>
                            <a:latin typeface="Cambria Math" panose="02040503050406030204" pitchFamily="18" charset="0"/>
                            <a:cs typeface="Times New Roman" panose="02020603050405020304" pitchFamily="18" charset="0"/>
                          </a:rPr>
                          <m:t>1</m:t>
                        </m:r>
                      </m:sub>
                    </m:sSub>
                    <m:r>
                      <a:rPr lang="en-US" sz="1600" b="0" i="1" smtClean="0">
                        <a:solidFill>
                          <a:srgbClr val="000000"/>
                        </a:solidFill>
                        <a:effectLst/>
                        <a:latin typeface="Cambria Math" panose="02040503050406030204" pitchFamily="18" charset="0"/>
                        <a:cs typeface="Times New Roman" panose="02020603050405020304" pitchFamily="18" charset="0"/>
                      </a:rPr>
                      <m:t>=0</m:t>
                    </m:r>
                  </m:oMath>
                </a14:m>
                <a:r>
                  <a:rPr lang="en-US" sz="1600" b="0" i="0" dirty="0">
                    <a:solidFill>
                      <a:srgbClr val="000000"/>
                    </a:solidFill>
                    <a:effectLst/>
                    <a:latin typeface="Times New Roman" panose="02020603050405020304" pitchFamily="18" charset="0"/>
                    <a:cs typeface="Times New Roman" panose="02020603050405020304" pitchFamily="18" charset="0"/>
                  </a:rPr>
                  <a:t> </a:t>
                </a:r>
              </a:p>
              <a:p>
                <a:pPr marL="285750" indent="-285750" algn="just"/>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mc:Choice>
        <mc:Fallback xmlns="">
          <p:sp>
            <p:nvSpPr>
              <p:cNvPr id="72708" name="Content Placeholder 7"/>
              <p:cNvSpPr txBox="1">
                <a:spLocks noRot="1" noChangeAspect="1" noMove="1" noResize="1" noEditPoints="1" noAdjustHandles="1" noChangeArrowheads="1" noChangeShapeType="1" noTextEdit="1"/>
              </p:cNvSpPr>
              <p:nvPr/>
            </p:nvSpPr>
            <p:spPr bwMode="auto">
              <a:xfrm>
                <a:off x="83976" y="1524000"/>
                <a:ext cx="9067800" cy="4800600"/>
              </a:xfrm>
              <a:prstGeom prst="rect">
                <a:avLst/>
              </a:prstGeom>
              <a:blipFill>
                <a:blip r:embed="rId4"/>
                <a:stretch>
                  <a:fillRect l="-269" t="-3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D26CDC5D-DF2C-4B81-BCAC-DBC00535E8A8}"/>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8" name="TextBox 4">
            <a:extLst>
              <a:ext uri="{FF2B5EF4-FFF2-40B4-BE49-F238E27FC236}">
                <a16:creationId xmlns:a16="http://schemas.microsoft.com/office/drawing/2014/main" xmlns="" id="{8FAEA0F4-D3CF-4262-96D4-DC9855AC797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FFF097EC-04C4-444B-8EED-C46D321BA255}"/>
              </a:ext>
            </a:extLst>
          </p:cNvPr>
          <p:cNvPicPr>
            <a:picLocks noChangeAspect="1"/>
          </p:cNvPicPr>
          <p:nvPr/>
        </p:nvPicPr>
        <p:blipFill>
          <a:blip r:embed="rId5"/>
          <a:stretch>
            <a:fillRect/>
          </a:stretch>
        </p:blipFill>
        <p:spPr>
          <a:xfrm>
            <a:off x="1295400" y="2040436"/>
            <a:ext cx="6095999" cy="568184"/>
          </a:xfrm>
          <a:prstGeom prst="rect">
            <a:avLst/>
          </a:prstGeom>
        </p:spPr>
      </p:pic>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xmlns="" id="{B67B8491-E6A2-46B0-9730-8A2D5DD3579C}"/>
                  </a:ext>
                </a:extLst>
              </p:cNvPr>
              <p:cNvGraphicFramePr>
                <a:graphicFrameLocks noGrp="1"/>
              </p:cNvGraphicFramePr>
              <p:nvPr>
                <p:extLst>
                  <p:ext uri="{D42A27DB-BD31-4B8C-83A1-F6EECF244321}">
                    <p14:modId xmlns:p14="http://schemas.microsoft.com/office/powerpoint/2010/main" val="1352846237"/>
                  </p:ext>
                </p:extLst>
              </p:nvPr>
            </p:nvGraphicFramePr>
            <p:xfrm>
              <a:off x="1295400" y="3345180"/>
              <a:ext cx="6095999" cy="7416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579777763"/>
                        </a:ext>
                      </a:extLst>
                    </a:gridCol>
                    <a:gridCol w="870857">
                      <a:extLst>
                        <a:ext uri="{9D8B030D-6E8A-4147-A177-3AD203B41FA5}">
                          <a16:colId xmlns:a16="http://schemas.microsoft.com/office/drawing/2014/main" xmlns="" val="2948222379"/>
                        </a:ext>
                      </a:extLst>
                    </a:gridCol>
                    <a:gridCol w="870857">
                      <a:extLst>
                        <a:ext uri="{9D8B030D-6E8A-4147-A177-3AD203B41FA5}">
                          <a16:colId xmlns:a16="http://schemas.microsoft.com/office/drawing/2014/main" xmlns="" val="1833374787"/>
                        </a:ext>
                      </a:extLst>
                    </a:gridCol>
                    <a:gridCol w="870857">
                      <a:extLst>
                        <a:ext uri="{9D8B030D-6E8A-4147-A177-3AD203B41FA5}">
                          <a16:colId xmlns:a16="http://schemas.microsoft.com/office/drawing/2014/main" xmlns="" val="2112866031"/>
                        </a:ext>
                      </a:extLst>
                    </a:gridCol>
                    <a:gridCol w="870857">
                      <a:extLst>
                        <a:ext uri="{9D8B030D-6E8A-4147-A177-3AD203B41FA5}">
                          <a16:colId xmlns:a16="http://schemas.microsoft.com/office/drawing/2014/main" xmlns="" val="3342385323"/>
                        </a:ext>
                      </a:extLst>
                    </a:gridCol>
                    <a:gridCol w="870857">
                      <a:extLst>
                        <a:ext uri="{9D8B030D-6E8A-4147-A177-3AD203B41FA5}">
                          <a16:colId xmlns:a16="http://schemas.microsoft.com/office/drawing/2014/main" xmlns="" val="2927290558"/>
                        </a:ext>
                      </a:extLst>
                    </a:gridCol>
                    <a:gridCol w="870857">
                      <a:extLst>
                        <a:ext uri="{9D8B030D-6E8A-4147-A177-3AD203B41FA5}">
                          <a16:colId xmlns:a16="http://schemas.microsoft.com/office/drawing/2014/main" xmlns="" val="45209589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xmlns="" val="100098328"/>
                      </a:ext>
                    </a:extLst>
                  </a:tr>
                  <a:tr h="370840">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a:txBody>
                        <a:bodyPr/>
                        <a:lstStyle/>
                        <a:p>
                          <a:pPr algn="ctr"/>
                          <a:r>
                            <a:rPr lang="en-US" b="1" dirty="0"/>
                            <a:t>0</a:t>
                          </a:r>
                        </a:p>
                      </a:txBody>
                      <a:tcPr/>
                    </a:tc>
                    <a:tc>
                      <a:txBody>
                        <a:bodyPr/>
                        <a:lstStyle/>
                        <a:p>
                          <a:pPr algn="ctr"/>
                          <a:r>
                            <a:rPr lang="en-US" b="1" dirty="0">
                              <a:solidFill>
                                <a:srgbClr val="FF0000"/>
                              </a:solidFill>
                            </a:rPr>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xmlns="" val="791433307"/>
                      </a:ext>
                    </a:extLst>
                  </a:tr>
                </a:tbl>
              </a:graphicData>
            </a:graphic>
          </p:graphicFrame>
        </mc:Choice>
        <mc:Fallback xmlns="">
          <p:graphicFrame>
            <p:nvGraphicFramePr>
              <p:cNvPr id="2" name="Table 4">
                <a:extLst>
                  <a:ext uri="{FF2B5EF4-FFF2-40B4-BE49-F238E27FC236}">
                    <a16:creationId xmlns:a16="http://schemas.microsoft.com/office/drawing/2014/main" id="{B67B8491-E6A2-46B0-9730-8A2D5DD3579C}"/>
                  </a:ext>
                </a:extLst>
              </p:cNvPr>
              <p:cNvGraphicFramePr>
                <a:graphicFrameLocks noGrp="1"/>
              </p:cNvGraphicFramePr>
              <p:nvPr>
                <p:extLst>
                  <p:ext uri="{D42A27DB-BD31-4B8C-83A1-F6EECF244321}">
                    <p14:modId xmlns:p14="http://schemas.microsoft.com/office/powerpoint/2010/main" val="1352846237"/>
                  </p:ext>
                </p:extLst>
              </p:nvPr>
            </p:nvGraphicFramePr>
            <p:xfrm>
              <a:off x="1295400" y="3345180"/>
              <a:ext cx="6095999" cy="7416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579777763"/>
                        </a:ext>
                      </a:extLst>
                    </a:gridCol>
                    <a:gridCol w="870857">
                      <a:extLst>
                        <a:ext uri="{9D8B030D-6E8A-4147-A177-3AD203B41FA5}">
                          <a16:colId xmlns:a16="http://schemas.microsoft.com/office/drawing/2014/main" val="2948222379"/>
                        </a:ext>
                      </a:extLst>
                    </a:gridCol>
                    <a:gridCol w="870857">
                      <a:extLst>
                        <a:ext uri="{9D8B030D-6E8A-4147-A177-3AD203B41FA5}">
                          <a16:colId xmlns:a16="http://schemas.microsoft.com/office/drawing/2014/main" val="1833374787"/>
                        </a:ext>
                      </a:extLst>
                    </a:gridCol>
                    <a:gridCol w="870857">
                      <a:extLst>
                        <a:ext uri="{9D8B030D-6E8A-4147-A177-3AD203B41FA5}">
                          <a16:colId xmlns:a16="http://schemas.microsoft.com/office/drawing/2014/main" val="2112866031"/>
                        </a:ext>
                      </a:extLst>
                    </a:gridCol>
                    <a:gridCol w="870857">
                      <a:extLst>
                        <a:ext uri="{9D8B030D-6E8A-4147-A177-3AD203B41FA5}">
                          <a16:colId xmlns:a16="http://schemas.microsoft.com/office/drawing/2014/main" val="3342385323"/>
                        </a:ext>
                      </a:extLst>
                    </a:gridCol>
                    <a:gridCol w="870857">
                      <a:extLst>
                        <a:ext uri="{9D8B030D-6E8A-4147-A177-3AD203B41FA5}">
                          <a16:colId xmlns:a16="http://schemas.microsoft.com/office/drawing/2014/main" val="2927290558"/>
                        </a:ext>
                      </a:extLst>
                    </a:gridCol>
                    <a:gridCol w="870857">
                      <a:extLst>
                        <a:ext uri="{9D8B030D-6E8A-4147-A177-3AD203B41FA5}">
                          <a16:colId xmlns:a16="http://schemas.microsoft.com/office/drawing/2014/main" val="452095896"/>
                        </a:ext>
                      </a:extLst>
                    </a:gridCol>
                  </a:tblGrid>
                  <a:tr h="370840">
                    <a:tc>
                      <a:txBody>
                        <a:bodyPr/>
                        <a:lstStyle/>
                        <a:p>
                          <a:endParaRPr lang="en-US"/>
                        </a:p>
                      </a:txBody>
                      <a:tcPr>
                        <a:blipFill>
                          <a:blip r:embed="rId6"/>
                          <a:stretch>
                            <a:fillRect l="-699" t="-1613" r="-601399" b="-122581"/>
                          </a:stretch>
                        </a:blipFill>
                      </a:tcPr>
                    </a:tc>
                    <a:tc>
                      <a:txBody>
                        <a:bodyPr/>
                        <a:lstStyle/>
                        <a:p>
                          <a:endParaRPr lang="en-US"/>
                        </a:p>
                      </a:txBody>
                      <a:tcPr>
                        <a:blipFill>
                          <a:blip r:embed="rId6"/>
                          <a:stretch>
                            <a:fillRect l="-100699" t="-1613" r="-501399" b="-122581"/>
                          </a:stretch>
                        </a:blipFill>
                      </a:tcPr>
                    </a:tc>
                    <a:tc>
                      <a:txBody>
                        <a:bodyPr/>
                        <a:lstStyle/>
                        <a:p>
                          <a:endParaRPr lang="en-US"/>
                        </a:p>
                      </a:txBody>
                      <a:tcPr>
                        <a:blipFill>
                          <a:blip r:embed="rId6"/>
                          <a:stretch>
                            <a:fillRect l="-200699" t="-1613" r="-401399" b="-122581"/>
                          </a:stretch>
                        </a:blipFill>
                      </a:tcPr>
                    </a:tc>
                    <a:tc>
                      <a:txBody>
                        <a:bodyPr/>
                        <a:lstStyle/>
                        <a:p>
                          <a:endParaRPr lang="en-US"/>
                        </a:p>
                      </a:txBody>
                      <a:tcPr>
                        <a:blipFill>
                          <a:blip r:embed="rId6"/>
                          <a:stretch>
                            <a:fillRect l="-300699" t="-1613" r="-301399" b="-122581"/>
                          </a:stretch>
                        </a:blipFill>
                      </a:tcPr>
                    </a:tc>
                    <a:tc>
                      <a:txBody>
                        <a:bodyPr/>
                        <a:lstStyle/>
                        <a:p>
                          <a:endParaRPr lang="en-US"/>
                        </a:p>
                      </a:txBody>
                      <a:tcPr>
                        <a:blipFill>
                          <a:blip r:embed="rId6"/>
                          <a:stretch>
                            <a:fillRect l="-400699" t="-1613" r="-201399" b="-122581"/>
                          </a:stretch>
                        </a:blipFill>
                      </a:tcPr>
                    </a:tc>
                    <a:tc>
                      <a:txBody>
                        <a:bodyPr/>
                        <a:lstStyle/>
                        <a:p>
                          <a:endParaRPr lang="en-US"/>
                        </a:p>
                      </a:txBody>
                      <a:tcPr>
                        <a:blipFill>
                          <a:blip r:embed="rId6"/>
                          <a:stretch>
                            <a:fillRect l="-500699" t="-1613" r="-101399" b="-122581"/>
                          </a:stretch>
                        </a:blipFill>
                      </a:tcPr>
                    </a:tc>
                    <a:tc>
                      <a:txBody>
                        <a:bodyPr/>
                        <a:lstStyle/>
                        <a:p>
                          <a:endParaRPr lang="en-US"/>
                        </a:p>
                      </a:txBody>
                      <a:tcPr>
                        <a:blipFill>
                          <a:blip r:embed="rId6"/>
                          <a:stretch>
                            <a:fillRect l="-600699" t="-1613" r="-1399" b="-122581"/>
                          </a:stretch>
                        </a:blipFill>
                      </a:tcPr>
                    </a:tc>
                    <a:extLst>
                      <a:ext uri="{0D108BD9-81ED-4DB2-BD59-A6C34878D82A}">
                        <a16:rowId xmlns:a16="http://schemas.microsoft.com/office/drawing/2014/main" val="100098328"/>
                      </a:ext>
                    </a:extLst>
                  </a:tr>
                  <a:tr h="370840">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a:txBody>
                        <a:bodyPr/>
                        <a:lstStyle/>
                        <a:p>
                          <a:pPr algn="ctr"/>
                          <a:r>
                            <a:rPr lang="en-US" b="1" dirty="0"/>
                            <a:t>0</a:t>
                          </a:r>
                        </a:p>
                      </a:txBody>
                      <a:tcPr/>
                    </a:tc>
                    <a:tc>
                      <a:txBody>
                        <a:bodyPr/>
                        <a:lstStyle/>
                        <a:p>
                          <a:pPr algn="ctr"/>
                          <a:r>
                            <a:rPr lang="en-US" b="1" dirty="0">
                              <a:solidFill>
                                <a:srgbClr val="FF0000"/>
                              </a:solidFill>
                            </a:rPr>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79143330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4">
                <a:extLst>
                  <a:ext uri="{FF2B5EF4-FFF2-40B4-BE49-F238E27FC236}">
                    <a16:creationId xmlns:a16="http://schemas.microsoft.com/office/drawing/2014/main" xmlns="" id="{CC95CC00-D59B-4FD2-BB75-718AA8E2C2EB}"/>
                  </a:ext>
                </a:extLst>
              </p:cNvPr>
              <p:cNvGraphicFramePr>
                <a:graphicFrameLocks noGrp="1"/>
              </p:cNvGraphicFramePr>
              <p:nvPr>
                <p:extLst>
                  <p:ext uri="{D42A27DB-BD31-4B8C-83A1-F6EECF244321}">
                    <p14:modId xmlns:p14="http://schemas.microsoft.com/office/powerpoint/2010/main" val="2121033541"/>
                  </p:ext>
                </p:extLst>
              </p:nvPr>
            </p:nvGraphicFramePr>
            <p:xfrm>
              <a:off x="1451689" y="5865159"/>
              <a:ext cx="6095999" cy="7416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579777763"/>
                        </a:ext>
                      </a:extLst>
                    </a:gridCol>
                    <a:gridCol w="870857">
                      <a:extLst>
                        <a:ext uri="{9D8B030D-6E8A-4147-A177-3AD203B41FA5}">
                          <a16:colId xmlns:a16="http://schemas.microsoft.com/office/drawing/2014/main" xmlns="" val="2948222379"/>
                        </a:ext>
                      </a:extLst>
                    </a:gridCol>
                    <a:gridCol w="870857">
                      <a:extLst>
                        <a:ext uri="{9D8B030D-6E8A-4147-A177-3AD203B41FA5}">
                          <a16:colId xmlns:a16="http://schemas.microsoft.com/office/drawing/2014/main" xmlns="" val="1833374787"/>
                        </a:ext>
                      </a:extLst>
                    </a:gridCol>
                    <a:gridCol w="3483428">
                      <a:extLst>
                        <a:ext uri="{9D8B030D-6E8A-4147-A177-3AD203B41FA5}">
                          <a16:colId xmlns:a16="http://schemas.microsoft.com/office/drawing/2014/main" xmlns="" val="2112866031"/>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oMath>
                            </m:oMathPara>
                          </a14:m>
                          <a:endParaRPr lang="en-US" dirty="0"/>
                        </a:p>
                      </a:txBody>
                      <a:tcPr/>
                    </a:tc>
                    <a:tc rowSpan="2">
                      <a:txBody>
                        <a:bodyPr/>
                        <a:lstStyle/>
                        <a:p>
                          <a:pPr algn="ctr"/>
                          <a:r>
                            <a:rPr lang="en-US" dirty="0"/>
                            <a:t>Error is in bit-3 </a:t>
                          </a:r>
                        </a:p>
                        <a:p>
                          <a:pPr algn="ctr"/>
                          <a:r>
                            <a:rPr lang="en-US" dirty="0"/>
                            <a:t>(location: 011)</a:t>
                          </a:r>
                        </a:p>
                      </a:txBody>
                      <a:tcPr/>
                    </a:tc>
                    <a:extLst>
                      <a:ext uri="{0D108BD9-81ED-4DB2-BD59-A6C34878D82A}">
                        <a16:rowId xmlns:a16="http://schemas.microsoft.com/office/drawing/2014/main" xmlns="" val="100098328"/>
                      </a:ext>
                    </a:extLst>
                  </a:tr>
                  <a:tr h="370840">
                    <a:tc>
                      <a:txBody>
                        <a:bodyPr/>
                        <a:lstStyle/>
                        <a:p>
                          <a:pPr algn="ctr"/>
                          <a:r>
                            <a:rPr lang="en-US" b="1" dirty="0">
                              <a:solidFill>
                                <a:srgbClr val="FF0000"/>
                              </a:solidFill>
                            </a:rPr>
                            <a:t>0</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vMerge="1">
                      <a:txBody>
                        <a:bodyPr/>
                        <a:lstStyle/>
                        <a:p>
                          <a:pPr algn="ctr"/>
                          <a:endParaRPr lang="en-US" b="1" dirty="0">
                            <a:solidFill>
                              <a:srgbClr val="FF0000"/>
                            </a:solidFill>
                          </a:endParaRPr>
                        </a:p>
                      </a:txBody>
                      <a:tcPr/>
                    </a:tc>
                    <a:extLst>
                      <a:ext uri="{0D108BD9-81ED-4DB2-BD59-A6C34878D82A}">
                        <a16:rowId xmlns:a16="http://schemas.microsoft.com/office/drawing/2014/main" xmlns="" val="791433307"/>
                      </a:ext>
                    </a:extLst>
                  </a:tr>
                </a:tbl>
              </a:graphicData>
            </a:graphic>
          </p:graphicFrame>
        </mc:Choice>
        <mc:Fallback xmlns="">
          <p:graphicFrame>
            <p:nvGraphicFramePr>
              <p:cNvPr id="10" name="Table 4">
                <a:extLst>
                  <a:ext uri="{FF2B5EF4-FFF2-40B4-BE49-F238E27FC236}">
                    <a16:creationId xmlns:a16="http://schemas.microsoft.com/office/drawing/2014/main" id="{CC95CC00-D59B-4FD2-BB75-718AA8E2C2EB}"/>
                  </a:ext>
                </a:extLst>
              </p:cNvPr>
              <p:cNvGraphicFramePr>
                <a:graphicFrameLocks noGrp="1"/>
              </p:cNvGraphicFramePr>
              <p:nvPr>
                <p:extLst>
                  <p:ext uri="{D42A27DB-BD31-4B8C-83A1-F6EECF244321}">
                    <p14:modId xmlns:p14="http://schemas.microsoft.com/office/powerpoint/2010/main" val="2121033541"/>
                  </p:ext>
                </p:extLst>
              </p:nvPr>
            </p:nvGraphicFramePr>
            <p:xfrm>
              <a:off x="1451689" y="5865159"/>
              <a:ext cx="6095999" cy="7416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579777763"/>
                        </a:ext>
                      </a:extLst>
                    </a:gridCol>
                    <a:gridCol w="870857">
                      <a:extLst>
                        <a:ext uri="{9D8B030D-6E8A-4147-A177-3AD203B41FA5}">
                          <a16:colId xmlns:a16="http://schemas.microsoft.com/office/drawing/2014/main" val="2948222379"/>
                        </a:ext>
                      </a:extLst>
                    </a:gridCol>
                    <a:gridCol w="870857">
                      <a:extLst>
                        <a:ext uri="{9D8B030D-6E8A-4147-A177-3AD203B41FA5}">
                          <a16:colId xmlns:a16="http://schemas.microsoft.com/office/drawing/2014/main" val="1833374787"/>
                        </a:ext>
                      </a:extLst>
                    </a:gridCol>
                    <a:gridCol w="3483428">
                      <a:extLst>
                        <a:ext uri="{9D8B030D-6E8A-4147-A177-3AD203B41FA5}">
                          <a16:colId xmlns:a16="http://schemas.microsoft.com/office/drawing/2014/main" val="2112866031"/>
                        </a:ext>
                      </a:extLst>
                    </a:gridCol>
                  </a:tblGrid>
                  <a:tr h="370840">
                    <a:tc>
                      <a:txBody>
                        <a:bodyPr/>
                        <a:lstStyle/>
                        <a:p>
                          <a:endParaRPr lang="en-US"/>
                        </a:p>
                      </a:txBody>
                      <a:tcPr>
                        <a:blipFill>
                          <a:blip r:embed="rId7"/>
                          <a:stretch>
                            <a:fillRect l="-699" t="-8197" r="-601399" b="-124590"/>
                          </a:stretch>
                        </a:blipFill>
                      </a:tcPr>
                    </a:tc>
                    <a:tc>
                      <a:txBody>
                        <a:bodyPr/>
                        <a:lstStyle/>
                        <a:p>
                          <a:endParaRPr lang="en-US"/>
                        </a:p>
                      </a:txBody>
                      <a:tcPr>
                        <a:blipFill>
                          <a:blip r:embed="rId7"/>
                          <a:stretch>
                            <a:fillRect l="-100699" t="-8197" r="-501399" b="-124590"/>
                          </a:stretch>
                        </a:blipFill>
                      </a:tcPr>
                    </a:tc>
                    <a:tc>
                      <a:txBody>
                        <a:bodyPr/>
                        <a:lstStyle/>
                        <a:p>
                          <a:endParaRPr lang="en-US"/>
                        </a:p>
                      </a:txBody>
                      <a:tcPr>
                        <a:blipFill>
                          <a:blip r:embed="rId7"/>
                          <a:stretch>
                            <a:fillRect l="-200699" t="-8197" r="-401399" b="-124590"/>
                          </a:stretch>
                        </a:blipFill>
                      </a:tcPr>
                    </a:tc>
                    <a:tc rowSpan="2">
                      <a:txBody>
                        <a:bodyPr/>
                        <a:lstStyle/>
                        <a:p>
                          <a:pPr algn="ctr"/>
                          <a:r>
                            <a:rPr lang="en-US" dirty="0"/>
                            <a:t>Error is in bit-3 </a:t>
                          </a:r>
                        </a:p>
                        <a:p>
                          <a:pPr algn="ctr"/>
                          <a:r>
                            <a:rPr lang="en-US" dirty="0"/>
                            <a:t>(location: 011)</a:t>
                          </a:r>
                        </a:p>
                      </a:txBody>
                      <a:tcPr/>
                    </a:tc>
                    <a:extLst>
                      <a:ext uri="{0D108BD9-81ED-4DB2-BD59-A6C34878D82A}">
                        <a16:rowId xmlns:a16="http://schemas.microsoft.com/office/drawing/2014/main" val="100098328"/>
                      </a:ext>
                    </a:extLst>
                  </a:tr>
                  <a:tr h="370840">
                    <a:tc>
                      <a:txBody>
                        <a:bodyPr/>
                        <a:lstStyle/>
                        <a:p>
                          <a:pPr algn="ctr"/>
                          <a:r>
                            <a:rPr lang="en-US" b="1" dirty="0">
                              <a:solidFill>
                                <a:srgbClr val="FF0000"/>
                              </a:solidFill>
                            </a:rPr>
                            <a:t>0</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vMerge="1">
                      <a:txBody>
                        <a:bodyPr/>
                        <a:lstStyle/>
                        <a:p>
                          <a:pPr algn="ctr"/>
                          <a:endParaRPr lang="en-US" b="1" dirty="0">
                            <a:solidFill>
                              <a:srgbClr val="FF0000"/>
                            </a:solidFill>
                          </a:endParaRPr>
                        </a:p>
                      </a:txBody>
                      <a:tcPr/>
                    </a:tc>
                    <a:extLst>
                      <a:ext uri="{0D108BD9-81ED-4DB2-BD59-A6C34878D82A}">
                        <a16:rowId xmlns:a16="http://schemas.microsoft.com/office/drawing/2014/main" val="791433307"/>
                      </a:ext>
                    </a:extLst>
                  </a:tr>
                </a:tbl>
              </a:graphicData>
            </a:graphic>
          </p:graphicFrame>
        </mc:Fallback>
      </mc:AlternateContent>
    </p:spTree>
    <p:extLst>
      <p:ext uri="{BB962C8B-B14F-4D97-AF65-F5344CB8AC3E}">
        <p14:creationId xmlns:p14="http://schemas.microsoft.com/office/powerpoint/2010/main" val="2030209634"/>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logic</a:t>
            </a:r>
          </a:p>
        </p:txBody>
      </p:sp>
      <p:sp>
        <p:nvSpPr>
          <p:cNvPr id="73732" name="Content Placeholder 7"/>
          <p:cNvSpPr txBox="1">
            <a:spLocks/>
          </p:cNvSpPr>
          <p:nvPr/>
        </p:nvSpPr>
        <p:spPr bwMode="auto">
          <a:xfrm>
            <a:off x="76200" y="2286000"/>
            <a:ext cx="906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US" sz="2000">
                <a:ea typeface="Arial" panose="020B0604020202020204" pitchFamily="34" charset="0"/>
                <a:cs typeface="Times New Roman" panose="02020603050405020304" pitchFamily="18" charset="0"/>
              </a:rPr>
              <a:t>Binary logic consists of binary variables and a set of logical operations.</a:t>
            </a:r>
          </a:p>
          <a:p>
            <a:pPr algn="just" eaLnBrk="1" hangingPunct="1">
              <a:buFont typeface="Arial" panose="020B0604020202020204" pitchFamily="34" charset="0"/>
              <a:buNone/>
            </a:pPr>
            <a:r>
              <a:rPr lang="en-US" sz="2000">
                <a:ea typeface="Arial" panose="020B0604020202020204" pitchFamily="34" charset="0"/>
                <a:cs typeface="Times New Roman" panose="02020603050405020304" pitchFamily="18" charset="0"/>
              </a:rPr>
              <a:t>The variables are designated by letters of the alphabet, such as A, B, C, x, y, z, etc, with each variable having two and only two distinct possible values: 1 and 0.</a:t>
            </a:r>
          </a:p>
          <a:p>
            <a:pPr algn="just" eaLnBrk="1" hangingPunct="1">
              <a:buFont typeface="Arial" panose="020B0604020202020204" pitchFamily="34" charset="0"/>
              <a:buNone/>
            </a:pPr>
            <a:endParaRPr lang="en-US" sz="200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a:ea typeface="Arial" panose="020B0604020202020204" pitchFamily="34" charset="0"/>
              <a:cs typeface="Times New Roman" panose="02020603050405020304" pitchFamily="18" charset="0"/>
            </a:endParaRPr>
          </a:p>
        </p:txBody>
      </p:sp>
      <p:pic>
        <p:nvPicPr>
          <p:cNvPr id="73733" name="Content Placeholder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352800"/>
            <a:ext cx="4724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Content Placeholder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413125"/>
            <a:ext cx="42672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a16="http://schemas.microsoft.com/office/drawing/2014/main" xmlns="" id="{D61A9D67-509E-4ECA-979F-1F75780607A6}"/>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46FE12B8-AE12-4068-BD68-BCE3BEE2399B}"/>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logic</a:t>
            </a:r>
          </a:p>
        </p:txBody>
      </p:sp>
      <p:sp>
        <p:nvSpPr>
          <p:cNvPr id="74756" name="Content Placeholder 7"/>
          <p:cNvSpPr txBox="1">
            <a:spLocks/>
          </p:cNvSpPr>
          <p:nvPr/>
        </p:nvSpPr>
        <p:spPr bwMode="auto">
          <a:xfrm>
            <a:off x="45876" y="1371601"/>
            <a:ext cx="906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Binary logic consists of binary variables and a set of logical operations.</a:t>
            </a:r>
          </a:p>
          <a:p>
            <a:pPr algn="just" eaLnBrk="1" hangingPunct="1">
              <a:buFont typeface="Arial" panose="020B0604020202020204" pitchFamily="34" charset="0"/>
              <a:buNone/>
            </a:pPr>
            <a:r>
              <a:rPr lang="en-US" sz="2000" dirty="0">
                <a:ea typeface="Arial" panose="020B0604020202020204" pitchFamily="34" charset="0"/>
                <a:cs typeface="Times New Roman" panose="02020603050405020304" pitchFamily="18" charset="0"/>
              </a:rPr>
              <a:t>The variables are designated by letters of the alphabet, such as A, B, C, x, y, z, </a:t>
            </a:r>
            <a:r>
              <a:rPr lang="en-US" sz="2000" dirty="0" err="1">
                <a:ea typeface="Arial" panose="020B0604020202020204" pitchFamily="34" charset="0"/>
                <a:cs typeface="Times New Roman" panose="02020603050405020304" pitchFamily="18" charset="0"/>
              </a:rPr>
              <a:t>etc</a:t>
            </a:r>
            <a:r>
              <a:rPr lang="en-US" sz="2000" dirty="0">
                <a:ea typeface="Arial" panose="020B0604020202020204" pitchFamily="34" charset="0"/>
                <a:cs typeface="Times New Roman" panose="02020603050405020304" pitchFamily="18" charset="0"/>
              </a:rPr>
              <a:t>, with each variable having two and only two distinct possible values: 1 and 0.</a:t>
            </a:r>
          </a:p>
          <a:p>
            <a:pPr algn="just" eaLnBrk="1" hangingPunct="1">
              <a:buFont typeface="Arial" panose="020B0604020202020204" pitchFamily="34" charset="0"/>
              <a:buNone/>
            </a:pPr>
            <a:endParaRPr lang="en-US" sz="2000" dirty="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000" b="1" dirty="0">
              <a:ea typeface="Arial" panose="020B0604020202020204" pitchFamily="34" charset="0"/>
              <a:cs typeface="Times New Roman" panose="02020603050405020304" pitchFamily="18" charset="0"/>
            </a:endParaRPr>
          </a:p>
        </p:txBody>
      </p:sp>
      <p:pic>
        <p:nvPicPr>
          <p:cNvPr id="74757" name="Picture 2" descr="http://www.ee.surrey.ac.uk/Projects/CAL/digital-logic/gatesfunc/graphics/2nandtab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590801"/>
            <a:ext cx="1828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4" descr="http://www.ee.surrey.ac.uk/Projects/CAL/digital-logic/gatesfunc/graphics/2nortab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188" y="2578363"/>
            <a:ext cx="1790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6" descr="http://www.ee.surrey.ac.uk/Projects/CAL/digital-logic/gatesfunc/graphics/2eortabl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976" y="2554247"/>
            <a:ext cx="18288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8" descr="http://www.ee.surrey.ac.uk/Projects/CAL/digital-logic/gatesfunc/graphics/2enortable.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8030" y="2573600"/>
            <a:ext cx="17954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descr="http://www.ee.surrey.ac.uk/Projects/CAL/digital-logic/gatesfunc/graphics/NA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6" y="4918690"/>
            <a:ext cx="1905000" cy="1038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4762" name="Picture 14" descr="http://www.ee.surrey.ac.uk/Projects/CAL/digital-logic/gatesfunc/graphics/NOR.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9458" y="4915447"/>
            <a:ext cx="1781175" cy="103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4763" name="Picture 16" descr="http://www.ee.surrey.ac.uk/Projects/CAL/digital-logic/gatesfunc/graphics/EOR.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5976" y="4915239"/>
            <a:ext cx="20859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8" descr="http://www.ee.surrey.ac.uk/Projects/CAL/digital-logic/gatesfunc/graphics/ENOR.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6899" y="4878558"/>
            <a:ext cx="21431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a:extLst>
              <a:ext uri="{FF2B5EF4-FFF2-40B4-BE49-F238E27FC236}">
                <a16:creationId xmlns:a16="http://schemas.microsoft.com/office/drawing/2014/main" xmlns="" id="{F80035F5-1643-4960-B696-0A3E1318FC1B}"/>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4" name="TextBox 4">
            <a:extLst>
              <a:ext uri="{FF2B5EF4-FFF2-40B4-BE49-F238E27FC236}">
                <a16:creationId xmlns:a16="http://schemas.microsoft.com/office/drawing/2014/main" xmlns="" id="{D520BB25-244F-4685-A8F5-FA99FADE5649}"/>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8E9816C9-7113-4F1D-8137-81424BF237AB}"/>
              </a:ext>
            </a:extLst>
          </p:cNvPr>
          <p:cNvSpPr txBox="1"/>
          <p:nvPr/>
        </p:nvSpPr>
        <p:spPr>
          <a:xfrm>
            <a:off x="1210688" y="6132331"/>
            <a:ext cx="1905000" cy="369332"/>
          </a:xfrm>
          <a:prstGeom prst="rect">
            <a:avLst/>
          </a:prstGeom>
          <a:noFill/>
        </p:spPr>
        <p:txBody>
          <a:bodyPr wrap="square" rtlCol="0">
            <a:spAutoFit/>
          </a:bodyPr>
          <a:lstStyle/>
          <a:p>
            <a:r>
              <a:rPr lang="en-US" dirty="0"/>
              <a:t>Universal Gates</a:t>
            </a:r>
          </a:p>
        </p:txBody>
      </p:sp>
    </p:spTree>
  </p:cSld>
  <p:clrMapOvr>
    <a:masterClrMapping/>
  </p:clrMapOvr>
  <mc:AlternateContent xmlns:mc="http://schemas.openxmlformats.org/markup-compatibility/2006" xmlns:p14="http://schemas.microsoft.com/office/powerpoint/2010/main">
    <mc:Choice Requires="p14">
      <p:transition spd="slow" p14:dur="2000" advTm="171058"/>
    </mc:Choice>
    <mc:Fallback xmlns="">
      <p:transition spd="slow" advTm="171058"/>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1617663"/>
            <a:ext cx="9144000" cy="592137"/>
          </a:xfrm>
          <a:prstGeom prst="rect">
            <a:avLst/>
          </a:prstGeom>
        </p:spPr>
        <p:txBody>
          <a:bodyPr>
            <a:spAutoFit/>
          </a:bodyPr>
          <a:lstStyle/>
          <a:p>
            <a:pPr>
              <a:lnSpc>
                <a:spcPct val="115000"/>
              </a:lnSpc>
              <a:defRPr/>
            </a:pPr>
            <a:r>
              <a:rPr lang="en-IN" sz="3000" b="1" dirty="0">
                <a:solidFill>
                  <a:schemeClr val="bg1"/>
                </a:solidFill>
                <a:latin typeface="+mn-lt"/>
                <a:cs typeface="Times New Roman" panose="02020603050405020304" pitchFamily="18" charset="0"/>
              </a:rPr>
              <a:t>Digital Circuits/Systems</a:t>
            </a:r>
            <a:endParaRPr lang="en-US" sz="3000" b="1" dirty="0">
              <a:solidFill>
                <a:schemeClr val="bg1"/>
              </a:solidFill>
              <a:latin typeface="+mn-lt"/>
              <a:cs typeface="Times New Roman" panose="02020603050405020304" pitchFamily="18" charset="0"/>
            </a:endParaRPr>
          </a:p>
        </p:txBody>
      </p:sp>
      <p:sp>
        <p:nvSpPr>
          <p:cNvPr id="3" name="Rectangle 2"/>
          <p:cNvSpPr/>
          <p:nvPr/>
        </p:nvSpPr>
        <p:spPr>
          <a:xfrm>
            <a:off x="0" y="2286000"/>
            <a:ext cx="9144000" cy="3786188"/>
          </a:xfrm>
          <a:prstGeom prst="rect">
            <a:avLst/>
          </a:prstGeom>
        </p:spPr>
        <p:txBody>
          <a:bodyPr>
            <a:spAutoFit/>
          </a:bodyPr>
          <a:lstStyle/>
          <a:p>
            <a:pPr algn="just">
              <a:defRPr/>
            </a:pPr>
            <a:r>
              <a:rPr lang="en-US" sz="2000" dirty="0">
                <a:solidFill>
                  <a:srgbClr val="000000"/>
                </a:solidFill>
                <a:latin typeface="+mn-lt"/>
                <a:cs typeface="Times New Roman" panose="02020603050405020304" pitchFamily="18" charset="0"/>
              </a:rPr>
              <a:t>Digital circuits have input signal and output signal both are digitals.</a:t>
            </a: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endParaRPr lang="en-US" sz="2000" dirty="0">
              <a:solidFill>
                <a:srgbClr val="000000"/>
              </a:solidFill>
              <a:latin typeface="+mn-lt"/>
              <a:cs typeface="Times New Roman" panose="02020603050405020304" pitchFamily="18" charset="0"/>
            </a:endParaRPr>
          </a:p>
          <a:p>
            <a:pPr algn="just">
              <a:defRPr/>
            </a:pPr>
            <a:r>
              <a:rPr lang="en-US" sz="2000" dirty="0">
                <a:solidFill>
                  <a:srgbClr val="000000"/>
                </a:solidFill>
                <a:latin typeface="+mn-lt"/>
                <a:cs typeface="Times New Roman" panose="02020603050405020304" pitchFamily="18" charset="0"/>
              </a:rPr>
              <a:t>Digital Computer                           Digital Television                       Traffic Control System</a:t>
            </a:r>
          </a:p>
          <a:p>
            <a:pPr>
              <a:defRPr/>
            </a:pPr>
            <a:endParaRPr lang="en-US" sz="2000" dirty="0">
              <a:latin typeface="+mn-lt"/>
            </a:endParaRPr>
          </a:p>
        </p:txBody>
      </p:sp>
      <p:pic>
        <p:nvPicPr>
          <p:cNvPr id="55300"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00350"/>
            <a:ext cx="2706688" cy="238125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5301"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838450"/>
            <a:ext cx="2554288" cy="234315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5302"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882900"/>
            <a:ext cx="2789238" cy="22987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5303"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2"/>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3"/>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logic</a:t>
            </a:r>
          </a:p>
        </p:txBody>
      </p:sp>
      <p:sp>
        <p:nvSpPr>
          <p:cNvPr id="13" name="Rectangle 5">
            <a:extLst>
              <a:ext uri="{FF2B5EF4-FFF2-40B4-BE49-F238E27FC236}">
                <a16:creationId xmlns:a16="http://schemas.microsoft.com/office/drawing/2014/main" xmlns="" id="{F80035F5-1643-4960-B696-0A3E1318FC1B}"/>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4" name="TextBox 4">
            <a:extLst>
              <a:ext uri="{FF2B5EF4-FFF2-40B4-BE49-F238E27FC236}">
                <a16:creationId xmlns:a16="http://schemas.microsoft.com/office/drawing/2014/main" xmlns="" id="{D520BB25-244F-4685-A8F5-FA99FADE5649}"/>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741BC5CE-1AA5-4298-8499-F7F8EA20D62F}"/>
              </a:ext>
            </a:extLst>
          </p:cNvPr>
          <p:cNvPicPr>
            <a:picLocks noChangeAspect="1"/>
          </p:cNvPicPr>
          <p:nvPr/>
        </p:nvPicPr>
        <p:blipFill>
          <a:blip r:embed="rId4"/>
          <a:stretch>
            <a:fillRect/>
          </a:stretch>
        </p:blipFill>
        <p:spPr>
          <a:xfrm>
            <a:off x="1138237" y="1335218"/>
            <a:ext cx="6867525" cy="3143250"/>
          </a:xfrm>
          <a:prstGeom prst="rect">
            <a:avLst/>
          </a:prstGeom>
        </p:spPr>
      </p:pic>
      <p:pic>
        <p:nvPicPr>
          <p:cNvPr id="6" name="Picture 5">
            <a:extLst>
              <a:ext uri="{FF2B5EF4-FFF2-40B4-BE49-F238E27FC236}">
                <a16:creationId xmlns:a16="http://schemas.microsoft.com/office/drawing/2014/main" xmlns="" id="{CC89B9BE-8390-4D31-A28D-6DC37C68F93A}"/>
              </a:ext>
            </a:extLst>
          </p:cNvPr>
          <p:cNvPicPr>
            <a:picLocks noChangeAspect="1"/>
          </p:cNvPicPr>
          <p:nvPr/>
        </p:nvPicPr>
        <p:blipFill>
          <a:blip r:embed="rId5"/>
          <a:stretch>
            <a:fillRect/>
          </a:stretch>
        </p:blipFill>
        <p:spPr>
          <a:xfrm>
            <a:off x="228600" y="4991652"/>
            <a:ext cx="2453934" cy="1069805"/>
          </a:xfrm>
          <a:prstGeom prst="rect">
            <a:avLst/>
          </a:prstGeom>
        </p:spPr>
      </p:pic>
      <p:pic>
        <p:nvPicPr>
          <p:cNvPr id="9" name="Picture 8">
            <a:extLst>
              <a:ext uri="{FF2B5EF4-FFF2-40B4-BE49-F238E27FC236}">
                <a16:creationId xmlns:a16="http://schemas.microsoft.com/office/drawing/2014/main" xmlns="" id="{17C52DED-59C3-4362-94AB-727959AAC0DE}"/>
              </a:ext>
            </a:extLst>
          </p:cNvPr>
          <p:cNvPicPr>
            <a:picLocks noChangeAspect="1"/>
          </p:cNvPicPr>
          <p:nvPr/>
        </p:nvPicPr>
        <p:blipFill>
          <a:blip r:embed="rId6"/>
          <a:stretch>
            <a:fillRect/>
          </a:stretch>
        </p:blipFill>
        <p:spPr>
          <a:xfrm>
            <a:off x="3193283" y="4991652"/>
            <a:ext cx="2233347" cy="1035512"/>
          </a:xfrm>
          <a:prstGeom prst="rect">
            <a:avLst/>
          </a:prstGeom>
        </p:spPr>
      </p:pic>
      <p:pic>
        <p:nvPicPr>
          <p:cNvPr id="11" name="Picture 10">
            <a:extLst>
              <a:ext uri="{FF2B5EF4-FFF2-40B4-BE49-F238E27FC236}">
                <a16:creationId xmlns:a16="http://schemas.microsoft.com/office/drawing/2014/main" xmlns="" id="{4C78011B-100C-4D94-A2AF-866991539905}"/>
              </a:ext>
            </a:extLst>
          </p:cNvPr>
          <p:cNvPicPr>
            <a:picLocks noChangeAspect="1"/>
          </p:cNvPicPr>
          <p:nvPr/>
        </p:nvPicPr>
        <p:blipFill>
          <a:blip r:embed="rId7"/>
          <a:stretch>
            <a:fillRect/>
          </a:stretch>
        </p:blipFill>
        <p:spPr>
          <a:xfrm>
            <a:off x="6019800" y="5020045"/>
            <a:ext cx="2697427" cy="1041412"/>
          </a:xfrm>
          <a:prstGeom prst="rect">
            <a:avLst/>
          </a:prstGeom>
        </p:spPr>
      </p:pic>
    </p:spTree>
    <p:extLst>
      <p:ext uri="{BB962C8B-B14F-4D97-AF65-F5344CB8AC3E}">
        <p14:creationId xmlns:p14="http://schemas.microsoft.com/office/powerpoint/2010/main" val="2780208882"/>
      </p:ext>
    </p:extLst>
  </p:cSld>
  <p:clrMapOvr>
    <a:masterClrMapping/>
  </p:clrMapOvr>
  <mc:AlternateContent xmlns:mc="http://schemas.openxmlformats.org/markup-compatibility/2006" xmlns:p14="http://schemas.microsoft.com/office/powerpoint/2010/main">
    <mc:Choice Requires="p14">
      <p:transition spd="slow" p14:dur="2000" advTm="171058"/>
    </mc:Choice>
    <mc:Fallback xmlns="">
      <p:transition spd="slow" advTm="171058"/>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logic</a:t>
            </a:r>
          </a:p>
        </p:txBody>
      </p:sp>
      <p:sp>
        <p:nvSpPr>
          <p:cNvPr id="13" name="Rectangle 5">
            <a:extLst>
              <a:ext uri="{FF2B5EF4-FFF2-40B4-BE49-F238E27FC236}">
                <a16:creationId xmlns:a16="http://schemas.microsoft.com/office/drawing/2014/main" xmlns="" id="{F80035F5-1643-4960-B696-0A3E1318FC1B}"/>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4" name="TextBox 4">
            <a:extLst>
              <a:ext uri="{FF2B5EF4-FFF2-40B4-BE49-F238E27FC236}">
                <a16:creationId xmlns:a16="http://schemas.microsoft.com/office/drawing/2014/main" xmlns="" id="{D520BB25-244F-4685-A8F5-FA99FADE5649}"/>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4" name="Picture 3">
            <a:extLst>
              <a:ext uri="{FF2B5EF4-FFF2-40B4-BE49-F238E27FC236}">
                <a16:creationId xmlns:a16="http://schemas.microsoft.com/office/drawing/2014/main" xmlns="" id="{759C76AA-957A-462D-A3D6-6D58C78178C0}"/>
              </a:ext>
            </a:extLst>
          </p:cNvPr>
          <p:cNvPicPr>
            <a:picLocks noChangeAspect="1"/>
          </p:cNvPicPr>
          <p:nvPr/>
        </p:nvPicPr>
        <p:blipFill>
          <a:blip r:embed="rId4"/>
          <a:stretch>
            <a:fillRect/>
          </a:stretch>
        </p:blipFill>
        <p:spPr>
          <a:xfrm>
            <a:off x="381000" y="1523940"/>
            <a:ext cx="3535986" cy="1371719"/>
          </a:xfrm>
          <a:prstGeom prst="rect">
            <a:avLst/>
          </a:prstGeom>
        </p:spPr>
      </p:pic>
      <p:pic>
        <p:nvPicPr>
          <p:cNvPr id="8" name="Picture 7">
            <a:extLst>
              <a:ext uri="{FF2B5EF4-FFF2-40B4-BE49-F238E27FC236}">
                <a16:creationId xmlns:a16="http://schemas.microsoft.com/office/drawing/2014/main" xmlns="" id="{EA3F5E5E-596B-4B37-8714-1DC727CEF4AD}"/>
              </a:ext>
            </a:extLst>
          </p:cNvPr>
          <p:cNvPicPr>
            <a:picLocks noChangeAspect="1"/>
          </p:cNvPicPr>
          <p:nvPr/>
        </p:nvPicPr>
        <p:blipFill>
          <a:blip r:embed="rId5"/>
          <a:stretch>
            <a:fillRect/>
          </a:stretch>
        </p:blipFill>
        <p:spPr>
          <a:xfrm>
            <a:off x="5006021" y="1538708"/>
            <a:ext cx="3680779" cy="1394581"/>
          </a:xfrm>
          <a:prstGeom prst="rect">
            <a:avLst/>
          </a:prstGeom>
        </p:spPr>
      </p:pic>
      <p:sp>
        <p:nvSpPr>
          <p:cNvPr id="15" name="TextBox 14">
            <a:extLst>
              <a:ext uri="{FF2B5EF4-FFF2-40B4-BE49-F238E27FC236}">
                <a16:creationId xmlns:a16="http://schemas.microsoft.com/office/drawing/2014/main" xmlns="" id="{8EE9F163-6EDC-4F01-B8D4-EAF2BD391E6F}"/>
              </a:ext>
            </a:extLst>
          </p:cNvPr>
          <p:cNvSpPr txBox="1"/>
          <p:nvPr/>
        </p:nvSpPr>
        <p:spPr>
          <a:xfrm>
            <a:off x="395070" y="3477538"/>
            <a:ext cx="8521812" cy="1077218"/>
          </a:xfrm>
          <a:prstGeom prst="rect">
            <a:avLst/>
          </a:prstGeom>
          <a:noFill/>
        </p:spPr>
        <p:txBody>
          <a:bodyPr wrap="square">
            <a:spAutoFit/>
          </a:bodyPr>
          <a:lstStyle/>
          <a:p>
            <a:r>
              <a:rPr lang="en-US" sz="1600" dirty="0"/>
              <a:t>A </a:t>
            </a:r>
            <a:r>
              <a:rPr lang="en-US" sz="1600" b="1" dirty="0"/>
              <a:t>NAND Gate </a:t>
            </a:r>
            <a:r>
              <a:rPr lang="en-US" sz="1600" dirty="0"/>
              <a:t>is constructed by connecting a NOT Gate at the output terminal of the AND Gate</a:t>
            </a:r>
          </a:p>
          <a:p>
            <a:r>
              <a:rPr lang="en-US" sz="1600" dirty="0"/>
              <a:t>- The </a:t>
            </a:r>
            <a:r>
              <a:rPr lang="en-US" sz="1600" dirty="0">
                <a:solidFill>
                  <a:srgbClr val="FF0000"/>
                </a:solidFill>
              </a:rPr>
              <a:t>output of NAND gate is high </a:t>
            </a:r>
            <a:r>
              <a:rPr lang="en-US" sz="1600" dirty="0"/>
              <a:t>(‘1’) if </a:t>
            </a:r>
            <a:r>
              <a:rPr lang="en-US" sz="1600" b="1" u="sng" dirty="0">
                <a:solidFill>
                  <a:srgbClr val="FF0000"/>
                </a:solidFill>
              </a:rPr>
              <a:t>at least </a:t>
            </a:r>
            <a:r>
              <a:rPr lang="en-US" sz="1600" dirty="0">
                <a:solidFill>
                  <a:srgbClr val="FF0000"/>
                </a:solidFill>
              </a:rPr>
              <a:t>one of its inputs is low </a:t>
            </a:r>
            <a:r>
              <a:rPr lang="en-US" sz="1600" dirty="0"/>
              <a:t>(‘0’)</a:t>
            </a:r>
          </a:p>
          <a:p>
            <a:r>
              <a:rPr lang="en-US" sz="1600" dirty="0"/>
              <a:t>- The </a:t>
            </a:r>
            <a:r>
              <a:rPr lang="en-US" sz="1600" dirty="0">
                <a:solidFill>
                  <a:srgbClr val="FF0000"/>
                </a:solidFill>
              </a:rPr>
              <a:t>output of NAND gate is low</a:t>
            </a:r>
            <a:r>
              <a:rPr lang="en-US" sz="1600" dirty="0"/>
              <a:t> (‘0’) if </a:t>
            </a:r>
            <a:r>
              <a:rPr lang="en-US" sz="1600" b="1" u="sng" dirty="0">
                <a:solidFill>
                  <a:srgbClr val="FF0000"/>
                </a:solidFill>
              </a:rPr>
              <a:t>all</a:t>
            </a:r>
            <a:r>
              <a:rPr lang="en-US" sz="1600" dirty="0">
                <a:solidFill>
                  <a:srgbClr val="FF0000"/>
                </a:solidFill>
              </a:rPr>
              <a:t> of its inputs are high </a:t>
            </a:r>
            <a:r>
              <a:rPr lang="en-US" sz="1600" dirty="0"/>
              <a:t>(‘1’)</a:t>
            </a:r>
          </a:p>
        </p:txBody>
      </p:sp>
      <p:sp>
        <p:nvSpPr>
          <p:cNvPr id="16" name="TextBox 15">
            <a:extLst>
              <a:ext uri="{FF2B5EF4-FFF2-40B4-BE49-F238E27FC236}">
                <a16:creationId xmlns:a16="http://schemas.microsoft.com/office/drawing/2014/main" xmlns="" id="{4FFD62F4-5471-435F-A98C-0F802D6A32EC}"/>
              </a:ext>
            </a:extLst>
          </p:cNvPr>
          <p:cNvSpPr txBox="1"/>
          <p:nvPr/>
        </p:nvSpPr>
        <p:spPr>
          <a:xfrm>
            <a:off x="293988" y="5105400"/>
            <a:ext cx="8556023" cy="830997"/>
          </a:xfrm>
          <a:prstGeom prst="rect">
            <a:avLst/>
          </a:prstGeom>
          <a:noFill/>
        </p:spPr>
        <p:txBody>
          <a:bodyPr wrap="square">
            <a:spAutoFit/>
          </a:bodyPr>
          <a:lstStyle/>
          <a:p>
            <a:r>
              <a:rPr lang="en-US" sz="1600" dirty="0"/>
              <a:t>A </a:t>
            </a:r>
            <a:r>
              <a:rPr lang="en-US" sz="1600" b="1" dirty="0"/>
              <a:t>NOR Gate </a:t>
            </a:r>
            <a:r>
              <a:rPr lang="en-US" sz="1600" dirty="0"/>
              <a:t>is constructed by connecting a NOT Gate at the output terminal of the OR Gate</a:t>
            </a:r>
          </a:p>
          <a:p>
            <a:r>
              <a:rPr lang="en-US" sz="1600" dirty="0"/>
              <a:t>- The </a:t>
            </a:r>
            <a:r>
              <a:rPr lang="en-US" sz="1600" dirty="0">
                <a:solidFill>
                  <a:srgbClr val="FF0000"/>
                </a:solidFill>
              </a:rPr>
              <a:t>output of OR gate is high </a:t>
            </a:r>
            <a:r>
              <a:rPr lang="en-US" sz="1600" dirty="0"/>
              <a:t>(‘1’) if </a:t>
            </a:r>
            <a:r>
              <a:rPr lang="en-US" sz="1600" b="1" u="sng" dirty="0">
                <a:solidFill>
                  <a:srgbClr val="FF0000"/>
                </a:solidFill>
              </a:rPr>
              <a:t>all</a:t>
            </a:r>
            <a:r>
              <a:rPr lang="en-US" sz="1600" dirty="0">
                <a:solidFill>
                  <a:srgbClr val="FF0000"/>
                </a:solidFill>
              </a:rPr>
              <a:t> of its inputs are low </a:t>
            </a:r>
            <a:r>
              <a:rPr lang="en-US" sz="1600" dirty="0"/>
              <a:t>(‘0’)</a:t>
            </a:r>
          </a:p>
          <a:p>
            <a:r>
              <a:rPr lang="en-US" sz="1600" dirty="0"/>
              <a:t>The </a:t>
            </a:r>
            <a:r>
              <a:rPr lang="en-US" sz="1600" dirty="0">
                <a:solidFill>
                  <a:srgbClr val="FF0000"/>
                </a:solidFill>
              </a:rPr>
              <a:t>output of OR gate is low </a:t>
            </a:r>
            <a:r>
              <a:rPr lang="en-US" sz="1600" dirty="0"/>
              <a:t>(‘0’) if </a:t>
            </a:r>
            <a:r>
              <a:rPr lang="en-US" sz="1600" b="1" u="sng" dirty="0">
                <a:solidFill>
                  <a:srgbClr val="FF0000"/>
                </a:solidFill>
              </a:rPr>
              <a:t>any</a:t>
            </a:r>
            <a:r>
              <a:rPr lang="en-US" sz="1600" dirty="0">
                <a:solidFill>
                  <a:srgbClr val="FF0000"/>
                </a:solidFill>
              </a:rPr>
              <a:t> of its inputs is high </a:t>
            </a:r>
            <a:r>
              <a:rPr lang="en-US" sz="1600" dirty="0"/>
              <a:t>(‘1’)</a:t>
            </a:r>
          </a:p>
        </p:txBody>
      </p:sp>
    </p:spTree>
    <p:extLst>
      <p:ext uri="{BB962C8B-B14F-4D97-AF65-F5344CB8AC3E}">
        <p14:creationId xmlns:p14="http://schemas.microsoft.com/office/powerpoint/2010/main" val="371470368"/>
      </p:ext>
    </p:extLst>
  </p:cSld>
  <p:clrMapOvr>
    <a:masterClrMapping/>
  </p:clrMapOvr>
  <mc:AlternateContent xmlns:mc="http://schemas.openxmlformats.org/markup-compatibility/2006" xmlns:p14="http://schemas.microsoft.com/office/powerpoint/2010/main">
    <mc:Choice Requires="p14">
      <p:transition spd="slow" p14:dur="2000" advTm="171058"/>
    </mc:Choice>
    <mc:Fallback xmlns="">
      <p:transition spd="slow" advTm="171058"/>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Logic Gates IC</a:t>
            </a:r>
          </a:p>
        </p:txBody>
      </p:sp>
      <p:sp>
        <p:nvSpPr>
          <p:cNvPr id="8" name="Content Placeholder 7"/>
          <p:cNvSpPr txBox="1">
            <a:spLocks/>
          </p:cNvSpPr>
          <p:nvPr/>
        </p:nvSpPr>
        <p:spPr>
          <a:xfrm>
            <a:off x="76200" y="22860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ct val="0"/>
              </a:spcBef>
              <a:buFontTx/>
              <a:buNone/>
              <a:defRPr/>
            </a:pPr>
            <a:r>
              <a:rPr lang="en-US" sz="2000" b="1" dirty="0">
                <a:cs typeface="Times New Roman" panose="02020603050405020304" pitchFamily="18" charset="0"/>
              </a:rPr>
              <a:t>Two Input logic gate IC 74xx series: </a:t>
            </a: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pic>
        <p:nvPicPr>
          <p:cNvPr id="75781"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743200"/>
            <a:ext cx="6019800" cy="3886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75782" name="Picture 2" descr="SN74HC32N, Quad 2-Input OR Logic Gate IC - Pixel Electric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88" y="3276600"/>
            <a:ext cx="2460625" cy="1954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5783"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9" name="Rectangle 5">
            <a:extLst>
              <a:ext uri="{FF2B5EF4-FFF2-40B4-BE49-F238E27FC236}">
                <a16:creationId xmlns:a16="http://schemas.microsoft.com/office/drawing/2014/main" xmlns="" id="{44D0BC48-E6FD-483F-A127-5B603C4CF4D7}"/>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D042D56C-238A-4C78-8F3A-B18BDD66B807}"/>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6371"/>
    </mc:Choice>
    <mc:Fallback xmlns="">
      <p:transition spd="slow" advTm="106371"/>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a:cs typeface="Times New Roman" panose="02020603050405020304" pitchFamily="18" charset="0"/>
            </a:endParaRPr>
          </a:p>
          <a:p>
            <a:pPr marL="0" indent="0" eaLnBrk="1" hangingPunct="1">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Binary logic</a:t>
            </a:r>
          </a:p>
        </p:txBody>
      </p:sp>
      <p:sp>
        <p:nvSpPr>
          <p:cNvPr id="13" name="Rectangle 5">
            <a:extLst>
              <a:ext uri="{FF2B5EF4-FFF2-40B4-BE49-F238E27FC236}">
                <a16:creationId xmlns:a16="http://schemas.microsoft.com/office/drawing/2014/main" xmlns="" id="{F80035F5-1643-4960-B696-0A3E1318FC1B}"/>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4" name="TextBox 4">
            <a:extLst>
              <a:ext uri="{FF2B5EF4-FFF2-40B4-BE49-F238E27FC236}">
                <a16:creationId xmlns:a16="http://schemas.microsoft.com/office/drawing/2014/main" xmlns="" id="{D520BB25-244F-4685-A8F5-FA99FADE5649}"/>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2" name="Picture 1">
            <a:extLst>
              <a:ext uri="{FF2B5EF4-FFF2-40B4-BE49-F238E27FC236}">
                <a16:creationId xmlns:a16="http://schemas.microsoft.com/office/drawing/2014/main" xmlns="" id="{87D5EBD8-DA93-4896-B363-CE7AADB66E9E}"/>
              </a:ext>
            </a:extLst>
          </p:cNvPr>
          <p:cNvPicPr>
            <a:picLocks noChangeAspect="1"/>
          </p:cNvPicPr>
          <p:nvPr/>
        </p:nvPicPr>
        <p:blipFill>
          <a:blip r:embed="rId4"/>
          <a:stretch>
            <a:fillRect/>
          </a:stretch>
        </p:blipFill>
        <p:spPr>
          <a:xfrm>
            <a:off x="228600" y="2071515"/>
            <a:ext cx="6161902" cy="4710545"/>
          </a:xfrm>
          <a:prstGeom prst="rect">
            <a:avLst/>
          </a:prstGeom>
        </p:spPr>
      </p:pic>
      <p:sp>
        <p:nvSpPr>
          <p:cNvPr id="3" name="TextBox 2">
            <a:extLst>
              <a:ext uri="{FF2B5EF4-FFF2-40B4-BE49-F238E27FC236}">
                <a16:creationId xmlns:a16="http://schemas.microsoft.com/office/drawing/2014/main" xmlns="" id="{D0C7E055-0AA1-4B1C-B8C8-F60888198DBD}"/>
              </a:ext>
            </a:extLst>
          </p:cNvPr>
          <p:cNvSpPr txBox="1"/>
          <p:nvPr/>
        </p:nvSpPr>
        <p:spPr>
          <a:xfrm>
            <a:off x="6284805" y="3429000"/>
            <a:ext cx="2179566" cy="3139321"/>
          </a:xfrm>
          <a:prstGeom prst="rect">
            <a:avLst/>
          </a:prstGeom>
          <a:noFill/>
        </p:spPr>
        <p:txBody>
          <a:bodyPr wrap="square" rtlCol="0">
            <a:spAutoFit/>
          </a:bodyPr>
          <a:lstStyle/>
          <a:p>
            <a:r>
              <a:rPr lang="en-US" dirty="0"/>
              <a:t>In non-saturated logic, the transistor is switched between the off and active regions.</a:t>
            </a:r>
          </a:p>
          <a:p>
            <a:endParaRPr lang="en-US" dirty="0"/>
          </a:p>
          <a:p>
            <a:r>
              <a:rPr lang="en-US" dirty="0"/>
              <a:t>In saturated logic, the transistor is switched between the off and saturation regions.</a:t>
            </a:r>
          </a:p>
        </p:txBody>
      </p:sp>
      <p:sp>
        <p:nvSpPr>
          <p:cNvPr id="9" name="TextBox 8">
            <a:extLst>
              <a:ext uri="{FF2B5EF4-FFF2-40B4-BE49-F238E27FC236}">
                <a16:creationId xmlns:a16="http://schemas.microsoft.com/office/drawing/2014/main" xmlns="" id="{C2813179-162E-42D8-933C-F9C111F2285E}"/>
              </a:ext>
            </a:extLst>
          </p:cNvPr>
          <p:cNvSpPr txBox="1"/>
          <p:nvPr/>
        </p:nvSpPr>
        <p:spPr>
          <a:xfrm>
            <a:off x="228600" y="1269271"/>
            <a:ext cx="8686800" cy="923330"/>
          </a:xfrm>
          <a:prstGeom prst="rect">
            <a:avLst/>
          </a:prstGeom>
          <a:noFill/>
        </p:spPr>
        <p:txBody>
          <a:bodyPr wrap="square">
            <a:spAutoFit/>
          </a:bodyPr>
          <a:lstStyle/>
          <a:p>
            <a:r>
              <a:rPr lang="en-US" dirty="0"/>
              <a:t>The digital integrated circuits are designed using bipolar devices (</a:t>
            </a:r>
            <a:r>
              <a:rPr lang="en-US" b="1" dirty="0"/>
              <a:t>Bipolar logic families</a:t>
            </a:r>
            <a:r>
              <a:rPr lang="en-US" dirty="0"/>
              <a:t>) or Metal Oxide Semiconductor (MOS) (</a:t>
            </a:r>
            <a:r>
              <a:rPr lang="en-US" b="1" dirty="0"/>
              <a:t>Unipolar family</a:t>
            </a:r>
            <a:r>
              <a:rPr lang="en-US" dirty="0"/>
              <a:t>), or a combination of both. </a:t>
            </a:r>
          </a:p>
        </p:txBody>
      </p:sp>
    </p:spTree>
    <p:extLst>
      <p:ext uri="{BB962C8B-B14F-4D97-AF65-F5344CB8AC3E}">
        <p14:creationId xmlns:p14="http://schemas.microsoft.com/office/powerpoint/2010/main" val="1372215754"/>
      </p:ext>
    </p:extLst>
  </p:cSld>
  <p:clrMapOvr>
    <a:masterClrMapping/>
  </p:clrMapOvr>
  <mc:AlternateContent xmlns:mc="http://schemas.openxmlformats.org/markup-compatibility/2006" xmlns:p14="http://schemas.microsoft.com/office/powerpoint/2010/main">
    <mc:Choice Requires="p14">
      <p:transition spd="slow" p14:dur="2000" advTm="171058"/>
    </mc:Choice>
    <mc:Fallback xmlns="">
      <p:transition spd="slow" advTm="171058"/>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Digital Logic Families </a:t>
            </a:r>
          </a:p>
        </p:txBody>
      </p:sp>
      <p:sp>
        <p:nvSpPr>
          <p:cNvPr id="8" name="Content Placeholder 7"/>
          <p:cNvSpPr txBox="1">
            <a:spLocks/>
          </p:cNvSpPr>
          <p:nvPr/>
        </p:nvSpPr>
        <p:spPr>
          <a:xfrm>
            <a:off x="0" y="1447800"/>
            <a:ext cx="9067800" cy="1981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ct val="0"/>
              </a:spcBef>
              <a:buFontTx/>
              <a:buNone/>
              <a:defRPr/>
            </a:pPr>
            <a:r>
              <a:rPr lang="en-US" sz="2000" b="1" dirty="0">
                <a:cs typeface="Times New Roman" panose="02020603050405020304" pitchFamily="18" charset="0"/>
              </a:rPr>
              <a:t>Common Digital Logic Families:</a:t>
            </a:r>
          </a:p>
          <a:p>
            <a:pPr marL="457200" indent="-457200" fontAlgn="auto">
              <a:spcAft>
                <a:spcPts val="0"/>
              </a:spcAft>
              <a:buFont typeface="+mj-lt"/>
              <a:buAutoNum type="arabicPeriod"/>
              <a:defRPr/>
            </a:pPr>
            <a:r>
              <a:rPr lang="en-US" sz="2000" dirty="0">
                <a:cs typeface="Times New Roman" panose="02020603050405020304" pitchFamily="18" charset="0"/>
              </a:rPr>
              <a:t>RTL (Resistor-transistor logic)</a:t>
            </a:r>
          </a:p>
          <a:p>
            <a:pPr marL="457200" indent="-457200" fontAlgn="auto">
              <a:spcAft>
                <a:spcPts val="0"/>
              </a:spcAft>
              <a:buFont typeface="+mj-lt"/>
              <a:buAutoNum type="arabicPeriod"/>
              <a:defRPr/>
            </a:pPr>
            <a:r>
              <a:rPr lang="en-US" sz="2000" dirty="0">
                <a:cs typeface="Times New Roman" panose="02020603050405020304" pitchFamily="18" charset="0"/>
              </a:rPr>
              <a:t>DTL (Diode-transistor logic)</a:t>
            </a:r>
          </a:p>
          <a:p>
            <a:pPr marL="457200" indent="-457200" fontAlgn="auto">
              <a:spcAft>
                <a:spcPts val="0"/>
              </a:spcAft>
              <a:buFont typeface="+mj-lt"/>
              <a:buAutoNum type="arabicPeriod"/>
              <a:defRPr/>
            </a:pPr>
            <a:r>
              <a:rPr lang="en-US" sz="2000" dirty="0">
                <a:cs typeface="Times New Roman" panose="02020603050405020304" pitchFamily="18" charset="0"/>
              </a:rPr>
              <a:t>TTL (Transistor -transistor logic)</a:t>
            </a:r>
          </a:p>
          <a:p>
            <a:pPr marL="457200" indent="-457200" fontAlgn="auto">
              <a:spcAft>
                <a:spcPts val="0"/>
              </a:spcAft>
              <a:buFont typeface="+mj-lt"/>
              <a:buAutoNum type="arabicPeriod"/>
              <a:defRPr/>
            </a:pPr>
            <a:r>
              <a:rPr lang="en-US" sz="2000" dirty="0">
                <a:cs typeface="Times New Roman" panose="02020603050405020304" pitchFamily="18" charset="0"/>
              </a:rPr>
              <a:t>ECL (Emitter-coupled logic)</a:t>
            </a: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Right Brace 1">
            <a:extLst>
              <a:ext uri="{FF2B5EF4-FFF2-40B4-BE49-F238E27FC236}">
                <a16:creationId xmlns:a16="http://schemas.microsoft.com/office/drawing/2014/main" xmlns="" id="{6F9BB29C-E348-4237-8669-8CF54ECF2EFD}"/>
              </a:ext>
            </a:extLst>
          </p:cNvPr>
          <p:cNvSpPr/>
          <p:nvPr/>
        </p:nvSpPr>
        <p:spPr>
          <a:xfrm>
            <a:off x="3952459" y="1911422"/>
            <a:ext cx="457200" cy="903576"/>
          </a:xfrm>
          <a:prstGeom prst="rightBrace">
            <a:avLst>
              <a:gd name="adj1" fmla="val 8333"/>
              <a:gd name="adj2" fmla="val 49180"/>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xmlns="" id="{8DCA5AAB-B4A7-4A38-A187-56C1BD0C43C4}"/>
              </a:ext>
            </a:extLst>
          </p:cNvPr>
          <p:cNvSpPr txBox="1"/>
          <p:nvPr/>
        </p:nvSpPr>
        <p:spPr>
          <a:xfrm>
            <a:off x="4470308" y="2170519"/>
            <a:ext cx="1315852" cy="369332"/>
          </a:xfrm>
          <a:prstGeom prst="rect">
            <a:avLst/>
          </a:prstGeom>
          <a:noFill/>
        </p:spPr>
        <p:txBody>
          <a:bodyPr wrap="square">
            <a:spAutoFit/>
          </a:bodyPr>
          <a:lstStyle/>
          <a:p>
            <a:pPr fontAlgn="auto">
              <a:spcAft>
                <a:spcPts val="0"/>
              </a:spcAft>
              <a:defRPr/>
            </a:pPr>
            <a:r>
              <a:rPr lang="en-US" dirty="0">
                <a:solidFill>
                  <a:srgbClr val="00B050"/>
                </a:solidFill>
                <a:cs typeface="Times New Roman" panose="02020603050405020304" pitchFamily="18" charset="0"/>
              </a:rPr>
              <a:t>Saturated </a:t>
            </a:r>
            <a:endParaRPr lang="en-US" sz="1800" dirty="0">
              <a:solidFill>
                <a:srgbClr val="00B050"/>
              </a:solidFill>
              <a:cs typeface="Times New Roman" panose="02020603050405020304" pitchFamily="18" charset="0"/>
            </a:endParaRPr>
          </a:p>
        </p:txBody>
      </p:sp>
      <p:sp>
        <p:nvSpPr>
          <p:cNvPr id="10" name="TextBox 9">
            <a:extLst>
              <a:ext uri="{FF2B5EF4-FFF2-40B4-BE49-F238E27FC236}">
                <a16:creationId xmlns:a16="http://schemas.microsoft.com/office/drawing/2014/main" xmlns="" id="{474E8A04-4D9E-45B7-B101-27DBFB1D5B32}"/>
              </a:ext>
            </a:extLst>
          </p:cNvPr>
          <p:cNvSpPr txBox="1"/>
          <p:nvPr/>
        </p:nvSpPr>
        <p:spPr>
          <a:xfrm>
            <a:off x="3930688" y="3008544"/>
            <a:ext cx="4646950" cy="369332"/>
          </a:xfrm>
          <a:prstGeom prst="rect">
            <a:avLst/>
          </a:prstGeom>
          <a:noFill/>
        </p:spPr>
        <p:txBody>
          <a:bodyPr wrap="square">
            <a:spAutoFit/>
          </a:bodyPr>
          <a:lstStyle/>
          <a:p>
            <a:pPr fontAlgn="auto">
              <a:spcAft>
                <a:spcPts val="0"/>
              </a:spcAft>
              <a:defRPr/>
            </a:pPr>
            <a:r>
              <a:rPr lang="en-US" dirty="0">
                <a:solidFill>
                  <a:srgbClr val="0070C0"/>
                </a:solidFill>
                <a:cs typeface="Times New Roman" panose="02020603050405020304" pitchFamily="18" charset="0"/>
              </a:rPr>
              <a:t>Un-saturated (non-saturated) </a:t>
            </a:r>
            <a:endParaRPr lang="en-US" sz="1800" dirty="0">
              <a:solidFill>
                <a:srgbClr val="0070C0"/>
              </a:solidFill>
              <a:cs typeface="Times New Roman" panose="02020603050405020304" pitchFamily="18" charset="0"/>
            </a:endParaRPr>
          </a:p>
        </p:txBody>
      </p:sp>
      <p:sp>
        <p:nvSpPr>
          <p:cNvPr id="11" name="TextBox 10">
            <a:extLst>
              <a:ext uri="{FF2B5EF4-FFF2-40B4-BE49-F238E27FC236}">
                <a16:creationId xmlns:a16="http://schemas.microsoft.com/office/drawing/2014/main" xmlns="" id="{3472AADD-71BC-403B-9592-2D9179F1E89F}"/>
              </a:ext>
            </a:extLst>
          </p:cNvPr>
          <p:cNvSpPr txBox="1"/>
          <p:nvPr/>
        </p:nvSpPr>
        <p:spPr>
          <a:xfrm>
            <a:off x="457200" y="4590829"/>
            <a:ext cx="8229600" cy="2246769"/>
          </a:xfrm>
          <a:prstGeom prst="rect">
            <a:avLst/>
          </a:prstGeom>
          <a:noFill/>
        </p:spPr>
        <p:txBody>
          <a:bodyPr wrap="square" numCol="2">
            <a:spAutoFit/>
          </a:bodyPr>
          <a:lstStyle/>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Logic Assignments</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Logic voltage levels  </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Noise margin</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Supply voltage </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Propagation delay </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endParaRPr lang="en-US" sz="2000" dirty="0">
              <a:solidFill>
                <a:prstClr val="black"/>
              </a:solidFill>
              <a:cs typeface="Times New Roman" panose="02020603050405020304" pitchFamily="18" charset="0"/>
            </a:endParaRP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endParaRP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Fan-in/ Fan-out</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Operating speed </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Operating temperature</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Power Dissipation</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Speed-Power Product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F</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igure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o</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f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M</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erit)</a:t>
            </a:r>
          </a:p>
          <a:p>
            <a:pPr marL="457200" marR="0" lvl="0" indent="-457200" algn="l" defTabSz="914400" rtl="0" eaLnBrk="0" fontAlgn="auto" latinLnBrk="0" hangingPunct="0">
              <a:lnSpc>
                <a:spcPct val="100000"/>
              </a:lnSpc>
              <a:spcBef>
                <a:spcPct val="0"/>
              </a:spcBef>
              <a:spcAft>
                <a:spcPts val="0"/>
              </a:spcAft>
              <a:buClrTx/>
              <a:buSzTx/>
              <a:buFont typeface="+mj-lt"/>
              <a:buAutoNum type="arabicPeriod"/>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xmlns="" id="{7D7128AB-CECC-4022-8DC7-F6E2B2C29EFE}"/>
              </a:ext>
            </a:extLst>
          </p:cNvPr>
          <p:cNvSpPr txBox="1"/>
          <p:nvPr/>
        </p:nvSpPr>
        <p:spPr>
          <a:xfrm>
            <a:off x="2210578" y="3923119"/>
            <a:ext cx="4646644" cy="369332"/>
          </a:xfrm>
          <a:prstGeom prst="rect">
            <a:avLst/>
          </a:prstGeom>
          <a:noFill/>
        </p:spPr>
        <p:txBody>
          <a:bodyPr wrap="square">
            <a:spAutoFit/>
          </a:bodyPr>
          <a:lstStyle/>
          <a:p>
            <a:r>
              <a:rPr lang="en-US" b="1" dirty="0"/>
              <a:t>Characteristics of Logic Families:</a:t>
            </a:r>
          </a:p>
        </p:txBody>
      </p:sp>
    </p:spTree>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Digital Logic Families </a:t>
            </a:r>
          </a:p>
        </p:txBody>
      </p:sp>
      <p:sp>
        <p:nvSpPr>
          <p:cNvPr id="8" name="Content Placeholder 7"/>
          <p:cNvSpPr txBox="1">
            <a:spLocks/>
          </p:cNvSpPr>
          <p:nvPr/>
        </p:nvSpPr>
        <p:spPr>
          <a:xfrm>
            <a:off x="38100" y="16764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1" i="0" dirty="0">
                <a:solidFill>
                  <a:srgbClr val="000000"/>
                </a:solidFill>
                <a:effectLst/>
                <a:latin typeface="Arial" panose="020B0604020202020204" pitchFamily="34" charset="0"/>
              </a:rPr>
              <a:t>Logic Assignments</a:t>
            </a:r>
          </a:p>
          <a:p>
            <a:pPr algn="just"/>
            <a:r>
              <a:rPr lang="en-US" sz="2000" b="0" i="0" dirty="0">
                <a:solidFill>
                  <a:srgbClr val="000000"/>
                </a:solidFill>
                <a:effectLst/>
                <a:latin typeface="Arial" panose="020B0604020202020204" pitchFamily="34" charset="0"/>
              </a:rPr>
              <a:t>Two possible logic assignments, positive logic or negative logic, are used to implement a Boolean function. For positive logic, a logical "one" is represented by a "high" voltage level, and a logical "zero" is represented by a "low" voltage. The reverse is used to represent negative logic.</a:t>
            </a:r>
          </a:p>
          <a:p>
            <a:pPr marL="0" indent="0" algn="just">
              <a:buNone/>
            </a:pPr>
            <a:r>
              <a:rPr lang="en-US" sz="2000" b="1" dirty="0">
                <a:solidFill>
                  <a:srgbClr val="000000"/>
                </a:solidFill>
                <a:latin typeface="Arial" panose="020B0604020202020204" pitchFamily="34" charset="0"/>
              </a:rPr>
              <a:t>Logic Voltage Levels</a:t>
            </a:r>
          </a:p>
          <a:p>
            <a:pPr algn="just"/>
            <a:r>
              <a:rPr lang="en-US" sz="2000" dirty="0">
                <a:solidFill>
                  <a:srgbClr val="000000"/>
                </a:solidFill>
                <a:latin typeface="Arial" panose="020B0604020202020204" pitchFamily="34" charset="0"/>
              </a:rPr>
              <a:t>Logic circuits are normally connected in cascade; that is, the output from one gate is connected to the input of the following gate, and so on. Thus, the switching behavior of one circuit depends not only on its own output characteristic, but may also depend on the input characteristic of the next gate. </a:t>
            </a:r>
            <a:endParaRPr lang="en-US" sz="2000" b="0" i="0" dirty="0">
              <a:solidFill>
                <a:srgbClr val="000000"/>
              </a:solidFill>
              <a:effectLst/>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87596343"/>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Digital Logic Families </a:t>
            </a: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solidFill>
                  <a:srgbClr val="000000"/>
                </a:solidFill>
                <a:latin typeface="Arial" panose="020B0604020202020204" pitchFamily="34" charset="0"/>
              </a:rPr>
              <a:t>Consider the simple case of one inverter circuit driving another as shown in the figure below. With the second transistor disconnected, the output of Q1 will swing from V</a:t>
            </a:r>
            <a:r>
              <a:rPr lang="en-US" sz="1800" baseline="-25000" dirty="0">
                <a:solidFill>
                  <a:srgbClr val="000000"/>
                </a:solidFill>
                <a:latin typeface="Arial" panose="020B0604020202020204" pitchFamily="34" charset="0"/>
              </a:rPr>
              <a:t>CE (saturated)  </a:t>
            </a:r>
            <a:r>
              <a:rPr lang="en-US" sz="1800" dirty="0">
                <a:solidFill>
                  <a:srgbClr val="000000"/>
                </a:solidFill>
                <a:latin typeface="Arial" panose="020B0604020202020204" pitchFamily="34" charset="0"/>
              </a:rPr>
              <a:t>(about 0.1 volts), up to V</a:t>
            </a:r>
            <a:r>
              <a:rPr lang="en-US" sz="1800" baseline="-25000" dirty="0">
                <a:solidFill>
                  <a:srgbClr val="000000"/>
                </a:solidFill>
                <a:latin typeface="Arial" panose="020B0604020202020204" pitchFamily="34" charset="0"/>
              </a:rPr>
              <a:t>CC</a:t>
            </a:r>
            <a:r>
              <a:rPr lang="en-US" sz="1800" dirty="0">
                <a:solidFill>
                  <a:srgbClr val="000000"/>
                </a:solidFill>
                <a:latin typeface="Arial" panose="020B0604020202020204" pitchFamily="34" charset="0"/>
              </a:rPr>
              <a:t> (5 V). However, with the second stage connected, the positive voltage at the collector of Q1 will be limited to that of the base-emitter voltage of transistor Q2. Thus, the voltage swing at the output of transistor Q1 will now be from 0.1 to about 0.7 V</a:t>
            </a: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2" name="Picture 1">
            <a:extLst>
              <a:ext uri="{FF2B5EF4-FFF2-40B4-BE49-F238E27FC236}">
                <a16:creationId xmlns:a16="http://schemas.microsoft.com/office/drawing/2014/main" xmlns="" id="{11F5C93E-FD4C-4DC2-A4C2-FCE373950309}"/>
              </a:ext>
            </a:extLst>
          </p:cNvPr>
          <p:cNvPicPr>
            <a:picLocks noChangeAspect="1"/>
          </p:cNvPicPr>
          <p:nvPr/>
        </p:nvPicPr>
        <p:blipFill>
          <a:blip r:embed="rId4"/>
          <a:stretch>
            <a:fillRect/>
          </a:stretch>
        </p:blipFill>
        <p:spPr>
          <a:xfrm>
            <a:off x="2133600" y="3151803"/>
            <a:ext cx="4276725" cy="3076575"/>
          </a:xfrm>
          <a:prstGeom prst="rect">
            <a:avLst/>
          </a:prstGeom>
        </p:spPr>
      </p:pic>
    </p:spTree>
    <p:extLst>
      <p:ext uri="{BB962C8B-B14F-4D97-AF65-F5344CB8AC3E}">
        <p14:creationId xmlns:p14="http://schemas.microsoft.com/office/powerpoint/2010/main" val="1628259394"/>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Digital Logic Families </a:t>
            </a: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solidFill>
                  <a:srgbClr val="000000"/>
                </a:solidFill>
                <a:latin typeface="Arial" panose="020B0604020202020204" pitchFamily="34" charset="0"/>
              </a:rPr>
              <a:t>The output swing of transistor Q1, from 0.1 to 0.7 V, gives satisfactory operating points for the input of Q2, which in turn will give the same swing at its output when it is connected to the input of the next stage. </a:t>
            </a:r>
          </a:p>
          <a:p>
            <a:pPr algn="just"/>
            <a:r>
              <a:rPr lang="en-US" sz="1800" dirty="0">
                <a:solidFill>
                  <a:srgbClr val="000000"/>
                </a:solidFill>
                <a:latin typeface="Arial" panose="020B0604020202020204" pitchFamily="34" charset="0"/>
              </a:rPr>
              <a:t>The conditions for satisfactory switching between the two states are as follows: when Q1 is saturated, its collector voltage must be low enough to keep Q2 cut off; and when Q1 is cut off, the base current of Q2 (dependent on R</a:t>
            </a:r>
            <a:r>
              <a:rPr lang="en-US" sz="1800" baseline="-25000" dirty="0">
                <a:solidFill>
                  <a:srgbClr val="000000"/>
                </a:solidFill>
                <a:latin typeface="Arial" panose="020B0604020202020204" pitchFamily="34" charset="0"/>
              </a:rPr>
              <a:t>L</a:t>
            </a:r>
            <a:r>
              <a:rPr lang="en-US" sz="1800" dirty="0">
                <a:solidFill>
                  <a:srgbClr val="000000"/>
                </a:solidFill>
                <a:latin typeface="Arial" panose="020B0604020202020204" pitchFamily="34" charset="0"/>
              </a:rPr>
              <a:t>) must be high enough to saturate Q2.</a:t>
            </a:r>
          </a:p>
          <a:p>
            <a:pPr algn="just"/>
            <a:r>
              <a:rPr lang="en-US" sz="1800" dirty="0">
                <a:solidFill>
                  <a:srgbClr val="000000"/>
                </a:solidFill>
                <a:latin typeface="Arial" panose="020B0604020202020204" pitchFamily="34" charset="0"/>
              </a:rPr>
              <a:t>For example, standard TTL voltage levels fix the logic 0 level between 0 and +0.8 V, while a logic 1 is between +2.4 and +5 V.</a:t>
            </a: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2" name="Picture 1">
            <a:extLst>
              <a:ext uri="{FF2B5EF4-FFF2-40B4-BE49-F238E27FC236}">
                <a16:creationId xmlns:a16="http://schemas.microsoft.com/office/drawing/2014/main" xmlns="" id="{11F5C93E-FD4C-4DC2-A4C2-FCE373950309}"/>
              </a:ext>
            </a:extLst>
          </p:cNvPr>
          <p:cNvPicPr>
            <a:picLocks noChangeAspect="1"/>
          </p:cNvPicPr>
          <p:nvPr/>
        </p:nvPicPr>
        <p:blipFill>
          <a:blip r:embed="rId4"/>
          <a:stretch>
            <a:fillRect/>
          </a:stretch>
        </p:blipFill>
        <p:spPr>
          <a:xfrm>
            <a:off x="3048000" y="4232006"/>
            <a:ext cx="3438525" cy="2473594"/>
          </a:xfrm>
          <a:prstGeom prst="rect">
            <a:avLst/>
          </a:prstGeom>
        </p:spPr>
      </p:pic>
    </p:spTree>
    <p:extLst>
      <p:ext uri="{BB962C8B-B14F-4D97-AF65-F5344CB8AC3E}">
        <p14:creationId xmlns:p14="http://schemas.microsoft.com/office/powerpoint/2010/main" val="1350088993"/>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Digital Logic Families </a:t>
            </a: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1" dirty="0">
                <a:solidFill>
                  <a:srgbClr val="000000"/>
                </a:solidFill>
                <a:latin typeface="Arial" panose="020B0604020202020204" pitchFamily="34" charset="0"/>
              </a:rPr>
              <a:t>Noise Margin</a:t>
            </a:r>
          </a:p>
          <a:p>
            <a:pPr algn="just"/>
            <a:r>
              <a:rPr lang="en-US" sz="1800" dirty="0">
                <a:solidFill>
                  <a:srgbClr val="000000"/>
                </a:solidFill>
                <a:latin typeface="Arial" panose="020B0604020202020204" pitchFamily="34" charset="0"/>
              </a:rPr>
              <a:t>In logic systems, the word noise refers to any unwanted voltage (AC or DC) appearing at the input of a logic circuit. If such a noise voltage were high enough, it could cause the circuit to change state with no change in the input signal voltage.</a:t>
            </a:r>
          </a:p>
          <a:p>
            <a:pPr algn="just"/>
            <a:r>
              <a:rPr lang="en-US" sz="1800" dirty="0">
                <a:solidFill>
                  <a:srgbClr val="000000"/>
                </a:solidFill>
                <a:latin typeface="Arial" panose="020B0604020202020204" pitchFamily="34" charset="0"/>
              </a:rPr>
              <a:t>Both DC and AC noise should be considered in the design of digital systems. The DC noise is the steady drift in the voltage levels of the logic states, and AC noise is the narrow pulses that are created, primarily, by switching transients.</a:t>
            </a:r>
          </a:p>
          <a:p>
            <a:pPr algn="l"/>
            <a:endParaRPr lang="en-US" sz="1800" dirty="0">
              <a:solidFill>
                <a:srgbClr val="000000"/>
              </a:solidFill>
              <a:latin typeface="Arial" panose="020B0604020202020204" pitchFamily="34" charset="0"/>
            </a:endParaRPr>
          </a:p>
          <a:p>
            <a:pPr marL="0" indent="0" algn="just">
              <a:buNone/>
            </a:pPr>
            <a:r>
              <a:rPr lang="en-US" sz="1800" b="1" dirty="0">
                <a:solidFill>
                  <a:srgbClr val="000000"/>
                </a:solidFill>
                <a:latin typeface="Arial" panose="020B0604020202020204" pitchFamily="34" charset="0"/>
              </a:rPr>
              <a:t>Supply Voltage</a:t>
            </a:r>
          </a:p>
          <a:p>
            <a:pPr algn="just"/>
            <a:r>
              <a:rPr lang="en-US" sz="1800" dirty="0">
                <a:solidFill>
                  <a:srgbClr val="000000"/>
                </a:solidFill>
                <a:latin typeface="Arial" panose="020B0604020202020204" pitchFamily="34" charset="0"/>
              </a:rPr>
              <a:t>Integrated circuit manufacturers include the supply voltage limits of their digital circuits on the data sheets. For example, the correct operation of standard TTL circuits should fall between the 4.75 V and 5.25 V limits of the supply voltage. Within these limits, the device is designed to operate compatibly with the other TTL devices.</a:t>
            </a:r>
          </a:p>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474538920"/>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4CA3AE7-03A4-48B1-AAC1-F65ACD483FCA}"/>
              </a:ext>
            </a:extLst>
          </p:cNvPr>
          <p:cNvSpPr txBox="1"/>
          <p:nvPr/>
        </p:nvSpPr>
        <p:spPr>
          <a:xfrm>
            <a:off x="304800" y="1524000"/>
            <a:ext cx="8534400" cy="923330"/>
          </a:xfrm>
          <a:prstGeom prst="rect">
            <a:avLst/>
          </a:prstGeom>
          <a:noFill/>
        </p:spPr>
        <p:txBody>
          <a:bodyPr wrap="square" rtlCol="0">
            <a:spAutoFit/>
          </a:bodyPr>
          <a:lstStyle/>
          <a:p>
            <a:pPr algn="just"/>
            <a:r>
              <a:rPr lang="en-US" dirty="0"/>
              <a:t>The DC noise margin (immunity) of a digital circuit is the ability of that circuit to maintain a logic state in the presence of DC noise. </a:t>
            </a:r>
          </a:p>
          <a:p>
            <a:pPr algn="just"/>
            <a:r>
              <a:rPr lang="en-US" dirty="0"/>
              <a:t>The DC noise margin is expressed by the following equations</a:t>
            </a:r>
          </a:p>
        </p:txBody>
      </p:sp>
      <p:pic>
        <p:nvPicPr>
          <p:cNvPr id="2050" name="Picture 2" descr="Noise immunity HIGH">
            <a:extLst>
              <a:ext uri="{FF2B5EF4-FFF2-40B4-BE49-F238E27FC236}">
                <a16:creationId xmlns:a16="http://schemas.microsoft.com/office/drawing/2014/main" xmlns="" id="{58CCD728-35B5-4CAE-BC76-3F7F42B9C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237" y="2751236"/>
            <a:ext cx="2343150" cy="276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ise immunity LOW">
            <a:extLst>
              <a:ext uri="{FF2B5EF4-FFF2-40B4-BE49-F238E27FC236}">
                <a16:creationId xmlns:a16="http://schemas.microsoft.com/office/drawing/2014/main" xmlns="" id="{5E6DBAE3-7D9D-4F5E-81AA-C5F10A770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237" y="3465939"/>
            <a:ext cx="2343150" cy="276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485ECE58-97A4-42A2-A5C5-91D4D501515B}"/>
              </a:ext>
            </a:extLst>
          </p:cNvPr>
          <p:cNvSpPr txBox="1"/>
          <p:nvPr/>
        </p:nvSpPr>
        <p:spPr>
          <a:xfrm>
            <a:off x="304800" y="3900275"/>
            <a:ext cx="8534400" cy="2031325"/>
          </a:xfrm>
          <a:prstGeom prst="rect">
            <a:avLst/>
          </a:prstGeom>
          <a:noFill/>
        </p:spPr>
        <p:txBody>
          <a:bodyPr wrap="square">
            <a:spAutoFit/>
          </a:bodyPr>
          <a:lstStyle/>
          <a:p>
            <a:pPr algn="just"/>
            <a:r>
              <a:rPr lang="en-US" dirty="0"/>
              <a:t>Where, </a:t>
            </a:r>
          </a:p>
          <a:p>
            <a:pPr algn="just"/>
            <a:r>
              <a:rPr lang="en-US" dirty="0"/>
              <a:t>N</a:t>
            </a:r>
            <a:r>
              <a:rPr lang="en-US" baseline="-25000" dirty="0"/>
              <a:t>L</a:t>
            </a:r>
            <a:r>
              <a:rPr lang="en-US" dirty="0"/>
              <a:t> - noise immunity of the digital circuit input when the input signal is LOW,</a:t>
            </a:r>
          </a:p>
          <a:p>
            <a:pPr algn="just"/>
            <a:r>
              <a:rPr lang="en-US" dirty="0"/>
              <a:t>N</a:t>
            </a:r>
            <a:r>
              <a:rPr lang="en-US" baseline="-25000" dirty="0"/>
              <a:t>H</a:t>
            </a:r>
            <a:r>
              <a:rPr lang="en-US" dirty="0"/>
              <a:t> - noise immunity of the digital circuit input when the input signal is HIGH,</a:t>
            </a:r>
          </a:p>
          <a:p>
            <a:pPr algn="just"/>
            <a:r>
              <a:rPr lang="en-US" dirty="0"/>
              <a:t>V</a:t>
            </a:r>
            <a:r>
              <a:rPr lang="en-US" baseline="-25000" dirty="0"/>
              <a:t>ILmax</a:t>
            </a:r>
            <a:r>
              <a:rPr lang="en-US" dirty="0"/>
              <a:t> - maximum input voltage that can be read by the circuit as LOW,</a:t>
            </a:r>
          </a:p>
          <a:p>
            <a:pPr algn="just"/>
            <a:r>
              <a:rPr lang="en-US" dirty="0"/>
              <a:t>V</a:t>
            </a:r>
            <a:r>
              <a:rPr lang="en-US" baseline="-25000" dirty="0"/>
              <a:t>OLmax</a:t>
            </a:r>
            <a:r>
              <a:rPr lang="en-US" dirty="0"/>
              <a:t> - maximum output voltage that can represent LOW,</a:t>
            </a:r>
          </a:p>
          <a:p>
            <a:pPr algn="just"/>
            <a:r>
              <a:rPr lang="en-US" dirty="0"/>
              <a:t>V</a:t>
            </a:r>
            <a:r>
              <a:rPr lang="en-US" baseline="-25000" dirty="0"/>
              <a:t>OHmin</a:t>
            </a:r>
            <a:r>
              <a:rPr lang="en-US" dirty="0"/>
              <a:t> - minimum output voltage that can represent HIGH,</a:t>
            </a:r>
          </a:p>
          <a:p>
            <a:pPr algn="just"/>
            <a:r>
              <a:rPr lang="en-US" dirty="0"/>
              <a:t>V</a:t>
            </a:r>
            <a:r>
              <a:rPr lang="en-US" baseline="-25000" dirty="0"/>
              <a:t>IHmin</a:t>
            </a:r>
            <a:r>
              <a:rPr lang="en-US" dirty="0"/>
              <a:t> - minimum input voltage that can be read by the circuit as HIGH.</a:t>
            </a:r>
          </a:p>
        </p:txBody>
      </p:sp>
    </p:spTree>
    <p:extLst>
      <p:ext uri="{BB962C8B-B14F-4D97-AF65-F5344CB8AC3E}">
        <p14:creationId xmlns:p14="http://schemas.microsoft.com/office/powerpoint/2010/main" val="2105374627"/>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dirty="0">
                <a:solidFill>
                  <a:srgbClr val="000000"/>
                </a:solidFill>
                <a:cs typeface="Times New Roman" panose="02020603050405020304" pitchFamily="18" charset="0"/>
              </a:rPr>
              <a:t>Sets of values used to represent quantity like number of students attending classes, Grades archived by students in tests</a:t>
            </a:r>
            <a:r>
              <a:rPr lang="en-US" sz="1800" dirty="0">
                <a:solidFill>
                  <a:srgbClr val="000000"/>
                </a:solidFill>
                <a:latin typeface="Times New Roman" panose="02020603050405020304" pitchFamily="18" charset="0"/>
                <a:cs typeface="Times New Roman" panose="02020603050405020304" pitchFamily="18" charset="0"/>
              </a:rPr>
              <a:t>, etc. </a:t>
            </a:r>
          </a:p>
          <a:p>
            <a:pPr marL="0" indent="0" algn="just" eaLnBrk="1" fontAlgn="auto" hangingPunct="1">
              <a:spcAft>
                <a:spcPts val="0"/>
              </a:spcAft>
              <a:buFont typeface="Arial" panose="020B0604020202020204" pitchFamily="34" charset="0"/>
              <a:buNone/>
              <a:defRPr/>
            </a:pPr>
            <a:r>
              <a:rPr lang="en-US" sz="2000" b="1" dirty="0">
                <a:solidFill>
                  <a:srgbClr val="000000"/>
                </a:solidFill>
                <a:latin typeface="+mj-lt"/>
                <a:cs typeface="Times New Roman" panose="02020603050405020304" pitchFamily="18" charset="0"/>
              </a:rPr>
              <a:t>Various Number Systems:</a:t>
            </a: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6764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Systems</a:t>
            </a:r>
            <a:endParaRPr lang="en-US" sz="3000" b="1" dirty="0">
              <a:solidFill>
                <a:schemeClr val="bg1"/>
              </a:solidFill>
              <a:latin typeface="+mn-lt"/>
              <a:cs typeface="Times New Roman" panose="02020603050405020304" pitchFamily="18" charset="0"/>
            </a:endParaRPr>
          </a:p>
        </p:txBody>
      </p:sp>
      <p:graphicFrame>
        <p:nvGraphicFramePr>
          <p:cNvPr id="8" name="Table 7"/>
          <p:cNvGraphicFramePr>
            <a:graphicFrameLocks noGrp="1"/>
          </p:cNvGraphicFramePr>
          <p:nvPr/>
        </p:nvGraphicFramePr>
        <p:xfrm>
          <a:off x="228600" y="3498850"/>
          <a:ext cx="8610600" cy="2673349"/>
        </p:xfrm>
        <a:graphic>
          <a:graphicData uri="http://schemas.openxmlformats.org/drawingml/2006/table">
            <a:tbl>
              <a:tblPr firstRow="1" bandRow="1">
                <a:tableStyleId>{5940675A-B579-460E-94D1-54222C63F5DA}</a:tableStyleId>
              </a:tblPr>
              <a:tblGrid>
                <a:gridCol w="1435100">
                  <a:extLst>
                    <a:ext uri="{9D8B030D-6E8A-4147-A177-3AD203B41FA5}">
                      <a16:colId xmlns:a16="http://schemas.microsoft.com/office/drawing/2014/main" xmlns="" val="20000"/>
                    </a:ext>
                  </a:extLst>
                </a:gridCol>
                <a:gridCol w="1435100">
                  <a:extLst>
                    <a:ext uri="{9D8B030D-6E8A-4147-A177-3AD203B41FA5}">
                      <a16:colId xmlns:a16="http://schemas.microsoft.com/office/drawing/2014/main" xmlns="" val="20001"/>
                    </a:ext>
                  </a:extLst>
                </a:gridCol>
                <a:gridCol w="1435100">
                  <a:extLst>
                    <a:ext uri="{9D8B030D-6E8A-4147-A177-3AD203B41FA5}">
                      <a16:colId xmlns:a16="http://schemas.microsoft.com/office/drawing/2014/main" xmlns="" val="20002"/>
                    </a:ext>
                  </a:extLst>
                </a:gridCol>
                <a:gridCol w="1435100">
                  <a:extLst>
                    <a:ext uri="{9D8B030D-6E8A-4147-A177-3AD203B41FA5}">
                      <a16:colId xmlns:a16="http://schemas.microsoft.com/office/drawing/2014/main" xmlns="" val="20003"/>
                    </a:ext>
                  </a:extLst>
                </a:gridCol>
                <a:gridCol w="1435100">
                  <a:extLst>
                    <a:ext uri="{9D8B030D-6E8A-4147-A177-3AD203B41FA5}">
                      <a16:colId xmlns:a16="http://schemas.microsoft.com/office/drawing/2014/main" xmlns="" val="20004"/>
                    </a:ext>
                  </a:extLst>
                </a:gridCol>
                <a:gridCol w="1435100">
                  <a:extLst>
                    <a:ext uri="{9D8B030D-6E8A-4147-A177-3AD203B41FA5}">
                      <a16:colId xmlns:a16="http://schemas.microsoft.com/office/drawing/2014/main" xmlns="" val="20005"/>
                    </a:ext>
                  </a:extLst>
                </a:gridCol>
              </a:tblGrid>
              <a:tr h="1188997">
                <a:tc>
                  <a:txBody>
                    <a:bodyPr/>
                    <a:lstStyle/>
                    <a:p>
                      <a:pPr algn="ctr"/>
                      <a:r>
                        <a:rPr lang="en-US" sz="1800" b="1" dirty="0">
                          <a:latin typeface="Times New Roman" panose="02020603050405020304" pitchFamily="18" charset="0"/>
                          <a:cs typeface="Times New Roman" panose="02020603050405020304" pitchFamily="18" charset="0"/>
                        </a:rPr>
                        <a:t>Name of</a:t>
                      </a:r>
                      <a:r>
                        <a:rPr lang="en-US" sz="1800" b="1" baseline="0" dirty="0">
                          <a:latin typeface="Times New Roman" panose="02020603050405020304" pitchFamily="18" charset="0"/>
                          <a:cs typeface="Times New Roman" panose="02020603050405020304" pitchFamily="18" charset="0"/>
                        </a:rPr>
                        <a:t> Number system</a:t>
                      </a:r>
                      <a:endParaRPr lang="en-US" sz="1800" b="1" dirty="0">
                        <a:latin typeface="Times New Roman" panose="02020603050405020304" pitchFamily="18" charset="0"/>
                        <a:cs typeface="Times New Roman" panose="02020603050405020304" pitchFamily="18" charset="0"/>
                      </a:endParaRPr>
                    </a:p>
                  </a:txBody>
                  <a:tcPr marT="45751" marB="45751" anchor="ctr"/>
                </a:tc>
                <a:tc>
                  <a:txBody>
                    <a:bodyPr/>
                    <a:lstStyle/>
                    <a:p>
                      <a:pPr algn="ctr"/>
                      <a:r>
                        <a:rPr lang="en-US" sz="1800" b="1" dirty="0">
                          <a:latin typeface="Times New Roman" panose="02020603050405020304" pitchFamily="18" charset="0"/>
                          <a:cs typeface="Times New Roman" panose="02020603050405020304" pitchFamily="18" charset="0"/>
                        </a:rPr>
                        <a:t> Base </a:t>
                      </a:r>
                    </a:p>
                    <a:p>
                      <a:pPr algn="ctr"/>
                      <a:r>
                        <a:rPr lang="en-US" sz="1800" b="1" dirty="0">
                          <a:latin typeface="Times New Roman" panose="02020603050405020304" pitchFamily="18" charset="0"/>
                          <a:cs typeface="Times New Roman" panose="02020603050405020304" pitchFamily="18" charset="0"/>
                        </a:rPr>
                        <a:t>(radix-r)</a:t>
                      </a:r>
                    </a:p>
                  </a:txBody>
                  <a:tcPr marT="45751" marB="45751" anchor="ctr"/>
                </a:tc>
                <a:tc>
                  <a:txBody>
                    <a:bodyPr/>
                    <a:lstStyle/>
                    <a:p>
                      <a:pPr algn="ctr"/>
                      <a:r>
                        <a:rPr lang="en-US" sz="1800" b="1" dirty="0">
                          <a:latin typeface="Times New Roman" panose="02020603050405020304" pitchFamily="18" charset="0"/>
                          <a:cs typeface="Times New Roman" panose="02020603050405020304" pitchFamily="18" charset="0"/>
                        </a:rPr>
                        <a:t>Number</a:t>
                      </a:r>
                      <a:r>
                        <a:rPr lang="en-US" sz="1800" b="1" baseline="0" dirty="0">
                          <a:latin typeface="Times New Roman" panose="02020603050405020304" pitchFamily="18" charset="0"/>
                          <a:cs typeface="Times New Roman" panose="02020603050405020304" pitchFamily="18" charset="0"/>
                        </a:rPr>
                        <a:t> of </a:t>
                      </a:r>
                      <a:r>
                        <a:rPr lang="en-US" sz="1800" b="1" dirty="0">
                          <a:latin typeface="Times New Roman" panose="02020603050405020304" pitchFamily="18" charset="0"/>
                          <a:cs typeface="Times New Roman" panose="02020603050405020304" pitchFamily="18" charset="0"/>
                        </a:rPr>
                        <a:t>Digits</a:t>
                      </a:r>
                      <a:r>
                        <a:rPr lang="en-US" sz="1800" b="1" baseline="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a:t>
                      </a:r>
                    </a:p>
                  </a:txBody>
                  <a:tcPr marT="45751" marB="4575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Largest value of Digit</a:t>
                      </a:r>
                      <a:r>
                        <a:rPr lang="en-US" sz="1800" b="1" baseline="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(r-1)</a:t>
                      </a:r>
                    </a:p>
                  </a:txBody>
                  <a:tcPr marT="45751" marB="45751" anchor="ctr"/>
                </a:tc>
                <a:tc>
                  <a:txBody>
                    <a:bodyP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Weight value (r)</a:t>
                      </a:r>
                    </a:p>
                    <a:p>
                      <a:pPr algn="ctr"/>
                      <a:endParaRPr lang="en-US" sz="1800" b="1" dirty="0">
                        <a:latin typeface="Times New Roman" panose="02020603050405020304" pitchFamily="18" charset="0"/>
                        <a:cs typeface="Times New Roman" panose="02020603050405020304" pitchFamily="18" charset="0"/>
                      </a:endParaRPr>
                    </a:p>
                  </a:txBody>
                  <a:tcPr marT="45751" marB="45751" anchor="ctr"/>
                </a:tc>
                <a:tc>
                  <a:txBody>
                    <a:bodyPr/>
                    <a:lstStyle/>
                    <a:p>
                      <a:pPr algn="ctr"/>
                      <a:r>
                        <a:rPr lang="en-US" sz="1800" b="1" dirty="0">
                          <a:latin typeface="Times New Roman" panose="02020603050405020304" pitchFamily="18" charset="0"/>
                          <a:cs typeface="Times New Roman" panose="02020603050405020304" pitchFamily="18" charset="0"/>
                        </a:rPr>
                        <a:t>Range</a:t>
                      </a:r>
                    </a:p>
                    <a:p>
                      <a:pPr algn="ctr"/>
                      <a:r>
                        <a:rPr lang="en-US" sz="1800" b="1" baseline="0" dirty="0">
                          <a:latin typeface="Times New Roman" panose="02020603050405020304" pitchFamily="18" charset="0"/>
                          <a:cs typeface="Times New Roman" panose="02020603050405020304" pitchFamily="18" charset="0"/>
                        </a:rPr>
                        <a:t> (0 to r-1)</a:t>
                      </a:r>
                      <a:endParaRPr lang="en-US" sz="1800" b="1" dirty="0">
                        <a:latin typeface="Times New Roman" panose="02020603050405020304" pitchFamily="18" charset="0"/>
                        <a:cs typeface="Times New Roman" panose="02020603050405020304" pitchFamily="18" charset="0"/>
                      </a:endParaRPr>
                    </a:p>
                  </a:txBody>
                  <a:tcPr marT="45751" marB="45751" anchor="ctr"/>
                </a:tc>
                <a:extLst>
                  <a:ext uri="{0D108BD9-81ED-4DB2-BD59-A6C34878D82A}">
                    <a16:rowId xmlns:a16="http://schemas.microsoft.com/office/drawing/2014/main" xmlns="" val="10000"/>
                  </a:ext>
                </a:extLst>
              </a:tr>
              <a:tr h="371088">
                <a:tc>
                  <a:txBody>
                    <a:bodyPr/>
                    <a:lstStyle/>
                    <a:p>
                      <a:pPr algn="ctr"/>
                      <a:r>
                        <a:rPr lang="en-US" sz="1800" b="0" dirty="0">
                          <a:latin typeface="Times New Roman" panose="02020603050405020304" pitchFamily="18" charset="0"/>
                          <a:cs typeface="Times New Roman" panose="02020603050405020304" pitchFamily="18" charset="0"/>
                        </a:rPr>
                        <a:t>Binary</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2</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2</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2</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0,1</a:t>
                      </a:r>
                    </a:p>
                  </a:txBody>
                  <a:tcPr marT="45751" marB="45751" anchor="ctr"/>
                </a:tc>
                <a:extLst>
                  <a:ext uri="{0D108BD9-81ED-4DB2-BD59-A6C34878D82A}">
                    <a16:rowId xmlns:a16="http://schemas.microsoft.com/office/drawing/2014/main" xmlns="" val="10001"/>
                  </a:ext>
                </a:extLst>
              </a:tr>
              <a:tr h="371088">
                <a:tc>
                  <a:txBody>
                    <a:bodyPr/>
                    <a:lstStyle/>
                    <a:p>
                      <a:pPr algn="ctr"/>
                      <a:r>
                        <a:rPr lang="en-US" sz="1800" b="0" dirty="0">
                          <a:latin typeface="Times New Roman" panose="02020603050405020304" pitchFamily="18" charset="0"/>
                          <a:cs typeface="Times New Roman" panose="02020603050405020304" pitchFamily="18" charset="0"/>
                        </a:rPr>
                        <a:t>Octal</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8</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8</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7</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8</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0-7</a:t>
                      </a:r>
                    </a:p>
                  </a:txBody>
                  <a:tcPr marT="45751" marB="45751" anchor="ctr"/>
                </a:tc>
                <a:extLst>
                  <a:ext uri="{0D108BD9-81ED-4DB2-BD59-A6C34878D82A}">
                    <a16:rowId xmlns:a16="http://schemas.microsoft.com/office/drawing/2014/main" xmlns="" val="10002"/>
                  </a:ext>
                </a:extLst>
              </a:tr>
              <a:tr h="371088">
                <a:tc>
                  <a:txBody>
                    <a:bodyPr/>
                    <a:lstStyle/>
                    <a:p>
                      <a:pPr algn="ctr"/>
                      <a:r>
                        <a:rPr lang="en-US" sz="1800" b="0" dirty="0">
                          <a:latin typeface="Times New Roman" panose="02020603050405020304" pitchFamily="18" charset="0"/>
                          <a:cs typeface="Times New Roman" panose="02020603050405020304" pitchFamily="18" charset="0"/>
                        </a:rPr>
                        <a:t>Decimal</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10</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10</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9</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10</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0-9</a:t>
                      </a:r>
                    </a:p>
                  </a:txBody>
                  <a:tcPr marT="45751" marB="45751" anchor="ctr"/>
                </a:tc>
                <a:extLst>
                  <a:ext uri="{0D108BD9-81ED-4DB2-BD59-A6C34878D82A}">
                    <a16:rowId xmlns:a16="http://schemas.microsoft.com/office/drawing/2014/main" xmlns="" val="10003"/>
                  </a:ext>
                </a:extLst>
              </a:tr>
              <a:tr h="371088">
                <a:tc>
                  <a:txBody>
                    <a:bodyPr/>
                    <a:lstStyle/>
                    <a:p>
                      <a:pPr algn="ctr"/>
                      <a:r>
                        <a:rPr lang="en-US" sz="1800" b="0" dirty="0">
                          <a:latin typeface="Times New Roman" panose="02020603050405020304" pitchFamily="18" charset="0"/>
                          <a:cs typeface="Times New Roman" panose="02020603050405020304" pitchFamily="18" charset="0"/>
                        </a:rPr>
                        <a:t>Hexadecimal</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16</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16</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15</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16</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0-9, A-F</a:t>
                      </a:r>
                    </a:p>
                  </a:txBody>
                  <a:tcPr marT="45751" marB="45751" anchor="ctr"/>
                </a:tc>
                <a:extLst>
                  <a:ext uri="{0D108BD9-81ED-4DB2-BD59-A6C34878D82A}">
                    <a16:rowId xmlns:a16="http://schemas.microsoft.com/office/drawing/2014/main" xmlns="" val="10004"/>
                  </a:ext>
                </a:extLst>
              </a:tr>
            </a:tbl>
          </a:graphicData>
        </a:graphic>
      </p:graphicFrame>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4CA3AE7-03A4-48B1-AAC1-F65ACD483FCA}"/>
              </a:ext>
            </a:extLst>
          </p:cNvPr>
          <p:cNvSpPr txBox="1"/>
          <p:nvPr/>
        </p:nvSpPr>
        <p:spPr>
          <a:xfrm>
            <a:off x="304800" y="1524000"/>
            <a:ext cx="8534400" cy="4801314"/>
          </a:xfrm>
          <a:prstGeom prst="rect">
            <a:avLst/>
          </a:prstGeom>
          <a:noFill/>
        </p:spPr>
        <p:txBody>
          <a:bodyPr wrap="square" rtlCol="0">
            <a:spAutoFit/>
          </a:bodyPr>
          <a:lstStyle/>
          <a:p>
            <a:pPr algn="just"/>
            <a:r>
              <a:rPr lang="en-US" dirty="0"/>
              <a:t>Integrated circuit manufacturers include the voltage level limits of their digital circuits on the data sheets. From those values, the noise immunity can be computed.</a:t>
            </a:r>
          </a:p>
          <a:p>
            <a:pPr algn="just"/>
            <a:endParaRPr lang="en-US" dirty="0"/>
          </a:p>
          <a:p>
            <a:pPr algn="just"/>
            <a:r>
              <a:rPr lang="en-US" dirty="0"/>
              <a:t>For example, a standard TTL logic gate has the following input and output level characteristics:</a:t>
            </a:r>
          </a:p>
          <a:p>
            <a:pPr algn="just"/>
            <a:r>
              <a:rPr lang="en-US" dirty="0"/>
              <a:t>V</a:t>
            </a:r>
            <a:r>
              <a:rPr lang="en-US" baseline="-25000" dirty="0"/>
              <a:t>ILmax</a:t>
            </a:r>
            <a:r>
              <a:rPr lang="en-US" dirty="0"/>
              <a:t> = 0.8 V, V</a:t>
            </a:r>
            <a:r>
              <a:rPr lang="en-US" baseline="-25000" dirty="0"/>
              <a:t>OLmax</a:t>
            </a:r>
            <a:r>
              <a:rPr lang="en-US" dirty="0"/>
              <a:t> = 0.4 V</a:t>
            </a:r>
          </a:p>
          <a:p>
            <a:pPr algn="just"/>
            <a:r>
              <a:rPr lang="en-US" dirty="0"/>
              <a:t>V</a:t>
            </a:r>
            <a:r>
              <a:rPr lang="en-US" baseline="-25000" dirty="0"/>
              <a:t>IHmin</a:t>
            </a:r>
            <a:r>
              <a:rPr lang="en-US" dirty="0"/>
              <a:t> = 2 V, V</a:t>
            </a:r>
            <a:r>
              <a:rPr lang="en-US" baseline="-25000" dirty="0"/>
              <a:t>OHmin</a:t>
            </a:r>
            <a:r>
              <a:rPr lang="en-US" dirty="0"/>
              <a:t> = 2.4 V</a:t>
            </a:r>
          </a:p>
          <a:p>
            <a:pPr algn="just"/>
            <a:endParaRPr lang="en-US" dirty="0"/>
          </a:p>
          <a:p>
            <a:pPr algn="just"/>
            <a:r>
              <a:rPr lang="en-US" dirty="0"/>
              <a:t>Substituting these values into the noise immunity equations:</a:t>
            </a:r>
          </a:p>
          <a:p>
            <a:pPr algn="just"/>
            <a:endParaRPr lang="en-US" dirty="0"/>
          </a:p>
          <a:p>
            <a:pPr algn="just"/>
            <a:endParaRPr lang="en-US" dirty="0"/>
          </a:p>
          <a:p>
            <a:pPr algn="just"/>
            <a:r>
              <a:rPr lang="en-US" dirty="0"/>
              <a:t>and</a:t>
            </a:r>
          </a:p>
          <a:p>
            <a:pPr algn="just"/>
            <a:endParaRPr lang="en-US" dirty="0"/>
          </a:p>
          <a:p>
            <a:pPr algn="just"/>
            <a:endParaRPr lang="en-US" dirty="0"/>
          </a:p>
          <a:p>
            <a:pPr algn="just"/>
            <a:r>
              <a:rPr lang="en-US" dirty="0"/>
              <a:t>These values indicate that for reliable operation, the DC noise on the signal lines should not exceed 0.4 V.</a:t>
            </a:r>
          </a:p>
        </p:txBody>
      </p:sp>
      <p:pic>
        <p:nvPicPr>
          <p:cNvPr id="3" name="Picture 2">
            <a:extLst>
              <a:ext uri="{FF2B5EF4-FFF2-40B4-BE49-F238E27FC236}">
                <a16:creationId xmlns:a16="http://schemas.microsoft.com/office/drawing/2014/main" xmlns="" id="{F9E44F87-6F3B-4FF0-9971-191107006F57}"/>
              </a:ext>
            </a:extLst>
          </p:cNvPr>
          <p:cNvPicPr>
            <a:picLocks noChangeAspect="1"/>
          </p:cNvPicPr>
          <p:nvPr/>
        </p:nvPicPr>
        <p:blipFill>
          <a:blip r:embed="rId4"/>
          <a:stretch>
            <a:fillRect/>
          </a:stretch>
        </p:blipFill>
        <p:spPr>
          <a:xfrm>
            <a:off x="1956512" y="4419600"/>
            <a:ext cx="4124325" cy="304800"/>
          </a:xfrm>
          <a:prstGeom prst="rect">
            <a:avLst/>
          </a:prstGeom>
        </p:spPr>
      </p:pic>
      <p:pic>
        <p:nvPicPr>
          <p:cNvPr id="4" name="Picture 3">
            <a:extLst>
              <a:ext uri="{FF2B5EF4-FFF2-40B4-BE49-F238E27FC236}">
                <a16:creationId xmlns:a16="http://schemas.microsoft.com/office/drawing/2014/main" xmlns="" id="{CA7C45B5-CC23-4587-A611-9FE4205D16AE}"/>
              </a:ext>
            </a:extLst>
          </p:cNvPr>
          <p:cNvPicPr>
            <a:picLocks noChangeAspect="1"/>
          </p:cNvPicPr>
          <p:nvPr/>
        </p:nvPicPr>
        <p:blipFill>
          <a:blip r:embed="rId5"/>
          <a:stretch>
            <a:fillRect/>
          </a:stretch>
        </p:blipFill>
        <p:spPr>
          <a:xfrm>
            <a:off x="1956512" y="5029200"/>
            <a:ext cx="3952875" cy="304800"/>
          </a:xfrm>
          <a:prstGeom prst="rect">
            <a:avLst/>
          </a:prstGeom>
        </p:spPr>
      </p:pic>
    </p:spTree>
    <p:extLst>
      <p:ext uri="{BB962C8B-B14F-4D97-AF65-F5344CB8AC3E}">
        <p14:creationId xmlns:p14="http://schemas.microsoft.com/office/powerpoint/2010/main" val="767979258"/>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4CA3AE7-03A4-48B1-AAC1-F65ACD483FCA}"/>
              </a:ext>
            </a:extLst>
          </p:cNvPr>
          <p:cNvSpPr txBox="1"/>
          <p:nvPr/>
        </p:nvSpPr>
        <p:spPr>
          <a:xfrm>
            <a:off x="228600" y="1230093"/>
            <a:ext cx="8534400" cy="2092881"/>
          </a:xfrm>
          <a:prstGeom prst="rect">
            <a:avLst/>
          </a:prstGeom>
          <a:noFill/>
        </p:spPr>
        <p:txBody>
          <a:bodyPr wrap="square" rtlCol="0">
            <a:spAutoFit/>
          </a:bodyPr>
          <a:lstStyle/>
          <a:p>
            <a:pPr algn="just"/>
            <a:r>
              <a:rPr lang="en-US" b="1" dirty="0"/>
              <a:t>Propagation delay:</a:t>
            </a:r>
          </a:p>
          <a:p>
            <a:pPr algn="just"/>
            <a:r>
              <a:rPr lang="en-US" sz="1600" dirty="0"/>
              <a:t>When the input to a logic gate is changed, the output will </a:t>
            </a:r>
            <a:r>
              <a:rPr lang="en-US" sz="1600" dirty="0">
                <a:solidFill>
                  <a:srgbClr val="FF0000"/>
                </a:solidFill>
              </a:rPr>
              <a:t>not change immediately</a:t>
            </a:r>
            <a:r>
              <a:rPr lang="en-US" sz="1600" dirty="0"/>
              <a:t>. </a:t>
            </a:r>
          </a:p>
          <a:p>
            <a:pPr algn="just"/>
            <a:r>
              <a:rPr lang="en-US" sz="1600" dirty="0"/>
              <a:t>•The switching elements within a gate take a finite time to react to a change (transition) in input. </a:t>
            </a:r>
          </a:p>
          <a:p>
            <a:pPr algn="just"/>
            <a:r>
              <a:rPr lang="en-US" sz="1600" dirty="0"/>
              <a:t>•As a result, the change in the gate output is delayed </a:t>
            </a:r>
            <a:r>
              <a:rPr lang="en-US" sz="1600" dirty="0" err="1"/>
              <a:t>w.r.t.</a:t>
            </a:r>
            <a:r>
              <a:rPr lang="en-US" sz="1600" dirty="0"/>
              <a:t> to the input change. </a:t>
            </a:r>
          </a:p>
          <a:p>
            <a:pPr algn="just"/>
            <a:r>
              <a:rPr lang="en-US" sz="1600" dirty="0"/>
              <a:t>•Such delay is called the </a:t>
            </a:r>
            <a:r>
              <a:rPr lang="en-US" sz="1600" b="1" dirty="0"/>
              <a:t>propagation delay </a:t>
            </a:r>
            <a:r>
              <a:rPr lang="en-US" sz="1600" dirty="0"/>
              <a:t>of the logic gate (t</a:t>
            </a:r>
            <a:r>
              <a:rPr lang="en-US" sz="1600" baseline="-25000" dirty="0"/>
              <a:t>p</a:t>
            </a:r>
            <a:r>
              <a:rPr lang="en-US" sz="1600" dirty="0"/>
              <a:t>) </a:t>
            </a:r>
          </a:p>
          <a:p>
            <a:pPr algn="just"/>
            <a:r>
              <a:rPr lang="en-US" sz="1600" dirty="0"/>
              <a:t>•The propagation delay for a 0-to-1 output change (t</a:t>
            </a:r>
            <a:r>
              <a:rPr lang="en-US" sz="1600" baseline="-25000" dirty="0"/>
              <a:t>pLH</a:t>
            </a:r>
            <a:r>
              <a:rPr lang="en-US" sz="1600" dirty="0"/>
              <a:t>) may be different than the delay for a 1-to-0 change (t</a:t>
            </a:r>
            <a:r>
              <a:rPr lang="en-US" sz="1600" baseline="-25000" dirty="0"/>
              <a:t>pHL</a:t>
            </a:r>
            <a:r>
              <a:rPr lang="en-US" sz="1600" dirty="0"/>
              <a:t>) </a:t>
            </a:r>
            <a:endParaRPr lang="en-US" dirty="0"/>
          </a:p>
        </p:txBody>
      </p:sp>
      <p:pic>
        <p:nvPicPr>
          <p:cNvPr id="9" name="Picture 8">
            <a:extLst>
              <a:ext uri="{FF2B5EF4-FFF2-40B4-BE49-F238E27FC236}">
                <a16:creationId xmlns:a16="http://schemas.microsoft.com/office/drawing/2014/main" xmlns="" id="{6A39467B-A6F3-451B-BF22-5F1DA9D5E92D}"/>
              </a:ext>
            </a:extLst>
          </p:cNvPr>
          <p:cNvPicPr>
            <a:picLocks noChangeAspect="1"/>
          </p:cNvPicPr>
          <p:nvPr/>
        </p:nvPicPr>
        <p:blipFill>
          <a:blip r:embed="rId4"/>
          <a:stretch>
            <a:fillRect/>
          </a:stretch>
        </p:blipFill>
        <p:spPr>
          <a:xfrm>
            <a:off x="2438204" y="3619500"/>
            <a:ext cx="5090433" cy="2731493"/>
          </a:xfrm>
          <a:prstGeom prst="rect">
            <a:avLst/>
          </a:prstGeom>
        </p:spPr>
      </p:pic>
    </p:spTree>
    <p:extLst>
      <p:ext uri="{BB962C8B-B14F-4D97-AF65-F5344CB8AC3E}">
        <p14:creationId xmlns:p14="http://schemas.microsoft.com/office/powerpoint/2010/main" val="3867969134"/>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4CA3AE7-03A4-48B1-AAC1-F65ACD483FCA}"/>
              </a:ext>
            </a:extLst>
          </p:cNvPr>
          <p:cNvSpPr txBox="1"/>
          <p:nvPr/>
        </p:nvSpPr>
        <p:spPr>
          <a:xfrm>
            <a:off x="304800" y="1524000"/>
            <a:ext cx="8534400" cy="5632311"/>
          </a:xfrm>
          <a:prstGeom prst="rect">
            <a:avLst/>
          </a:prstGeom>
          <a:noFill/>
        </p:spPr>
        <p:txBody>
          <a:bodyPr wrap="square" rtlCol="0">
            <a:spAutoFit/>
          </a:bodyPr>
          <a:lstStyle/>
          <a:p>
            <a:pPr algn="just"/>
            <a:r>
              <a:rPr lang="en-US" b="1" dirty="0"/>
              <a:t>Fan-in/Fan-out</a:t>
            </a:r>
          </a:p>
          <a:p>
            <a:pPr algn="just"/>
            <a:r>
              <a:rPr lang="en-US" dirty="0"/>
              <a:t>Fan-out is the term used to describe the number of loads (inputs) that are driven from a single output. Sometimes it is necessary to better define the maximum fan-out capabilities of a circuit in terms of output current that can be supplied or sunk from a single output. </a:t>
            </a:r>
          </a:p>
          <a:p>
            <a:pPr algn="just"/>
            <a:r>
              <a:rPr lang="en-US" dirty="0"/>
              <a:t>Fan-in is the number of inputs of a logic gate. Some devices provide increased fan-in by having provisions for the addition of expander circuits; fan-in also can be increased through combinational logic.</a:t>
            </a:r>
          </a:p>
          <a:p>
            <a:pPr algn="l"/>
            <a:r>
              <a:rPr lang="en-US" b="1" i="0" dirty="0">
                <a:solidFill>
                  <a:srgbClr val="000000"/>
                </a:solidFill>
                <a:effectLst/>
                <a:latin typeface="Arial" panose="020B0604020202020204" pitchFamily="34" charset="0"/>
              </a:rPr>
              <a:t>Operating Speed</a:t>
            </a:r>
          </a:p>
          <a:p>
            <a:pPr algn="just"/>
            <a:r>
              <a:rPr lang="en-US" b="0" i="0" dirty="0">
                <a:solidFill>
                  <a:srgbClr val="000000"/>
                </a:solidFill>
                <a:effectLst/>
                <a:latin typeface="Arial" panose="020B0604020202020204" pitchFamily="34" charset="0"/>
              </a:rPr>
              <a:t>It takes a finite time for a circuit to change from one logic state to the other. In a bipolar transistor, this time is that which is necessary for the base current to supply a charge to, or remove a charge from, the capacitive elements associated with the transistor structure, in order to produce the required voltage change at the output. In a circuit, additional time is required to charge any capacitance associated with the load. This time delay (between input and output) is called the propagation delay of the circuit. Delay values vary considerably depending on the particular circuit, but with integrated logic circuits, the delay is typically in the range of 2 to 50 ns per gate. The overall propagation delay of a complete logic system will be the delay per gate multiplied by the number of gates in series.</a:t>
            </a:r>
          </a:p>
          <a:p>
            <a:endParaRPr lang="en-US" dirty="0"/>
          </a:p>
        </p:txBody>
      </p:sp>
    </p:spTree>
    <p:extLst>
      <p:ext uri="{BB962C8B-B14F-4D97-AF65-F5344CB8AC3E}">
        <p14:creationId xmlns:p14="http://schemas.microsoft.com/office/powerpoint/2010/main" val="1781109333"/>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4CA3AE7-03A4-48B1-AAC1-F65ACD483FCA}"/>
              </a:ext>
            </a:extLst>
          </p:cNvPr>
          <p:cNvSpPr txBox="1"/>
          <p:nvPr/>
        </p:nvSpPr>
        <p:spPr>
          <a:xfrm>
            <a:off x="304800" y="1524000"/>
            <a:ext cx="8534400" cy="5293757"/>
          </a:xfrm>
          <a:prstGeom prst="rect">
            <a:avLst/>
          </a:prstGeom>
          <a:noFill/>
        </p:spPr>
        <p:txBody>
          <a:bodyPr wrap="square" rtlCol="0">
            <a:spAutoFit/>
          </a:bodyPr>
          <a:lstStyle/>
          <a:p>
            <a:pPr algn="l"/>
            <a:r>
              <a:rPr lang="en-US" b="1" i="0" dirty="0">
                <a:solidFill>
                  <a:srgbClr val="000000"/>
                </a:solidFill>
                <a:effectLst/>
                <a:latin typeface="Arial" panose="020B0604020202020204" pitchFamily="34" charset="0"/>
              </a:rPr>
              <a:t>Operating Temperature</a:t>
            </a:r>
          </a:p>
          <a:p>
            <a:pPr algn="just"/>
            <a:r>
              <a:rPr lang="en-US" sz="1600" b="0" i="0" dirty="0">
                <a:solidFill>
                  <a:srgbClr val="000000"/>
                </a:solidFill>
                <a:effectLst/>
                <a:latin typeface="Arial" panose="020B0604020202020204" pitchFamily="34" charset="0"/>
              </a:rPr>
              <a:t>All semiconductor devices are temperature sensitive. This is due primarily to the characteristics of the P-N junctions changing with temperature. Silicon transistors and diodes can operate satisfactorily with junction temperatures up to about 200° C; above this temperature, the characteristics become so poor as to result in inferior performance. Resistors may also change their value with a change of temperature due to the thermal generation of carriers and the change in the mobility of the carriers.</a:t>
            </a:r>
          </a:p>
          <a:p>
            <a:pPr algn="l"/>
            <a:endParaRPr lang="en-US" b="0" i="0" dirty="0">
              <a:solidFill>
                <a:srgbClr val="000000"/>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Power Dissipation</a:t>
            </a:r>
          </a:p>
          <a:p>
            <a:pPr algn="just"/>
            <a:r>
              <a:rPr lang="en-US" sz="1600" b="0" i="0" dirty="0">
                <a:solidFill>
                  <a:srgbClr val="000000"/>
                </a:solidFill>
                <a:effectLst/>
                <a:latin typeface="Arial" panose="020B0604020202020204" pitchFamily="34" charset="0"/>
              </a:rPr>
              <a:t>The power dissipation of a logic circuit is usually defined as the supply power required for the gate to operate with a 50 percent duty cycle, that is, equal times in the 0 and 1 logic states. The power dissipation of typical integrated logic circuits ranges from a few milliwatts to about 50 </a:t>
            </a:r>
            <a:r>
              <a:rPr lang="en-US" sz="1600" b="0" i="0" dirty="0" err="1">
                <a:solidFill>
                  <a:srgbClr val="000000"/>
                </a:solidFill>
                <a:effectLst/>
                <a:latin typeface="Arial" panose="020B0604020202020204" pitchFamily="34" charset="0"/>
              </a:rPr>
              <a:t>mW</a:t>
            </a:r>
            <a:r>
              <a:rPr lang="en-US" sz="1600" b="0" i="0" dirty="0">
                <a:solidFill>
                  <a:srgbClr val="000000"/>
                </a:solidFill>
                <a:effectLst/>
                <a:latin typeface="Arial" panose="020B0604020202020204" pitchFamily="34" charset="0"/>
              </a:rPr>
              <a:t> per gate, depending on the type of circuit. In general, high-speed circuits with short propagation delays require higher power.</a:t>
            </a:r>
          </a:p>
          <a:p>
            <a:pPr algn="just"/>
            <a:endParaRPr lang="en-US" b="0" i="0" dirty="0">
              <a:solidFill>
                <a:srgbClr val="000000"/>
              </a:solidFill>
              <a:effectLst/>
              <a:latin typeface="Arial" panose="020B0604020202020204" pitchFamily="34" charset="0"/>
            </a:endParaRPr>
          </a:p>
          <a:p>
            <a:pPr algn="just"/>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Speed-Power Product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F</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igure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f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erit)</a:t>
            </a:r>
          </a:p>
          <a:p>
            <a:pPr algn="just"/>
            <a:r>
              <a:rPr lang="en-US" b="0" i="0" dirty="0">
                <a:solidFill>
                  <a:srgbClr val="212121"/>
                </a:solidFill>
                <a:effectLst/>
                <a:latin typeface="Georgia" panose="02040502050405020303" pitchFamily="18" charset="0"/>
              </a:rPr>
              <a:t>The product of power dissipation and propagation delay for a given logic or IC family (should be as low as possible)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endParaRPr>
          </a:p>
          <a:p>
            <a:pPr algn="just"/>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143541947"/>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0" y="2209800"/>
            <a:ext cx="5943600" cy="4495800"/>
          </a:xfrm>
        </p:spPr>
        <p:txBody>
          <a:bodyPr/>
          <a:lstStyle/>
          <a:p>
            <a:pPr marL="0" indent="0" eaLnBrk="1" hangingPunct="1">
              <a:buFont typeface="Arial" panose="020B0604020202020204" pitchFamily="34" charset="0"/>
              <a:buNone/>
            </a:pPr>
            <a:endParaRPr lang="en-US" sz="2000" b="1" dirty="0">
              <a:cs typeface="Times New Roman" panose="02020603050405020304" pitchFamily="18" charset="0"/>
            </a:endParaRPr>
          </a:p>
          <a:p>
            <a:pPr marL="0" indent="0" eaLnBrk="1" hangingPunct="1">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sz="2000" baseline="-25000" dirty="0">
              <a:latin typeface="Times New Roman" panose="02020603050405020304" pitchFamily="18" charset="0"/>
              <a:cs typeface="Times New Roman" panose="02020603050405020304" pitchFamily="18" charset="0"/>
            </a:endParaRPr>
          </a:p>
        </p:txBody>
      </p:sp>
      <p:sp>
        <p:nvSpPr>
          <p:cNvPr id="8" name="Content Placeholder 7"/>
          <p:cNvSpPr txBox="1">
            <a:spLocks/>
          </p:cNvSpPr>
          <p:nvPr/>
        </p:nvSpPr>
        <p:spPr>
          <a:xfrm>
            <a:off x="45875" y="1371600"/>
            <a:ext cx="90678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sz="1800" dirty="0">
              <a:solidFill>
                <a:srgbClr val="000000"/>
              </a:solidFill>
              <a:latin typeface="Arial" panose="020B0604020202020204" pitchFamily="34"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457200" indent="-457200" fontAlgn="auto">
              <a:spcAft>
                <a:spcPts val="0"/>
              </a:spcAft>
              <a:buFont typeface="+mj-lt"/>
              <a:buAutoNum type="arabicPeriod"/>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fontAlgn="auto">
              <a:spcAft>
                <a:spcPts val="0"/>
              </a:spcAft>
              <a:buFont typeface="Arial" pitchFamily="34" charset="0"/>
              <a:buNone/>
              <a:defRPr/>
            </a:pPr>
            <a:endParaRPr lang="en-US" sz="2000" b="1" dirty="0">
              <a:cs typeface="Times New Roman" panose="02020603050405020304" pitchFamily="18" charset="0"/>
            </a:endParaRPr>
          </a:p>
          <a:p>
            <a:pPr marL="0" indent="0">
              <a:buFont typeface="Arial" pitchFamily="34" charset="0"/>
              <a:buNone/>
              <a:defRPr/>
            </a:pPr>
            <a:endParaRPr lang="en-US" sz="2000" b="1" dirty="0">
              <a:cs typeface="Times New Roman" panose="02020603050405020304" pitchFamily="18" charset="0"/>
            </a:endParaRPr>
          </a:p>
        </p:txBody>
      </p:sp>
      <p:sp>
        <p:nvSpPr>
          <p:cNvPr id="5" name="Rectangle 5">
            <a:extLst>
              <a:ext uri="{FF2B5EF4-FFF2-40B4-BE49-F238E27FC236}">
                <a16:creationId xmlns:a16="http://schemas.microsoft.com/office/drawing/2014/main" xmlns="" id="{8697D210-AA21-43C5-AC9F-DDC22790525D}"/>
              </a:ext>
            </a:extLst>
          </p:cNvPr>
          <p:cNvSpPr>
            <a:spLocks noChangeArrowheads="1"/>
          </p:cNvSpPr>
          <p:nvPr>
            <p:custDataLst>
              <p:tags r:id="rId1"/>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D4A7A2AE-6FE1-4B80-A668-A422E2D57ABE}"/>
              </a:ext>
            </a:extLst>
          </p:cNvPr>
          <p:cNvSpPr>
            <a:spLocks noChangeArrowheads="1"/>
          </p:cNvSpPr>
          <p:nvPr>
            <p:custDataLst>
              <p:tags r:id="rId2"/>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pic>
        <p:nvPicPr>
          <p:cNvPr id="1026" name="Picture 2" descr="byjusexamprep">
            <a:extLst>
              <a:ext uri="{FF2B5EF4-FFF2-40B4-BE49-F238E27FC236}">
                <a16:creationId xmlns:a16="http://schemas.microsoft.com/office/drawing/2014/main" xmlns="" id="{72B2650D-2843-4071-ABA3-4AE0D91EB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05997"/>
            <a:ext cx="749508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91536"/>
      </p:ext>
    </p:extLst>
  </p:cSld>
  <p:clrMapOvr>
    <a:masterClrMapping/>
  </p:clrMapOvr>
  <mc:AlternateContent xmlns:mc="http://schemas.openxmlformats.org/markup-compatibility/2006" xmlns:p14="http://schemas.microsoft.com/office/powerpoint/2010/main">
    <mc:Choice Requires="p14">
      <p:transition spd="slow" p14:dur="2000" advTm="374159"/>
    </mc:Choice>
    <mc:Fallback xmlns="">
      <p:transition spd="slow" advTm="374159"/>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Placeholder 7"/>
          <p:cNvSpPr>
            <a:spLocks noGrp="1"/>
          </p:cNvSpPr>
          <p:nvPr>
            <p:ph type="body" idx="4294967295"/>
          </p:nvPr>
        </p:nvSpPr>
        <p:spPr>
          <a:xfrm>
            <a:off x="1524000" y="2255838"/>
            <a:ext cx="1447800" cy="411162"/>
          </a:xfrm>
        </p:spPr>
        <p:txBody>
          <a:bodyPr/>
          <a:lstStyle/>
          <a:p>
            <a:pPr marL="0" indent="0" eaLnBrk="1" hangingPunct="1">
              <a:buFont typeface="Arial" panose="020B0604020202020204" pitchFamily="34" charset="0"/>
              <a:buNone/>
            </a:pPr>
            <a:r>
              <a:rPr lang="en-US" sz="2000">
                <a:cs typeface="Times New Roman" panose="02020603050405020304" pitchFamily="18" charset="0"/>
              </a:rPr>
              <a:t>RTL-NOR</a:t>
            </a:r>
          </a:p>
        </p:txBody>
      </p:sp>
      <p:pic>
        <p:nvPicPr>
          <p:cNvPr id="77827" name="Content Placeholder 11"/>
          <p:cNvPicPr>
            <a:picLocks noGrp="1" noChangeAspect="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76200" y="2713038"/>
            <a:ext cx="4876800" cy="3992562"/>
          </a:xfrm>
          <a:noFill/>
          <a:ln w="38100">
            <a:solidFill>
              <a:schemeClr val="tx2"/>
            </a:solidFill>
            <a:miter lim="800000"/>
            <a:headEnd/>
            <a:tailEnd/>
          </a:ln>
        </p:spPr>
      </p:pic>
      <p:sp>
        <p:nvSpPr>
          <p:cNvPr id="47108" name="Text Placeholder 9"/>
          <p:cNvSpPr>
            <a:spLocks noGrp="1"/>
          </p:cNvSpPr>
          <p:nvPr>
            <p:ph type="body" sz="quarter" idx="4294967295"/>
          </p:nvPr>
        </p:nvSpPr>
        <p:spPr>
          <a:xfrm>
            <a:off x="6473825" y="2286000"/>
            <a:ext cx="1374775" cy="381000"/>
          </a:xfrm>
        </p:spPr>
        <p:txBody>
          <a:bodyPr rtlCol="0">
            <a:normAutofit fontScale="92500" lnSpcReduction="10000"/>
          </a:bodyPr>
          <a:lstStyle/>
          <a:p>
            <a:pPr marL="0" indent="0" eaLnBrk="1" fontAlgn="auto" hangingPunct="1">
              <a:spcAft>
                <a:spcPts val="0"/>
              </a:spcAft>
              <a:buFont typeface="Arial" panose="020B0604020202020204" pitchFamily="34" charset="0"/>
              <a:buNone/>
              <a:defRPr/>
            </a:pPr>
            <a:r>
              <a:rPr lang="en-US" sz="2200" dirty="0">
                <a:cs typeface="Times New Roman" panose="02020603050405020304" pitchFamily="18" charset="0"/>
              </a:rPr>
              <a:t>DTL-NAND</a:t>
            </a:r>
          </a:p>
        </p:txBody>
      </p:sp>
      <p:pic>
        <p:nvPicPr>
          <p:cNvPr id="77829" name="Content Placeholder 12"/>
          <p:cNvPicPr>
            <a:picLocks noGrp="1" noChangeAspect="1"/>
          </p:cNvPicPr>
          <p:nvPr>
            <p:ph sz="quarter" idx="4294967295"/>
          </p:nvPr>
        </p:nvPicPr>
        <p:blipFill>
          <a:blip r:embed="rId6">
            <a:extLst>
              <a:ext uri="{28A0092B-C50C-407E-A947-70E740481C1C}">
                <a14:useLocalDpi xmlns:a14="http://schemas.microsoft.com/office/drawing/2010/main" val="0"/>
              </a:ext>
            </a:extLst>
          </a:blip>
          <a:srcRect/>
          <a:stretch>
            <a:fillRect/>
          </a:stretch>
        </p:blipFill>
        <p:spPr>
          <a:xfrm>
            <a:off x="5105400" y="2895600"/>
            <a:ext cx="4038600" cy="3810000"/>
          </a:xfrm>
          <a:noFill/>
          <a:ln w="38100">
            <a:solidFill>
              <a:schemeClr val="tx2"/>
            </a:solidFill>
            <a:miter lim="800000"/>
            <a:headEnd/>
            <a:tailEnd/>
          </a:ln>
        </p:spPr>
      </p:pic>
      <p:sp>
        <p:nvSpPr>
          <p:cNvPr id="10"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US" sz="3000" b="1" dirty="0">
                <a:solidFill>
                  <a:schemeClr val="bg1"/>
                </a:solidFill>
                <a:latin typeface="+mn-lt"/>
                <a:cs typeface="Times New Roman" panose="02020603050405020304" pitchFamily="18" charset="0"/>
              </a:rPr>
              <a:t>Type of Digital Logic Families</a:t>
            </a:r>
            <a:r>
              <a:rPr lang="en-IN" sz="3000" b="1" dirty="0">
                <a:solidFill>
                  <a:schemeClr val="bg1"/>
                </a:solidFill>
                <a:latin typeface="+mn-lt"/>
                <a:cs typeface="Times New Roman" panose="02020603050405020304" pitchFamily="18" charset="0"/>
              </a:rPr>
              <a:t> </a:t>
            </a:r>
          </a:p>
        </p:txBody>
      </p:sp>
      <p:sp>
        <p:nvSpPr>
          <p:cNvPr id="77831"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8" name="Rectangle 5">
            <a:extLst>
              <a:ext uri="{FF2B5EF4-FFF2-40B4-BE49-F238E27FC236}">
                <a16:creationId xmlns:a16="http://schemas.microsoft.com/office/drawing/2014/main" xmlns="" id="{89D0979B-A75C-4428-9841-B752675549C8}"/>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1150E35E-1B97-4413-93C3-D02C3FD97A8D}"/>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3783"/>
    </mc:Choice>
    <mc:Fallback xmlns="">
      <p:transition spd="slow" advTm="73783"/>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4294967295"/>
          </p:nvPr>
        </p:nvSpPr>
        <p:spPr>
          <a:xfrm>
            <a:off x="0" y="609600"/>
            <a:ext cx="8915400" cy="5516563"/>
          </a:xfrm>
        </p:spPr>
        <p:txBody>
          <a:bodyPr rtlCol="0">
            <a:normAutofit/>
          </a:bodyPr>
          <a:lstStyle/>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800100" lvl="1" indent="-342900" eaLnBrk="1" fontAlgn="auto" hangingPunct="1">
              <a:spcAft>
                <a:spcPts val="0"/>
              </a:spcAft>
              <a:buFont typeface="+mj-lt"/>
              <a:buAutoNum type="arabicPeriod"/>
              <a:defRPr/>
            </a:pPr>
            <a:endParaRPr lang="en-US" sz="1800" dirty="0">
              <a:latin typeface="Times New Roman" panose="02020603050405020304" pitchFamily="18" charset="0"/>
              <a:cs typeface="Times New Roman" panose="02020603050405020304" pitchFamily="18" charset="0"/>
            </a:endParaRPr>
          </a:p>
          <a:p>
            <a:pPr marL="457200" lvl="1" indent="0" eaLnBrk="1" fontAlgn="auto" hangingPunct="1">
              <a:spcAft>
                <a:spcPts val="0"/>
              </a:spcAft>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marL="457200" lvl="1" indent="0" eaLnBrk="1" fontAlgn="auto" hangingPunct="1">
              <a:spcAft>
                <a:spcPts val="0"/>
              </a:spcAft>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marL="396875" lvl="1" indent="-277813" eaLnBrk="1" fontAlgn="auto" hangingPunct="1">
              <a:spcAft>
                <a:spcPts val="0"/>
              </a:spcAft>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TTL NAND Gate With Totem-pole Output                     Open collector TTL NAND Gate</a:t>
            </a:r>
          </a:p>
          <a:p>
            <a:pPr marL="396875" lvl="1" indent="-277813" eaLnBrk="1" fontAlgn="auto" hangingPunct="1">
              <a:spcAft>
                <a:spcPts val="0"/>
              </a:spcAft>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marL="52388" lvl="1" indent="404813" eaLnBrk="1" fontAlgn="auto" hangingPunct="1">
              <a:spcAft>
                <a:spcPts val="0"/>
              </a:spcAft>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p:txBody>
      </p:sp>
      <p:pic>
        <p:nvPicPr>
          <p:cNvPr id="7885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 y="2727325"/>
            <a:ext cx="4343400" cy="3902075"/>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78852"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7000" y="2681288"/>
            <a:ext cx="3810000" cy="3948112"/>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0" y="2255838"/>
            <a:ext cx="9144000" cy="425450"/>
          </a:xfrm>
          <a:prstGeom prst="rect">
            <a:avLst/>
          </a:prstGeom>
        </p:spPr>
        <p:txBody>
          <a:bodyPr>
            <a:spAutoFit/>
          </a:bodyPr>
          <a:lstStyle/>
          <a:p>
            <a:pPr>
              <a:lnSpc>
                <a:spcPct val="115000"/>
              </a:lnSpc>
              <a:defRPr/>
            </a:pPr>
            <a:r>
              <a:rPr lang="en-US" sz="2000" b="1" dirty="0">
                <a:latin typeface="+mn-lt"/>
                <a:cs typeface="Times New Roman" panose="02020603050405020304" pitchFamily="18" charset="0"/>
              </a:rPr>
              <a:t>Transistor-Transistor Logic (TTL): </a:t>
            </a:r>
          </a:p>
        </p:txBody>
      </p:sp>
      <p:sp>
        <p:nvSpPr>
          <p:cNvPr id="10"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US" sz="3000" b="1" dirty="0">
                <a:solidFill>
                  <a:schemeClr val="bg1"/>
                </a:solidFill>
                <a:latin typeface="+mn-lt"/>
                <a:cs typeface="Times New Roman" panose="02020603050405020304" pitchFamily="18" charset="0"/>
              </a:rPr>
              <a:t>Type of Digital Logic Families</a:t>
            </a:r>
            <a:r>
              <a:rPr lang="en-IN" sz="3000" b="1" dirty="0">
                <a:solidFill>
                  <a:schemeClr val="bg1"/>
                </a:solidFill>
                <a:latin typeface="+mn-lt"/>
                <a:cs typeface="Times New Roman" panose="02020603050405020304" pitchFamily="18" charset="0"/>
              </a:rPr>
              <a:t> </a:t>
            </a:r>
          </a:p>
        </p:txBody>
      </p:sp>
      <p:sp>
        <p:nvSpPr>
          <p:cNvPr id="78855"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8" name="Rectangle 5">
            <a:extLst>
              <a:ext uri="{FF2B5EF4-FFF2-40B4-BE49-F238E27FC236}">
                <a16:creationId xmlns:a16="http://schemas.microsoft.com/office/drawing/2014/main" xmlns="" id="{626BEC6A-5FEC-4F8F-890A-FFCD4F8A32A0}"/>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FED8C32A-680D-4E86-8002-44A4CF2E8102}"/>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6337"/>
    </mc:Choice>
    <mc:Fallback xmlns="">
      <p:transition spd="slow" advTm="16337"/>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255838"/>
            <a:ext cx="9144000" cy="425450"/>
          </a:xfrm>
          <a:prstGeom prst="rect">
            <a:avLst/>
          </a:prstGeom>
        </p:spPr>
        <p:txBody>
          <a:bodyPr>
            <a:spAutoFit/>
          </a:bodyPr>
          <a:lstStyle/>
          <a:p>
            <a:pPr>
              <a:lnSpc>
                <a:spcPct val="115000"/>
              </a:lnSpc>
              <a:defRPr/>
            </a:pPr>
            <a:r>
              <a:rPr lang="en-US" sz="2000" b="1" dirty="0">
                <a:latin typeface="+mn-lt"/>
                <a:cs typeface="Times New Roman" panose="02020603050405020304" pitchFamily="18" charset="0"/>
              </a:rPr>
              <a:t>EMITTER-COUPLED LOGIC (ECL): </a:t>
            </a:r>
          </a:p>
        </p:txBody>
      </p:sp>
      <p:sp>
        <p:nvSpPr>
          <p:cNvPr id="10"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US" sz="3000" b="1" dirty="0">
                <a:solidFill>
                  <a:schemeClr val="bg1"/>
                </a:solidFill>
                <a:latin typeface="+mn-lt"/>
                <a:cs typeface="Times New Roman" panose="02020603050405020304" pitchFamily="18" charset="0"/>
              </a:rPr>
              <a:t>Type of Digital Logic Families</a:t>
            </a:r>
            <a:r>
              <a:rPr lang="en-IN" sz="3000" b="1" dirty="0">
                <a:solidFill>
                  <a:schemeClr val="bg1"/>
                </a:solidFill>
                <a:latin typeface="+mn-lt"/>
                <a:cs typeface="Times New Roman" panose="02020603050405020304" pitchFamily="18" charset="0"/>
              </a:rPr>
              <a:t> </a:t>
            </a:r>
          </a:p>
        </p:txBody>
      </p:sp>
      <p:pic>
        <p:nvPicPr>
          <p:cNvPr id="79876" name="Picture 2" descr="The Basics of Emitter-Coupled Logic - Technical Artic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286000"/>
            <a:ext cx="4648200" cy="437356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9877" name="TextBox 13"/>
          <p:cNvSpPr>
            <a:spLocks noChangeArrowheads="1"/>
          </p:cNvSpPr>
          <p:nvPr>
            <p:custDataLst>
              <p:tags r:id="rId1"/>
            </p:custDataLst>
          </p:nvPr>
        </p:nvSpPr>
        <p:spPr bwMode="auto">
          <a:xfrm>
            <a:off x="6948488" y="6629400"/>
            <a:ext cx="1800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en-IN" altLang="en-US" sz="800"/>
              <a:t>Image source : </a:t>
            </a:r>
            <a:r>
              <a:rPr lang="en-IN" sz="800"/>
              <a:t>Google</a:t>
            </a:r>
          </a:p>
        </p:txBody>
      </p:sp>
      <p:sp>
        <p:nvSpPr>
          <p:cNvPr id="6" name="Rectangle 5">
            <a:extLst>
              <a:ext uri="{FF2B5EF4-FFF2-40B4-BE49-F238E27FC236}">
                <a16:creationId xmlns:a16="http://schemas.microsoft.com/office/drawing/2014/main" xmlns="" id="{C3FC8490-430B-4975-B88E-2A9B78AB3E7B}"/>
              </a:ext>
            </a:extLst>
          </p:cNvPr>
          <p:cNvSpPr>
            <a:spLocks noChangeArrowheads="1"/>
          </p:cNvSpPr>
          <p:nvPr>
            <p:custDataLst>
              <p:tags r:id="rId2"/>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7" name="TextBox 4">
            <a:extLst>
              <a:ext uri="{FF2B5EF4-FFF2-40B4-BE49-F238E27FC236}">
                <a16:creationId xmlns:a16="http://schemas.microsoft.com/office/drawing/2014/main" xmlns="" id="{EFAAC272-38D8-44A9-A116-3A8BEC660E51}"/>
              </a:ext>
            </a:extLst>
          </p:cNvPr>
          <p:cNvSpPr>
            <a:spLocks noChangeArrowheads="1"/>
          </p:cNvSpPr>
          <p:nvPr>
            <p:custDataLst>
              <p:tags r:id="rId3"/>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4845"/>
    </mc:Choice>
    <mc:Fallback xmlns="">
      <p:transition spd="slow" advTm="34845"/>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901" name="Picture 4" descr="C:\Users\parul\Desktop\Cover Page with yellow patch - Version 18.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0902" name="Rectangle 7"/>
          <p:cNvSpPr>
            <a:spLocks noChangeArrowheads="1"/>
          </p:cNvSpPr>
          <p:nvPr>
            <p:custDataLst>
              <p:tags r:id="rId2"/>
            </p:custDataLst>
          </p:nvPr>
        </p:nvSpPr>
        <p:spPr bwMode="auto">
          <a:xfrm>
            <a:off x="1828800" y="6030917"/>
            <a:ext cx="64008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600" dirty="0">
                <a:solidFill>
                  <a:srgbClr val="000000"/>
                </a:solidFill>
                <a:latin typeface="Arial" panose="020B0604020202020204" pitchFamily="34" charset="0"/>
              </a:rPr>
              <a:t>Image sources: R P Jain, Modern Digital Electronics, pg. 149-150. </a:t>
            </a:r>
          </a:p>
        </p:txBody>
      </p:sp>
      <p:sp>
        <p:nvSpPr>
          <p:cNvPr id="5" name="Rectangle 5">
            <a:extLst>
              <a:ext uri="{FF2B5EF4-FFF2-40B4-BE49-F238E27FC236}">
                <a16:creationId xmlns:a16="http://schemas.microsoft.com/office/drawing/2014/main" xmlns="" id="{3986A0B3-97DD-47EA-A440-06316AB2593B}"/>
              </a:ext>
            </a:extLst>
          </p:cNvPr>
          <p:cNvSpPr>
            <a:spLocks noChangeArrowheads="1"/>
          </p:cNvSpPr>
          <p:nvPr>
            <p:custDataLst>
              <p:tags r:id="rId3"/>
            </p:custDataLst>
          </p:nvPr>
        </p:nvSpPr>
        <p:spPr bwMode="auto">
          <a:xfrm>
            <a:off x="7776" y="29547"/>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72B1C30A-F44C-46F0-A2A9-FD5D5A2C77E8}"/>
              </a:ext>
            </a:extLst>
          </p:cNvPr>
          <p:cNvSpPr>
            <a:spLocks noChangeArrowheads="1"/>
          </p:cNvSpPr>
          <p:nvPr>
            <p:custDataLst>
              <p:tags r:id="rId4"/>
            </p:custDataLst>
          </p:nvPr>
        </p:nvSpPr>
        <p:spPr bwMode="auto">
          <a:xfrm>
            <a:off x="83976" y="7594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1F96F487-9544-4730-892A-1B9DD9629106}"/>
              </a:ext>
            </a:extLst>
          </p:cNvPr>
          <p:cNvSpPr txBox="1"/>
          <p:nvPr/>
        </p:nvSpPr>
        <p:spPr>
          <a:xfrm>
            <a:off x="457200" y="1676400"/>
            <a:ext cx="8229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CMOS consumes very little power, has excellent noise immunity, and is used with a wide range of voltages. </a:t>
            </a:r>
          </a:p>
          <a:p>
            <a:pPr marL="285750" indent="-285750">
              <a:buFont typeface="Arial" panose="020B0604020202020204" pitchFamily="34" charset="0"/>
              <a:buChar char="•"/>
            </a:pPr>
            <a:r>
              <a:rPr lang="en-US" dirty="0"/>
              <a:t>TTL can drive more current and uses more power than CMOS</a:t>
            </a:r>
          </a:p>
        </p:txBody>
      </p:sp>
      <p:pic>
        <p:nvPicPr>
          <p:cNvPr id="4" name="Picture 3">
            <a:extLst>
              <a:ext uri="{FF2B5EF4-FFF2-40B4-BE49-F238E27FC236}">
                <a16:creationId xmlns:a16="http://schemas.microsoft.com/office/drawing/2014/main" xmlns="" id="{773D6941-EB36-4AFB-928D-60882845357B}"/>
              </a:ext>
            </a:extLst>
          </p:cNvPr>
          <p:cNvPicPr>
            <a:picLocks noChangeAspect="1"/>
          </p:cNvPicPr>
          <p:nvPr/>
        </p:nvPicPr>
        <p:blipFill>
          <a:blip r:embed="rId7"/>
          <a:stretch>
            <a:fillRect/>
          </a:stretch>
        </p:blipFill>
        <p:spPr>
          <a:xfrm>
            <a:off x="115078" y="2857500"/>
            <a:ext cx="3775398" cy="2886100"/>
          </a:xfrm>
          <a:prstGeom prst="rect">
            <a:avLst/>
          </a:prstGeom>
        </p:spPr>
      </p:pic>
      <p:pic>
        <p:nvPicPr>
          <p:cNvPr id="8" name="Picture 7">
            <a:extLst>
              <a:ext uri="{FF2B5EF4-FFF2-40B4-BE49-F238E27FC236}">
                <a16:creationId xmlns:a16="http://schemas.microsoft.com/office/drawing/2014/main" xmlns="" id="{8A9B6407-3A99-4DAE-A4F4-DAB8CFD4DDA4}"/>
              </a:ext>
            </a:extLst>
          </p:cNvPr>
          <p:cNvPicPr>
            <a:picLocks noChangeAspect="1"/>
          </p:cNvPicPr>
          <p:nvPr/>
        </p:nvPicPr>
        <p:blipFill>
          <a:blip r:embed="rId8"/>
          <a:stretch>
            <a:fillRect/>
          </a:stretch>
        </p:blipFill>
        <p:spPr>
          <a:xfrm>
            <a:off x="4593772" y="2996352"/>
            <a:ext cx="4141829" cy="2747248"/>
          </a:xfrm>
          <a:prstGeom prst="rect">
            <a:avLst/>
          </a:prstGeom>
        </p:spPr>
      </p:pic>
    </p:spTree>
  </p:cSld>
  <p:clrMapOvr>
    <a:masterClrMapping/>
  </p:clrMapOvr>
  <p:transition advTm="10026"/>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solidFill>
                  <a:srgbClr val="000000"/>
                </a:solidFill>
                <a:latin typeface="+mj-lt"/>
                <a:cs typeface="Times New Roman" panose="02020603050405020304" pitchFamily="18" charset="0"/>
              </a:rPr>
              <a:t>Decimal Number System: 12345</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Radix, r = 10</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Digits : 0,1,2,3,4,5,6,7,8,9 (10 digits)</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1</a:t>
            </a:r>
            <a:r>
              <a:rPr lang="en-US" sz="2000" b="1" dirty="0">
                <a:solidFill>
                  <a:srgbClr val="00B050"/>
                </a:solidFill>
                <a:latin typeface="+mj-lt"/>
                <a:cs typeface="Times New Roman" panose="02020603050405020304" pitchFamily="18" charset="0"/>
              </a:rPr>
              <a:t>2</a:t>
            </a:r>
            <a:r>
              <a:rPr lang="en-US" sz="2000" b="1" dirty="0">
                <a:solidFill>
                  <a:schemeClr val="accent6">
                    <a:lumMod val="50000"/>
                  </a:schemeClr>
                </a:solidFill>
                <a:latin typeface="+mj-lt"/>
                <a:cs typeface="Times New Roman" panose="02020603050405020304" pitchFamily="18" charset="0"/>
              </a:rPr>
              <a:t>3</a:t>
            </a:r>
            <a:r>
              <a:rPr lang="en-US" sz="2000" b="1" dirty="0">
                <a:solidFill>
                  <a:schemeClr val="tx2"/>
                </a:solidFill>
                <a:latin typeface="+mj-lt"/>
                <a:cs typeface="Times New Roman" panose="02020603050405020304" pitchFamily="18" charset="0"/>
              </a:rPr>
              <a:t>4</a:t>
            </a:r>
            <a:r>
              <a:rPr lang="en-US" sz="2000" b="1" dirty="0">
                <a:solidFill>
                  <a:srgbClr val="FF0000"/>
                </a:solidFill>
                <a:latin typeface="+mj-lt"/>
                <a:cs typeface="Times New Roman" panose="02020603050405020304" pitchFamily="18" charset="0"/>
              </a:rPr>
              <a:t>5</a:t>
            </a:r>
            <a:r>
              <a:rPr lang="en-US" sz="2000" b="1" dirty="0">
                <a:solidFill>
                  <a:srgbClr val="000000"/>
                </a:solidFill>
                <a:latin typeface="+mj-lt"/>
                <a:cs typeface="Times New Roman" panose="02020603050405020304" pitchFamily="18" charset="0"/>
              </a:rPr>
              <a:t>.</a:t>
            </a:r>
            <a:r>
              <a:rPr lang="en-US" sz="2000" b="1" dirty="0">
                <a:solidFill>
                  <a:schemeClr val="accent3">
                    <a:lumMod val="50000"/>
                  </a:schemeClr>
                </a:solidFill>
                <a:latin typeface="+mj-lt"/>
                <a:cs typeface="Times New Roman" panose="02020603050405020304" pitchFamily="18" charset="0"/>
              </a:rPr>
              <a:t>6</a:t>
            </a:r>
            <a:r>
              <a:rPr lang="en-US" sz="2000" b="1" dirty="0">
                <a:solidFill>
                  <a:srgbClr val="000099"/>
                </a:solidFill>
                <a:latin typeface="+mj-lt"/>
                <a:cs typeface="Times New Roman" panose="02020603050405020304" pitchFamily="18" charset="0"/>
              </a:rPr>
              <a:t>7</a:t>
            </a:r>
            <a:r>
              <a:rPr lang="en-US" sz="2000" b="1" dirty="0">
                <a:solidFill>
                  <a:srgbClr val="6600CC"/>
                </a:solidFill>
                <a:latin typeface="+mj-lt"/>
                <a:cs typeface="Times New Roman" panose="02020603050405020304" pitchFamily="18" charset="0"/>
              </a:rPr>
              <a:t>8</a:t>
            </a:r>
            <a:r>
              <a:rPr lang="en-US" sz="2000" b="1" dirty="0">
                <a:solidFill>
                  <a:srgbClr val="000000"/>
                </a:solidFill>
                <a:latin typeface="+mj-lt"/>
                <a:cs typeface="Times New Roman" panose="02020603050405020304" pitchFamily="18" charset="0"/>
              </a:rPr>
              <a:t> = 1x10</a:t>
            </a:r>
            <a:r>
              <a:rPr lang="en-US" sz="2000" b="1" baseline="30000" dirty="0">
                <a:solidFill>
                  <a:srgbClr val="000000"/>
                </a:solidFill>
                <a:latin typeface="+mj-lt"/>
                <a:cs typeface="Times New Roman" panose="02020603050405020304" pitchFamily="18" charset="0"/>
              </a:rPr>
              <a:t>4 </a:t>
            </a:r>
            <a:r>
              <a:rPr lang="en-US" sz="2000" b="1" dirty="0">
                <a:solidFill>
                  <a:srgbClr val="000000"/>
                </a:solidFill>
                <a:latin typeface="+mj-lt"/>
                <a:cs typeface="Times New Roman" panose="02020603050405020304" pitchFamily="18" charset="0"/>
              </a:rPr>
              <a:t>+ </a:t>
            </a:r>
            <a:r>
              <a:rPr lang="en-US" sz="2000" b="1" dirty="0">
                <a:solidFill>
                  <a:srgbClr val="00B050"/>
                </a:solidFill>
                <a:latin typeface="+mj-lt"/>
                <a:cs typeface="Times New Roman" panose="02020603050405020304" pitchFamily="18" charset="0"/>
              </a:rPr>
              <a:t>2</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3 </a:t>
            </a:r>
            <a:r>
              <a:rPr lang="en-US" sz="2000" b="1" dirty="0">
                <a:solidFill>
                  <a:srgbClr val="000000"/>
                </a:solidFill>
                <a:latin typeface="+mj-lt"/>
                <a:cs typeface="Times New Roman" panose="02020603050405020304" pitchFamily="18" charset="0"/>
              </a:rPr>
              <a:t>+ </a:t>
            </a:r>
            <a:r>
              <a:rPr lang="en-US" sz="2000" b="1" dirty="0">
                <a:solidFill>
                  <a:schemeClr val="accent6">
                    <a:lumMod val="50000"/>
                  </a:schemeClr>
                </a:solidFill>
                <a:latin typeface="+mj-lt"/>
                <a:cs typeface="Times New Roman" panose="02020603050405020304" pitchFamily="18" charset="0"/>
              </a:rPr>
              <a:t>3</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2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chemeClr val="tx2"/>
                </a:solidFill>
                <a:latin typeface="+mj-lt"/>
                <a:cs typeface="Times New Roman" panose="02020603050405020304" pitchFamily="18" charset="0"/>
              </a:rPr>
              <a:t>4</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1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rgbClr val="FF0000"/>
                </a:solidFill>
                <a:latin typeface="+mj-lt"/>
                <a:cs typeface="Times New Roman" panose="02020603050405020304" pitchFamily="18" charset="0"/>
              </a:rPr>
              <a:t>5</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0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chemeClr val="accent3">
                    <a:lumMod val="50000"/>
                  </a:schemeClr>
                </a:solidFill>
                <a:latin typeface="+mj-lt"/>
                <a:cs typeface="Times New Roman" panose="02020603050405020304" pitchFamily="18" charset="0"/>
              </a:rPr>
              <a:t>6</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-1 </a:t>
            </a:r>
            <a:r>
              <a:rPr lang="en-US" sz="2000" b="1" dirty="0">
                <a:solidFill>
                  <a:srgbClr val="000000"/>
                </a:solidFill>
                <a:latin typeface="+mj-lt"/>
                <a:cs typeface="Times New Roman" panose="02020603050405020304" pitchFamily="18" charset="0"/>
              </a:rPr>
              <a:t>+ </a:t>
            </a:r>
            <a:r>
              <a:rPr lang="en-US" sz="2000" b="1" dirty="0">
                <a:solidFill>
                  <a:srgbClr val="000099"/>
                </a:solidFill>
                <a:latin typeface="+mj-lt"/>
                <a:cs typeface="Times New Roman" panose="02020603050405020304" pitchFamily="18" charset="0"/>
              </a:rPr>
              <a:t>7</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-2 </a:t>
            </a:r>
            <a:r>
              <a:rPr lang="en-US" sz="2000" b="1" dirty="0">
                <a:solidFill>
                  <a:srgbClr val="000000"/>
                </a:solidFill>
                <a:latin typeface="+mj-lt"/>
                <a:cs typeface="Times New Roman" panose="02020603050405020304" pitchFamily="18" charset="0"/>
              </a:rPr>
              <a:t>+ </a:t>
            </a:r>
            <a:r>
              <a:rPr lang="en-US" sz="2000" b="1" dirty="0">
                <a:solidFill>
                  <a:srgbClr val="6E0ECF"/>
                </a:solidFill>
                <a:latin typeface="+mj-lt"/>
                <a:cs typeface="Times New Roman" panose="02020603050405020304" pitchFamily="18" charset="0"/>
              </a:rPr>
              <a:t>8</a:t>
            </a:r>
            <a:r>
              <a:rPr lang="en-US" sz="2000" b="1" dirty="0">
                <a:solidFill>
                  <a:srgbClr val="000000"/>
                </a:solidFill>
                <a:latin typeface="+mj-lt"/>
                <a:cs typeface="Times New Roman" panose="02020603050405020304" pitchFamily="18" charset="0"/>
              </a:rPr>
              <a:t>x10</a:t>
            </a:r>
            <a:r>
              <a:rPr lang="en-US" sz="2000" b="1" baseline="30000" dirty="0">
                <a:solidFill>
                  <a:srgbClr val="000000"/>
                </a:solidFill>
                <a:latin typeface="+mj-lt"/>
                <a:cs typeface="Times New Roman" panose="02020603050405020304" pitchFamily="18" charset="0"/>
              </a:rPr>
              <a:t>-3 </a:t>
            </a:r>
          </a:p>
          <a:p>
            <a:pPr algn="just" eaLnBrk="1" fontAlgn="auto" hangingPunct="1">
              <a:spcAft>
                <a:spcPts val="0"/>
              </a:spcAft>
              <a:defRPr/>
            </a:pPr>
            <a:endParaRPr lang="en-US" sz="2000" b="1" dirty="0">
              <a:solidFill>
                <a:srgbClr val="000000"/>
              </a:solidFill>
              <a:latin typeface="+mj-lt"/>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solidFill>
                  <a:srgbClr val="000000"/>
                </a:solidFill>
                <a:latin typeface="+mj-lt"/>
                <a:cs typeface="Times New Roman" panose="02020603050405020304" pitchFamily="18" charset="0"/>
              </a:rPr>
              <a:t>Binary Number System: 10011.11</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Radix, r = 2</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Digits : 0,1 (2 digits)</a:t>
            </a:r>
          </a:p>
          <a:p>
            <a:pPr algn="just" eaLnBrk="1" fontAlgn="auto" hangingPunct="1">
              <a:spcAft>
                <a:spcPts val="0"/>
              </a:spcAft>
              <a:defRPr/>
            </a:pPr>
            <a:r>
              <a:rPr lang="en-US" sz="2000" b="1" dirty="0">
                <a:solidFill>
                  <a:srgbClr val="000000"/>
                </a:solidFill>
                <a:latin typeface="+mj-lt"/>
                <a:cs typeface="Times New Roman" panose="02020603050405020304" pitchFamily="18" charset="0"/>
              </a:rPr>
              <a:t>1</a:t>
            </a:r>
            <a:r>
              <a:rPr lang="en-US" sz="2000" b="1" dirty="0">
                <a:solidFill>
                  <a:srgbClr val="00B050"/>
                </a:solidFill>
                <a:latin typeface="+mj-lt"/>
                <a:cs typeface="Times New Roman" panose="02020603050405020304" pitchFamily="18" charset="0"/>
              </a:rPr>
              <a:t>0</a:t>
            </a:r>
            <a:r>
              <a:rPr lang="en-US" sz="2000" b="1" dirty="0">
                <a:solidFill>
                  <a:srgbClr val="984807"/>
                </a:solidFill>
                <a:latin typeface="+mj-lt"/>
                <a:cs typeface="Times New Roman" panose="02020603050405020304" pitchFamily="18" charset="0"/>
              </a:rPr>
              <a:t>0</a:t>
            </a:r>
            <a:r>
              <a:rPr lang="en-US" sz="2000" b="1" dirty="0">
                <a:solidFill>
                  <a:srgbClr val="1F497D"/>
                </a:solidFill>
                <a:latin typeface="+mj-lt"/>
                <a:cs typeface="Times New Roman" panose="02020603050405020304" pitchFamily="18" charset="0"/>
              </a:rPr>
              <a:t>1</a:t>
            </a:r>
            <a:r>
              <a:rPr lang="en-US" sz="2000" b="1" dirty="0">
                <a:solidFill>
                  <a:srgbClr val="FF0000"/>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a:t>
            </a:r>
            <a:r>
              <a:rPr lang="en-US" sz="2000" b="1" dirty="0">
                <a:solidFill>
                  <a:srgbClr val="4F6228"/>
                </a:solidFill>
                <a:latin typeface="+mj-lt"/>
                <a:cs typeface="Times New Roman" panose="02020603050405020304" pitchFamily="18" charset="0"/>
              </a:rPr>
              <a:t>1</a:t>
            </a:r>
            <a:r>
              <a:rPr lang="en-US" sz="2000" b="1" dirty="0">
                <a:solidFill>
                  <a:srgbClr val="000099"/>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 1x2</a:t>
            </a:r>
            <a:r>
              <a:rPr lang="en-US" sz="2000" b="1" baseline="30000" dirty="0">
                <a:solidFill>
                  <a:srgbClr val="000000"/>
                </a:solidFill>
                <a:latin typeface="+mj-lt"/>
                <a:cs typeface="Times New Roman" panose="02020603050405020304" pitchFamily="18" charset="0"/>
              </a:rPr>
              <a:t>4 </a:t>
            </a:r>
            <a:r>
              <a:rPr lang="en-US" sz="2000" b="1" dirty="0">
                <a:solidFill>
                  <a:srgbClr val="000000"/>
                </a:solidFill>
                <a:latin typeface="+mj-lt"/>
                <a:cs typeface="Times New Roman" panose="02020603050405020304" pitchFamily="18" charset="0"/>
              </a:rPr>
              <a:t>+ </a:t>
            </a:r>
            <a:r>
              <a:rPr lang="en-US" sz="2000" b="1" dirty="0">
                <a:solidFill>
                  <a:srgbClr val="00B050"/>
                </a:solidFill>
                <a:latin typeface="+mj-lt"/>
                <a:cs typeface="Times New Roman" panose="02020603050405020304" pitchFamily="18" charset="0"/>
              </a:rPr>
              <a:t>0</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3 </a:t>
            </a:r>
            <a:r>
              <a:rPr lang="en-US" sz="2000" b="1" dirty="0">
                <a:solidFill>
                  <a:srgbClr val="000000"/>
                </a:solidFill>
                <a:latin typeface="+mj-lt"/>
                <a:cs typeface="Times New Roman" panose="02020603050405020304" pitchFamily="18" charset="0"/>
              </a:rPr>
              <a:t>+ </a:t>
            </a:r>
            <a:r>
              <a:rPr lang="en-US" sz="2000" b="1" dirty="0">
                <a:solidFill>
                  <a:srgbClr val="9E5215"/>
                </a:solidFill>
                <a:latin typeface="+mj-lt"/>
                <a:cs typeface="Times New Roman" panose="02020603050405020304" pitchFamily="18" charset="0"/>
              </a:rPr>
              <a:t>0</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2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chemeClr val="tx2"/>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1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rgbClr val="FF0000"/>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0  </a:t>
            </a:r>
            <a:r>
              <a:rPr lang="en-US" sz="2000" b="1" dirty="0">
                <a:solidFill>
                  <a:srgbClr val="000000"/>
                </a:solidFill>
                <a:latin typeface="+mj-lt"/>
                <a:cs typeface="Times New Roman" panose="02020603050405020304" pitchFamily="18" charset="0"/>
              </a:rPr>
              <a:t>+</a:t>
            </a:r>
            <a:r>
              <a:rPr lang="en-US" sz="2000" b="1" baseline="30000" dirty="0">
                <a:solidFill>
                  <a:srgbClr val="000000"/>
                </a:solidFill>
                <a:latin typeface="+mj-lt"/>
                <a:cs typeface="Times New Roman" panose="02020603050405020304" pitchFamily="18" charset="0"/>
              </a:rPr>
              <a:t> </a:t>
            </a:r>
            <a:r>
              <a:rPr lang="en-US" sz="2000" b="1" dirty="0">
                <a:solidFill>
                  <a:schemeClr val="accent3">
                    <a:lumMod val="50000"/>
                  </a:schemeClr>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-1 </a:t>
            </a:r>
            <a:r>
              <a:rPr lang="en-US" sz="2000" b="1" dirty="0">
                <a:solidFill>
                  <a:srgbClr val="000000"/>
                </a:solidFill>
                <a:latin typeface="+mj-lt"/>
                <a:cs typeface="Times New Roman" panose="02020603050405020304" pitchFamily="18" charset="0"/>
              </a:rPr>
              <a:t>+ </a:t>
            </a:r>
            <a:r>
              <a:rPr lang="en-US" sz="2000" b="1" dirty="0">
                <a:solidFill>
                  <a:srgbClr val="000099"/>
                </a:solidFill>
                <a:latin typeface="+mj-lt"/>
                <a:cs typeface="Times New Roman" panose="02020603050405020304" pitchFamily="18" charset="0"/>
              </a:rPr>
              <a:t>1</a:t>
            </a:r>
            <a:r>
              <a:rPr lang="en-US" sz="2000" b="1" dirty="0">
                <a:solidFill>
                  <a:srgbClr val="000000"/>
                </a:solidFill>
                <a:latin typeface="+mj-lt"/>
                <a:cs typeface="Times New Roman" panose="02020603050405020304" pitchFamily="18" charset="0"/>
              </a:rPr>
              <a:t>x2</a:t>
            </a:r>
            <a:r>
              <a:rPr lang="en-US" sz="2000" b="1" baseline="30000" dirty="0">
                <a:solidFill>
                  <a:srgbClr val="000000"/>
                </a:solidFill>
                <a:latin typeface="+mj-lt"/>
                <a:cs typeface="Times New Roman" panose="02020603050405020304" pitchFamily="18" charset="0"/>
              </a:rPr>
              <a:t>-2 </a:t>
            </a:r>
            <a:r>
              <a:rPr lang="en-US" sz="2000" b="1" dirty="0">
                <a:solidFill>
                  <a:srgbClr val="000000"/>
                </a:solidFill>
                <a:latin typeface="+mj-lt"/>
                <a:cs typeface="Times New Roman" panose="02020603050405020304" pitchFamily="18" charset="0"/>
              </a:rPr>
              <a:t>= 16+2+1+0.5+0.25 = (19.75)</a:t>
            </a:r>
            <a:r>
              <a:rPr lang="en-US" sz="2000" b="1" baseline="-25000" dirty="0">
                <a:solidFill>
                  <a:srgbClr val="000000"/>
                </a:solidFill>
                <a:latin typeface="+mj-lt"/>
                <a:cs typeface="Times New Roman" panose="02020603050405020304" pitchFamily="18" charset="0"/>
              </a:rPr>
              <a:t>10</a:t>
            </a:r>
          </a:p>
          <a:p>
            <a:pPr algn="just" eaLnBrk="1" fontAlgn="auto" hangingPunct="1">
              <a:spcAft>
                <a:spcPts val="0"/>
              </a:spcAft>
              <a:defRPr/>
            </a:pPr>
            <a:endParaRPr lang="en-US" sz="2000" b="1" dirty="0">
              <a:solidFill>
                <a:srgbClr val="000000"/>
              </a:solidFill>
              <a:latin typeface="+mj-lt"/>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b="1" dirty="0">
              <a:solidFill>
                <a:srgbClr val="000000"/>
              </a:solidFill>
              <a:latin typeface="+mj-lt"/>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6764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Systems</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6706710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813" y="2325688"/>
            <a:ext cx="9043987" cy="3662362"/>
          </a:xfrm>
        </p:spPr>
        <p:txBody>
          <a:bodyPr rtlCol="0">
            <a:normAutofit/>
          </a:bodyPr>
          <a:lstStyle/>
          <a:p>
            <a:pPr marL="0" indent="0" algn="just" eaLnBrk="1" fontAlgn="auto" hangingPunct="1">
              <a:spcAft>
                <a:spcPts val="0"/>
              </a:spcAft>
              <a:buFont typeface="Arial" panose="020B0604020202020204" pitchFamily="34" charset="0"/>
              <a:buNone/>
              <a:defRPr/>
            </a:pPr>
            <a:r>
              <a:rPr lang="en-US" sz="2000" b="1" dirty="0">
                <a:ea typeface="+mj-ea"/>
                <a:cs typeface="Times New Roman" panose="02020603050405020304" pitchFamily="18" charset="0"/>
              </a:rPr>
              <a:t>Conversion from any radix to Decimal:</a:t>
            </a:r>
          </a:p>
          <a:p>
            <a:pPr marL="4572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Note down given number.</a:t>
            </a:r>
          </a:p>
          <a:p>
            <a:pPr marL="4572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Write the weight of different positions.</a:t>
            </a:r>
          </a:p>
          <a:p>
            <a:pPr marL="4572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Multiply each digit with corresponding weight to obtain product numbers.</a:t>
            </a:r>
          </a:p>
          <a:p>
            <a:pPr marL="457200" lvl="1"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Add all product numbers.</a:t>
            </a:r>
          </a:p>
          <a:p>
            <a:pPr marL="0" indent="0" algn="just" eaLnBrk="1" fontAlgn="auto" hangingPunct="1">
              <a:spcAft>
                <a:spcPts val="0"/>
              </a:spcAft>
              <a:buFont typeface="Arial" panose="020B0604020202020204" pitchFamily="34" charset="0"/>
              <a:buNone/>
              <a:defRPr/>
            </a:pPr>
            <a:endParaRPr lang="en-US" sz="2400" dirty="0">
              <a:latin typeface="Times New Roman" panose="02020603050405020304" pitchFamily="18" charset="0"/>
              <a:ea typeface="+mj-ea"/>
              <a:cs typeface="Times New Roman" panose="02020603050405020304" pitchFamily="18" charset="0"/>
            </a:endParaRPr>
          </a:p>
        </p:txBody>
      </p:sp>
      <p:sp>
        <p:nvSpPr>
          <p:cNvPr id="15366"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5AA64A47-E500-417E-8F47-A61DCC66D85B}"/>
              </a:ext>
            </a:extLst>
          </p:cNvPr>
          <p:cNvSpPr>
            <a:spLocks noChangeArrowheads="1"/>
          </p:cNvSpPr>
          <p:nvPr>
            <p:custDataLst>
              <p:tags r:id="rId1"/>
            </p:custDataLst>
          </p:nvPr>
        </p:nvSpPr>
        <p:spPr bwMode="auto">
          <a:xfrm>
            <a:off x="-7776"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B6EE5A86-39CD-451C-8BD4-73771B2C2FD0}"/>
              </a:ext>
            </a:extLst>
          </p:cNvPr>
          <p:cNvSpPr>
            <a:spLocks noChangeArrowheads="1"/>
          </p:cNvSpPr>
          <p:nvPr>
            <p:custDataLst>
              <p:tags r:id="rId2"/>
            </p:custDataLst>
          </p:nvPr>
        </p:nvSpPr>
        <p:spPr bwMode="auto">
          <a:xfrm>
            <a:off x="68424"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53408"/>
    </mc:Choice>
    <mc:Fallback xmlns="">
      <p:transition spd="slow" advTm="153408"/>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2286000"/>
            <a:ext cx="8991600" cy="4419600"/>
          </a:xfrm>
        </p:spPr>
        <p:txBody>
          <a:bodyPr rtlCol="0">
            <a:noAutofit/>
          </a:bodyPr>
          <a:lstStyle/>
          <a:p>
            <a:pPr marL="0" lvl="1"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Decimal to other radix:</a:t>
            </a:r>
            <a:endParaRPr lang="en-US" sz="2000" b="1" dirty="0">
              <a:ea typeface="+mj-ea"/>
              <a:cs typeface="Times New Roman" panose="02020603050405020304" pitchFamily="18" charset="0"/>
            </a:endParaRPr>
          </a:p>
          <a:p>
            <a:pPr marL="0" lvl="1" indent="0" algn="just" eaLnBrk="1" fontAlgn="auto" hangingPunct="1">
              <a:spcAft>
                <a:spcPts val="0"/>
              </a:spcAft>
              <a:buFont typeface="Arial" panose="020B0604020202020204" pitchFamily="34" charset="0"/>
              <a:buNone/>
              <a:defRPr/>
            </a:pPr>
            <a:r>
              <a:rPr lang="en-US" sz="2000" dirty="0">
                <a:ea typeface="+mj-ea"/>
                <a:cs typeface="Times New Roman" panose="02020603050405020304" pitchFamily="18" charset="0"/>
              </a:rPr>
              <a:t>Separate integer and fractional parts.</a:t>
            </a:r>
          </a:p>
          <a:p>
            <a:pPr marL="457200" lvl="1" indent="-457200" algn="just" eaLnBrk="1" fontAlgn="auto" hangingPunct="1">
              <a:spcAft>
                <a:spcPts val="0"/>
              </a:spcAft>
              <a:buFont typeface="Arial" panose="020B0604020202020204" pitchFamily="34" charset="0"/>
              <a:buNone/>
              <a:defRPr/>
            </a:pPr>
            <a:r>
              <a:rPr lang="en-US" sz="2000" dirty="0">
                <a:ea typeface="+mj-ea"/>
                <a:cs typeface="Times New Roman" panose="02020603050405020304" pitchFamily="18" charset="0"/>
              </a:rPr>
              <a:t>For Integer part:</a:t>
            </a:r>
          </a:p>
          <a:p>
            <a:pPr marL="914400" lvl="3" indent="-457200" algn="just" eaLnBrk="1" fontAlgn="auto" hangingPunct="1">
              <a:spcAft>
                <a:spcPts val="0"/>
              </a:spcAft>
              <a:buFont typeface="+mj-lt"/>
              <a:buAutoNum type="arabicPeriod"/>
              <a:defRPr/>
            </a:pPr>
            <a:r>
              <a:rPr lang="en-US" dirty="0">
                <a:ea typeface="+mj-ea"/>
                <a:cs typeface="Times New Roman" panose="02020603050405020304" pitchFamily="18" charset="0"/>
              </a:rPr>
              <a:t>Divide the integer by the base repeatedly until there is nothing to divide.</a:t>
            </a:r>
          </a:p>
          <a:p>
            <a:pPr marL="914400" lvl="3" indent="-457200" algn="just" eaLnBrk="1" fontAlgn="auto" hangingPunct="1">
              <a:spcAft>
                <a:spcPts val="0"/>
              </a:spcAft>
              <a:buFont typeface="+mj-lt"/>
              <a:buAutoNum type="arabicPeriod"/>
              <a:defRPr/>
            </a:pPr>
            <a:r>
              <a:rPr lang="en-US" dirty="0">
                <a:ea typeface="+mj-ea"/>
                <a:cs typeface="Times New Roman" panose="02020603050405020304" pitchFamily="18" charset="0"/>
              </a:rPr>
              <a:t>Keeping track of remainders from each step.</a:t>
            </a:r>
          </a:p>
          <a:p>
            <a:pPr marL="914400" lvl="3" indent="-457200" algn="just" eaLnBrk="1" fontAlgn="auto" hangingPunct="1">
              <a:spcAft>
                <a:spcPts val="0"/>
              </a:spcAft>
              <a:buFont typeface="+mj-lt"/>
              <a:buAutoNum type="arabicPeriod"/>
              <a:defRPr/>
            </a:pPr>
            <a:r>
              <a:rPr lang="en-US" dirty="0">
                <a:ea typeface="+mj-ea"/>
                <a:cs typeface="Times New Roman" panose="02020603050405020304" pitchFamily="18" charset="0"/>
              </a:rPr>
              <a:t>List the remainder values in reverse order to find the equivalent.</a:t>
            </a:r>
          </a:p>
          <a:p>
            <a:pPr marL="457200" lvl="1" indent="-457200" algn="just" eaLnBrk="1" fontAlgn="auto" hangingPunct="1">
              <a:spcAft>
                <a:spcPts val="0"/>
              </a:spcAft>
              <a:buFont typeface="Arial" panose="020B0604020202020204" pitchFamily="34" charset="0"/>
              <a:buNone/>
              <a:defRPr/>
            </a:pPr>
            <a:r>
              <a:rPr lang="en-US" sz="2000" dirty="0">
                <a:ea typeface="+mj-ea"/>
                <a:cs typeface="Times New Roman" panose="02020603050405020304" pitchFamily="18" charset="0"/>
              </a:rPr>
              <a:t>For Fractional part:</a:t>
            </a:r>
          </a:p>
          <a:p>
            <a:pPr marL="857250" lvl="2"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Multiply the fractional part by the radix(r).</a:t>
            </a:r>
          </a:p>
          <a:p>
            <a:pPr marL="857250" lvl="2"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Record the carry generated in this multiplication as MSD.</a:t>
            </a:r>
          </a:p>
          <a:p>
            <a:pPr marL="857250" lvl="2"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Multiply only the fractional part of product in step-2.</a:t>
            </a:r>
          </a:p>
          <a:p>
            <a:pPr marL="857250" lvl="2" indent="-457200" algn="just" eaLnBrk="1" fontAlgn="auto" hangingPunct="1">
              <a:spcAft>
                <a:spcPts val="0"/>
              </a:spcAft>
              <a:buFont typeface="+mj-lt"/>
              <a:buAutoNum type="arabicPeriod"/>
              <a:defRPr/>
            </a:pPr>
            <a:r>
              <a:rPr lang="en-US" sz="2000" dirty="0">
                <a:ea typeface="+mj-ea"/>
                <a:cs typeface="Times New Roman" panose="02020603050405020304" pitchFamily="18" charset="0"/>
              </a:rPr>
              <a:t>Repeat step-2 and 3 up to end. Last carry will represent the LSD.</a:t>
            </a:r>
          </a:p>
          <a:p>
            <a:pPr marL="0" lvl="1" indent="0" algn="just" eaLnBrk="1" fontAlgn="auto" hangingPunct="1">
              <a:spcAft>
                <a:spcPts val="0"/>
              </a:spcAft>
              <a:buFont typeface="Arial" panose="020B0604020202020204" pitchFamily="34" charset="0"/>
              <a:buNone/>
              <a:defRPr/>
            </a:pPr>
            <a:r>
              <a:rPr lang="en-US" sz="2000" dirty="0">
                <a:ea typeface="+mj-ea"/>
                <a:cs typeface="Times New Roman" panose="02020603050405020304" pitchFamily="18" charset="0"/>
              </a:rPr>
              <a:t>Combine result of </a:t>
            </a:r>
            <a:r>
              <a:rPr lang="en-US" sz="2000" dirty="0">
                <a:cs typeface="Times New Roman" panose="02020603050405020304" pitchFamily="18" charset="0"/>
              </a:rPr>
              <a:t>Integer part and Fractional part.</a:t>
            </a:r>
            <a:endParaRPr lang="en-US" sz="2000" dirty="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US" sz="1800" dirty="0">
                <a:ea typeface="+mj-ea"/>
                <a:cs typeface="Times New Roman" panose="02020603050405020304" pitchFamily="18" charset="0"/>
              </a:rPr>
              <a:t> </a:t>
            </a:r>
          </a:p>
        </p:txBody>
      </p:sp>
      <p:sp>
        <p:nvSpPr>
          <p:cNvPr id="9"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DD405118-D58F-45CE-A347-D026B6EBA8E9}"/>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9886C8AF-0BFD-453C-BB83-8CE41E7D2C0D}"/>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43547"/>
    </mc:Choice>
    <mc:Fallback xmlns="">
      <p:transition spd="slow" advTm="143547"/>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2286000"/>
            <a:ext cx="8991600" cy="4419600"/>
          </a:xfrm>
        </p:spPr>
        <p:txBody>
          <a:bodyPr rtlCol="0">
            <a:noAutofit/>
          </a:bodyPr>
          <a:lstStyle/>
          <a:p>
            <a:pPr marL="0" lvl="1" indent="0" algn="just" eaLnBrk="1" fontAlgn="auto" hangingPunct="1">
              <a:spcAft>
                <a:spcPts val="0"/>
              </a:spcAft>
              <a:buFont typeface="Arial" panose="020B0604020202020204" pitchFamily="34" charset="0"/>
              <a:buNone/>
              <a:defRPr/>
            </a:pPr>
            <a:r>
              <a:rPr lang="en-US" sz="2000" b="1" dirty="0">
                <a:cs typeface="Times New Roman" panose="02020603050405020304" pitchFamily="18" charset="0"/>
              </a:rPr>
              <a:t>Conversion from Decimal to other radix: </a:t>
            </a:r>
            <a:r>
              <a:rPr lang="en-US" sz="2000" dirty="0">
                <a:solidFill>
                  <a:srgbClr val="000000"/>
                </a:solidFill>
                <a:latin typeface="+mj-lt"/>
                <a:cs typeface="Times New Roman" panose="02020603050405020304" pitchFamily="18" charset="0"/>
              </a:rPr>
              <a:t>(19.75)</a:t>
            </a:r>
            <a:r>
              <a:rPr lang="en-US" sz="2000" baseline="-25000" dirty="0">
                <a:solidFill>
                  <a:srgbClr val="000000"/>
                </a:solidFill>
                <a:latin typeface="+mj-lt"/>
                <a:cs typeface="Times New Roman" panose="02020603050405020304" pitchFamily="18" charset="0"/>
              </a:rPr>
              <a:t>10 </a:t>
            </a:r>
            <a:r>
              <a:rPr lang="en-US" sz="2000" dirty="0">
                <a:solidFill>
                  <a:srgbClr val="000000"/>
                </a:solidFill>
                <a:latin typeface="+mj-lt"/>
                <a:cs typeface="Times New Roman" panose="02020603050405020304" pitchFamily="18" charset="0"/>
              </a:rPr>
              <a:t>to binary </a:t>
            </a:r>
            <a:endParaRPr lang="en-US" sz="2000" dirty="0">
              <a:ea typeface="+mj-ea"/>
              <a:cs typeface="Times New Roman" panose="02020603050405020304" pitchFamily="18" charset="0"/>
            </a:endParaRPr>
          </a:p>
          <a:p>
            <a:pPr marL="0" lvl="1" indent="0" algn="just" eaLnBrk="1" fontAlgn="auto" hangingPunct="1">
              <a:spcAft>
                <a:spcPts val="0"/>
              </a:spcAft>
              <a:buFont typeface="Arial" panose="020B0604020202020204" pitchFamily="34" charset="0"/>
              <a:buNone/>
              <a:defRPr/>
            </a:pPr>
            <a:r>
              <a:rPr lang="en-US" sz="1600" dirty="0">
                <a:ea typeface="+mj-ea"/>
                <a:cs typeface="Times New Roman" panose="02020603050405020304" pitchFamily="18" charset="0"/>
              </a:rPr>
              <a:t>Separate integer and fractional parts: 19 &amp; 0.75 </a:t>
            </a:r>
          </a:p>
          <a:p>
            <a:pPr marL="457200" lvl="1" indent="-457200" algn="just" eaLnBrk="1" fontAlgn="auto" hangingPunct="1">
              <a:spcAft>
                <a:spcPts val="0"/>
              </a:spcAft>
              <a:buFont typeface="Arial" panose="020B0604020202020204" pitchFamily="34" charset="0"/>
              <a:buNone/>
              <a:defRPr/>
            </a:pPr>
            <a:r>
              <a:rPr lang="en-US" sz="1600" dirty="0">
                <a:ea typeface="+mj-ea"/>
                <a:cs typeface="Times New Roman" panose="02020603050405020304" pitchFamily="18" charset="0"/>
              </a:rPr>
              <a:t>For Integer part:</a:t>
            </a:r>
          </a:p>
          <a:p>
            <a:pPr marL="914400" lvl="3"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Divide the integer by the base (r=2) repeatedly until there is nothing divide</a:t>
            </a:r>
          </a:p>
          <a:p>
            <a:pPr marL="914400" lvl="3"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Keeping track of remainders from each step.</a:t>
            </a:r>
          </a:p>
          <a:p>
            <a:pPr marL="914400" lvl="3"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List the remainder values in reverse order to find the equivalent.</a:t>
            </a:r>
          </a:p>
          <a:p>
            <a:pPr marL="457200" lvl="1" indent="-457200" algn="just" eaLnBrk="1" fontAlgn="auto" hangingPunct="1">
              <a:spcAft>
                <a:spcPts val="0"/>
              </a:spcAft>
              <a:buFont typeface="Arial" panose="020B0604020202020204" pitchFamily="34" charset="0"/>
              <a:buNone/>
              <a:defRPr/>
            </a:pPr>
            <a:r>
              <a:rPr lang="en-US" sz="1600" dirty="0">
                <a:ea typeface="+mj-ea"/>
                <a:cs typeface="Times New Roman" panose="02020603050405020304" pitchFamily="18" charset="0"/>
              </a:rPr>
              <a:t>For Fractional part:</a:t>
            </a:r>
          </a:p>
          <a:p>
            <a:pPr marL="857250" lvl="2"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Multiply the fractional part by the radix(r).</a:t>
            </a:r>
          </a:p>
          <a:p>
            <a:pPr marL="857250" lvl="2"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Record the carry generated in this multiplication as MSD.</a:t>
            </a:r>
          </a:p>
          <a:p>
            <a:pPr marL="857250" lvl="2"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Multiply only the fractional part of product in step-2.</a:t>
            </a:r>
          </a:p>
          <a:p>
            <a:pPr marL="857250" lvl="2" indent="-457200" algn="just" eaLnBrk="1" fontAlgn="auto" hangingPunct="1">
              <a:spcAft>
                <a:spcPts val="0"/>
              </a:spcAft>
              <a:buFont typeface="+mj-lt"/>
              <a:buAutoNum type="arabicPeriod"/>
              <a:defRPr/>
            </a:pPr>
            <a:r>
              <a:rPr lang="en-US" sz="1600" dirty="0">
                <a:ea typeface="+mj-ea"/>
                <a:cs typeface="Times New Roman" panose="02020603050405020304" pitchFamily="18" charset="0"/>
              </a:rPr>
              <a:t>Repeat step-2 and 3 up to end. Last carry will represent the LSD.</a:t>
            </a:r>
          </a:p>
          <a:p>
            <a:pPr marL="0" lvl="1" indent="0" algn="just" eaLnBrk="1" fontAlgn="auto" hangingPunct="1">
              <a:spcAft>
                <a:spcPts val="0"/>
              </a:spcAft>
              <a:buFont typeface="Arial" panose="020B0604020202020204" pitchFamily="34" charset="0"/>
              <a:buNone/>
              <a:defRPr/>
            </a:pPr>
            <a:r>
              <a:rPr lang="en-US" sz="1600" dirty="0">
                <a:ea typeface="+mj-ea"/>
                <a:cs typeface="Times New Roman" panose="02020603050405020304" pitchFamily="18" charset="0"/>
              </a:rPr>
              <a:t>Combine result of </a:t>
            </a:r>
            <a:r>
              <a:rPr lang="en-US" sz="1600" dirty="0">
                <a:cs typeface="Times New Roman" panose="02020603050405020304" pitchFamily="18" charset="0"/>
              </a:rPr>
              <a:t>Integer part and Fractional part.</a:t>
            </a:r>
            <a:endParaRPr lang="en-US" sz="1600" dirty="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US" sz="1800" dirty="0">
                <a:ea typeface="+mj-ea"/>
                <a:cs typeface="Times New Roman" panose="02020603050405020304" pitchFamily="18" charset="0"/>
              </a:rPr>
              <a:t> </a:t>
            </a:r>
          </a:p>
        </p:txBody>
      </p:sp>
      <p:sp>
        <p:nvSpPr>
          <p:cNvPr id="9" name="Title 1"/>
          <p:cNvSpPr txBox="1">
            <a:spLocks/>
          </p:cNvSpPr>
          <p:nvPr/>
        </p:nvSpPr>
        <p:spPr bwMode="auto">
          <a:xfrm>
            <a:off x="76200" y="1676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solidFill>
                  <a:schemeClr val="bg1"/>
                </a:solidFill>
                <a:latin typeface="+mn-lt"/>
                <a:cs typeface="Times New Roman" panose="02020603050405020304" pitchFamily="18" charset="0"/>
              </a:rPr>
              <a:t>Number System Conversion</a:t>
            </a:r>
            <a:endParaRPr lang="en-US" sz="3000" b="1" dirty="0">
              <a:solidFill>
                <a:schemeClr val="bg1"/>
              </a:solidFill>
              <a:latin typeface="+mn-lt"/>
              <a:cs typeface="Times New Roman" panose="02020603050405020304" pitchFamily="18" charset="0"/>
            </a:endParaRPr>
          </a:p>
        </p:txBody>
      </p:sp>
      <p:graphicFrame>
        <p:nvGraphicFramePr>
          <p:cNvPr id="2" name="Table 3">
            <a:extLst>
              <a:ext uri="{FF2B5EF4-FFF2-40B4-BE49-F238E27FC236}">
                <a16:creationId xmlns:a16="http://schemas.microsoft.com/office/drawing/2014/main" xmlns="" id="{629AC734-2ABE-4807-AC88-02F4F9469737}"/>
              </a:ext>
            </a:extLst>
          </p:cNvPr>
          <p:cNvGraphicFramePr>
            <a:graphicFrameLocks noGrp="1"/>
          </p:cNvGraphicFramePr>
          <p:nvPr>
            <p:extLst>
              <p:ext uri="{D42A27DB-BD31-4B8C-83A1-F6EECF244321}">
                <p14:modId xmlns:p14="http://schemas.microsoft.com/office/powerpoint/2010/main" val="3719454921"/>
              </p:ext>
            </p:extLst>
          </p:nvPr>
        </p:nvGraphicFramePr>
        <p:xfrm>
          <a:off x="7336712" y="2819400"/>
          <a:ext cx="1612900" cy="2777680"/>
        </p:xfrm>
        <a:graphic>
          <a:graphicData uri="http://schemas.openxmlformats.org/drawingml/2006/table">
            <a:tbl>
              <a:tblPr firstRow="1" bandRow="1">
                <a:tableStyleId>{5C22544A-7EE6-4342-B048-85BDC9FD1C3A}</a:tableStyleId>
              </a:tblPr>
              <a:tblGrid>
                <a:gridCol w="721561">
                  <a:extLst>
                    <a:ext uri="{9D8B030D-6E8A-4147-A177-3AD203B41FA5}">
                      <a16:colId xmlns:a16="http://schemas.microsoft.com/office/drawing/2014/main" xmlns="" val="2353370616"/>
                    </a:ext>
                  </a:extLst>
                </a:gridCol>
                <a:gridCol w="891339">
                  <a:extLst>
                    <a:ext uri="{9D8B030D-6E8A-4147-A177-3AD203B41FA5}">
                      <a16:colId xmlns:a16="http://schemas.microsoft.com/office/drawing/2014/main" xmlns="" val="3620564689"/>
                    </a:ext>
                  </a:extLst>
                </a:gridCol>
              </a:tblGrid>
              <a:tr h="450786">
                <a:tc>
                  <a:txBody>
                    <a:bodyPr/>
                    <a:lstStyle/>
                    <a:p>
                      <a:r>
                        <a:rPr lang="en-US" sz="1400" b="1" dirty="0">
                          <a:solidFill>
                            <a:schemeClr val="tx1"/>
                          </a:solidFill>
                        </a:rPr>
                        <a:t>19=2x</a:t>
                      </a:r>
                      <a:r>
                        <a:rPr lang="en-US" sz="1400" b="1" dirty="0">
                          <a:solidFill>
                            <a:srgbClr val="92D050"/>
                          </a:solidFill>
                        </a:rPr>
                        <a:t>9</a:t>
                      </a:r>
                      <a:r>
                        <a:rPr lang="en-US" sz="1400" b="1" dirty="0">
                          <a:solidFill>
                            <a:schemeClr val="tx1"/>
                          </a:solidFill>
                        </a:rPr>
                        <a:t>+</a:t>
                      </a:r>
                      <a:r>
                        <a:rPr lang="en-US" sz="1400" b="1" dirty="0">
                          <a:solidFill>
                            <a:srgbClr val="FF0000"/>
                          </a:solidFill>
                        </a:rPr>
                        <a:t>1</a:t>
                      </a:r>
                    </a:p>
                  </a:txBody>
                  <a:tcPr>
                    <a:solidFill>
                      <a:srgbClr val="617A98"/>
                    </a:solidFill>
                  </a:tcPr>
                </a:tc>
                <a:tc>
                  <a:txBody>
                    <a:bodyPr/>
                    <a:lstStyle/>
                    <a:p>
                      <a:r>
                        <a:rPr lang="en-US" sz="1400" b="1" dirty="0">
                          <a:solidFill>
                            <a:srgbClr val="FF0000"/>
                          </a:solidFill>
                        </a:rPr>
                        <a:t>1</a:t>
                      </a:r>
                    </a:p>
                  </a:txBody>
                  <a:tcPr>
                    <a:solidFill>
                      <a:srgbClr val="617A98"/>
                    </a:solidFill>
                  </a:tcPr>
                </a:tc>
                <a:extLst>
                  <a:ext uri="{0D108BD9-81ED-4DB2-BD59-A6C34878D82A}">
                    <a16:rowId xmlns:a16="http://schemas.microsoft.com/office/drawing/2014/main" xmlns="" val="81382498"/>
                  </a:ext>
                </a:extLst>
              </a:tr>
              <a:tr h="450786">
                <a:tc>
                  <a:txBody>
                    <a:bodyPr/>
                    <a:lstStyle/>
                    <a:p>
                      <a:r>
                        <a:rPr lang="en-US" sz="1400" b="1" dirty="0">
                          <a:solidFill>
                            <a:srgbClr val="92D050"/>
                          </a:solidFill>
                        </a:rPr>
                        <a:t>9</a:t>
                      </a:r>
                      <a:r>
                        <a:rPr lang="en-US" sz="1400" b="1" dirty="0"/>
                        <a:t>=2x</a:t>
                      </a:r>
                      <a:r>
                        <a:rPr lang="en-US" sz="1400" b="1" dirty="0">
                          <a:solidFill>
                            <a:srgbClr val="6600CC"/>
                          </a:solidFill>
                        </a:rPr>
                        <a:t>4 </a:t>
                      </a:r>
                      <a:r>
                        <a:rPr lang="en-US" sz="1400" b="1" dirty="0"/>
                        <a:t>+</a:t>
                      </a:r>
                      <a:r>
                        <a:rPr lang="en-US" sz="1400" b="1" dirty="0">
                          <a:solidFill>
                            <a:srgbClr val="FF0000"/>
                          </a:solidFill>
                        </a:rPr>
                        <a:t>1</a:t>
                      </a:r>
                    </a:p>
                  </a:txBody>
                  <a:tcPr>
                    <a:solidFill>
                      <a:srgbClr val="617A98"/>
                    </a:solidFill>
                  </a:tcPr>
                </a:tc>
                <a:tc>
                  <a:txBody>
                    <a:bodyPr/>
                    <a:lstStyle/>
                    <a:p>
                      <a:r>
                        <a:rPr lang="en-US" sz="1400" b="1" dirty="0">
                          <a:solidFill>
                            <a:srgbClr val="FF0000"/>
                          </a:solidFill>
                        </a:rPr>
                        <a:t>1</a:t>
                      </a:r>
                    </a:p>
                  </a:txBody>
                  <a:tcPr>
                    <a:solidFill>
                      <a:srgbClr val="617A98"/>
                    </a:solidFill>
                  </a:tcPr>
                </a:tc>
                <a:extLst>
                  <a:ext uri="{0D108BD9-81ED-4DB2-BD59-A6C34878D82A}">
                    <a16:rowId xmlns:a16="http://schemas.microsoft.com/office/drawing/2014/main" xmlns="" val="1764184625"/>
                  </a:ext>
                </a:extLst>
              </a:tr>
              <a:tr h="450786">
                <a:tc>
                  <a:txBody>
                    <a:bodyPr/>
                    <a:lstStyle/>
                    <a:p>
                      <a:r>
                        <a:rPr lang="en-US" sz="1400" b="1" dirty="0">
                          <a:solidFill>
                            <a:srgbClr val="6600CC"/>
                          </a:solidFill>
                        </a:rPr>
                        <a:t>4</a:t>
                      </a:r>
                      <a:r>
                        <a:rPr lang="en-US" sz="1400" b="1" dirty="0"/>
                        <a:t>=2x</a:t>
                      </a:r>
                      <a:r>
                        <a:rPr lang="en-US" sz="1400" b="1" dirty="0">
                          <a:solidFill>
                            <a:srgbClr val="FFC000"/>
                          </a:solidFill>
                        </a:rPr>
                        <a:t>2</a:t>
                      </a:r>
                      <a:r>
                        <a:rPr lang="en-US" sz="1400" b="1" dirty="0"/>
                        <a:t> +</a:t>
                      </a:r>
                      <a:r>
                        <a:rPr lang="en-US" sz="1400" b="1" dirty="0">
                          <a:solidFill>
                            <a:srgbClr val="FF0000"/>
                          </a:solidFill>
                        </a:rPr>
                        <a:t>0</a:t>
                      </a:r>
                    </a:p>
                  </a:txBody>
                  <a:tcPr>
                    <a:solidFill>
                      <a:srgbClr val="617A98"/>
                    </a:solidFill>
                  </a:tcPr>
                </a:tc>
                <a:tc>
                  <a:txBody>
                    <a:bodyPr/>
                    <a:lstStyle/>
                    <a:p>
                      <a:r>
                        <a:rPr lang="en-US" sz="1400" b="1" dirty="0">
                          <a:solidFill>
                            <a:srgbClr val="FF0000"/>
                          </a:solidFill>
                        </a:rPr>
                        <a:t>0</a:t>
                      </a:r>
                    </a:p>
                  </a:txBody>
                  <a:tcPr>
                    <a:solidFill>
                      <a:srgbClr val="617A98"/>
                    </a:solidFill>
                  </a:tcPr>
                </a:tc>
                <a:extLst>
                  <a:ext uri="{0D108BD9-81ED-4DB2-BD59-A6C34878D82A}">
                    <a16:rowId xmlns:a16="http://schemas.microsoft.com/office/drawing/2014/main" xmlns="" val="1293120746"/>
                  </a:ext>
                </a:extLst>
              </a:tr>
              <a:tr h="664145">
                <a:tc>
                  <a:txBody>
                    <a:bodyPr/>
                    <a:lstStyle/>
                    <a:p>
                      <a:r>
                        <a:rPr lang="en-US" sz="1400" b="1" dirty="0">
                          <a:solidFill>
                            <a:srgbClr val="FFC000"/>
                          </a:solidFill>
                        </a:rPr>
                        <a:t>2</a:t>
                      </a:r>
                      <a:r>
                        <a:rPr lang="en-US" sz="1400" b="1" dirty="0"/>
                        <a:t>=2x</a:t>
                      </a:r>
                      <a:r>
                        <a:rPr lang="en-US" sz="1400" b="1" dirty="0">
                          <a:solidFill>
                            <a:srgbClr val="00B0F0"/>
                          </a:solidFill>
                        </a:rPr>
                        <a:t>1</a:t>
                      </a:r>
                    </a:p>
                    <a:p>
                      <a:r>
                        <a:rPr lang="en-US" sz="1400" b="1" dirty="0"/>
                        <a:t>+</a:t>
                      </a:r>
                      <a:r>
                        <a:rPr lang="en-US" sz="1400" b="1" dirty="0">
                          <a:solidFill>
                            <a:srgbClr val="FF0000"/>
                          </a:solidFill>
                        </a:rPr>
                        <a:t>0</a:t>
                      </a:r>
                    </a:p>
                  </a:txBody>
                  <a:tcPr>
                    <a:solidFill>
                      <a:srgbClr val="617A98"/>
                    </a:solidFill>
                  </a:tcPr>
                </a:tc>
                <a:tc>
                  <a:txBody>
                    <a:bodyPr/>
                    <a:lstStyle/>
                    <a:p>
                      <a:r>
                        <a:rPr lang="en-US" sz="1400" b="1" dirty="0">
                          <a:solidFill>
                            <a:srgbClr val="FF0000"/>
                          </a:solidFill>
                        </a:rPr>
                        <a:t>0</a:t>
                      </a:r>
                    </a:p>
                  </a:txBody>
                  <a:tcPr>
                    <a:solidFill>
                      <a:srgbClr val="617A98"/>
                    </a:solidFill>
                  </a:tcPr>
                </a:tc>
                <a:extLst>
                  <a:ext uri="{0D108BD9-81ED-4DB2-BD59-A6C34878D82A}">
                    <a16:rowId xmlns:a16="http://schemas.microsoft.com/office/drawing/2014/main" xmlns="" val="776343056"/>
                  </a:ext>
                </a:extLst>
              </a:tr>
              <a:tr h="559055">
                <a:tc>
                  <a:txBody>
                    <a:bodyPr/>
                    <a:lstStyle/>
                    <a:p>
                      <a:r>
                        <a:rPr lang="en-US" sz="1400" b="1" dirty="0">
                          <a:solidFill>
                            <a:srgbClr val="00B0F0"/>
                          </a:solidFill>
                        </a:rPr>
                        <a:t>1</a:t>
                      </a:r>
                      <a:r>
                        <a:rPr lang="en-US" sz="1400" b="1" dirty="0">
                          <a:solidFill>
                            <a:schemeClr val="tx1"/>
                          </a:solidFill>
                        </a:rPr>
                        <a:t>=2x0+</a:t>
                      </a:r>
                      <a:r>
                        <a:rPr lang="en-US" sz="1400" b="1" dirty="0">
                          <a:solidFill>
                            <a:srgbClr val="FF0000"/>
                          </a:solidFill>
                        </a:rPr>
                        <a:t>1</a:t>
                      </a:r>
                    </a:p>
                  </a:txBody>
                  <a:tcPr>
                    <a:solidFill>
                      <a:srgbClr val="617A9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1</a:t>
                      </a:r>
                      <a:endParaRPr lang="en-US" sz="1400" b="1" dirty="0"/>
                    </a:p>
                  </a:txBody>
                  <a:tcPr>
                    <a:solidFill>
                      <a:srgbClr val="617A98"/>
                    </a:solidFill>
                  </a:tcPr>
                </a:tc>
                <a:extLst>
                  <a:ext uri="{0D108BD9-81ED-4DB2-BD59-A6C34878D82A}">
                    <a16:rowId xmlns:a16="http://schemas.microsoft.com/office/drawing/2014/main" xmlns="" val="1822634174"/>
                  </a:ext>
                </a:extLst>
              </a:tr>
            </a:tbl>
          </a:graphicData>
        </a:graphic>
      </p:graphicFrame>
      <p:cxnSp>
        <p:nvCxnSpPr>
          <p:cNvPr id="5" name="Connector: Curved 4">
            <a:extLst>
              <a:ext uri="{FF2B5EF4-FFF2-40B4-BE49-F238E27FC236}">
                <a16:creationId xmlns:a16="http://schemas.microsoft.com/office/drawing/2014/main" xmlns="" id="{0B2AEC0C-E9C3-4DA2-A20C-0C870363AA2D}"/>
              </a:ext>
            </a:extLst>
          </p:cNvPr>
          <p:cNvCxnSpPr>
            <a:cxnSpLocks/>
          </p:cNvCxnSpPr>
          <p:nvPr/>
        </p:nvCxnSpPr>
        <p:spPr>
          <a:xfrm rot="5400000" flipH="1" flipV="1">
            <a:off x="7441518" y="4109495"/>
            <a:ext cx="2198465" cy="12700"/>
          </a:xfrm>
          <a:prstGeom prst="curvedConnector3">
            <a:avLst>
              <a:gd name="adj1" fmla="val 50000"/>
            </a:avLst>
          </a:prstGeom>
          <a:ln w="2857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6" name="Table 16">
            <a:extLst>
              <a:ext uri="{FF2B5EF4-FFF2-40B4-BE49-F238E27FC236}">
                <a16:creationId xmlns:a16="http://schemas.microsoft.com/office/drawing/2014/main" xmlns="" id="{1F2D44DC-384A-4544-AF7B-07D003C40503}"/>
              </a:ext>
            </a:extLst>
          </p:cNvPr>
          <p:cNvGraphicFramePr>
            <a:graphicFrameLocks noGrp="1"/>
          </p:cNvGraphicFramePr>
          <p:nvPr>
            <p:extLst>
              <p:ext uri="{D42A27DB-BD31-4B8C-83A1-F6EECF244321}">
                <p14:modId xmlns:p14="http://schemas.microsoft.com/office/powerpoint/2010/main" val="265476032"/>
              </p:ext>
            </p:extLst>
          </p:nvPr>
        </p:nvGraphicFramePr>
        <p:xfrm>
          <a:off x="6858000" y="5867400"/>
          <a:ext cx="2057400" cy="679073"/>
        </p:xfrm>
        <a:graphic>
          <a:graphicData uri="http://schemas.openxmlformats.org/drawingml/2006/table">
            <a:tbl>
              <a:tblPr firstRow="1" firstCol="1" lastRow="1" lastCol="1" bandRow="1">
                <a:tableStyleId>{5C22544A-7EE6-4342-B048-85BDC9FD1C3A}</a:tableStyleId>
              </a:tblPr>
              <a:tblGrid>
                <a:gridCol w="1214831">
                  <a:extLst>
                    <a:ext uri="{9D8B030D-6E8A-4147-A177-3AD203B41FA5}">
                      <a16:colId xmlns:a16="http://schemas.microsoft.com/office/drawing/2014/main" xmlns="" val="575306403"/>
                    </a:ext>
                  </a:extLst>
                </a:gridCol>
                <a:gridCol w="842569">
                  <a:extLst>
                    <a:ext uri="{9D8B030D-6E8A-4147-A177-3AD203B41FA5}">
                      <a16:colId xmlns:a16="http://schemas.microsoft.com/office/drawing/2014/main" xmlns="" val="2454006611"/>
                    </a:ext>
                  </a:extLst>
                </a:gridCol>
              </a:tblGrid>
              <a:tr h="308233">
                <a:tc>
                  <a:txBody>
                    <a:bodyPr/>
                    <a:lstStyle/>
                    <a:p>
                      <a:pPr algn="ctr"/>
                      <a:r>
                        <a:rPr lang="en-US" sz="1400" dirty="0"/>
                        <a:t>0.75x2=</a:t>
                      </a:r>
                      <a:r>
                        <a:rPr lang="en-US" sz="1400" dirty="0">
                          <a:solidFill>
                            <a:srgbClr val="FF0000"/>
                          </a:solidFill>
                        </a:rPr>
                        <a:t>1</a:t>
                      </a:r>
                      <a:r>
                        <a:rPr lang="en-US" sz="1400" dirty="0"/>
                        <a:t>.5</a:t>
                      </a:r>
                    </a:p>
                  </a:txBody>
                  <a:tcPr/>
                </a:tc>
                <a:tc>
                  <a:txBody>
                    <a:bodyPr/>
                    <a:lstStyle/>
                    <a:p>
                      <a:pPr algn="l"/>
                      <a:r>
                        <a:rPr lang="en-US" sz="1400" dirty="0"/>
                        <a:t>0.5x2= </a:t>
                      </a:r>
                      <a:r>
                        <a:rPr lang="en-US" sz="1400" dirty="0">
                          <a:solidFill>
                            <a:srgbClr val="FF0000"/>
                          </a:solidFill>
                        </a:rPr>
                        <a:t>1</a:t>
                      </a:r>
                    </a:p>
                  </a:txBody>
                  <a:tcPr/>
                </a:tc>
                <a:extLst>
                  <a:ext uri="{0D108BD9-81ED-4DB2-BD59-A6C34878D82A}">
                    <a16:rowId xmlns:a16="http://schemas.microsoft.com/office/drawing/2014/main" xmlns="" val="1012495148"/>
                  </a:ext>
                </a:extLst>
              </a:tr>
              <a:tr h="370840">
                <a:tc>
                  <a:txBody>
                    <a:bodyPr/>
                    <a:lstStyle/>
                    <a:p>
                      <a:pPr algn="ctr"/>
                      <a:r>
                        <a:rPr lang="en-US" sz="1400" dirty="0">
                          <a:solidFill>
                            <a:srgbClr val="FF0000"/>
                          </a:solidFill>
                        </a:rPr>
                        <a:t>1 (MSD)</a:t>
                      </a:r>
                    </a:p>
                  </a:txBody>
                  <a:tcPr/>
                </a:tc>
                <a:tc>
                  <a:txBody>
                    <a:bodyPr/>
                    <a:lstStyle/>
                    <a:p>
                      <a:pPr algn="l"/>
                      <a:r>
                        <a:rPr lang="en-US" sz="1400" dirty="0">
                          <a:solidFill>
                            <a:srgbClr val="FF0000"/>
                          </a:solidFill>
                        </a:rPr>
                        <a:t>1 (LSD)</a:t>
                      </a:r>
                    </a:p>
                  </a:txBody>
                  <a:tcPr/>
                </a:tc>
                <a:extLst>
                  <a:ext uri="{0D108BD9-81ED-4DB2-BD59-A6C34878D82A}">
                    <a16:rowId xmlns:a16="http://schemas.microsoft.com/office/drawing/2014/main" xmlns="" val="2412816700"/>
                  </a:ext>
                </a:extLst>
              </a:tr>
            </a:tbl>
          </a:graphicData>
        </a:graphic>
      </p:graphicFrame>
      <p:sp>
        <p:nvSpPr>
          <p:cNvPr id="4" name="TextBox 3">
            <a:extLst>
              <a:ext uri="{FF2B5EF4-FFF2-40B4-BE49-F238E27FC236}">
                <a16:creationId xmlns:a16="http://schemas.microsoft.com/office/drawing/2014/main" xmlns="" id="{7D1E148A-F742-4581-9651-896F2F8D55F9}"/>
              </a:ext>
            </a:extLst>
          </p:cNvPr>
          <p:cNvSpPr txBox="1"/>
          <p:nvPr/>
        </p:nvSpPr>
        <p:spPr>
          <a:xfrm>
            <a:off x="2971800" y="6019799"/>
            <a:ext cx="2971800" cy="369332"/>
          </a:xfrm>
          <a:prstGeom prst="rect">
            <a:avLst/>
          </a:prstGeom>
          <a:noFill/>
        </p:spPr>
        <p:txBody>
          <a:bodyPr wrap="square" rtlCol="0">
            <a:spAutoFit/>
          </a:bodyPr>
          <a:lstStyle/>
          <a:p>
            <a:r>
              <a:rPr lang="en-US" b="1" dirty="0"/>
              <a:t>(19.75)</a:t>
            </a:r>
            <a:r>
              <a:rPr lang="en-US" b="1" baseline="-25000" dirty="0"/>
              <a:t>10</a:t>
            </a:r>
            <a:r>
              <a:rPr lang="en-US" b="1" dirty="0"/>
              <a:t> = (10011.11)</a:t>
            </a:r>
            <a:r>
              <a:rPr lang="en-US" b="1" baseline="-25000" dirty="0"/>
              <a:t>2</a:t>
            </a:r>
          </a:p>
        </p:txBody>
      </p:sp>
      <p:sp>
        <p:nvSpPr>
          <p:cNvPr id="8" name="Rectangle 5">
            <a:extLst>
              <a:ext uri="{FF2B5EF4-FFF2-40B4-BE49-F238E27FC236}">
                <a16:creationId xmlns:a16="http://schemas.microsoft.com/office/drawing/2014/main" xmlns="" id="{09B03D56-DD25-4A57-B243-B339572379EE}"/>
              </a:ext>
            </a:extLst>
          </p:cNvPr>
          <p:cNvSpPr>
            <a:spLocks noChangeArrowheads="1"/>
          </p:cNvSpPr>
          <p:nvPr>
            <p:custDataLst>
              <p:tags r:id="rId1"/>
            </p:custDataLst>
          </p:nvPr>
        </p:nvSpPr>
        <p:spPr bwMode="auto">
          <a:xfrm>
            <a:off x="9331" y="822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0" name="TextBox 4">
            <a:extLst>
              <a:ext uri="{FF2B5EF4-FFF2-40B4-BE49-F238E27FC236}">
                <a16:creationId xmlns:a16="http://schemas.microsoft.com/office/drawing/2014/main" xmlns="" id="{A2BEAA9B-071B-4508-9BE7-C672D5640AAD}"/>
              </a:ext>
            </a:extLst>
          </p:cNvPr>
          <p:cNvSpPr>
            <a:spLocks noChangeArrowheads="1"/>
          </p:cNvSpPr>
          <p:nvPr>
            <p:custDataLst>
              <p:tags r:id="rId2"/>
            </p:custDataLst>
          </p:nvPr>
        </p:nvSpPr>
        <p:spPr bwMode="auto">
          <a:xfrm>
            <a:off x="85531" y="54614"/>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Fundamentals of Digital Systems and Logic Families</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508131323"/>
      </p:ext>
    </p:extLst>
  </p:cSld>
  <p:clrMapOvr>
    <a:masterClrMapping/>
  </p:clrMapOvr>
  <mc:AlternateContent xmlns:mc="http://schemas.openxmlformats.org/markup-compatibility/2006" xmlns:p14="http://schemas.microsoft.com/office/powerpoint/2010/main">
    <mc:Choice Requires="p14">
      <p:transition spd="slow" p14:dur="2000" advTm="143547"/>
    </mc:Choice>
    <mc:Fallback xmlns="">
      <p:transition spd="slow" advTm="14354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57"/>
</p:tagLst>
</file>

<file path=ppt/tags/tag100.xml><?xml version="1.0" encoding="utf-8"?>
<p:tagLst xmlns:a="http://schemas.openxmlformats.org/drawingml/2006/main" xmlns:r="http://schemas.openxmlformats.org/officeDocument/2006/relationships" xmlns:p="http://schemas.openxmlformats.org/presentationml/2006/main">
  <p:tag name="AS_UNIQUEID" val="46"/>
</p:tagLst>
</file>

<file path=ppt/tags/tag101.xml><?xml version="1.0" encoding="utf-8"?>
<p:tagLst xmlns:a="http://schemas.openxmlformats.org/drawingml/2006/main" xmlns:r="http://schemas.openxmlformats.org/officeDocument/2006/relationships" xmlns:p="http://schemas.openxmlformats.org/presentationml/2006/main">
  <p:tag name="AS_UNIQUEID" val="47"/>
</p:tagLst>
</file>

<file path=ppt/tags/tag102.xml><?xml version="1.0" encoding="utf-8"?>
<p:tagLst xmlns:a="http://schemas.openxmlformats.org/drawingml/2006/main" xmlns:r="http://schemas.openxmlformats.org/officeDocument/2006/relationships" xmlns:p="http://schemas.openxmlformats.org/presentationml/2006/main">
  <p:tag name="AS_UNIQUEID" val="46"/>
</p:tagLst>
</file>

<file path=ppt/tags/tag103.xml><?xml version="1.0" encoding="utf-8"?>
<p:tagLst xmlns:a="http://schemas.openxmlformats.org/drawingml/2006/main" xmlns:r="http://schemas.openxmlformats.org/officeDocument/2006/relationships" xmlns:p="http://schemas.openxmlformats.org/presentationml/2006/main">
  <p:tag name="AS_UNIQUEID" val="47"/>
</p:tagLst>
</file>

<file path=ppt/tags/tag104.xml><?xml version="1.0" encoding="utf-8"?>
<p:tagLst xmlns:a="http://schemas.openxmlformats.org/drawingml/2006/main" xmlns:r="http://schemas.openxmlformats.org/officeDocument/2006/relationships" xmlns:p="http://schemas.openxmlformats.org/presentationml/2006/main">
  <p:tag name="AS_UNIQUEID" val="46"/>
</p:tagLst>
</file>

<file path=ppt/tags/tag105.xml><?xml version="1.0" encoding="utf-8"?>
<p:tagLst xmlns:a="http://schemas.openxmlformats.org/drawingml/2006/main" xmlns:r="http://schemas.openxmlformats.org/officeDocument/2006/relationships" xmlns:p="http://schemas.openxmlformats.org/presentationml/2006/main">
  <p:tag name="AS_UNIQUEID" val="47"/>
</p:tagLst>
</file>

<file path=ppt/tags/tag106.xml><?xml version="1.0" encoding="utf-8"?>
<p:tagLst xmlns:a="http://schemas.openxmlformats.org/drawingml/2006/main" xmlns:r="http://schemas.openxmlformats.org/officeDocument/2006/relationships" xmlns:p="http://schemas.openxmlformats.org/presentationml/2006/main">
  <p:tag name="AS_UNIQUEID" val="46"/>
</p:tagLst>
</file>

<file path=ppt/tags/tag107.xml><?xml version="1.0" encoding="utf-8"?>
<p:tagLst xmlns:a="http://schemas.openxmlformats.org/drawingml/2006/main" xmlns:r="http://schemas.openxmlformats.org/officeDocument/2006/relationships" xmlns:p="http://schemas.openxmlformats.org/presentationml/2006/main">
  <p:tag name="AS_UNIQUEID" val="47"/>
</p:tagLst>
</file>

<file path=ppt/tags/tag108.xml><?xml version="1.0" encoding="utf-8"?>
<p:tagLst xmlns:a="http://schemas.openxmlformats.org/drawingml/2006/main" xmlns:r="http://schemas.openxmlformats.org/officeDocument/2006/relationships" xmlns:p="http://schemas.openxmlformats.org/presentationml/2006/main">
  <p:tag name="AS_UNIQUEID" val="46"/>
</p:tagLst>
</file>

<file path=ppt/tags/tag109.xml><?xml version="1.0" encoding="utf-8"?>
<p:tagLst xmlns:a="http://schemas.openxmlformats.org/drawingml/2006/main" xmlns:r="http://schemas.openxmlformats.org/officeDocument/2006/relationships" xmlns:p="http://schemas.openxmlformats.org/presentationml/2006/main">
  <p:tag name="AS_UNIQUEID" val="47"/>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46"/>
</p:tagLst>
</file>

<file path=ppt/tags/tag111.xml><?xml version="1.0" encoding="utf-8"?>
<p:tagLst xmlns:a="http://schemas.openxmlformats.org/drawingml/2006/main" xmlns:r="http://schemas.openxmlformats.org/officeDocument/2006/relationships" xmlns:p="http://schemas.openxmlformats.org/presentationml/2006/main">
  <p:tag name="AS_UNIQUEID" val="47"/>
</p:tagLst>
</file>

<file path=ppt/tags/tag112.xml><?xml version="1.0" encoding="utf-8"?>
<p:tagLst xmlns:a="http://schemas.openxmlformats.org/drawingml/2006/main" xmlns:r="http://schemas.openxmlformats.org/officeDocument/2006/relationships" xmlns:p="http://schemas.openxmlformats.org/presentationml/2006/main">
  <p:tag name="AS_UNIQUEID" val="46"/>
</p:tagLst>
</file>

<file path=ppt/tags/tag113.xml><?xml version="1.0" encoding="utf-8"?>
<p:tagLst xmlns:a="http://schemas.openxmlformats.org/drawingml/2006/main" xmlns:r="http://schemas.openxmlformats.org/officeDocument/2006/relationships" xmlns:p="http://schemas.openxmlformats.org/presentationml/2006/main">
  <p:tag name="AS_UNIQUEID" val="47"/>
</p:tagLst>
</file>

<file path=ppt/tags/tag114.xml><?xml version="1.0" encoding="utf-8"?>
<p:tagLst xmlns:a="http://schemas.openxmlformats.org/drawingml/2006/main" xmlns:r="http://schemas.openxmlformats.org/officeDocument/2006/relationships" xmlns:p="http://schemas.openxmlformats.org/presentationml/2006/main">
  <p:tag name="AS_UNIQUEID" val="46"/>
</p:tagLst>
</file>

<file path=ppt/tags/tag115.xml><?xml version="1.0" encoding="utf-8"?>
<p:tagLst xmlns:a="http://schemas.openxmlformats.org/drawingml/2006/main" xmlns:r="http://schemas.openxmlformats.org/officeDocument/2006/relationships" xmlns:p="http://schemas.openxmlformats.org/presentationml/2006/main">
  <p:tag name="AS_UNIQUEID" val="47"/>
</p:tagLst>
</file>

<file path=ppt/tags/tag116.xml><?xml version="1.0" encoding="utf-8"?>
<p:tagLst xmlns:a="http://schemas.openxmlformats.org/drawingml/2006/main" xmlns:r="http://schemas.openxmlformats.org/officeDocument/2006/relationships" xmlns:p="http://schemas.openxmlformats.org/presentationml/2006/main">
  <p:tag name="AS_UNIQUEID" val="46"/>
</p:tagLst>
</file>

<file path=ppt/tags/tag117.xml><?xml version="1.0" encoding="utf-8"?>
<p:tagLst xmlns:a="http://schemas.openxmlformats.org/drawingml/2006/main" xmlns:r="http://schemas.openxmlformats.org/officeDocument/2006/relationships" xmlns:p="http://schemas.openxmlformats.org/presentationml/2006/main">
  <p:tag name="AS_UNIQUEID" val="47"/>
</p:tagLst>
</file>

<file path=ppt/tags/tag118.xml><?xml version="1.0" encoding="utf-8"?>
<p:tagLst xmlns:a="http://schemas.openxmlformats.org/drawingml/2006/main" xmlns:r="http://schemas.openxmlformats.org/officeDocument/2006/relationships" xmlns:p="http://schemas.openxmlformats.org/presentationml/2006/main">
  <p:tag name="AS_UNIQUEID" val="46"/>
</p:tagLst>
</file>

<file path=ppt/tags/tag119.xml><?xml version="1.0" encoding="utf-8"?>
<p:tagLst xmlns:a="http://schemas.openxmlformats.org/drawingml/2006/main" xmlns:r="http://schemas.openxmlformats.org/officeDocument/2006/relationships" xmlns:p="http://schemas.openxmlformats.org/presentationml/2006/main">
  <p:tag name="AS_UNIQUEID" val="47"/>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46"/>
</p:tagLst>
</file>

<file path=ppt/tags/tag121.xml><?xml version="1.0" encoding="utf-8"?>
<p:tagLst xmlns:a="http://schemas.openxmlformats.org/drawingml/2006/main" xmlns:r="http://schemas.openxmlformats.org/officeDocument/2006/relationships" xmlns:p="http://schemas.openxmlformats.org/presentationml/2006/main">
  <p:tag name="AS_UNIQUEID" val="47"/>
</p:tagLst>
</file>

<file path=ppt/tags/tag122.xml><?xml version="1.0" encoding="utf-8"?>
<p:tagLst xmlns:a="http://schemas.openxmlformats.org/drawingml/2006/main" xmlns:r="http://schemas.openxmlformats.org/officeDocument/2006/relationships" xmlns:p="http://schemas.openxmlformats.org/presentationml/2006/main">
  <p:tag name="AS_UNIQUEID" val="46"/>
</p:tagLst>
</file>

<file path=ppt/tags/tag123.xml><?xml version="1.0" encoding="utf-8"?>
<p:tagLst xmlns:a="http://schemas.openxmlformats.org/drawingml/2006/main" xmlns:r="http://schemas.openxmlformats.org/officeDocument/2006/relationships" xmlns:p="http://schemas.openxmlformats.org/presentationml/2006/main">
  <p:tag name="AS_UNIQUEID" val="47"/>
</p:tagLst>
</file>

<file path=ppt/tags/tag124.xml><?xml version="1.0" encoding="utf-8"?>
<p:tagLst xmlns:a="http://schemas.openxmlformats.org/drawingml/2006/main" xmlns:r="http://schemas.openxmlformats.org/officeDocument/2006/relationships" xmlns:p="http://schemas.openxmlformats.org/presentationml/2006/main">
  <p:tag name="AS_UNIQUEID" val="57"/>
</p:tagLst>
</file>

<file path=ppt/tags/tag125.xml><?xml version="1.0" encoding="utf-8"?>
<p:tagLst xmlns:a="http://schemas.openxmlformats.org/drawingml/2006/main" xmlns:r="http://schemas.openxmlformats.org/officeDocument/2006/relationships" xmlns:p="http://schemas.openxmlformats.org/presentationml/2006/main">
  <p:tag name="AS_UNIQUEID" val="46"/>
</p:tagLst>
</file>

<file path=ppt/tags/tag126.xml><?xml version="1.0" encoding="utf-8"?>
<p:tagLst xmlns:a="http://schemas.openxmlformats.org/drawingml/2006/main" xmlns:r="http://schemas.openxmlformats.org/officeDocument/2006/relationships" xmlns:p="http://schemas.openxmlformats.org/presentationml/2006/main">
  <p:tag name="AS_UNIQUEID" val="47"/>
</p:tagLst>
</file>

<file path=ppt/tags/tag127.xml><?xml version="1.0" encoding="utf-8"?>
<p:tagLst xmlns:a="http://schemas.openxmlformats.org/drawingml/2006/main" xmlns:r="http://schemas.openxmlformats.org/officeDocument/2006/relationships" xmlns:p="http://schemas.openxmlformats.org/presentationml/2006/main">
  <p:tag name="AS_UNIQUEID" val="57"/>
</p:tagLst>
</file>

<file path=ppt/tags/tag128.xml><?xml version="1.0" encoding="utf-8"?>
<p:tagLst xmlns:a="http://schemas.openxmlformats.org/drawingml/2006/main" xmlns:r="http://schemas.openxmlformats.org/officeDocument/2006/relationships" xmlns:p="http://schemas.openxmlformats.org/presentationml/2006/main">
  <p:tag name="AS_UNIQUEID" val="46"/>
</p:tagLst>
</file>

<file path=ppt/tags/tag129.xml><?xml version="1.0" encoding="utf-8"?>
<p:tagLst xmlns:a="http://schemas.openxmlformats.org/drawingml/2006/main" xmlns:r="http://schemas.openxmlformats.org/officeDocument/2006/relationships" xmlns:p="http://schemas.openxmlformats.org/presentationml/2006/main">
  <p:tag name="AS_UNIQUEID" val="47"/>
</p:tagLst>
</file>

<file path=ppt/tags/tag13.xml><?xml version="1.0" encoding="utf-8"?>
<p:tagLst xmlns:a="http://schemas.openxmlformats.org/drawingml/2006/main" xmlns:r="http://schemas.openxmlformats.org/officeDocument/2006/relationships" xmlns:p="http://schemas.openxmlformats.org/presentationml/2006/main">
  <p:tag name="AS_UNIQUEID" val="57"/>
</p:tagLst>
</file>

<file path=ppt/tags/tag130.xml><?xml version="1.0" encoding="utf-8"?>
<p:tagLst xmlns:a="http://schemas.openxmlformats.org/drawingml/2006/main" xmlns:r="http://schemas.openxmlformats.org/officeDocument/2006/relationships" xmlns:p="http://schemas.openxmlformats.org/presentationml/2006/main">
  <p:tag name="AS_UNIQUEID" val="57"/>
</p:tagLst>
</file>

<file path=ppt/tags/tag131.xml><?xml version="1.0" encoding="utf-8"?>
<p:tagLst xmlns:a="http://schemas.openxmlformats.org/drawingml/2006/main" xmlns:r="http://schemas.openxmlformats.org/officeDocument/2006/relationships" xmlns:p="http://schemas.openxmlformats.org/presentationml/2006/main">
  <p:tag name="AS_UNIQUEID" val="46"/>
</p:tagLst>
</file>

<file path=ppt/tags/tag132.xml><?xml version="1.0" encoding="utf-8"?>
<p:tagLst xmlns:a="http://schemas.openxmlformats.org/drawingml/2006/main" xmlns:r="http://schemas.openxmlformats.org/officeDocument/2006/relationships" xmlns:p="http://schemas.openxmlformats.org/presentationml/2006/main">
  <p:tag name="AS_UNIQUEID" val="47"/>
</p:tagLst>
</file>

<file path=ppt/tags/tag133.xml><?xml version="1.0" encoding="utf-8"?>
<p:tagLst xmlns:a="http://schemas.openxmlformats.org/drawingml/2006/main" xmlns:r="http://schemas.openxmlformats.org/officeDocument/2006/relationships" xmlns:p="http://schemas.openxmlformats.org/presentationml/2006/main">
  <p:tag name="AS_UNIQUEID" val="95"/>
</p:tagLst>
</file>

<file path=ppt/tags/tag134.xml><?xml version="1.0" encoding="utf-8"?>
<p:tagLst xmlns:a="http://schemas.openxmlformats.org/drawingml/2006/main" xmlns:r="http://schemas.openxmlformats.org/officeDocument/2006/relationships" xmlns:p="http://schemas.openxmlformats.org/presentationml/2006/main">
  <p:tag name="AS_UNIQUEID" val="96"/>
</p:tagLst>
</file>

<file path=ppt/tags/tag135.xml><?xml version="1.0" encoding="utf-8"?>
<p:tagLst xmlns:a="http://schemas.openxmlformats.org/drawingml/2006/main" xmlns:r="http://schemas.openxmlformats.org/officeDocument/2006/relationships" xmlns:p="http://schemas.openxmlformats.org/presentationml/2006/main">
  <p:tag name="AS_UNIQUEID" val="46"/>
</p:tagLst>
</file>

<file path=ppt/tags/tag136.xml><?xml version="1.0" encoding="utf-8"?>
<p:tagLst xmlns:a="http://schemas.openxmlformats.org/drawingml/2006/main" xmlns:r="http://schemas.openxmlformats.org/officeDocument/2006/relationships" xmlns:p="http://schemas.openxmlformats.org/presentationml/2006/main">
  <p:tag name="AS_UNIQUEID" val="47"/>
</p:tagLst>
</file>

<file path=ppt/tags/tag14.xml><?xml version="1.0" encoding="utf-8"?>
<p:tagLst xmlns:a="http://schemas.openxmlformats.org/drawingml/2006/main" xmlns:r="http://schemas.openxmlformats.org/officeDocument/2006/relationships" xmlns:p="http://schemas.openxmlformats.org/presentationml/2006/main">
  <p:tag name="AS_UNIQUEID" val="46"/>
</p:tagLst>
</file>

<file path=ppt/tags/tag15.xml><?xml version="1.0" encoding="utf-8"?>
<p:tagLst xmlns:a="http://schemas.openxmlformats.org/drawingml/2006/main" xmlns:r="http://schemas.openxmlformats.org/officeDocument/2006/relationships" xmlns:p="http://schemas.openxmlformats.org/presentationml/2006/main">
  <p:tag name="AS_UNIQUEID" val="47"/>
</p:tagLst>
</file>

<file path=ppt/tags/tag16.xml><?xml version="1.0" encoding="utf-8"?>
<p:tagLst xmlns:a="http://schemas.openxmlformats.org/drawingml/2006/main" xmlns:r="http://schemas.openxmlformats.org/officeDocument/2006/relationships" xmlns:p="http://schemas.openxmlformats.org/presentationml/2006/main">
  <p:tag name="AS_UNIQUEID" val="46"/>
</p:tagLst>
</file>

<file path=ppt/tags/tag17.xml><?xml version="1.0" encoding="utf-8"?>
<p:tagLst xmlns:a="http://schemas.openxmlformats.org/drawingml/2006/main" xmlns:r="http://schemas.openxmlformats.org/officeDocument/2006/relationships" xmlns:p="http://schemas.openxmlformats.org/presentationml/2006/main">
  <p:tag name="AS_UNIQUEID" val="47"/>
</p:tagLst>
</file>

<file path=ppt/tags/tag18.xml><?xml version="1.0" encoding="utf-8"?>
<p:tagLst xmlns:a="http://schemas.openxmlformats.org/drawingml/2006/main" xmlns:r="http://schemas.openxmlformats.org/officeDocument/2006/relationships" xmlns:p="http://schemas.openxmlformats.org/presentationml/2006/main">
  <p:tag name="AS_UNIQUEID" val="46"/>
</p:tagLst>
</file>

<file path=ppt/tags/tag19.xml><?xml version="1.0" encoding="utf-8"?>
<p:tagLst xmlns:a="http://schemas.openxmlformats.org/drawingml/2006/main" xmlns:r="http://schemas.openxmlformats.org/officeDocument/2006/relationships" xmlns:p="http://schemas.openxmlformats.org/presentationml/2006/main">
  <p:tag name="AS_UNIQUEID" val="47"/>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46"/>
</p:tagLst>
</file>

<file path=ppt/tags/tag21.xml><?xml version="1.0" encoding="utf-8"?>
<p:tagLst xmlns:a="http://schemas.openxmlformats.org/drawingml/2006/main" xmlns:r="http://schemas.openxmlformats.org/officeDocument/2006/relationships" xmlns:p="http://schemas.openxmlformats.org/presentationml/2006/main">
  <p:tag name="AS_UNIQUEID" val="47"/>
</p:tagLst>
</file>

<file path=ppt/tags/tag22.xml><?xml version="1.0" encoding="utf-8"?>
<p:tagLst xmlns:a="http://schemas.openxmlformats.org/drawingml/2006/main" xmlns:r="http://schemas.openxmlformats.org/officeDocument/2006/relationships" xmlns:p="http://schemas.openxmlformats.org/presentationml/2006/main">
  <p:tag name="AS_UNIQUEID" val="46"/>
</p:tagLst>
</file>

<file path=ppt/tags/tag23.xml><?xml version="1.0" encoding="utf-8"?>
<p:tagLst xmlns:a="http://schemas.openxmlformats.org/drawingml/2006/main" xmlns:r="http://schemas.openxmlformats.org/officeDocument/2006/relationships" xmlns:p="http://schemas.openxmlformats.org/presentationml/2006/main">
  <p:tag name="AS_UNIQUEID" val="47"/>
</p:tagLst>
</file>

<file path=ppt/tags/tag24.xml><?xml version="1.0" encoding="utf-8"?>
<p:tagLst xmlns:a="http://schemas.openxmlformats.org/drawingml/2006/main" xmlns:r="http://schemas.openxmlformats.org/officeDocument/2006/relationships" xmlns:p="http://schemas.openxmlformats.org/presentationml/2006/main">
  <p:tag name="AS_UNIQUEID" val="46"/>
</p:tagLst>
</file>

<file path=ppt/tags/tag25.xml><?xml version="1.0" encoding="utf-8"?>
<p:tagLst xmlns:a="http://schemas.openxmlformats.org/drawingml/2006/main" xmlns:r="http://schemas.openxmlformats.org/officeDocument/2006/relationships" xmlns:p="http://schemas.openxmlformats.org/presentationml/2006/main">
  <p:tag name="AS_UNIQUEID" val="47"/>
</p:tagLst>
</file>

<file path=ppt/tags/tag26.xml><?xml version="1.0" encoding="utf-8"?>
<p:tagLst xmlns:a="http://schemas.openxmlformats.org/drawingml/2006/main" xmlns:r="http://schemas.openxmlformats.org/officeDocument/2006/relationships" xmlns:p="http://schemas.openxmlformats.org/presentationml/2006/main">
  <p:tag name="AS_UNIQUEID" val="46"/>
</p:tagLst>
</file>

<file path=ppt/tags/tag27.xml><?xml version="1.0" encoding="utf-8"?>
<p:tagLst xmlns:a="http://schemas.openxmlformats.org/drawingml/2006/main" xmlns:r="http://schemas.openxmlformats.org/officeDocument/2006/relationships" xmlns:p="http://schemas.openxmlformats.org/presentationml/2006/main">
  <p:tag name="AS_UNIQUEID" val="47"/>
</p:tagLst>
</file>

<file path=ppt/tags/tag28.xml><?xml version="1.0" encoding="utf-8"?>
<p:tagLst xmlns:a="http://schemas.openxmlformats.org/drawingml/2006/main" xmlns:r="http://schemas.openxmlformats.org/officeDocument/2006/relationships" xmlns:p="http://schemas.openxmlformats.org/presentationml/2006/main">
  <p:tag name="AS_UNIQUEID" val="46"/>
</p:tagLst>
</file>

<file path=ppt/tags/tag29.xml><?xml version="1.0" encoding="utf-8"?>
<p:tagLst xmlns:a="http://schemas.openxmlformats.org/drawingml/2006/main" xmlns:r="http://schemas.openxmlformats.org/officeDocument/2006/relationships" xmlns:p="http://schemas.openxmlformats.org/presentationml/2006/main">
  <p:tag name="AS_UNIQUEID" val="47"/>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46"/>
</p:tagLst>
</file>

<file path=ppt/tags/tag31.xml><?xml version="1.0" encoding="utf-8"?>
<p:tagLst xmlns:a="http://schemas.openxmlformats.org/drawingml/2006/main" xmlns:r="http://schemas.openxmlformats.org/officeDocument/2006/relationships" xmlns:p="http://schemas.openxmlformats.org/presentationml/2006/main">
  <p:tag name="AS_UNIQUEID" val="47"/>
</p:tagLst>
</file>

<file path=ppt/tags/tag32.xml><?xml version="1.0" encoding="utf-8"?>
<p:tagLst xmlns:a="http://schemas.openxmlformats.org/drawingml/2006/main" xmlns:r="http://schemas.openxmlformats.org/officeDocument/2006/relationships" xmlns:p="http://schemas.openxmlformats.org/presentationml/2006/main">
  <p:tag name="AS_UNIQUEID" val="46"/>
</p:tagLst>
</file>

<file path=ppt/tags/tag33.xml><?xml version="1.0" encoding="utf-8"?>
<p:tagLst xmlns:a="http://schemas.openxmlformats.org/drawingml/2006/main" xmlns:r="http://schemas.openxmlformats.org/officeDocument/2006/relationships" xmlns:p="http://schemas.openxmlformats.org/presentationml/2006/main">
  <p:tag name="AS_UNIQUEID" val="47"/>
</p:tagLst>
</file>

<file path=ppt/tags/tag34.xml><?xml version="1.0" encoding="utf-8"?>
<p:tagLst xmlns:a="http://schemas.openxmlformats.org/drawingml/2006/main" xmlns:r="http://schemas.openxmlformats.org/officeDocument/2006/relationships" xmlns:p="http://schemas.openxmlformats.org/presentationml/2006/main">
  <p:tag name="AS_UNIQUEID" val="46"/>
</p:tagLst>
</file>

<file path=ppt/tags/tag35.xml><?xml version="1.0" encoding="utf-8"?>
<p:tagLst xmlns:a="http://schemas.openxmlformats.org/drawingml/2006/main" xmlns:r="http://schemas.openxmlformats.org/officeDocument/2006/relationships" xmlns:p="http://schemas.openxmlformats.org/presentationml/2006/main">
  <p:tag name="AS_UNIQUEID" val="47"/>
</p:tagLst>
</file>

<file path=ppt/tags/tag36.xml><?xml version="1.0" encoding="utf-8"?>
<p:tagLst xmlns:a="http://schemas.openxmlformats.org/drawingml/2006/main" xmlns:r="http://schemas.openxmlformats.org/officeDocument/2006/relationships" xmlns:p="http://schemas.openxmlformats.org/presentationml/2006/main">
  <p:tag name="AS_UNIQUEID" val="46"/>
</p:tagLst>
</file>

<file path=ppt/tags/tag37.xml><?xml version="1.0" encoding="utf-8"?>
<p:tagLst xmlns:a="http://schemas.openxmlformats.org/drawingml/2006/main" xmlns:r="http://schemas.openxmlformats.org/officeDocument/2006/relationships" xmlns:p="http://schemas.openxmlformats.org/presentationml/2006/main">
  <p:tag name="AS_UNIQUEID" val="47"/>
</p:tagLst>
</file>

<file path=ppt/tags/tag38.xml><?xml version="1.0" encoding="utf-8"?>
<p:tagLst xmlns:a="http://schemas.openxmlformats.org/drawingml/2006/main" xmlns:r="http://schemas.openxmlformats.org/officeDocument/2006/relationships" xmlns:p="http://schemas.openxmlformats.org/presentationml/2006/main">
  <p:tag name="AS_UNIQUEID" val="46"/>
</p:tagLst>
</file>

<file path=ppt/tags/tag39.xml><?xml version="1.0" encoding="utf-8"?>
<p:tagLst xmlns:a="http://schemas.openxmlformats.org/drawingml/2006/main" xmlns:r="http://schemas.openxmlformats.org/officeDocument/2006/relationships" xmlns:p="http://schemas.openxmlformats.org/presentationml/2006/main">
  <p:tag name="AS_UNIQUEID" val="47"/>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40.xml><?xml version="1.0" encoding="utf-8"?>
<p:tagLst xmlns:a="http://schemas.openxmlformats.org/drawingml/2006/main" xmlns:r="http://schemas.openxmlformats.org/officeDocument/2006/relationships" xmlns:p="http://schemas.openxmlformats.org/presentationml/2006/main">
  <p:tag name="AS_UNIQUEID" val="46"/>
</p:tagLst>
</file>

<file path=ppt/tags/tag41.xml><?xml version="1.0" encoding="utf-8"?>
<p:tagLst xmlns:a="http://schemas.openxmlformats.org/drawingml/2006/main" xmlns:r="http://schemas.openxmlformats.org/officeDocument/2006/relationships" xmlns:p="http://schemas.openxmlformats.org/presentationml/2006/main">
  <p:tag name="AS_UNIQUEID" val="47"/>
</p:tagLst>
</file>

<file path=ppt/tags/tag42.xml><?xml version="1.0" encoding="utf-8"?>
<p:tagLst xmlns:a="http://schemas.openxmlformats.org/drawingml/2006/main" xmlns:r="http://schemas.openxmlformats.org/officeDocument/2006/relationships" xmlns:p="http://schemas.openxmlformats.org/presentationml/2006/main">
  <p:tag name="AS_UNIQUEID" val="46"/>
</p:tagLst>
</file>

<file path=ppt/tags/tag43.xml><?xml version="1.0" encoding="utf-8"?>
<p:tagLst xmlns:a="http://schemas.openxmlformats.org/drawingml/2006/main" xmlns:r="http://schemas.openxmlformats.org/officeDocument/2006/relationships" xmlns:p="http://schemas.openxmlformats.org/presentationml/2006/main">
  <p:tag name="AS_UNIQUEID" val="47"/>
</p:tagLst>
</file>

<file path=ppt/tags/tag44.xml><?xml version="1.0" encoding="utf-8"?>
<p:tagLst xmlns:a="http://schemas.openxmlformats.org/drawingml/2006/main" xmlns:r="http://schemas.openxmlformats.org/officeDocument/2006/relationships" xmlns:p="http://schemas.openxmlformats.org/presentationml/2006/main">
  <p:tag name="AS_UNIQUEID" val="57"/>
</p:tagLst>
</file>

<file path=ppt/tags/tag45.xml><?xml version="1.0" encoding="utf-8"?>
<p:tagLst xmlns:a="http://schemas.openxmlformats.org/drawingml/2006/main" xmlns:r="http://schemas.openxmlformats.org/officeDocument/2006/relationships" xmlns:p="http://schemas.openxmlformats.org/presentationml/2006/main">
  <p:tag name="AS_UNIQUEID" val="46"/>
</p:tagLst>
</file>

<file path=ppt/tags/tag46.xml><?xml version="1.0" encoding="utf-8"?>
<p:tagLst xmlns:a="http://schemas.openxmlformats.org/drawingml/2006/main" xmlns:r="http://schemas.openxmlformats.org/officeDocument/2006/relationships" xmlns:p="http://schemas.openxmlformats.org/presentationml/2006/main">
  <p:tag name="AS_UNIQUEID" val="47"/>
</p:tagLst>
</file>

<file path=ppt/tags/tag47.xml><?xml version="1.0" encoding="utf-8"?>
<p:tagLst xmlns:a="http://schemas.openxmlformats.org/drawingml/2006/main" xmlns:r="http://schemas.openxmlformats.org/officeDocument/2006/relationships" xmlns:p="http://schemas.openxmlformats.org/presentationml/2006/main">
  <p:tag name="AS_UNIQUEID" val="57"/>
</p:tagLst>
</file>

<file path=ppt/tags/tag48.xml><?xml version="1.0" encoding="utf-8"?>
<p:tagLst xmlns:a="http://schemas.openxmlformats.org/drawingml/2006/main" xmlns:r="http://schemas.openxmlformats.org/officeDocument/2006/relationships" xmlns:p="http://schemas.openxmlformats.org/presentationml/2006/main">
  <p:tag name="AS_UNIQUEID" val="46"/>
</p:tagLst>
</file>

<file path=ppt/tags/tag49.xml><?xml version="1.0" encoding="utf-8"?>
<p:tagLst xmlns:a="http://schemas.openxmlformats.org/drawingml/2006/main" xmlns:r="http://schemas.openxmlformats.org/officeDocument/2006/relationships" xmlns:p="http://schemas.openxmlformats.org/presentationml/2006/main">
  <p:tag name="AS_UNIQUEID" val="47"/>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50.xml><?xml version="1.0" encoding="utf-8"?>
<p:tagLst xmlns:a="http://schemas.openxmlformats.org/drawingml/2006/main" xmlns:r="http://schemas.openxmlformats.org/officeDocument/2006/relationships" xmlns:p="http://schemas.openxmlformats.org/presentationml/2006/main">
  <p:tag name="AS_UNIQUEID" val="46"/>
</p:tagLst>
</file>

<file path=ppt/tags/tag51.xml><?xml version="1.0" encoding="utf-8"?>
<p:tagLst xmlns:a="http://schemas.openxmlformats.org/drawingml/2006/main" xmlns:r="http://schemas.openxmlformats.org/officeDocument/2006/relationships" xmlns:p="http://schemas.openxmlformats.org/presentationml/2006/main">
  <p:tag name="AS_UNIQUEID" val="47"/>
</p:tagLst>
</file>

<file path=ppt/tags/tag52.xml><?xml version="1.0" encoding="utf-8"?>
<p:tagLst xmlns:a="http://schemas.openxmlformats.org/drawingml/2006/main" xmlns:r="http://schemas.openxmlformats.org/officeDocument/2006/relationships" xmlns:p="http://schemas.openxmlformats.org/presentationml/2006/main">
  <p:tag name="AS_UNIQUEID" val="46"/>
</p:tagLst>
</file>

<file path=ppt/tags/tag53.xml><?xml version="1.0" encoding="utf-8"?>
<p:tagLst xmlns:a="http://schemas.openxmlformats.org/drawingml/2006/main" xmlns:r="http://schemas.openxmlformats.org/officeDocument/2006/relationships" xmlns:p="http://schemas.openxmlformats.org/presentationml/2006/main">
  <p:tag name="AS_UNIQUEID" val="47"/>
</p:tagLst>
</file>

<file path=ppt/tags/tag54.xml><?xml version="1.0" encoding="utf-8"?>
<p:tagLst xmlns:a="http://schemas.openxmlformats.org/drawingml/2006/main" xmlns:r="http://schemas.openxmlformats.org/officeDocument/2006/relationships" xmlns:p="http://schemas.openxmlformats.org/presentationml/2006/main">
  <p:tag name="AS_UNIQUEID" val="46"/>
</p:tagLst>
</file>

<file path=ppt/tags/tag55.xml><?xml version="1.0" encoding="utf-8"?>
<p:tagLst xmlns:a="http://schemas.openxmlformats.org/drawingml/2006/main" xmlns:r="http://schemas.openxmlformats.org/officeDocument/2006/relationships" xmlns:p="http://schemas.openxmlformats.org/presentationml/2006/main">
  <p:tag name="AS_UNIQUEID" val="47"/>
</p:tagLst>
</file>

<file path=ppt/tags/tag56.xml><?xml version="1.0" encoding="utf-8"?>
<p:tagLst xmlns:a="http://schemas.openxmlformats.org/drawingml/2006/main" xmlns:r="http://schemas.openxmlformats.org/officeDocument/2006/relationships" xmlns:p="http://schemas.openxmlformats.org/presentationml/2006/main">
  <p:tag name="AS_UNIQUEID" val="46"/>
</p:tagLst>
</file>

<file path=ppt/tags/tag57.xml><?xml version="1.0" encoding="utf-8"?>
<p:tagLst xmlns:a="http://schemas.openxmlformats.org/drawingml/2006/main" xmlns:r="http://schemas.openxmlformats.org/officeDocument/2006/relationships" xmlns:p="http://schemas.openxmlformats.org/presentationml/2006/main">
  <p:tag name="AS_UNIQUEID" val="47"/>
</p:tagLst>
</file>

<file path=ppt/tags/tag58.xml><?xml version="1.0" encoding="utf-8"?>
<p:tagLst xmlns:a="http://schemas.openxmlformats.org/drawingml/2006/main" xmlns:r="http://schemas.openxmlformats.org/officeDocument/2006/relationships" xmlns:p="http://schemas.openxmlformats.org/presentationml/2006/main">
  <p:tag name="AS_UNIQUEID" val="46"/>
</p:tagLst>
</file>

<file path=ppt/tags/tag59.xml><?xml version="1.0" encoding="utf-8"?>
<p:tagLst xmlns:a="http://schemas.openxmlformats.org/drawingml/2006/main" xmlns:r="http://schemas.openxmlformats.org/officeDocument/2006/relationships" xmlns:p="http://schemas.openxmlformats.org/presentationml/2006/main">
  <p:tag name="AS_UNIQUEID" val="47"/>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ags/tag60.xml><?xml version="1.0" encoding="utf-8"?>
<p:tagLst xmlns:a="http://schemas.openxmlformats.org/drawingml/2006/main" xmlns:r="http://schemas.openxmlformats.org/officeDocument/2006/relationships" xmlns:p="http://schemas.openxmlformats.org/presentationml/2006/main">
  <p:tag name="AS_UNIQUEID" val="46"/>
</p:tagLst>
</file>

<file path=ppt/tags/tag61.xml><?xml version="1.0" encoding="utf-8"?>
<p:tagLst xmlns:a="http://schemas.openxmlformats.org/drawingml/2006/main" xmlns:r="http://schemas.openxmlformats.org/officeDocument/2006/relationships" xmlns:p="http://schemas.openxmlformats.org/presentationml/2006/main">
  <p:tag name="AS_UNIQUEID" val="47"/>
</p:tagLst>
</file>

<file path=ppt/tags/tag62.xml><?xml version="1.0" encoding="utf-8"?>
<p:tagLst xmlns:a="http://schemas.openxmlformats.org/drawingml/2006/main" xmlns:r="http://schemas.openxmlformats.org/officeDocument/2006/relationships" xmlns:p="http://schemas.openxmlformats.org/presentationml/2006/main">
  <p:tag name="AS_UNIQUEID" val="57"/>
</p:tagLst>
</file>

<file path=ppt/tags/tag63.xml><?xml version="1.0" encoding="utf-8"?>
<p:tagLst xmlns:a="http://schemas.openxmlformats.org/drawingml/2006/main" xmlns:r="http://schemas.openxmlformats.org/officeDocument/2006/relationships" xmlns:p="http://schemas.openxmlformats.org/presentationml/2006/main">
  <p:tag name="AS_UNIQUEID" val="46"/>
</p:tagLst>
</file>

<file path=ppt/tags/tag64.xml><?xml version="1.0" encoding="utf-8"?>
<p:tagLst xmlns:a="http://schemas.openxmlformats.org/drawingml/2006/main" xmlns:r="http://schemas.openxmlformats.org/officeDocument/2006/relationships" xmlns:p="http://schemas.openxmlformats.org/presentationml/2006/main">
  <p:tag name="AS_UNIQUEID" val="47"/>
</p:tagLst>
</file>

<file path=ppt/tags/tag65.xml><?xml version="1.0" encoding="utf-8"?>
<p:tagLst xmlns:a="http://schemas.openxmlformats.org/drawingml/2006/main" xmlns:r="http://schemas.openxmlformats.org/officeDocument/2006/relationships" xmlns:p="http://schemas.openxmlformats.org/presentationml/2006/main">
  <p:tag name="AS_UNIQUEID" val="57"/>
</p:tagLst>
</file>

<file path=ppt/tags/tag66.xml><?xml version="1.0" encoding="utf-8"?>
<p:tagLst xmlns:a="http://schemas.openxmlformats.org/drawingml/2006/main" xmlns:r="http://schemas.openxmlformats.org/officeDocument/2006/relationships" xmlns:p="http://schemas.openxmlformats.org/presentationml/2006/main">
  <p:tag name="AS_UNIQUEID" val="46"/>
</p:tagLst>
</file>

<file path=ppt/tags/tag67.xml><?xml version="1.0" encoding="utf-8"?>
<p:tagLst xmlns:a="http://schemas.openxmlformats.org/drawingml/2006/main" xmlns:r="http://schemas.openxmlformats.org/officeDocument/2006/relationships" xmlns:p="http://schemas.openxmlformats.org/presentationml/2006/main">
  <p:tag name="AS_UNIQUEID" val="47"/>
</p:tagLst>
</file>

<file path=ppt/tags/tag68.xml><?xml version="1.0" encoding="utf-8"?>
<p:tagLst xmlns:a="http://schemas.openxmlformats.org/drawingml/2006/main" xmlns:r="http://schemas.openxmlformats.org/officeDocument/2006/relationships" xmlns:p="http://schemas.openxmlformats.org/presentationml/2006/main">
  <p:tag name="AS_UNIQUEID" val="57"/>
</p:tagLst>
</file>

<file path=ppt/tags/tag69.xml><?xml version="1.0" encoding="utf-8"?>
<p:tagLst xmlns:a="http://schemas.openxmlformats.org/drawingml/2006/main" xmlns:r="http://schemas.openxmlformats.org/officeDocument/2006/relationships" xmlns:p="http://schemas.openxmlformats.org/presentationml/2006/main">
  <p:tag name="AS_UNIQUEID" val="46"/>
</p:tagLst>
</file>

<file path=ppt/tags/tag7.xml><?xml version="1.0" encoding="utf-8"?>
<p:tagLst xmlns:a="http://schemas.openxmlformats.org/drawingml/2006/main" xmlns:r="http://schemas.openxmlformats.org/officeDocument/2006/relationships" xmlns:p="http://schemas.openxmlformats.org/presentationml/2006/main">
  <p:tag name="AS_UNIQUEID" val="46"/>
</p:tagLst>
</file>

<file path=ppt/tags/tag70.xml><?xml version="1.0" encoding="utf-8"?>
<p:tagLst xmlns:a="http://schemas.openxmlformats.org/drawingml/2006/main" xmlns:r="http://schemas.openxmlformats.org/officeDocument/2006/relationships" xmlns:p="http://schemas.openxmlformats.org/presentationml/2006/main">
  <p:tag name="AS_UNIQUEID" val="47"/>
</p:tagLst>
</file>

<file path=ppt/tags/tag71.xml><?xml version="1.0" encoding="utf-8"?>
<p:tagLst xmlns:a="http://schemas.openxmlformats.org/drawingml/2006/main" xmlns:r="http://schemas.openxmlformats.org/officeDocument/2006/relationships" xmlns:p="http://schemas.openxmlformats.org/presentationml/2006/main">
  <p:tag name="AS_UNIQUEID" val="57"/>
</p:tagLst>
</file>

<file path=ppt/tags/tag72.xml><?xml version="1.0" encoding="utf-8"?>
<p:tagLst xmlns:a="http://schemas.openxmlformats.org/drawingml/2006/main" xmlns:r="http://schemas.openxmlformats.org/officeDocument/2006/relationships" xmlns:p="http://schemas.openxmlformats.org/presentationml/2006/main">
  <p:tag name="AS_UNIQUEID" val="46"/>
</p:tagLst>
</file>

<file path=ppt/tags/tag73.xml><?xml version="1.0" encoding="utf-8"?>
<p:tagLst xmlns:a="http://schemas.openxmlformats.org/drawingml/2006/main" xmlns:r="http://schemas.openxmlformats.org/officeDocument/2006/relationships" xmlns:p="http://schemas.openxmlformats.org/presentationml/2006/main">
  <p:tag name="AS_UNIQUEID" val="47"/>
</p:tagLst>
</file>

<file path=ppt/tags/tag74.xml><?xml version="1.0" encoding="utf-8"?>
<p:tagLst xmlns:a="http://schemas.openxmlformats.org/drawingml/2006/main" xmlns:r="http://schemas.openxmlformats.org/officeDocument/2006/relationships" xmlns:p="http://schemas.openxmlformats.org/presentationml/2006/main">
  <p:tag name="AS_UNIQUEID" val="57"/>
</p:tagLst>
</file>

<file path=ppt/tags/tag75.xml><?xml version="1.0" encoding="utf-8"?>
<p:tagLst xmlns:a="http://schemas.openxmlformats.org/drawingml/2006/main" xmlns:r="http://schemas.openxmlformats.org/officeDocument/2006/relationships" xmlns:p="http://schemas.openxmlformats.org/presentationml/2006/main">
  <p:tag name="AS_UNIQUEID" val="46"/>
</p:tagLst>
</file>

<file path=ppt/tags/tag76.xml><?xml version="1.0" encoding="utf-8"?>
<p:tagLst xmlns:a="http://schemas.openxmlformats.org/drawingml/2006/main" xmlns:r="http://schemas.openxmlformats.org/officeDocument/2006/relationships" xmlns:p="http://schemas.openxmlformats.org/presentationml/2006/main">
  <p:tag name="AS_UNIQUEID" val="47"/>
</p:tagLst>
</file>

<file path=ppt/tags/tag77.xml><?xml version="1.0" encoding="utf-8"?>
<p:tagLst xmlns:a="http://schemas.openxmlformats.org/drawingml/2006/main" xmlns:r="http://schemas.openxmlformats.org/officeDocument/2006/relationships" xmlns:p="http://schemas.openxmlformats.org/presentationml/2006/main">
  <p:tag name="AS_UNIQUEID" val="46"/>
</p:tagLst>
</file>

<file path=ppt/tags/tag78.xml><?xml version="1.0" encoding="utf-8"?>
<p:tagLst xmlns:a="http://schemas.openxmlformats.org/drawingml/2006/main" xmlns:r="http://schemas.openxmlformats.org/officeDocument/2006/relationships" xmlns:p="http://schemas.openxmlformats.org/presentationml/2006/main">
  <p:tag name="AS_UNIQUEID" val="47"/>
</p:tagLst>
</file>

<file path=ppt/tags/tag79.xml><?xml version="1.0" encoding="utf-8"?>
<p:tagLst xmlns:a="http://schemas.openxmlformats.org/drawingml/2006/main" xmlns:r="http://schemas.openxmlformats.org/officeDocument/2006/relationships" xmlns:p="http://schemas.openxmlformats.org/presentationml/2006/main">
  <p:tag name="AS_UNIQUEID" val="46"/>
</p:tagLst>
</file>

<file path=ppt/tags/tag8.xml><?xml version="1.0" encoding="utf-8"?>
<p:tagLst xmlns:a="http://schemas.openxmlformats.org/drawingml/2006/main" xmlns:r="http://schemas.openxmlformats.org/officeDocument/2006/relationships" xmlns:p="http://schemas.openxmlformats.org/presentationml/2006/main">
  <p:tag name="AS_UNIQUEID" val="47"/>
</p:tagLst>
</file>

<file path=ppt/tags/tag80.xml><?xml version="1.0" encoding="utf-8"?>
<p:tagLst xmlns:a="http://schemas.openxmlformats.org/drawingml/2006/main" xmlns:r="http://schemas.openxmlformats.org/officeDocument/2006/relationships" xmlns:p="http://schemas.openxmlformats.org/presentationml/2006/main">
  <p:tag name="AS_UNIQUEID" val="47"/>
</p:tagLst>
</file>

<file path=ppt/tags/tag81.xml><?xml version="1.0" encoding="utf-8"?>
<p:tagLst xmlns:a="http://schemas.openxmlformats.org/drawingml/2006/main" xmlns:r="http://schemas.openxmlformats.org/officeDocument/2006/relationships" xmlns:p="http://schemas.openxmlformats.org/presentationml/2006/main">
  <p:tag name="AS_UNIQUEID" val="46"/>
</p:tagLst>
</file>

<file path=ppt/tags/tag82.xml><?xml version="1.0" encoding="utf-8"?>
<p:tagLst xmlns:a="http://schemas.openxmlformats.org/drawingml/2006/main" xmlns:r="http://schemas.openxmlformats.org/officeDocument/2006/relationships" xmlns:p="http://schemas.openxmlformats.org/presentationml/2006/main">
  <p:tag name="AS_UNIQUEID" val="47"/>
</p:tagLst>
</file>

<file path=ppt/tags/tag83.xml><?xml version="1.0" encoding="utf-8"?>
<p:tagLst xmlns:a="http://schemas.openxmlformats.org/drawingml/2006/main" xmlns:r="http://schemas.openxmlformats.org/officeDocument/2006/relationships" xmlns:p="http://schemas.openxmlformats.org/presentationml/2006/main">
  <p:tag name="AS_UNIQUEID" val="46"/>
</p:tagLst>
</file>

<file path=ppt/tags/tag84.xml><?xml version="1.0" encoding="utf-8"?>
<p:tagLst xmlns:a="http://schemas.openxmlformats.org/drawingml/2006/main" xmlns:r="http://schemas.openxmlformats.org/officeDocument/2006/relationships" xmlns:p="http://schemas.openxmlformats.org/presentationml/2006/main">
  <p:tag name="AS_UNIQUEID" val="47"/>
</p:tagLst>
</file>

<file path=ppt/tags/tag85.xml><?xml version="1.0" encoding="utf-8"?>
<p:tagLst xmlns:a="http://schemas.openxmlformats.org/drawingml/2006/main" xmlns:r="http://schemas.openxmlformats.org/officeDocument/2006/relationships" xmlns:p="http://schemas.openxmlformats.org/presentationml/2006/main">
  <p:tag name="AS_UNIQUEID" val="46"/>
</p:tagLst>
</file>

<file path=ppt/tags/tag86.xml><?xml version="1.0" encoding="utf-8"?>
<p:tagLst xmlns:a="http://schemas.openxmlformats.org/drawingml/2006/main" xmlns:r="http://schemas.openxmlformats.org/officeDocument/2006/relationships" xmlns:p="http://schemas.openxmlformats.org/presentationml/2006/main">
  <p:tag name="AS_UNIQUEID" val="47"/>
</p:tagLst>
</file>

<file path=ppt/tags/tag87.xml><?xml version="1.0" encoding="utf-8"?>
<p:tagLst xmlns:a="http://schemas.openxmlformats.org/drawingml/2006/main" xmlns:r="http://schemas.openxmlformats.org/officeDocument/2006/relationships" xmlns:p="http://schemas.openxmlformats.org/presentationml/2006/main">
  <p:tag name="AS_UNIQUEID" val="46"/>
</p:tagLst>
</file>

<file path=ppt/tags/tag88.xml><?xml version="1.0" encoding="utf-8"?>
<p:tagLst xmlns:a="http://schemas.openxmlformats.org/drawingml/2006/main" xmlns:r="http://schemas.openxmlformats.org/officeDocument/2006/relationships" xmlns:p="http://schemas.openxmlformats.org/presentationml/2006/main">
  <p:tag name="AS_UNIQUEID" val="47"/>
</p:tagLst>
</file>

<file path=ppt/tags/tag89.xml><?xml version="1.0" encoding="utf-8"?>
<p:tagLst xmlns:a="http://schemas.openxmlformats.org/drawingml/2006/main" xmlns:r="http://schemas.openxmlformats.org/officeDocument/2006/relationships" xmlns:p="http://schemas.openxmlformats.org/presentationml/2006/main">
  <p:tag name="AS_UNIQUEID" val="46"/>
</p:tagLst>
</file>

<file path=ppt/tags/tag9.xml><?xml version="1.0" encoding="utf-8"?>
<p:tagLst xmlns:a="http://schemas.openxmlformats.org/drawingml/2006/main" xmlns:r="http://schemas.openxmlformats.org/officeDocument/2006/relationships" xmlns:p="http://schemas.openxmlformats.org/presentationml/2006/main">
  <p:tag name="AS_UNIQUEID" val="48"/>
</p:tagLst>
</file>

<file path=ppt/tags/tag90.xml><?xml version="1.0" encoding="utf-8"?>
<p:tagLst xmlns:a="http://schemas.openxmlformats.org/drawingml/2006/main" xmlns:r="http://schemas.openxmlformats.org/officeDocument/2006/relationships" xmlns:p="http://schemas.openxmlformats.org/presentationml/2006/main">
  <p:tag name="AS_UNIQUEID" val="47"/>
</p:tagLst>
</file>

<file path=ppt/tags/tag91.xml><?xml version="1.0" encoding="utf-8"?>
<p:tagLst xmlns:a="http://schemas.openxmlformats.org/drawingml/2006/main" xmlns:r="http://schemas.openxmlformats.org/officeDocument/2006/relationships" xmlns:p="http://schemas.openxmlformats.org/presentationml/2006/main">
  <p:tag name="AS_UNIQUEID" val="46"/>
</p:tagLst>
</file>

<file path=ppt/tags/tag92.xml><?xml version="1.0" encoding="utf-8"?>
<p:tagLst xmlns:a="http://schemas.openxmlformats.org/drawingml/2006/main" xmlns:r="http://schemas.openxmlformats.org/officeDocument/2006/relationships" xmlns:p="http://schemas.openxmlformats.org/presentationml/2006/main">
  <p:tag name="AS_UNIQUEID" val="47"/>
</p:tagLst>
</file>

<file path=ppt/tags/tag93.xml><?xml version="1.0" encoding="utf-8"?>
<p:tagLst xmlns:a="http://schemas.openxmlformats.org/drawingml/2006/main" xmlns:r="http://schemas.openxmlformats.org/officeDocument/2006/relationships" xmlns:p="http://schemas.openxmlformats.org/presentationml/2006/main">
  <p:tag name="AS_UNIQUEID" val="46"/>
</p:tagLst>
</file>

<file path=ppt/tags/tag94.xml><?xml version="1.0" encoding="utf-8"?>
<p:tagLst xmlns:a="http://schemas.openxmlformats.org/drawingml/2006/main" xmlns:r="http://schemas.openxmlformats.org/officeDocument/2006/relationships" xmlns:p="http://schemas.openxmlformats.org/presentationml/2006/main">
  <p:tag name="AS_UNIQUEID" val="47"/>
</p:tagLst>
</file>

<file path=ppt/tags/tag95.xml><?xml version="1.0" encoding="utf-8"?>
<p:tagLst xmlns:a="http://schemas.openxmlformats.org/drawingml/2006/main" xmlns:r="http://schemas.openxmlformats.org/officeDocument/2006/relationships" xmlns:p="http://schemas.openxmlformats.org/presentationml/2006/main">
  <p:tag name="AS_UNIQUEID" val="46"/>
</p:tagLst>
</file>

<file path=ppt/tags/tag96.xml><?xml version="1.0" encoding="utf-8"?>
<p:tagLst xmlns:a="http://schemas.openxmlformats.org/drawingml/2006/main" xmlns:r="http://schemas.openxmlformats.org/officeDocument/2006/relationships" xmlns:p="http://schemas.openxmlformats.org/presentationml/2006/main">
  <p:tag name="AS_UNIQUEID" val="47"/>
</p:tagLst>
</file>

<file path=ppt/tags/tag97.xml><?xml version="1.0" encoding="utf-8"?>
<p:tagLst xmlns:a="http://schemas.openxmlformats.org/drawingml/2006/main" xmlns:r="http://schemas.openxmlformats.org/officeDocument/2006/relationships" xmlns:p="http://schemas.openxmlformats.org/presentationml/2006/main">
  <p:tag name="AS_UNIQUEID" val="57"/>
</p:tagLst>
</file>

<file path=ppt/tags/tag98.xml><?xml version="1.0" encoding="utf-8"?>
<p:tagLst xmlns:a="http://schemas.openxmlformats.org/drawingml/2006/main" xmlns:r="http://schemas.openxmlformats.org/officeDocument/2006/relationships" xmlns:p="http://schemas.openxmlformats.org/presentationml/2006/main">
  <p:tag name="AS_UNIQUEID" val="46"/>
</p:tagLst>
</file>

<file path=ppt/tags/tag99.xml><?xml version="1.0" encoding="utf-8"?>
<p:tagLst xmlns:a="http://schemas.openxmlformats.org/drawingml/2006/main" xmlns:r="http://schemas.openxmlformats.org/officeDocument/2006/relationships" xmlns:p="http://schemas.openxmlformats.org/presentationml/2006/main">
  <p:tag name="AS_UNIQUEID" val="47"/>
</p:tagLst>
</file>

<file path=ppt/theme/theme1.xml><?xml version="1.0" encoding="utf-8"?>
<a:theme xmlns:a="http://schemas.openxmlformats.org/drawingml/2006/main" name="Slid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7499</TotalTime>
  <Words>5230</Words>
  <Application>Microsoft Office PowerPoint</Application>
  <PresentationFormat>On-screen Show (4:3)</PresentationFormat>
  <Paragraphs>873</Paragraphs>
  <Slides>58</Slides>
  <Notes>0</Notes>
  <HiddenSlides>0</HiddenSlides>
  <MMClips>0</MMClips>
  <ScaleCrop>false</ScaleCrop>
  <HeadingPairs>
    <vt:vector size="4" baseType="variant">
      <vt:variant>
        <vt:lpstr>Theme</vt:lpstr>
      </vt:variant>
      <vt:variant>
        <vt:i4>4</vt:i4>
      </vt:variant>
      <vt:variant>
        <vt:lpstr>Slide Titles</vt:lpstr>
      </vt:variant>
      <vt:variant>
        <vt:i4>58</vt:i4>
      </vt:variant>
    </vt:vector>
  </HeadingPairs>
  <TitlesOfParts>
    <vt:vector size="62" baseType="lpstr">
      <vt:lpstr>Slide_3</vt:lpstr>
      <vt:lpstr>2_Office Theme</vt:lpstr>
      <vt:lpstr>Wisp</vt:lpstr>
      <vt:lpstr>1_Wisp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Srivastava</dc:creator>
  <cp:lastModifiedBy>Lenovo</cp:lastModifiedBy>
  <cp:revision>60</cp:revision>
  <dcterms:created xsi:type="dcterms:W3CDTF">2012-11-06T17:06:15Z</dcterms:created>
  <dcterms:modified xsi:type="dcterms:W3CDTF">2024-07-20T07:32:16Z</dcterms:modified>
</cp:coreProperties>
</file>