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4336" r:id="rId2"/>
    <p:sldMasterId id="2147484353" r:id="rId3"/>
  </p:sldMasterIdLst>
  <p:notesMasterIdLst>
    <p:notesMasterId r:id="rId43"/>
  </p:notesMasterIdLst>
  <p:handoutMasterIdLst>
    <p:handoutMasterId r:id="rId44"/>
  </p:handoutMasterIdLst>
  <p:sldIdLst>
    <p:sldId id="306" r:id="rId4"/>
    <p:sldId id="307" r:id="rId5"/>
    <p:sldId id="258" r:id="rId6"/>
    <p:sldId id="259" r:id="rId7"/>
    <p:sldId id="348" r:id="rId8"/>
    <p:sldId id="349" r:id="rId9"/>
    <p:sldId id="350" r:id="rId10"/>
    <p:sldId id="351" r:id="rId11"/>
    <p:sldId id="261" r:id="rId12"/>
    <p:sldId id="352" r:id="rId13"/>
    <p:sldId id="353" r:id="rId14"/>
    <p:sldId id="354" r:id="rId15"/>
    <p:sldId id="355" r:id="rId16"/>
    <p:sldId id="360" r:id="rId17"/>
    <p:sldId id="322" r:id="rId18"/>
    <p:sldId id="358" r:id="rId19"/>
    <p:sldId id="356" r:id="rId20"/>
    <p:sldId id="357" r:id="rId21"/>
    <p:sldId id="359" r:id="rId22"/>
    <p:sldId id="361" r:id="rId23"/>
    <p:sldId id="362" r:id="rId24"/>
    <p:sldId id="368" r:id="rId25"/>
    <p:sldId id="369" r:id="rId26"/>
    <p:sldId id="363" r:id="rId27"/>
    <p:sldId id="365" r:id="rId28"/>
    <p:sldId id="366" r:id="rId29"/>
    <p:sldId id="367" r:id="rId30"/>
    <p:sldId id="364" r:id="rId31"/>
    <p:sldId id="370" r:id="rId32"/>
    <p:sldId id="371" r:id="rId33"/>
    <p:sldId id="372" r:id="rId34"/>
    <p:sldId id="374" r:id="rId35"/>
    <p:sldId id="375" r:id="rId36"/>
    <p:sldId id="376" r:id="rId37"/>
    <p:sldId id="377" r:id="rId38"/>
    <p:sldId id="378" r:id="rId39"/>
    <p:sldId id="379" r:id="rId40"/>
    <p:sldId id="380" r:id="rId41"/>
    <p:sldId id="373"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D36"/>
    <a:srgbClr val="FF2507"/>
    <a:srgbClr val="6600CC"/>
    <a:srgbClr val="FF0000"/>
    <a:srgbClr val="000099"/>
    <a:srgbClr val="00B0F0"/>
    <a:srgbClr val="FFC000"/>
    <a:srgbClr val="617A98"/>
    <a:srgbClr val="9E521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p:cViewPr varScale="1">
        <p:scale>
          <a:sx n="55" d="100"/>
          <a:sy n="55" d="100"/>
        </p:scale>
        <p:origin x="-122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 Id="rId4" Type="http://schemas.openxmlformats.org/officeDocument/2006/relationships/image" Target="../media/image32.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r>
              <a:rPr lang="en-US"/>
              <a:t>Module-1 Basic Concept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14AF7C43-E464-46E0-96E0-58BA1B738D96}" type="datetimeFigureOut">
              <a:rPr lang="en-US"/>
              <a:pPr>
                <a:defRPr/>
              </a:pPr>
              <a:t>7/20/2024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56FE7F09-F334-4582-AFFE-EAFAE36B664C}" type="slidenum">
              <a:rPr lang="en-US"/>
              <a:pPr>
                <a:defRPr/>
              </a:pPr>
              <a:t>‹#›</a:t>
            </a:fld>
            <a:endParaRPr lang="en-US"/>
          </a:p>
        </p:txBody>
      </p:sp>
    </p:spTree>
    <p:extLst>
      <p:ext uri="{BB962C8B-B14F-4D97-AF65-F5344CB8AC3E}">
        <p14:creationId xmlns:p14="http://schemas.microsoft.com/office/powerpoint/2010/main" val="3564647031"/>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US"/>
              <a:t>Module-1 Basic Concept</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98A4AA5-2CA5-4CBB-A0AC-635B1B1AE6B6}" type="datetimeFigureOut">
              <a:rPr lang="en-US"/>
              <a:pPr>
                <a:defRPr/>
              </a:pPr>
              <a:t>7/20/2024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r>
              <a:rPr lang="en-US"/>
              <a:t>https://www.google.com/imgres?imgurl=https%3A%2F%2Fimages.static-collegedunia.com%2Fpublic%2Fcollege_data%2Fimages%2FappImage%2F1524200484Header.jpg&amp;imgrefurl=https%3A%2F%2Fcollegedunia.com%2Funiversity%2F55884-parul-university-vadodara%2Fcourses-fees&amp;tbn</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793FF72-3CE5-4970-8C62-2F2011E4DC2B}" type="slidenum">
              <a:rPr lang="en-US"/>
              <a:pPr>
                <a:defRPr/>
              </a:pPr>
              <a:t>‹#›</a:t>
            </a:fld>
            <a:endParaRPr lang="en-US"/>
          </a:p>
        </p:txBody>
      </p:sp>
    </p:spTree>
    <p:extLst>
      <p:ext uri="{BB962C8B-B14F-4D97-AF65-F5344CB8AC3E}">
        <p14:creationId xmlns:p14="http://schemas.microsoft.com/office/powerpoint/2010/main" val="1841427788"/>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322964"/>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8D931A2-8960-43C4-9CE8-1692171EEC3A}"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64E017BD-2A39-4032-BF6C-8F88F3E638F9}" type="slidenum">
              <a:rPr lang="en-US"/>
              <a:pPr>
                <a:defRPr/>
              </a:pPr>
              <a:t>‹#›</a:t>
            </a:fld>
            <a:endParaRPr lang="en-US"/>
          </a:p>
        </p:txBody>
      </p:sp>
    </p:spTree>
    <p:extLst>
      <p:ext uri="{BB962C8B-B14F-4D97-AF65-F5344CB8AC3E}">
        <p14:creationId xmlns:p14="http://schemas.microsoft.com/office/powerpoint/2010/main" val="218887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F2CD8809-61DF-4CB0-A3D2-7EF250F782A7}"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9643ACF9-2A4A-49C2-B7EF-A6F6F56625D5}" type="slidenum">
              <a:rPr lang="en-US"/>
              <a:pPr>
                <a:defRPr/>
              </a:pPr>
              <a:t>‹#›</a:t>
            </a:fld>
            <a:endParaRPr lang="en-US"/>
          </a:p>
        </p:txBody>
      </p:sp>
    </p:spTree>
    <p:extLst>
      <p:ext uri="{BB962C8B-B14F-4D97-AF65-F5344CB8AC3E}">
        <p14:creationId xmlns:p14="http://schemas.microsoft.com/office/powerpoint/2010/main" val="2325211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B4DE88D2-00AC-4C82-80B0-B425687BB3E6}"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C69D1C80-B52C-43E9-8D03-C930CF1982ED}" type="slidenum">
              <a:rPr lang="en-US" altLang="en-US" smtClean="0"/>
              <a:pPr>
                <a:defRPr/>
              </a:pPr>
              <a:t>‹#›</a:t>
            </a:fld>
            <a:endParaRPr lang="en-US" altLang="en-US"/>
          </a:p>
        </p:txBody>
      </p:sp>
    </p:spTree>
    <p:extLst>
      <p:ext uri="{BB962C8B-B14F-4D97-AF65-F5344CB8AC3E}">
        <p14:creationId xmlns:p14="http://schemas.microsoft.com/office/powerpoint/2010/main" val="57205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305AC7C-690C-4B4D-A02A-B9A21A561357}"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387BA621-C399-4B64-B59C-25BB9C4333B4}" type="slidenum">
              <a:rPr lang="en-US" altLang="en-US" smtClean="0"/>
              <a:pPr>
                <a:defRPr/>
              </a:pPr>
              <a:t>‹#›</a:t>
            </a:fld>
            <a:endParaRPr lang="en-US" altLang="en-US"/>
          </a:p>
        </p:txBody>
      </p:sp>
    </p:spTree>
    <p:extLst>
      <p:ext uri="{BB962C8B-B14F-4D97-AF65-F5344CB8AC3E}">
        <p14:creationId xmlns:p14="http://schemas.microsoft.com/office/powerpoint/2010/main" val="3208022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50B354A-2440-4BC7-877D-663B3A5A0DD0}"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96850134-AD92-4A7E-8BA6-33220A652AC9}" type="slidenum">
              <a:rPr lang="en-US" altLang="en-US" smtClean="0"/>
              <a:pPr>
                <a:defRPr/>
              </a:pPr>
              <a:t>‹#›</a:t>
            </a:fld>
            <a:endParaRPr lang="en-US" altLang="en-US"/>
          </a:p>
        </p:txBody>
      </p:sp>
    </p:spTree>
    <p:extLst>
      <p:ext uri="{BB962C8B-B14F-4D97-AF65-F5344CB8AC3E}">
        <p14:creationId xmlns:p14="http://schemas.microsoft.com/office/powerpoint/2010/main" val="2978231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2F8F876-308F-430E-A621-6837F8D0856E}"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345B350C-BC79-4602-A45A-FEEC2B630626}" type="slidenum">
              <a:rPr lang="en-US" altLang="en-US" smtClean="0"/>
              <a:pPr>
                <a:defRPr/>
              </a:pPr>
              <a:t>‹#›</a:t>
            </a:fld>
            <a:endParaRPr lang="en-US" altLang="en-US"/>
          </a:p>
        </p:txBody>
      </p:sp>
    </p:spTree>
    <p:extLst>
      <p:ext uri="{BB962C8B-B14F-4D97-AF65-F5344CB8AC3E}">
        <p14:creationId xmlns:p14="http://schemas.microsoft.com/office/powerpoint/2010/main" val="1584162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AF5D039D-3732-4F39-8BB8-FD6B8B6F31CA}" type="datetime1">
              <a:rPr lang="en-US" altLang="en-US" smtClean="0"/>
              <a:pPr>
                <a:defRPr/>
              </a:pPr>
              <a:t>7/20/2024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FFC80113-755E-4ED4-8522-3072FC25F02B}" type="slidenum">
              <a:rPr lang="en-US" altLang="en-US" smtClean="0"/>
              <a:pPr>
                <a:defRPr/>
              </a:pPr>
              <a:t>‹#›</a:t>
            </a:fld>
            <a:endParaRPr lang="en-US" altLang="en-US"/>
          </a:p>
        </p:txBody>
      </p:sp>
    </p:spTree>
    <p:extLst>
      <p:ext uri="{BB962C8B-B14F-4D97-AF65-F5344CB8AC3E}">
        <p14:creationId xmlns:p14="http://schemas.microsoft.com/office/powerpoint/2010/main" val="18977933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CB456E4-7DD7-4263-A19D-BEC1BA910135}" type="datetime1">
              <a:rPr lang="en-US" altLang="en-US" smtClean="0"/>
              <a:pPr>
                <a:defRPr/>
              </a:pPr>
              <a:t>7/20/2024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2ADCBB01-3F78-4753-B8E2-39FF2E703B73}" type="slidenum">
              <a:rPr lang="en-US" altLang="en-US" smtClean="0"/>
              <a:pPr>
                <a:defRPr/>
              </a:pPr>
              <a:t>‹#›</a:t>
            </a:fld>
            <a:endParaRPr lang="en-US" altLang="en-US"/>
          </a:p>
        </p:txBody>
      </p:sp>
    </p:spTree>
    <p:extLst>
      <p:ext uri="{BB962C8B-B14F-4D97-AF65-F5344CB8AC3E}">
        <p14:creationId xmlns:p14="http://schemas.microsoft.com/office/powerpoint/2010/main" val="2959805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BD9B288-48B0-468D-A1A0-376B55B351E9}" type="datetime1">
              <a:rPr lang="en-US" altLang="en-US" smtClean="0"/>
              <a:pPr>
                <a:defRPr/>
              </a:pPr>
              <a:t>7/20/2024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99C17D5B-AB86-4053-B3EA-4DD8A925F8B9}" type="slidenum">
              <a:rPr lang="en-US" altLang="en-US" smtClean="0"/>
              <a:pPr>
                <a:defRPr/>
              </a:pPr>
              <a:t>‹#›</a:t>
            </a:fld>
            <a:endParaRPr lang="en-US" altLang="en-US"/>
          </a:p>
        </p:txBody>
      </p:sp>
    </p:spTree>
    <p:extLst>
      <p:ext uri="{BB962C8B-B14F-4D97-AF65-F5344CB8AC3E}">
        <p14:creationId xmlns:p14="http://schemas.microsoft.com/office/powerpoint/2010/main" val="3867357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1E0E091-BF1E-4788-BE54-6F22E3497034}"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436A1E29-168E-4D7F-B7C0-A4C272133F92}" type="slidenum">
              <a:rPr lang="en-US" altLang="en-US" smtClean="0"/>
              <a:pPr>
                <a:defRPr/>
              </a:pPr>
              <a:t>‹#›</a:t>
            </a:fld>
            <a:endParaRPr lang="en-US" altLang="en-US"/>
          </a:p>
        </p:txBody>
      </p:sp>
    </p:spTree>
    <p:extLst>
      <p:ext uri="{BB962C8B-B14F-4D97-AF65-F5344CB8AC3E}">
        <p14:creationId xmlns:p14="http://schemas.microsoft.com/office/powerpoint/2010/main" val="4066763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97906973-C4D8-44A8-9EB5-78EB28FE0E32}"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04A3DCD4-C83E-4B5F-A7ED-520327ED3F41}" type="slidenum">
              <a:rPr lang="en-US"/>
              <a:pPr>
                <a:defRPr/>
              </a:pPr>
              <a:t>‹#›</a:t>
            </a:fld>
            <a:endParaRPr lang="en-US"/>
          </a:p>
        </p:txBody>
      </p:sp>
    </p:spTree>
    <p:extLst>
      <p:ext uri="{BB962C8B-B14F-4D97-AF65-F5344CB8AC3E}">
        <p14:creationId xmlns:p14="http://schemas.microsoft.com/office/powerpoint/2010/main" val="7519422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DA9BC9-6314-4C14-87F4-17005E9DF1A5}"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B8F3D954-CEAA-4376-A927-CE725B090A2E}" type="slidenum">
              <a:rPr lang="en-US" altLang="en-US" smtClean="0"/>
              <a:pPr>
                <a:defRPr/>
              </a:pPr>
              <a:t>‹#›</a:t>
            </a:fld>
            <a:endParaRPr lang="en-US" altLang="en-US"/>
          </a:p>
        </p:txBody>
      </p:sp>
    </p:spTree>
    <p:extLst>
      <p:ext uri="{BB962C8B-B14F-4D97-AF65-F5344CB8AC3E}">
        <p14:creationId xmlns:p14="http://schemas.microsoft.com/office/powerpoint/2010/main" val="165432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510273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8F5518E1-D836-43AD-9C7F-29BDD89106A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2595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2803031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76362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3A8F3F2E-2E07-43E6-BA19-47284F31D3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3086503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63A7B6E-3C22-48DA-BE9A-C830A871B4FA}"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F25E289D-51A0-41EE-9C05-3782486D7557}" type="slidenum">
              <a:rPr lang="en-US" altLang="en-US" smtClean="0"/>
              <a:pPr>
                <a:defRPr/>
              </a:pPr>
              <a:t>‹#›</a:t>
            </a:fld>
            <a:endParaRPr lang="en-US" altLang="en-US"/>
          </a:p>
        </p:txBody>
      </p:sp>
    </p:spTree>
    <p:extLst>
      <p:ext uri="{BB962C8B-B14F-4D97-AF65-F5344CB8AC3E}">
        <p14:creationId xmlns:p14="http://schemas.microsoft.com/office/powerpoint/2010/main" val="19906718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9DB5D43-BCE3-4641-A55D-67760A558F5E}"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9E625E6-9BAF-4711-890E-9A5185EF0A76}" type="slidenum">
              <a:rPr lang="en-US" altLang="en-US" smtClean="0"/>
              <a:pPr>
                <a:defRPr/>
              </a:pPr>
              <a:t>‹#›</a:t>
            </a:fld>
            <a:endParaRPr lang="en-US" altLang="en-US"/>
          </a:p>
        </p:txBody>
      </p:sp>
    </p:spTree>
    <p:extLst>
      <p:ext uri="{BB962C8B-B14F-4D97-AF65-F5344CB8AC3E}">
        <p14:creationId xmlns:p14="http://schemas.microsoft.com/office/powerpoint/2010/main" val="18596011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92E035FC-1B88-4225-BDD9-FB2BC6E74829}"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pPr>
              <a:defRPr/>
            </a:pPr>
            <a:fld id="{4DCE36D9-4FE7-4E69-A43F-4D6379110A08}" type="slidenum">
              <a:rPr lang="en-US" altLang="en-US" smtClean="0"/>
              <a:pPr>
                <a:defRPr/>
              </a:pPr>
              <a:t>‹#›</a:t>
            </a:fld>
            <a:endParaRPr lang="en-US" altLang="en-US"/>
          </a:p>
        </p:txBody>
      </p:sp>
    </p:spTree>
    <p:extLst>
      <p:ext uri="{BB962C8B-B14F-4D97-AF65-F5344CB8AC3E}">
        <p14:creationId xmlns:p14="http://schemas.microsoft.com/office/powerpoint/2010/main" val="3878126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8FDD8FA-7551-4B81-8F85-BC1B6E2EB803}"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9D5332E0-DE82-4CA3-AD1A-3D11909C113E}" type="slidenum">
              <a:rPr lang="en-US" altLang="en-US" smtClean="0"/>
              <a:pPr>
                <a:defRPr/>
              </a:pPr>
              <a:t>‹#›</a:t>
            </a:fld>
            <a:endParaRPr lang="en-US" altLang="en-US"/>
          </a:p>
        </p:txBody>
      </p:sp>
    </p:spTree>
    <p:extLst>
      <p:ext uri="{BB962C8B-B14F-4D97-AF65-F5344CB8AC3E}">
        <p14:creationId xmlns:p14="http://schemas.microsoft.com/office/powerpoint/2010/main" val="761373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1">
                    <a:tint val="75000"/>
                  </a:schemeClr>
                </a:solidFill>
              </a:defRPr>
            </a:lvl1pPr>
          </a:lstStyle>
          <a:p>
            <a:pPr>
              <a:defRPr/>
            </a:pPr>
            <a:fld id="{5010AA4C-A09D-484E-B1EE-E49BB9E78640}" type="datetime1">
              <a:rPr lang="en-US"/>
              <a:pPr>
                <a:defRPr/>
              </a:pPr>
              <a:t>7/20/2024</a:t>
            </a:fld>
            <a:endParaRPr lang="en-US"/>
          </a:p>
        </p:txBody>
      </p:sp>
      <p:sp>
        <p:nvSpPr>
          <p:cNvPr id="5" name="Footer Placeholder 4"/>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6" name="Slide Number Placeholder 5"/>
          <p:cNvSpPr>
            <a:spLocks noGrp="1"/>
          </p:cNvSpPr>
          <p:nvPr>
            <p:ph type="sldNum" sz="quarter" idx="12"/>
          </p:nvPr>
        </p:nvSpPr>
        <p:spPr/>
        <p:txBody>
          <a:bodyPr/>
          <a:lstStyle>
            <a:lvl1pPr>
              <a:defRPr>
                <a:solidFill>
                  <a:schemeClr val="tx1">
                    <a:tint val="75000"/>
                  </a:schemeClr>
                </a:solidFill>
              </a:defRPr>
            </a:lvl1pPr>
          </a:lstStyle>
          <a:p>
            <a:pPr>
              <a:defRPr/>
            </a:pPr>
            <a:fld id="{211BA05D-3471-4572-8FAA-4B960EB658C8}" type="slidenum">
              <a:rPr lang="en-US"/>
              <a:pPr>
                <a:defRPr/>
              </a:pPr>
              <a:t>‹#›</a:t>
            </a:fld>
            <a:endParaRPr lang="en-US"/>
          </a:p>
        </p:txBody>
      </p:sp>
    </p:spTree>
    <p:extLst>
      <p:ext uri="{BB962C8B-B14F-4D97-AF65-F5344CB8AC3E}">
        <p14:creationId xmlns:p14="http://schemas.microsoft.com/office/powerpoint/2010/main" val="11813801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3009230-C6F9-40EB-B807-4BDF9AD42AF7}"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FB26826C-DB15-4087-9F83-48BC0BF6EB35}" type="slidenum">
              <a:rPr lang="en-US" altLang="en-US" smtClean="0"/>
              <a:pPr>
                <a:defRPr/>
              </a:pPr>
              <a:t>‹#›</a:t>
            </a:fld>
            <a:endParaRPr lang="en-US" altLang="en-US"/>
          </a:p>
        </p:txBody>
      </p:sp>
    </p:spTree>
    <p:extLst>
      <p:ext uri="{BB962C8B-B14F-4D97-AF65-F5344CB8AC3E}">
        <p14:creationId xmlns:p14="http://schemas.microsoft.com/office/powerpoint/2010/main" val="13781595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FCFB9BB-A541-4FEF-99A7-52FD4A0696AF}"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pPr>
              <a:defRPr/>
            </a:pPr>
            <a:fld id="{57B256D8-1D65-4FEF-8160-A36A93FEDC6E}" type="slidenum">
              <a:rPr lang="en-US" altLang="en-US" smtClean="0"/>
              <a:pPr>
                <a:defRPr/>
              </a:pPr>
              <a:t>‹#›</a:t>
            </a:fld>
            <a:endParaRPr lang="en-US" altLang="en-US"/>
          </a:p>
        </p:txBody>
      </p:sp>
    </p:spTree>
    <p:extLst>
      <p:ext uri="{BB962C8B-B14F-4D97-AF65-F5344CB8AC3E}">
        <p14:creationId xmlns:p14="http://schemas.microsoft.com/office/powerpoint/2010/main" val="30463347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99A4238-12C5-4760-98CE-6A74866FCD55}" type="datetime1">
              <a:rPr lang="en-US" altLang="en-US" smtClean="0"/>
              <a:pPr>
                <a:defRPr/>
              </a:pPr>
              <a:t>7/20/2024</a:t>
            </a:fld>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pPr>
              <a:defRPr/>
            </a:pPr>
            <a:fld id="{9A4939ED-97CE-4F4B-98F3-5917A61BDEA4}" type="slidenum">
              <a:rPr lang="en-US" altLang="en-US" smtClean="0"/>
              <a:pPr>
                <a:defRPr/>
              </a:pPr>
              <a:t>‹#›</a:t>
            </a:fld>
            <a:endParaRPr lang="en-US" altLang="en-US"/>
          </a:p>
        </p:txBody>
      </p:sp>
    </p:spTree>
    <p:extLst>
      <p:ext uri="{BB962C8B-B14F-4D97-AF65-F5344CB8AC3E}">
        <p14:creationId xmlns:p14="http://schemas.microsoft.com/office/powerpoint/2010/main" val="40841490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39A3E8E4-6FFC-4CB1-AFC6-7742CF2EC474}" type="datetime1">
              <a:rPr lang="en-US" altLang="en-US" smtClean="0"/>
              <a:pPr>
                <a:defRPr/>
              </a:pPr>
              <a:t>7/20/2024</a:t>
            </a:fld>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a:defRPr/>
            </a:pPr>
            <a:fld id="{317580F2-45C2-49A1-AD6A-E346FC692754}" type="slidenum">
              <a:rPr lang="en-US" altLang="en-US" smtClean="0"/>
              <a:pPr>
                <a:defRPr/>
              </a:pPr>
              <a:t>‹#›</a:t>
            </a:fld>
            <a:endParaRPr lang="en-US" altLang="en-US"/>
          </a:p>
        </p:txBody>
      </p:sp>
    </p:spTree>
    <p:extLst>
      <p:ext uri="{BB962C8B-B14F-4D97-AF65-F5344CB8AC3E}">
        <p14:creationId xmlns:p14="http://schemas.microsoft.com/office/powerpoint/2010/main" val="17312418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0F79614-E038-4B87-96AF-852B0AA48E74}" type="datetime1">
              <a:rPr lang="en-US" altLang="en-US" smtClean="0"/>
              <a:pPr>
                <a:defRPr/>
              </a:pPr>
              <a:t>7/20/2024</a:t>
            </a:fld>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a:defRPr/>
            </a:pPr>
            <a:fld id="{D218C30E-8482-46F7-AFB4-4654B74980CD}" type="slidenum">
              <a:rPr lang="en-US" altLang="en-US" smtClean="0"/>
              <a:pPr>
                <a:defRPr/>
              </a:pPr>
              <a:t>‹#›</a:t>
            </a:fld>
            <a:endParaRPr lang="en-US" altLang="en-US"/>
          </a:p>
        </p:txBody>
      </p:sp>
    </p:spTree>
    <p:extLst>
      <p:ext uri="{BB962C8B-B14F-4D97-AF65-F5344CB8AC3E}">
        <p14:creationId xmlns:p14="http://schemas.microsoft.com/office/powerpoint/2010/main" val="130831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805C7D-11D0-4ACB-873C-74C3C21CEB96}"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a:defRPr/>
            </a:pPr>
            <a:fld id="{5FA6A481-E5D7-43E3-8AAD-119E9C0AD283}" type="slidenum">
              <a:rPr lang="en-US" altLang="en-US" smtClean="0"/>
              <a:pPr>
                <a:defRPr/>
              </a:pPr>
              <a:t>‹#›</a:t>
            </a:fld>
            <a:endParaRPr lang="en-US" altLang="en-US"/>
          </a:p>
        </p:txBody>
      </p:sp>
    </p:spTree>
    <p:extLst>
      <p:ext uri="{BB962C8B-B14F-4D97-AF65-F5344CB8AC3E}">
        <p14:creationId xmlns:p14="http://schemas.microsoft.com/office/powerpoint/2010/main" val="19131727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2559981-5EAC-46D2-8442-F47F4C11E8CA}"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88BCF577-7126-43A5-B2FB-BFD8ADB63C7F}" type="slidenum">
              <a:rPr lang="en-US" altLang="en-US" smtClean="0"/>
              <a:pPr>
                <a:defRPr/>
              </a:pPr>
              <a:t>‹#›</a:t>
            </a:fld>
            <a:endParaRPr lang="en-US" altLang="en-US"/>
          </a:p>
        </p:txBody>
      </p:sp>
    </p:spTree>
    <p:extLst>
      <p:ext uri="{BB962C8B-B14F-4D97-AF65-F5344CB8AC3E}">
        <p14:creationId xmlns:p14="http://schemas.microsoft.com/office/powerpoint/2010/main" val="39936009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1050750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pPr>
              <a:defRPr/>
            </a:pPr>
            <a:fld id="{CAA41CCD-2BB5-4B0B-8197-B235A9A6B338}" type="slidenum">
              <a:rPr lang="en-US" altLang="en-US" smtClean="0"/>
              <a:pPr>
                <a:defRPr/>
              </a:pPr>
              <a:t>‹#›</a:t>
            </a:fld>
            <a:endParaRPr lang="en-US" alt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14376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407184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3F200F65-46EB-4CA6-9055-E07F6869AA2A}" type="datetime1">
              <a:rPr lang="en-US"/>
              <a:pPr>
                <a:defRPr/>
              </a:pPr>
              <a:t>7/20/2024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04420DA3-8B6B-464F-8430-4CD8D46C3976}" type="slidenum">
              <a:rPr lang="en-US"/>
              <a:pPr>
                <a:defRPr/>
              </a:pPr>
              <a:t>‹#›</a:t>
            </a:fld>
            <a:endParaRPr lang="en-US"/>
          </a:p>
        </p:txBody>
      </p:sp>
    </p:spTree>
    <p:extLst>
      <p:ext uri="{BB962C8B-B14F-4D97-AF65-F5344CB8AC3E}">
        <p14:creationId xmlns:p14="http://schemas.microsoft.com/office/powerpoint/2010/main" val="3496501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75924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pPr>
              <a:defRPr/>
            </a:pPr>
            <a:fld id="{BA774730-E572-4ED3-81FB-F2CA6B5C18FD}" type="datetime1">
              <a:rPr lang="en-US" altLang="en-US" smtClean="0"/>
              <a:pPr>
                <a:defRPr/>
              </a:pPr>
              <a:t>7/20/2024</a:t>
            </a:fld>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6606496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6989F38-6D76-4F35-A174-C2C089BAA1D1}"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BA06679F-B4BC-4523-AFB7-C048A12B44BE}" type="slidenum">
              <a:rPr lang="en-US" altLang="en-US" smtClean="0"/>
              <a:pPr>
                <a:defRPr/>
              </a:pPr>
              <a:t>‹#›</a:t>
            </a:fld>
            <a:endParaRPr lang="en-US" altLang="en-US"/>
          </a:p>
        </p:txBody>
      </p:sp>
    </p:spTree>
    <p:extLst>
      <p:ext uri="{BB962C8B-B14F-4D97-AF65-F5344CB8AC3E}">
        <p14:creationId xmlns:p14="http://schemas.microsoft.com/office/powerpoint/2010/main" val="11471056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D0B5B01A-B75A-42AE-87F0-BE112B198E30}" type="datetime1">
              <a:rPr lang="en-US" altLang="en-US" smtClean="0"/>
              <a:pPr>
                <a:defRPr/>
              </a:pPr>
              <a:t>7/20/2024</a:t>
            </a:fld>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a:defRPr/>
            </a:pPr>
            <a:fld id="{65302AB9-2E07-4FDB-95AB-E5B1C72375EA}" type="slidenum">
              <a:rPr lang="en-US" altLang="en-US" smtClean="0"/>
              <a:pPr>
                <a:defRPr/>
              </a:pPr>
              <a:t>‹#›</a:t>
            </a:fld>
            <a:endParaRPr lang="en-US" altLang="en-US"/>
          </a:p>
        </p:txBody>
      </p:sp>
    </p:spTree>
    <p:extLst>
      <p:ext uri="{BB962C8B-B14F-4D97-AF65-F5344CB8AC3E}">
        <p14:creationId xmlns:p14="http://schemas.microsoft.com/office/powerpoint/2010/main" val="3342208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solidFill>
                  <a:schemeClr val="tx1">
                    <a:tint val="75000"/>
                  </a:schemeClr>
                </a:solidFill>
              </a:defRPr>
            </a:lvl1pPr>
          </a:lstStyle>
          <a:p>
            <a:pPr>
              <a:defRPr/>
            </a:pPr>
            <a:fld id="{4B9FD870-E314-471B-8C3C-75EB12E89608}" type="datetime1">
              <a:rPr lang="en-US"/>
              <a:pPr>
                <a:defRPr/>
              </a:pPr>
              <a:t>7/20/2024</a:t>
            </a:fld>
            <a:endParaRPr lang="en-US"/>
          </a:p>
        </p:txBody>
      </p:sp>
      <p:sp>
        <p:nvSpPr>
          <p:cNvPr id="8" name="Footer Placeholder 7"/>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9" name="Slide Number Placeholder 8"/>
          <p:cNvSpPr>
            <a:spLocks noGrp="1"/>
          </p:cNvSpPr>
          <p:nvPr>
            <p:ph type="sldNum" sz="quarter" idx="12"/>
          </p:nvPr>
        </p:nvSpPr>
        <p:spPr/>
        <p:txBody>
          <a:bodyPr/>
          <a:lstStyle>
            <a:lvl1pPr>
              <a:defRPr>
                <a:solidFill>
                  <a:schemeClr val="tx1">
                    <a:tint val="75000"/>
                  </a:schemeClr>
                </a:solidFill>
              </a:defRPr>
            </a:lvl1pPr>
          </a:lstStyle>
          <a:p>
            <a:pPr>
              <a:defRPr/>
            </a:pPr>
            <a:fld id="{E8483CF3-DB10-4A54-B479-8392A05C623D}" type="slidenum">
              <a:rPr lang="en-US"/>
              <a:pPr>
                <a:defRPr/>
              </a:pPr>
              <a:t>‹#›</a:t>
            </a:fld>
            <a:endParaRPr lang="en-US"/>
          </a:p>
        </p:txBody>
      </p:sp>
    </p:spTree>
    <p:extLst>
      <p:ext uri="{BB962C8B-B14F-4D97-AF65-F5344CB8AC3E}">
        <p14:creationId xmlns:p14="http://schemas.microsoft.com/office/powerpoint/2010/main" val="286896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chemeClr val="tx1">
                    <a:tint val="75000"/>
                  </a:schemeClr>
                </a:solidFill>
              </a:defRPr>
            </a:lvl1pPr>
          </a:lstStyle>
          <a:p>
            <a:pPr>
              <a:defRPr/>
            </a:pPr>
            <a:fld id="{2923FF0F-A733-414C-9480-C4DF88781995}" type="datetime1">
              <a:rPr lang="en-US"/>
              <a:pPr>
                <a:defRPr/>
              </a:pPr>
              <a:t>7/20/2024</a:t>
            </a:fld>
            <a:endParaRPr lang="en-US"/>
          </a:p>
        </p:txBody>
      </p:sp>
      <p:sp>
        <p:nvSpPr>
          <p:cNvPr id="4" name="Footer Placeholder 3"/>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5" name="Slide Number Placeholder 4"/>
          <p:cNvSpPr>
            <a:spLocks noGrp="1"/>
          </p:cNvSpPr>
          <p:nvPr>
            <p:ph type="sldNum" sz="quarter" idx="12"/>
          </p:nvPr>
        </p:nvSpPr>
        <p:spPr/>
        <p:txBody>
          <a:bodyPr/>
          <a:lstStyle>
            <a:lvl1pPr>
              <a:defRPr>
                <a:solidFill>
                  <a:schemeClr val="tx1">
                    <a:tint val="75000"/>
                  </a:schemeClr>
                </a:solidFill>
              </a:defRPr>
            </a:lvl1pPr>
          </a:lstStyle>
          <a:p>
            <a:pPr>
              <a:defRPr/>
            </a:pPr>
            <a:fld id="{EA00D260-E46F-4648-A6C3-97551C95A9C6}" type="slidenum">
              <a:rPr lang="en-US"/>
              <a:pPr>
                <a:defRPr/>
              </a:pPr>
              <a:t>‹#›</a:t>
            </a:fld>
            <a:endParaRPr lang="en-US"/>
          </a:p>
        </p:txBody>
      </p:sp>
    </p:spTree>
    <p:extLst>
      <p:ext uri="{BB962C8B-B14F-4D97-AF65-F5344CB8AC3E}">
        <p14:creationId xmlns:p14="http://schemas.microsoft.com/office/powerpoint/2010/main" val="56438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1">
                    <a:tint val="75000"/>
                  </a:schemeClr>
                </a:solidFill>
              </a:defRPr>
            </a:lvl1pPr>
          </a:lstStyle>
          <a:p>
            <a:pPr>
              <a:defRPr/>
            </a:pPr>
            <a:fld id="{367AEE66-B1B8-4BD2-A274-0EEF6368D9B9}" type="datetime1">
              <a:rPr lang="en-US"/>
              <a:pPr>
                <a:defRPr/>
              </a:pPr>
              <a:t>7/20/2024</a:t>
            </a:fld>
            <a:endParaRPr lang="en-US"/>
          </a:p>
        </p:txBody>
      </p:sp>
      <p:sp>
        <p:nvSpPr>
          <p:cNvPr id="3" name="Footer Placeholder 2"/>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4" name="Slide Number Placeholder 3"/>
          <p:cNvSpPr>
            <a:spLocks noGrp="1"/>
          </p:cNvSpPr>
          <p:nvPr>
            <p:ph type="sldNum" sz="quarter" idx="12"/>
          </p:nvPr>
        </p:nvSpPr>
        <p:spPr/>
        <p:txBody>
          <a:bodyPr/>
          <a:lstStyle>
            <a:lvl1pPr>
              <a:defRPr>
                <a:solidFill>
                  <a:schemeClr val="tx1">
                    <a:tint val="75000"/>
                  </a:schemeClr>
                </a:solidFill>
              </a:defRPr>
            </a:lvl1pPr>
          </a:lstStyle>
          <a:p>
            <a:pPr>
              <a:defRPr/>
            </a:pPr>
            <a:fld id="{BDEC5DCA-F577-4866-8880-C465698A39C1}" type="slidenum">
              <a:rPr lang="en-US"/>
              <a:pPr>
                <a:defRPr/>
              </a:pPr>
              <a:t>‹#›</a:t>
            </a:fld>
            <a:endParaRPr lang="en-US"/>
          </a:p>
        </p:txBody>
      </p:sp>
    </p:spTree>
    <p:extLst>
      <p:ext uri="{BB962C8B-B14F-4D97-AF65-F5344CB8AC3E}">
        <p14:creationId xmlns:p14="http://schemas.microsoft.com/office/powerpoint/2010/main" val="202747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27192CBD-1300-4609-97E3-0F029BC74B37}" type="datetime1">
              <a:rPr lang="en-US"/>
              <a:pPr>
                <a:defRPr/>
              </a:pPr>
              <a:t>7/20/2024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51DEBB4A-08E3-4BAA-B794-BA9F4477ECAD}" type="slidenum">
              <a:rPr lang="en-US"/>
              <a:pPr>
                <a:defRPr/>
              </a:pPr>
              <a:t>‹#›</a:t>
            </a:fld>
            <a:endParaRPr lang="en-US"/>
          </a:p>
        </p:txBody>
      </p:sp>
    </p:spTree>
    <p:extLst>
      <p:ext uri="{BB962C8B-B14F-4D97-AF65-F5344CB8AC3E}">
        <p14:creationId xmlns:p14="http://schemas.microsoft.com/office/powerpoint/2010/main" val="239985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1">
                    <a:tint val="75000"/>
                  </a:schemeClr>
                </a:solidFill>
              </a:defRPr>
            </a:lvl1pPr>
          </a:lstStyle>
          <a:p>
            <a:pPr>
              <a:defRPr/>
            </a:pPr>
            <a:fld id="{E0768611-121C-4C6D-93F3-704C2654DE55}" type="datetime1">
              <a:rPr lang="en-US"/>
              <a:pPr>
                <a:defRPr/>
              </a:pPr>
              <a:t>7/20/2024</a:t>
            </a:fld>
            <a:endParaRPr lang="en-US"/>
          </a:p>
        </p:txBody>
      </p:sp>
      <p:sp>
        <p:nvSpPr>
          <p:cNvPr id="6" name="Footer Placeholder 5"/>
          <p:cNvSpPr>
            <a:spLocks noGrp="1"/>
          </p:cNvSpPr>
          <p:nvPr>
            <p:ph type="ftr" sz="quarter" idx="11"/>
          </p:nvPr>
        </p:nvSpPr>
        <p:spPr/>
        <p:txBody>
          <a:bodyPr/>
          <a:lstStyle>
            <a:lvl1pPr>
              <a:defRPr>
                <a:solidFill>
                  <a:schemeClr val="tx1">
                    <a:tint val="75000"/>
                  </a:schemeClr>
                </a:solidFill>
              </a:defRPr>
            </a:lvl1pPr>
          </a:lstStyle>
          <a:p>
            <a:pPr>
              <a:defRPr/>
            </a:pPr>
            <a:r>
              <a:rPr lang="en-US"/>
              <a:t>PARUL INSTITUTE OF ENGINEERING &amp; TECHNOLOGY</a:t>
            </a:r>
          </a:p>
        </p:txBody>
      </p:sp>
      <p:sp>
        <p:nvSpPr>
          <p:cNvPr id="7" name="Slide Number Placeholder 6"/>
          <p:cNvSpPr>
            <a:spLocks noGrp="1"/>
          </p:cNvSpPr>
          <p:nvPr>
            <p:ph type="sldNum" sz="quarter" idx="12"/>
          </p:nvPr>
        </p:nvSpPr>
        <p:spPr/>
        <p:txBody>
          <a:bodyPr/>
          <a:lstStyle>
            <a:lvl1pPr>
              <a:defRPr>
                <a:solidFill>
                  <a:schemeClr val="tx1">
                    <a:tint val="75000"/>
                  </a:schemeClr>
                </a:solidFill>
              </a:defRPr>
            </a:lvl1pPr>
          </a:lstStyle>
          <a:p>
            <a:pPr>
              <a:defRPr/>
            </a:pPr>
            <a:fld id="{FA5B192C-DDE0-4000-BAEB-1D8500B6E37D}" type="slidenum">
              <a:rPr lang="en-US"/>
              <a:pPr>
                <a:defRPr/>
              </a:pPr>
              <a:t>‹#›</a:t>
            </a:fld>
            <a:endParaRPr lang="en-US"/>
          </a:p>
        </p:txBody>
      </p:sp>
    </p:spTree>
    <p:extLst>
      <p:ext uri="{BB962C8B-B14F-4D97-AF65-F5344CB8AC3E}">
        <p14:creationId xmlns:p14="http://schemas.microsoft.com/office/powerpoint/2010/main" val="756294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solidFill>
              </a:defRPr>
            </a:lvl1pPr>
          </a:lstStyle>
          <a:p>
            <a:pPr>
              <a:defRPr/>
            </a:pPr>
            <a:fld id="{05362CE9-13ED-4077-9683-E02D696DDC31}" type="datetime1">
              <a:rPr lang="en-US" altLang="en-US"/>
              <a:pPr>
                <a:defRPr/>
              </a:pPr>
              <a:t>7/20/2024</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solidFill>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prstClr val="black"/>
                </a:solidFill>
              </a:defRPr>
            </a:lvl1pPr>
          </a:lstStyle>
          <a:p>
            <a:pPr>
              <a:defRPr/>
            </a:pPr>
            <a:fld id="{A63FF4D3-8215-4C95-BDEC-0E313CF7DFA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3A8F3F2E-2E07-43E6-BA19-47284F31D3FD}" type="datetime1">
              <a:rPr lang="en-US" altLang="en-US" smtClean="0"/>
              <a:pPr>
                <a:defRPr/>
              </a:pPr>
              <a:t>7/20/2024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8F5518E1-D836-43AD-9C7F-29BDD89106A8}" type="slidenum">
              <a:rPr lang="en-US" altLang="en-US" smtClean="0"/>
              <a:pPr>
                <a:defRPr/>
              </a:pPr>
              <a:t>‹#›</a:t>
            </a:fld>
            <a:endParaRPr lang="en-US" altLang="en-US"/>
          </a:p>
        </p:txBody>
      </p:sp>
    </p:spTree>
    <p:extLst>
      <p:ext uri="{BB962C8B-B14F-4D97-AF65-F5344CB8AC3E}">
        <p14:creationId xmlns:p14="http://schemas.microsoft.com/office/powerpoint/2010/main" val="850319940"/>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 id="2147484342" r:id="rId6"/>
    <p:sldLayoutId id="2147484343" r:id="rId7"/>
    <p:sldLayoutId id="2147484344" r:id="rId8"/>
    <p:sldLayoutId id="2147484345" r:id="rId9"/>
    <p:sldLayoutId id="2147484346" r:id="rId10"/>
    <p:sldLayoutId id="2147484347" r:id="rId11"/>
    <p:sldLayoutId id="2147484348" r:id="rId12"/>
    <p:sldLayoutId id="2147484349" r:id="rId13"/>
    <p:sldLayoutId id="2147484350" r:id="rId14"/>
    <p:sldLayoutId id="2147484351" r:id="rId15"/>
    <p:sldLayoutId id="214748435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A774730-E572-4ED3-81FB-F2CA6B5C18FD}" type="datetime1">
              <a:rPr lang="en-US" altLang="en-US" smtClean="0"/>
              <a:pPr>
                <a:defRPr/>
              </a:pPr>
              <a:t>7/20/2024</a:t>
            </a:fld>
            <a:endParaRPr lang="en-US" alt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lt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pPr>
              <a:defRPr/>
            </a:pPr>
            <a:fld id="{CAA41CCD-2BB5-4B0B-8197-B235A9A6B338}" type="slidenum">
              <a:rPr lang="en-US" altLang="en-US" smtClean="0"/>
              <a:pPr>
                <a:defRPr/>
              </a:pPr>
              <a:t>‹#›</a:t>
            </a:fld>
            <a:endParaRPr lang="en-US" altLang="en-US"/>
          </a:p>
        </p:txBody>
      </p:sp>
    </p:spTree>
    <p:extLst>
      <p:ext uri="{BB962C8B-B14F-4D97-AF65-F5344CB8AC3E}">
        <p14:creationId xmlns:p14="http://schemas.microsoft.com/office/powerpoint/2010/main" val="2971903960"/>
      </p:ext>
    </p:extLst>
  </p:cSld>
  <p:clrMap bg1="lt1" tx1="dk1" bg2="lt2" tx2="dk2" accent1="accent1" accent2="accent2" accent3="accent3" accent4="accent4" accent5="accent5" accent6="accent6" hlink="hlink" folHlink="folHlink"/>
  <p:sldLayoutIdLst>
    <p:sldLayoutId id="2147484354" r:id="rId1"/>
    <p:sldLayoutId id="2147484355" r:id="rId2"/>
    <p:sldLayoutId id="2147484356" r:id="rId3"/>
    <p:sldLayoutId id="2147484357" r:id="rId4"/>
    <p:sldLayoutId id="2147484358" r:id="rId5"/>
    <p:sldLayoutId id="2147484359" r:id="rId6"/>
    <p:sldLayoutId id="2147484360" r:id="rId7"/>
    <p:sldLayoutId id="2147484361" r:id="rId8"/>
    <p:sldLayoutId id="2147484362" r:id="rId9"/>
    <p:sldLayoutId id="2147484363" r:id="rId10"/>
    <p:sldLayoutId id="2147484364" r:id="rId11"/>
    <p:sldLayoutId id="2147484365" r:id="rId12"/>
    <p:sldLayoutId id="2147484366" r:id="rId13"/>
    <p:sldLayoutId id="2147484367" r:id="rId14"/>
    <p:sldLayoutId id="2147484368" r:id="rId15"/>
    <p:sldLayoutId id="214748436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3.xml"/><Relationship Id="rId7"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hyperlink" Target="https://www.freepngimg.com/png/58412-and-electronics-circuits-electronic-fundamentals,-crypto-circuits:"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1.xml"/><Relationship Id="rId7" Type="http://schemas.openxmlformats.org/officeDocument/2006/relationships/image" Target="../media/image24.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7.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png"/><Relationship Id="rId3" Type="http://schemas.openxmlformats.org/officeDocument/2006/relationships/tags" Target="../tags/tag53.xml"/><Relationship Id="rId7" Type="http://schemas.openxmlformats.org/officeDocument/2006/relationships/oleObject" Target="../embeddings/oleObject2.bin"/><Relationship Id="rId12" Type="http://schemas.openxmlformats.org/officeDocument/2006/relationships/image" Target="../media/image32.png"/><Relationship Id="rId2" Type="http://schemas.openxmlformats.org/officeDocument/2006/relationships/tags" Target="../tags/tag52.xml"/><Relationship Id="rId1" Type="http://schemas.openxmlformats.org/officeDocument/2006/relationships/vmlDrawing" Target="../drawings/vmlDrawing1.vml"/><Relationship Id="rId6" Type="http://schemas.openxmlformats.org/officeDocument/2006/relationships/image" Target="../media/image29.png"/><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31.png"/><Relationship Id="rId4" Type="http://schemas.openxmlformats.org/officeDocument/2006/relationships/slideLayout" Target="../slideLayouts/slideLayout1.xml"/><Relationship Id="rId9"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slideLayout" Target="../slideLayouts/slideLayout1.xml"/><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46.png"/><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61.xml"/><Relationship Id="rId7" Type="http://schemas.openxmlformats.org/officeDocument/2006/relationships/oleObject" Target="../embeddings/oleObject6.bin"/><Relationship Id="rId12" Type="http://schemas.openxmlformats.org/officeDocument/2006/relationships/image" Target="../media/image370.png"/><Relationship Id="rId2" Type="http://schemas.openxmlformats.org/officeDocument/2006/relationships/tags" Target="../tags/tag60.xml"/><Relationship Id="rId1" Type="http://schemas.openxmlformats.org/officeDocument/2006/relationships/vmlDrawing" Target="../drawings/vmlDrawing2.vml"/><Relationship Id="rId6" Type="http://schemas.openxmlformats.org/officeDocument/2006/relationships/image" Target="../media/image47.png"/><Relationship Id="rId11" Type="http://schemas.openxmlformats.org/officeDocument/2006/relationships/image" Target="../media/image371.png"/><Relationship Id="rId5" Type="http://schemas.openxmlformats.org/officeDocument/2006/relationships/oleObject" Target="../embeddings/oleObject5.bin"/><Relationship Id="rId10" Type="http://schemas.openxmlformats.org/officeDocument/2006/relationships/image" Target="../media/image49.png"/><Relationship Id="rId4" Type="http://schemas.openxmlformats.org/officeDocument/2006/relationships/slideLayout" Target="../slideLayouts/slideLayout1.xml"/><Relationship Id="rId9"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xml"/><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slideLayout" Target="../slideLayouts/slideLayout1.xml"/><Relationship Id="rId7" Type="http://schemas.openxmlformats.org/officeDocument/2006/relationships/image" Target="../media/image54.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slideLayout" Target="../slideLayouts/slideLayout1.xml"/><Relationship Id="rId7" Type="http://schemas.openxmlformats.org/officeDocument/2006/relationships/image" Target="../media/image59.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3.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tags" Target="../tags/tag2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6"/>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xmlns="" r:id="rId9"/>
              </a:ext>
            </a:extLst>
          </a:blip>
          <a:srcRect/>
          <a:stretch/>
        </p:blipFill>
        <p:spPr bwMode="auto">
          <a:xfrm>
            <a:off x="349251" y="2819400"/>
            <a:ext cx="8445498" cy="3906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2227" name="TextBox 4"/>
          <p:cNvSpPr>
            <a:spLocks noChangeArrowheads="1"/>
          </p:cNvSpPr>
          <p:nvPr>
            <p:custDataLst>
              <p:tags r:id="rId2"/>
            </p:custDataLst>
          </p:nvPr>
        </p:nvSpPr>
        <p:spPr bwMode="auto">
          <a:xfrm>
            <a:off x="1143000" y="609600"/>
            <a:ext cx="6858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Digital Electronics (203105201)</a:t>
            </a:r>
          </a:p>
        </p:txBody>
      </p:sp>
      <p:sp>
        <p:nvSpPr>
          <p:cNvPr id="52228" name="TextBox 5"/>
          <p:cNvSpPr>
            <a:spLocks noChangeArrowheads="1"/>
          </p:cNvSpPr>
          <p:nvPr>
            <p:custDataLst>
              <p:tags r:id="rId3"/>
            </p:custDataLst>
          </p:nvPr>
        </p:nvSpPr>
        <p:spPr bwMode="auto">
          <a:xfrm>
            <a:off x="1527175" y="1535113"/>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dirty="0" smtClean="0">
                <a:solidFill>
                  <a:srgbClr val="000000"/>
                </a:solidFill>
                <a:cs typeface="Times New Roman" panose="02020603050405020304" pitchFamily="18" charset="0"/>
              </a:rPr>
              <a:t>Alpita </a:t>
            </a:r>
            <a:r>
              <a:rPr lang="en-US" altLang="en-US" sz="2200" b="1" dirty="0" err="1" smtClean="0">
                <a:solidFill>
                  <a:srgbClr val="000000"/>
                </a:solidFill>
                <a:cs typeface="Times New Roman" panose="02020603050405020304" pitchFamily="18" charset="0"/>
              </a:rPr>
              <a:t>makwana</a:t>
            </a:r>
            <a:r>
              <a:rPr lang="en-US" altLang="en-US" sz="2200" b="1" dirty="0" smtClean="0">
                <a:solidFill>
                  <a:srgbClr val="000000"/>
                </a:solidFill>
                <a:cs typeface="Times New Roman" panose="02020603050405020304" pitchFamily="18" charset="0"/>
              </a:rPr>
              <a:t>, </a:t>
            </a:r>
            <a:r>
              <a:rPr lang="en-US" altLang="en-US" sz="2200" dirty="0">
                <a:solidFill>
                  <a:srgbClr val="000000"/>
                </a:solidFill>
                <a:cs typeface="Times New Roman" panose="02020603050405020304" pitchFamily="18" charset="0"/>
              </a:rPr>
              <a:t>Assistant Professor</a:t>
            </a:r>
          </a:p>
          <a:p>
            <a:pPr algn="ctr">
              <a:spcBef>
                <a:spcPct val="0"/>
              </a:spcBef>
              <a:buFontTx/>
              <a:buNone/>
            </a:pPr>
            <a:r>
              <a:rPr lang="en-US" altLang="en-US" sz="2200" dirty="0">
                <a:solidFill>
                  <a:srgbClr val="000000"/>
                </a:solidFill>
                <a:cs typeface="Times New Roman" panose="02020603050405020304" pitchFamily="18" charset="0"/>
              </a:rPr>
              <a:t>Mechatronics Engineering</a:t>
            </a:r>
            <a:endParaRPr lang="en-IN" altLang="en-US" sz="2200" dirty="0">
              <a:solidFill>
                <a:srgbClr val="000000"/>
              </a:solidFill>
              <a:cs typeface="Times New Roman" panose="02020603050405020304" pitchFamily="18" charset="0"/>
            </a:endParaRPr>
          </a:p>
        </p:txBody>
      </p:sp>
      <p:grpSp>
        <p:nvGrpSpPr>
          <p:cNvPr id="52230" name="Group 26"/>
          <p:cNvGrpSpPr>
            <a:grpSpLocks/>
          </p:cNvGrpSpPr>
          <p:nvPr/>
        </p:nvGrpSpPr>
        <p:grpSpPr bwMode="auto">
          <a:xfrm>
            <a:off x="1600200" y="1295400"/>
            <a:ext cx="6308725" cy="93663"/>
            <a:chOff x="1428728" y="2571744"/>
            <a:chExt cx="6309404" cy="94298"/>
          </a:xfrm>
        </p:grpSpPr>
        <p:sp>
          <p:nvSpPr>
            <p:cNvPr id="52232" name="Straight Connector 8"/>
            <p:cNvSpPr>
              <a:spLocks noChangeShapeType="1"/>
            </p:cNvSpPr>
            <p:nvPr>
              <p:custDataLst>
                <p:tags r:id="rId4"/>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3" name="Oval 24"/>
            <p:cNvSpPr>
              <a:spLocks noChangeArrowheads="1"/>
            </p:cNvSpPr>
            <p:nvPr>
              <p:custDataLst>
                <p:tags r:id="rId5"/>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2234" name="Oval 25"/>
            <p:cNvSpPr>
              <a:spLocks noChangeArrowheads="1"/>
            </p:cNvSpPr>
            <p:nvPr>
              <p:custDataLst>
                <p:tags r:id="rId6"/>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grpSp>
    </p:spTree>
  </p:cSld>
  <p:clrMapOvr>
    <a:masterClrMapping/>
  </p:clrMapOvr>
  <p:transition advTm="55894"/>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76200" y="2286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147735" y="1325563"/>
            <a:ext cx="8991600" cy="62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Sum of Products (SOP) &amp; Product of Sums (POS)</a:t>
            </a:r>
          </a:p>
        </p:txBody>
      </p:sp>
      <p:sp>
        <p:nvSpPr>
          <p:cNvPr id="5" name="Rectangle 5">
            <a:extLst>
              <a:ext uri="{FF2B5EF4-FFF2-40B4-BE49-F238E27FC236}">
                <a16:creationId xmlns:a16="http://schemas.microsoft.com/office/drawing/2014/main" xmlns="" id="{12C2E109-EE66-4CE0-B83D-9CFCA6F54442}"/>
              </a:ext>
            </a:extLst>
          </p:cNvPr>
          <p:cNvSpPr>
            <a:spLocks noChangeArrowheads="1"/>
          </p:cNvSpPr>
          <p:nvPr>
            <p:custDataLst>
              <p:tags r:id="rId1"/>
            </p:custDataLst>
          </p:nvPr>
        </p:nvSpPr>
        <p:spPr bwMode="auto">
          <a:xfrm>
            <a:off x="0" y="4092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C842D2B6-666A-43A1-B608-CFF8C1FF7A7B}"/>
              </a:ext>
            </a:extLst>
          </p:cNvPr>
          <p:cNvSpPr>
            <a:spLocks noChangeArrowheads="1"/>
          </p:cNvSpPr>
          <p:nvPr>
            <p:custDataLst>
              <p:tags r:id="rId2"/>
            </p:custDataLst>
          </p:nvPr>
        </p:nvSpPr>
        <p:spPr bwMode="auto">
          <a:xfrm>
            <a:off x="76200" y="8731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9" name="TextBox 8">
            <a:extLst>
              <a:ext uri="{FF2B5EF4-FFF2-40B4-BE49-F238E27FC236}">
                <a16:creationId xmlns:a16="http://schemas.microsoft.com/office/drawing/2014/main" xmlns="" id="{342F75B6-8304-4954-B4FA-5AD8A5C58A1C}"/>
              </a:ext>
            </a:extLst>
          </p:cNvPr>
          <p:cNvSpPr txBox="1"/>
          <p:nvPr/>
        </p:nvSpPr>
        <p:spPr>
          <a:xfrm>
            <a:off x="116633" y="1926386"/>
            <a:ext cx="8839200" cy="1200329"/>
          </a:xfrm>
          <a:prstGeom prst="rect">
            <a:avLst/>
          </a:prstGeom>
          <a:noFill/>
        </p:spPr>
        <p:txBody>
          <a:bodyPr wrap="square">
            <a:spAutoFit/>
          </a:bodyPr>
          <a:lstStyle/>
          <a:p>
            <a:pPr algn="l" fontAlgn="base"/>
            <a:r>
              <a:rPr lang="en-US" b="0" i="0" dirty="0">
                <a:effectLst/>
                <a:latin typeface="Nunito" pitchFamily="2" charset="0"/>
              </a:rPr>
              <a:t>The output Boolean variable of a digital system can be expressed in terms of input Boolean variables which form the ‘Boolean Expression’. </a:t>
            </a:r>
          </a:p>
          <a:p>
            <a:pPr marL="285750" indent="-285750" algn="l" fontAlgn="base">
              <a:buFont typeface="Arial" panose="020B0604020202020204" pitchFamily="34" charset="0"/>
              <a:buChar char="•"/>
            </a:pPr>
            <a:r>
              <a:rPr lang="en-US" b="0" i="0" dirty="0">
                <a:effectLst/>
                <a:latin typeface="Nunito" pitchFamily="2" charset="0"/>
              </a:rPr>
              <a:t>Representation of Boolean expression can be primarily done in two ways. They are as follows: </a:t>
            </a:r>
            <a:r>
              <a:rPr lang="en-US" b="1" i="0" dirty="0">
                <a:effectLst/>
                <a:latin typeface="Nunito" pitchFamily="2" charset="0"/>
              </a:rPr>
              <a:t>Sum of Products (SOP)</a:t>
            </a:r>
            <a:r>
              <a:rPr lang="en-US" b="0" i="0" dirty="0">
                <a:effectLst/>
                <a:latin typeface="Nunito" pitchFamily="2" charset="0"/>
              </a:rPr>
              <a:t> form &amp; </a:t>
            </a:r>
            <a:r>
              <a:rPr lang="en-US" b="1" i="0" dirty="0">
                <a:effectLst/>
                <a:latin typeface="Nunito" pitchFamily="2" charset="0"/>
              </a:rPr>
              <a:t>Product of Sums (POS) </a:t>
            </a:r>
            <a:r>
              <a:rPr lang="en-US" b="0" i="0" dirty="0">
                <a:effectLst/>
                <a:latin typeface="Nunito" pitchFamily="2" charset="0"/>
              </a:rPr>
              <a:t>form </a:t>
            </a:r>
          </a:p>
        </p:txBody>
      </p:sp>
      <p:sp>
        <p:nvSpPr>
          <p:cNvPr id="10" name="TextBox 9">
            <a:extLst>
              <a:ext uri="{FF2B5EF4-FFF2-40B4-BE49-F238E27FC236}">
                <a16:creationId xmlns:a16="http://schemas.microsoft.com/office/drawing/2014/main" xmlns="" id="{E7FE6A1C-F9DB-4F80-8FEF-2E9E45D95049}"/>
              </a:ext>
            </a:extLst>
          </p:cNvPr>
          <p:cNvSpPr txBox="1"/>
          <p:nvPr/>
        </p:nvSpPr>
        <p:spPr>
          <a:xfrm>
            <a:off x="304800" y="3187641"/>
            <a:ext cx="8458200" cy="1754326"/>
          </a:xfrm>
          <a:prstGeom prst="rect">
            <a:avLst/>
          </a:prstGeom>
          <a:noFill/>
        </p:spPr>
        <p:txBody>
          <a:bodyPr wrap="square">
            <a:spAutoFit/>
          </a:bodyPr>
          <a:lstStyle/>
          <a:p>
            <a:r>
              <a:rPr lang="en-US" b="1" i="0" dirty="0">
                <a:effectLst/>
                <a:latin typeface="Nunito" pitchFamily="2" charset="0"/>
              </a:rPr>
              <a:t>Sum of Products (SOP):</a:t>
            </a:r>
            <a:r>
              <a:rPr lang="en-US" b="0" i="0" dirty="0">
                <a:effectLst/>
                <a:latin typeface="Nunito" pitchFamily="2" charset="0"/>
              </a:rPr>
              <a:t> </a:t>
            </a:r>
            <a:r>
              <a:rPr lang="en-US" dirty="0"/>
              <a:t/>
            </a:r>
            <a:br>
              <a:rPr lang="en-US" dirty="0"/>
            </a:br>
            <a:r>
              <a:rPr lang="en-US" b="0" i="0" dirty="0">
                <a:effectLst/>
                <a:latin typeface="Nunito" pitchFamily="2" charset="0"/>
              </a:rPr>
              <a:t>Way of writing a Boolean expression. </a:t>
            </a:r>
          </a:p>
          <a:p>
            <a:r>
              <a:rPr lang="en-US" b="0" i="0" dirty="0">
                <a:effectLst/>
                <a:latin typeface="Nunito" pitchFamily="2" charset="0"/>
              </a:rPr>
              <a:t>It is formed by adding (OR operation) the product terms. </a:t>
            </a:r>
          </a:p>
          <a:p>
            <a:r>
              <a:rPr lang="en-US" b="0" i="0" dirty="0">
                <a:effectLst/>
                <a:latin typeface="Nunito" pitchFamily="2" charset="0"/>
              </a:rPr>
              <a:t>These product terms are also called </a:t>
            </a:r>
            <a:r>
              <a:rPr lang="en-US" b="1" i="0" dirty="0">
                <a:effectLst/>
                <a:latin typeface="Nunito" pitchFamily="2" charset="0"/>
              </a:rPr>
              <a:t>‘min-terms’. </a:t>
            </a:r>
            <a:r>
              <a:rPr lang="en-US" b="0" i="0" dirty="0">
                <a:effectLst/>
                <a:latin typeface="Nunito" pitchFamily="2" charset="0"/>
              </a:rPr>
              <a:t>Min-terms are represented with ‘</a:t>
            </a:r>
            <a:r>
              <a:rPr lang="en-US" b="1" i="0" dirty="0">
                <a:effectLst/>
                <a:latin typeface="Nunito" pitchFamily="2" charset="0"/>
              </a:rPr>
              <a:t>m</a:t>
            </a:r>
            <a:r>
              <a:rPr lang="en-US" b="0" i="0" dirty="0">
                <a:effectLst/>
                <a:latin typeface="Nunito" pitchFamily="2" charset="0"/>
              </a:rPr>
              <a:t>’, they are </a:t>
            </a:r>
            <a:r>
              <a:rPr lang="en-US" b="1" i="0" dirty="0">
                <a:effectLst/>
                <a:latin typeface="Nunito" pitchFamily="2" charset="0"/>
              </a:rPr>
              <a:t>product (AND operation) </a:t>
            </a:r>
            <a:r>
              <a:rPr lang="en-US" b="0" i="0" dirty="0">
                <a:effectLst/>
                <a:latin typeface="Nunito" pitchFamily="2" charset="0"/>
              </a:rPr>
              <a:t>of Boolean variables either in normal form or complemented form. </a:t>
            </a:r>
            <a:endParaRPr lang="en-US" dirty="0"/>
          </a:p>
        </p:txBody>
      </p:sp>
      <p:sp>
        <p:nvSpPr>
          <p:cNvPr id="4" name="Rectangle 1">
            <a:extLst>
              <a:ext uri="{FF2B5EF4-FFF2-40B4-BE49-F238E27FC236}">
                <a16:creationId xmlns:a16="http://schemas.microsoft.com/office/drawing/2014/main" xmlns="" id="{4D486569-4419-42FB-BD51-29801D5B574C}"/>
              </a:ext>
            </a:extLst>
          </p:cNvPr>
          <p:cNvSpPr>
            <a:spLocks noChangeArrowheads="1"/>
          </p:cNvSpPr>
          <p:nvPr/>
        </p:nvSpPr>
        <p:spPr bwMode="auto">
          <a:xfrm>
            <a:off x="2667000" y="5002893"/>
            <a:ext cx="4114800"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In SOP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If variable A is Low(0) :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If variable A is High(1): A </a:t>
            </a:r>
          </a:p>
        </p:txBody>
      </p:sp>
    </p:spTree>
    <p:extLst>
      <p:ext uri="{BB962C8B-B14F-4D97-AF65-F5344CB8AC3E}">
        <p14:creationId xmlns:p14="http://schemas.microsoft.com/office/powerpoint/2010/main" val="1417231928"/>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76200" y="2286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147735" y="1325563"/>
            <a:ext cx="8991600" cy="62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Sum of Products (SOP)</a:t>
            </a:r>
          </a:p>
        </p:txBody>
      </p:sp>
      <p:sp>
        <p:nvSpPr>
          <p:cNvPr id="5" name="Rectangle 5">
            <a:extLst>
              <a:ext uri="{FF2B5EF4-FFF2-40B4-BE49-F238E27FC236}">
                <a16:creationId xmlns:a16="http://schemas.microsoft.com/office/drawing/2014/main" xmlns="" id="{12C2E109-EE66-4CE0-B83D-9CFCA6F54442}"/>
              </a:ext>
            </a:extLst>
          </p:cNvPr>
          <p:cNvSpPr>
            <a:spLocks noChangeArrowheads="1"/>
          </p:cNvSpPr>
          <p:nvPr>
            <p:custDataLst>
              <p:tags r:id="rId1"/>
            </p:custDataLst>
          </p:nvPr>
        </p:nvSpPr>
        <p:spPr bwMode="auto">
          <a:xfrm>
            <a:off x="0" y="4092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C842D2B6-666A-43A1-B608-CFF8C1FF7A7B}"/>
              </a:ext>
            </a:extLst>
          </p:cNvPr>
          <p:cNvSpPr>
            <a:spLocks noChangeArrowheads="1"/>
          </p:cNvSpPr>
          <p:nvPr>
            <p:custDataLst>
              <p:tags r:id="rId2"/>
            </p:custDataLst>
          </p:nvPr>
        </p:nvSpPr>
        <p:spPr bwMode="auto">
          <a:xfrm>
            <a:off x="76200" y="8731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9" name="TextBox 8">
            <a:extLst>
              <a:ext uri="{FF2B5EF4-FFF2-40B4-BE49-F238E27FC236}">
                <a16:creationId xmlns:a16="http://schemas.microsoft.com/office/drawing/2014/main" xmlns="" id="{342F75B6-8304-4954-B4FA-5AD8A5C58A1C}"/>
              </a:ext>
            </a:extLst>
          </p:cNvPr>
          <p:cNvSpPr txBox="1"/>
          <p:nvPr/>
        </p:nvSpPr>
        <p:spPr>
          <a:xfrm>
            <a:off x="116633" y="1926386"/>
            <a:ext cx="8839200" cy="646331"/>
          </a:xfrm>
          <a:prstGeom prst="rect">
            <a:avLst/>
          </a:prstGeom>
          <a:noFill/>
        </p:spPr>
        <p:txBody>
          <a:bodyPr wrap="square">
            <a:spAutoFit/>
          </a:bodyPr>
          <a:lstStyle/>
          <a:p>
            <a:pPr algn="l" fontAlgn="base"/>
            <a:r>
              <a:rPr lang="en-US" b="0" i="0" dirty="0">
                <a:effectLst/>
                <a:latin typeface="Nunito" pitchFamily="2" charset="0"/>
              </a:rPr>
              <a:t>Consider a 3-variable function with following truth table: </a:t>
            </a:r>
          </a:p>
          <a:p>
            <a:pPr algn="l" fontAlgn="base"/>
            <a:endParaRPr lang="en-US" b="0" i="0" dirty="0">
              <a:solidFill>
                <a:srgbClr val="273239"/>
              </a:solidFill>
              <a:effectLst/>
              <a:latin typeface="Nunito" pitchFamily="2" charset="0"/>
            </a:endParaRPr>
          </a:p>
        </p:txBody>
      </p:sp>
      <p:graphicFrame>
        <p:nvGraphicFramePr>
          <p:cNvPr id="2" name="Table 2">
            <a:extLst>
              <a:ext uri="{FF2B5EF4-FFF2-40B4-BE49-F238E27FC236}">
                <a16:creationId xmlns:a16="http://schemas.microsoft.com/office/drawing/2014/main" xmlns="" id="{7A71282A-8666-40FD-A1F9-DC22FAAAB714}"/>
              </a:ext>
            </a:extLst>
          </p:cNvPr>
          <p:cNvGraphicFramePr>
            <a:graphicFrameLocks noGrp="1"/>
          </p:cNvGraphicFramePr>
          <p:nvPr>
            <p:extLst>
              <p:ext uri="{D42A27DB-BD31-4B8C-83A1-F6EECF244321}">
                <p14:modId xmlns:p14="http://schemas.microsoft.com/office/powerpoint/2010/main" val="1141196883"/>
              </p:ext>
            </p:extLst>
          </p:nvPr>
        </p:nvGraphicFramePr>
        <p:xfrm>
          <a:off x="304800" y="2328493"/>
          <a:ext cx="2547302" cy="3266435"/>
        </p:xfrm>
        <a:graphic>
          <a:graphicData uri="http://schemas.openxmlformats.org/drawingml/2006/table">
            <a:tbl>
              <a:tblPr firstRow="1" bandRow="1">
                <a:tableStyleId>{5940675A-B579-460E-94D1-54222C63F5DA}</a:tableStyleId>
              </a:tblPr>
              <a:tblGrid>
                <a:gridCol w="346392">
                  <a:extLst>
                    <a:ext uri="{9D8B030D-6E8A-4147-A177-3AD203B41FA5}">
                      <a16:colId xmlns:a16="http://schemas.microsoft.com/office/drawing/2014/main" xmlns="" val="1196057477"/>
                    </a:ext>
                  </a:extLst>
                </a:gridCol>
                <a:gridCol w="340042">
                  <a:extLst>
                    <a:ext uri="{9D8B030D-6E8A-4147-A177-3AD203B41FA5}">
                      <a16:colId xmlns:a16="http://schemas.microsoft.com/office/drawing/2014/main" xmlns="" val="3088815479"/>
                    </a:ext>
                  </a:extLst>
                </a:gridCol>
                <a:gridCol w="336868">
                  <a:extLst>
                    <a:ext uri="{9D8B030D-6E8A-4147-A177-3AD203B41FA5}">
                      <a16:colId xmlns:a16="http://schemas.microsoft.com/office/drawing/2014/main" xmlns="" val="1576492789"/>
                    </a:ext>
                  </a:extLst>
                </a:gridCol>
                <a:gridCol w="1524000">
                  <a:extLst>
                    <a:ext uri="{9D8B030D-6E8A-4147-A177-3AD203B41FA5}">
                      <a16:colId xmlns:a16="http://schemas.microsoft.com/office/drawing/2014/main" xmlns="" val="3771064430"/>
                    </a:ext>
                  </a:extLst>
                </a:gridCol>
              </a:tblGrid>
              <a:tr h="358710">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Y (suppose)</a:t>
                      </a:r>
                    </a:p>
                  </a:txBody>
                  <a:tcPr/>
                </a:tc>
                <a:extLst>
                  <a:ext uri="{0D108BD9-81ED-4DB2-BD59-A6C34878D82A}">
                    <a16:rowId xmlns:a16="http://schemas.microsoft.com/office/drawing/2014/main" xmlns="" val="375679128"/>
                  </a:ext>
                </a:extLst>
              </a:tr>
              <a:tr h="358710">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xmlns="" val="4289917957"/>
                  </a:ext>
                </a:extLst>
              </a:tr>
              <a:tr h="358710">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b="1" dirty="0">
                          <a:solidFill>
                            <a:srgbClr val="FF0000"/>
                          </a:solidFill>
                        </a:rPr>
                        <a:t>1</a:t>
                      </a:r>
                    </a:p>
                  </a:txBody>
                  <a:tcPr/>
                </a:tc>
                <a:extLst>
                  <a:ext uri="{0D108BD9-81ED-4DB2-BD59-A6C34878D82A}">
                    <a16:rowId xmlns:a16="http://schemas.microsoft.com/office/drawing/2014/main" xmlns="" val="3536305126"/>
                  </a:ext>
                </a:extLst>
              </a:tr>
              <a:tr h="358710">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xmlns="" val="1273213146"/>
                  </a:ext>
                </a:extLst>
              </a:tr>
              <a:tr h="358710">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b="1" dirty="0">
                          <a:solidFill>
                            <a:srgbClr val="00B050"/>
                          </a:solidFill>
                        </a:rPr>
                        <a:t>1</a:t>
                      </a:r>
                    </a:p>
                  </a:txBody>
                  <a:tcPr/>
                </a:tc>
                <a:extLst>
                  <a:ext uri="{0D108BD9-81ED-4DB2-BD59-A6C34878D82A}">
                    <a16:rowId xmlns:a16="http://schemas.microsoft.com/office/drawing/2014/main" xmlns="" val="981825356"/>
                  </a:ext>
                </a:extLst>
              </a:tr>
              <a:tr h="358710">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extLst>
                  <a:ext uri="{0D108BD9-81ED-4DB2-BD59-A6C34878D82A}">
                    <a16:rowId xmlns:a16="http://schemas.microsoft.com/office/drawing/2014/main" xmlns="" val="1535382954"/>
                  </a:ext>
                </a:extLst>
              </a:tr>
              <a:tr h="358710">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xmlns="" val="455693791"/>
                  </a:ext>
                </a:extLst>
              </a:tr>
              <a:tr h="358710">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b="1" dirty="0">
                          <a:solidFill>
                            <a:srgbClr val="002060"/>
                          </a:solidFill>
                        </a:rPr>
                        <a:t>1</a:t>
                      </a:r>
                    </a:p>
                  </a:txBody>
                  <a:tcPr/>
                </a:tc>
                <a:extLst>
                  <a:ext uri="{0D108BD9-81ED-4DB2-BD59-A6C34878D82A}">
                    <a16:rowId xmlns:a16="http://schemas.microsoft.com/office/drawing/2014/main" xmlns="" val="4034431790"/>
                  </a:ext>
                </a:extLst>
              </a:tr>
              <a:tr h="396755">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extLst>
                  <a:ext uri="{0D108BD9-81ED-4DB2-BD59-A6C34878D82A}">
                    <a16:rowId xmlns:a16="http://schemas.microsoft.com/office/drawing/2014/main" xmlns="" val="310348065"/>
                  </a:ext>
                </a:extLst>
              </a:tr>
            </a:tbl>
          </a:graphicData>
        </a:graphic>
      </p:graphicFrame>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xmlns="" id="{3078ECF6-0EDD-400A-96CD-2B7275975FCC}"/>
                  </a:ext>
                </a:extLst>
              </p:cNvPr>
              <p:cNvGraphicFramePr>
                <a:graphicFrameLocks noGrp="1"/>
              </p:cNvGraphicFramePr>
              <p:nvPr>
                <p:extLst>
                  <p:ext uri="{D42A27DB-BD31-4B8C-83A1-F6EECF244321}">
                    <p14:modId xmlns:p14="http://schemas.microsoft.com/office/powerpoint/2010/main" val="3372161483"/>
                  </p:ext>
                </p:extLst>
              </p:nvPr>
            </p:nvGraphicFramePr>
            <p:xfrm>
              <a:off x="2929857" y="2328494"/>
              <a:ext cx="992932" cy="3267330"/>
            </p:xfrm>
            <a:graphic>
              <a:graphicData uri="http://schemas.openxmlformats.org/drawingml/2006/table">
                <a:tbl>
                  <a:tblPr firstRow="1" bandRow="1">
                    <a:tableStyleId>{5940675A-B579-460E-94D1-54222C63F5DA}</a:tableStyleId>
                  </a:tblPr>
                  <a:tblGrid>
                    <a:gridCol w="992932">
                      <a:extLst>
                        <a:ext uri="{9D8B030D-6E8A-4147-A177-3AD203B41FA5}">
                          <a16:colId xmlns:a16="http://schemas.microsoft.com/office/drawing/2014/main" xmlns="" val="2131606828"/>
                        </a:ext>
                      </a:extLst>
                    </a:gridCol>
                  </a:tblGrid>
                  <a:tr h="370840">
                    <a:tc>
                      <a:txBody>
                        <a:bodyPr/>
                        <a:lstStyle/>
                        <a:p>
                          <a:r>
                            <a:rPr lang="en-US" sz="1600" dirty="0"/>
                            <a:t>Min-term</a:t>
                          </a:r>
                        </a:p>
                      </a:txBody>
                      <a:tcPr/>
                    </a:tc>
                    <a:extLst>
                      <a:ext uri="{0D108BD9-81ED-4DB2-BD59-A6C34878D82A}">
                        <a16:rowId xmlns:a16="http://schemas.microsoft.com/office/drawing/2014/main" xmlns="" val="3431605003"/>
                      </a:ext>
                    </a:extLst>
                  </a:tr>
                  <a:tr h="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𝑚</m:t>
                                    </m:r>
                                  </m:e>
                                  <m:sub>
                                    <m:r>
                                      <a:rPr lang="en-US" sz="1600" b="0" i="1" smtClean="0">
                                        <a:latin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xmlns="" val="1038589053"/>
                      </a:ext>
                    </a:extLst>
                  </a:tr>
                  <a:tr h="371730">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solidFill>
                                          <a:srgbClr val="FF0000"/>
                                        </a:solidFill>
                                        <a:latin typeface="Cambria Math"/>
                                      </a:rPr>
                                    </m:ctrlPr>
                                  </m:sSubPr>
                                  <m:e>
                                    <m:r>
                                      <a:rPr lang="en-US" sz="1600" b="1" i="1" smtClean="0">
                                        <a:solidFill>
                                          <a:srgbClr val="FF0000"/>
                                        </a:solidFill>
                                        <a:latin typeface="Cambria Math" panose="02040503050406030204" pitchFamily="18" charset="0"/>
                                      </a:rPr>
                                      <m:t>𝒎</m:t>
                                    </m:r>
                                  </m:e>
                                  <m:sub>
                                    <m:r>
                                      <a:rPr lang="en-US" sz="1600" b="1" i="1" smtClean="0">
                                        <a:solidFill>
                                          <a:srgbClr val="FF0000"/>
                                        </a:solidFill>
                                        <a:latin typeface="Cambria Math" panose="02040503050406030204" pitchFamily="18" charset="0"/>
                                      </a:rPr>
                                      <m:t>𝟏</m:t>
                                    </m:r>
                                  </m:sub>
                                </m:sSub>
                              </m:oMath>
                            </m:oMathPara>
                          </a14:m>
                          <a:endParaRPr lang="en-US" sz="1600" b="1" dirty="0"/>
                        </a:p>
                      </a:txBody>
                      <a:tcPr/>
                    </a:tc>
                    <a:extLst>
                      <a:ext uri="{0D108BD9-81ED-4DB2-BD59-A6C34878D82A}">
                        <a16:rowId xmlns:a16="http://schemas.microsoft.com/office/drawing/2014/main" xmlns="" val="3000691427"/>
                      </a:ext>
                    </a:extLst>
                  </a:tr>
                  <a:tr h="327456">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𝑚</m:t>
                                    </m:r>
                                  </m:e>
                                  <m:sub>
                                    <m:r>
                                      <a:rPr lang="en-US" sz="1600" b="0" i="1" smtClean="0">
                                        <a:latin typeface="Cambria Math" panose="02040503050406030204" pitchFamily="18" charset="0"/>
                                      </a:rPr>
                                      <m:t>2</m:t>
                                    </m:r>
                                  </m:sub>
                                </m:sSub>
                              </m:oMath>
                            </m:oMathPara>
                          </a14:m>
                          <a:endParaRPr lang="en-US" sz="1600" dirty="0"/>
                        </a:p>
                      </a:txBody>
                      <a:tcPr/>
                    </a:tc>
                    <a:extLst>
                      <a:ext uri="{0D108BD9-81ED-4DB2-BD59-A6C34878D82A}">
                        <a16:rowId xmlns:a16="http://schemas.microsoft.com/office/drawing/2014/main" xmlns="" val="2180734160"/>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solidFill>
                                          <a:srgbClr val="00B050"/>
                                        </a:solidFill>
                                        <a:latin typeface="Cambria Math"/>
                                      </a:rPr>
                                    </m:ctrlPr>
                                  </m:sSubPr>
                                  <m:e>
                                    <m:r>
                                      <a:rPr lang="en-US" sz="1600" b="1" i="1" smtClean="0">
                                        <a:solidFill>
                                          <a:srgbClr val="00B050"/>
                                        </a:solidFill>
                                        <a:latin typeface="Cambria Math" panose="02040503050406030204" pitchFamily="18" charset="0"/>
                                      </a:rPr>
                                      <m:t>𝒎</m:t>
                                    </m:r>
                                  </m:e>
                                  <m:sub>
                                    <m:r>
                                      <a:rPr lang="en-US" sz="1600" b="1" i="1" smtClean="0">
                                        <a:solidFill>
                                          <a:srgbClr val="00B050"/>
                                        </a:solidFill>
                                        <a:latin typeface="Cambria Math" panose="02040503050406030204" pitchFamily="18" charset="0"/>
                                      </a:rPr>
                                      <m:t>𝟑</m:t>
                                    </m:r>
                                  </m:sub>
                                </m:sSub>
                              </m:oMath>
                            </m:oMathPara>
                          </a14:m>
                          <a:endParaRPr lang="en-US" sz="1600" b="1" dirty="0"/>
                        </a:p>
                      </a:txBody>
                      <a:tcPr/>
                    </a:tc>
                    <a:extLst>
                      <a:ext uri="{0D108BD9-81ED-4DB2-BD59-A6C34878D82A}">
                        <a16:rowId xmlns:a16="http://schemas.microsoft.com/office/drawing/2014/main" xmlns="" val="279616062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𝑚</m:t>
                                    </m:r>
                                  </m:e>
                                  <m:sub>
                                    <m:r>
                                      <a:rPr lang="en-US" sz="1600" b="0" i="1" smtClean="0">
                                        <a:latin typeface="Cambria Math" panose="02040503050406030204" pitchFamily="18" charset="0"/>
                                      </a:rPr>
                                      <m:t>4</m:t>
                                    </m:r>
                                  </m:sub>
                                </m:sSub>
                              </m:oMath>
                            </m:oMathPara>
                          </a14:m>
                          <a:endParaRPr lang="en-US" sz="1600" dirty="0"/>
                        </a:p>
                      </a:txBody>
                      <a:tcPr/>
                    </a:tc>
                    <a:extLst>
                      <a:ext uri="{0D108BD9-81ED-4DB2-BD59-A6C34878D82A}">
                        <a16:rowId xmlns:a16="http://schemas.microsoft.com/office/drawing/2014/main" xmlns="" val="387070917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𝑚</m:t>
                                    </m:r>
                                  </m:e>
                                  <m:sub>
                                    <m:r>
                                      <a:rPr lang="en-US" sz="1600" b="0" i="1" smtClean="0">
                                        <a:latin typeface="Cambria Math" panose="02040503050406030204" pitchFamily="18" charset="0"/>
                                      </a:rPr>
                                      <m:t>5</m:t>
                                    </m:r>
                                  </m:sub>
                                </m:sSub>
                              </m:oMath>
                            </m:oMathPara>
                          </a14:m>
                          <a:endParaRPr lang="en-US" sz="1600" dirty="0"/>
                        </a:p>
                      </a:txBody>
                      <a:tcPr/>
                    </a:tc>
                    <a:extLst>
                      <a:ext uri="{0D108BD9-81ED-4DB2-BD59-A6C34878D82A}">
                        <a16:rowId xmlns:a16="http://schemas.microsoft.com/office/drawing/2014/main" xmlns="" val="272162307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b="1" i="1" smtClean="0">
                                        <a:solidFill>
                                          <a:srgbClr val="000099"/>
                                        </a:solidFill>
                                        <a:latin typeface="Cambria Math"/>
                                      </a:rPr>
                                    </m:ctrlPr>
                                  </m:sSubPr>
                                  <m:e>
                                    <m:r>
                                      <a:rPr lang="en-US" sz="1600" b="1" i="1" smtClean="0">
                                        <a:solidFill>
                                          <a:srgbClr val="000099"/>
                                        </a:solidFill>
                                        <a:latin typeface="Cambria Math" panose="02040503050406030204" pitchFamily="18" charset="0"/>
                                      </a:rPr>
                                      <m:t>𝒎</m:t>
                                    </m:r>
                                  </m:e>
                                  <m:sub>
                                    <m:r>
                                      <a:rPr lang="en-US" sz="1600" b="1" i="1" smtClean="0">
                                        <a:solidFill>
                                          <a:srgbClr val="000099"/>
                                        </a:solidFill>
                                        <a:latin typeface="Cambria Math" panose="02040503050406030204" pitchFamily="18" charset="0"/>
                                      </a:rPr>
                                      <m:t>𝟔</m:t>
                                    </m:r>
                                  </m:sub>
                                </m:sSub>
                              </m:oMath>
                            </m:oMathPara>
                          </a14:m>
                          <a:endParaRPr lang="en-US" sz="1600" b="1" dirty="0"/>
                        </a:p>
                      </a:txBody>
                      <a:tcPr/>
                    </a:tc>
                    <a:extLst>
                      <a:ext uri="{0D108BD9-81ED-4DB2-BD59-A6C34878D82A}">
                        <a16:rowId xmlns:a16="http://schemas.microsoft.com/office/drawing/2014/main" xmlns="" val="262014331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a:rPr>
                                    </m:ctrlPr>
                                  </m:sSubPr>
                                  <m:e>
                                    <m:r>
                                      <a:rPr lang="en-US" sz="1600" b="0" i="1" smtClean="0">
                                        <a:latin typeface="Cambria Math" panose="02040503050406030204" pitchFamily="18" charset="0"/>
                                      </a:rPr>
                                      <m:t>𝑚</m:t>
                                    </m:r>
                                  </m:e>
                                  <m:sub>
                                    <m:r>
                                      <a:rPr lang="en-US" sz="1600" b="0" i="1" smtClean="0">
                                        <a:latin typeface="Cambria Math" panose="02040503050406030204" pitchFamily="18" charset="0"/>
                                      </a:rPr>
                                      <m:t>7</m:t>
                                    </m:r>
                                  </m:sub>
                                </m:sSub>
                              </m:oMath>
                            </m:oMathPara>
                          </a14:m>
                          <a:endParaRPr lang="en-US" sz="1600" dirty="0"/>
                        </a:p>
                      </a:txBody>
                      <a:tcPr/>
                    </a:tc>
                    <a:extLst>
                      <a:ext uri="{0D108BD9-81ED-4DB2-BD59-A6C34878D82A}">
                        <a16:rowId xmlns:a16="http://schemas.microsoft.com/office/drawing/2014/main" xmlns="" val="85829201"/>
                      </a:ext>
                    </a:extLst>
                  </a:tr>
                </a:tbl>
              </a:graphicData>
            </a:graphic>
          </p:graphicFrame>
        </mc:Choice>
        <mc:Fallback xmlns="">
          <p:graphicFrame>
            <p:nvGraphicFramePr>
              <p:cNvPr id="3" name="Table 3">
                <a:extLst>
                  <a:ext uri="{FF2B5EF4-FFF2-40B4-BE49-F238E27FC236}">
                    <a16:creationId xmlns:a16="http://schemas.microsoft.com/office/drawing/2014/main" id="{3078ECF6-0EDD-400A-96CD-2B7275975FCC}"/>
                  </a:ext>
                </a:extLst>
              </p:cNvPr>
              <p:cNvGraphicFramePr>
                <a:graphicFrameLocks noGrp="1"/>
              </p:cNvGraphicFramePr>
              <p:nvPr>
                <p:extLst>
                  <p:ext uri="{D42A27DB-BD31-4B8C-83A1-F6EECF244321}">
                    <p14:modId xmlns:p14="http://schemas.microsoft.com/office/powerpoint/2010/main" val="3372161483"/>
                  </p:ext>
                </p:extLst>
              </p:nvPr>
            </p:nvGraphicFramePr>
            <p:xfrm>
              <a:off x="2929857" y="2328494"/>
              <a:ext cx="992932" cy="3267330"/>
            </p:xfrm>
            <a:graphic>
              <a:graphicData uri="http://schemas.openxmlformats.org/drawingml/2006/table">
                <a:tbl>
                  <a:tblPr firstRow="1" bandRow="1">
                    <a:tableStyleId>{5940675A-B579-460E-94D1-54222C63F5DA}</a:tableStyleId>
                  </a:tblPr>
                  <a:tblGrid>
                    <a:gridCol w="992932">
                      <a:extLst>
                        <a:ext uri="{9D8B030D-6E8A-4147-A177-3AD203B41FA5}">
                          <a16:colId xmlns:a16="http://schemas.microsoft.com/office/drawing/2014/main" val="2131606828"/>
                        </a:ext>
                      </a:extLst>
                    </a:gridCol>
                  </a:tblGrid>
                  <a:tr h="370840">
                    <a:tc>
                      <a:txBody>
                        <a:bodyPr/>
                        <a:lstStyle/>
                        <a:p>
                          <a:r>
                            <a:rPr lang="en-US" sz="1600" dirty="0"/>
                            <a:t>Min-term</a:t>
                          </a:r>
                        </a:p>
                      </a:txBody>
                      <a:tcPr/>
                    </a:tc>
                    <a:extLst>
                      <a:ext uri="{0D108BD9-81ED-4DB2-BD59-A6C34878D82A}">
                        <a16:rowId xmlns:a16="http://schemas.microsoft.com/office/drawing/2014/main" val="3431605003"/>
                      </a:ext>
                    </a:extLst>
                  </a:tr>
                  <a:tr h="335280">
                    <a:tc>
                      <a:txBody>
                        <a:bodyPr/>
                        <a:lstStyle/>
                        <a:p>
                          <a:endParaRPr lang="en-US"/>
                        </a:p>
                      </a:txBody>
                      <a:tcPr>
                        <a:blipFill>
                          <a:blip r:embed="rId4"/>
                          <a:stretch>
                            <a:fillRect l="-610" t="-114545" r="-1220" b="-770909"/>
                          </a:stretch>
                        </a:blipFill>
                      </a:tcPr>
                    </a:tc>
                    <a:extLst>
                      <a:ext uri="{0D108BD9-81ED-4DB2-BD59-A6C34878D82A}">
                        <a16:rowId xmlns:a16="http://schemas.microsoft.com/office/drawing/2014/main" val="1038589053"/>
                      </a:ext>
                    </a:extLst>
                  </a:tr>
                  <a:tr h="371730">
                    <a:tc>
                      <a:txBody>
                        <a:bodyPr/>
                        <a:lstStyle/>
                        <a:p>
                          <a:endParaRPr lang="en-US"/>
                        </a:p>
                      </a:txBody>
                      <a:tcPr>
                        <a:blipFill>
                          <a:blip r:embed="rId4"/>
                          <a:stretch>
                            <a:fillRect l="-610" t="-193443" r="-1220" b="-595082"/>
                          </a:stretch>
                        </a:blipFill>
                      </a:tcPr>
                    </a:tc>
                    <a:extLst>
                      <a:ext uri="{0D108BD9-81ED-4DB2-BD59-A6C34878D82A}">
                        <a16:rowId xmlns:a16="http://schemas.microsoft.com/office/drawing/2014/main" val="3000691427"/>
                      </a:ext>
                    </a:extLst>
                  </a:tr>
                  <a:tr h="335280">
                    <a:tc>
                      <a:txBody>
                        <a:bodyPr/>
                        <a:lstStyle/>
                        <a:p>
                          <a:endParaRPr lang="en-US"/>
                        </a:p>
                      </a:txBody>
                      <a:tcPr>
                        <a:blipFill>
                          <a:blip r:embed="rId4"/>
                          <a:stretch>
                            <a:fillRect l="-610" t="-325455" r="-1220" b="-560000"/>
                          </a:stretch>
                        </a:blipFill>
                      </a:tcPr>
                    </a:tc>
                    <a:extLst>
                      <a:ext uri="{0D108BD9-81ED-4DB2-BD59-A6C34878D82A}">
                        <a16:rowId xmlns:a16="http://schemas.microsoft.com/office/drawing/2014/main" val="2180734160"/>
                      </a:ext>
                    </a:extLst>
                  </a:tr>
                  <a:tr h="370840">
                    <a:tc>
                      <a:txBody>
                        <a:bodyPr/>
                        <a:lstStyle/>
                        <a:p>
                          <a:endParaRPr lang="en-US"/>
                        </a:p>
                      </a:txBody>
                      <a:tcPr>
                        <a:blipFill>
                          <a:blip r:embed="rId4"/>
                          <a:stretch>
                            <a:fillRect l="-610" t="-383607" r="-1220" b="-404918"/>
                          </a:stretch>
                        </a:blipFill>
                      </a:tcPr>
                    </a:tc>
                    <a:extLst>
                      <a:ext uri="{0D108BD9-81ED-4DB2-BD59-A6C34878D82A}">
                        <a16:rowId xmlns:a16="http://schemas.microsoft.com/office/drawing/2014/main" val="2796160628"/>
                      </a:ext>
                    </a:extLst>
                  </a:tr>
                  <a:tr h="370840">
                    <a:tc>
                      <a:txBody>
                        <a:bodyPr/>
                        <a:lstStyle/>
                        <a:p>
                          <a:endParaRPr lang="en-US"/>
                        </a:p>
                      </a:txBody>
                      <a:tcPr>
                        <a:blipFill>
                          <a:blip r:embed="rId4"/>
                          <a:stretch>
                            <a:fillRect l="-610" t="-483607" r="-1220" b="-304918"/>
                          </a:stretch>
                        </a:blipFill>
                      </a:tcPr>
                    </a:tc>
                    <a:extLst>
                      <a:ext uri="{0D108BD9-81ED-4DB2-BD59-A6C34878D82A}">
                        <a16:rowId xmlns:a16="http://schemas.microsoft.com/office/drawing/2014/main" val="3870709171"/>
                      </a:ext>
                    </a:extLst>
                  </a:tr>
                  <a:tr h="370840">
                    <a:tc>
                      <a:txBody>
                        <a:bodyPr/>
                        <a:lstStyle/>
                        <a:p>
                          <a:endParaRPr lang="en-US"/>
                        </a:p>
                      </a:txBody>
                      <a:tcPr>
                        <a:blipFill>
                          <a:blip r:embed="rId4"/>
                          <a:stretch>
                            <a:fillRect l="-610" t="-583607" r="-1220" b="-204918"/>
                          </a:stretch>
                        </a:blipFill>
                      </a:tcPr>
                    </a:tc>
                    <a:extLst>
                      <a:ext uri="{0D108BD9-81ED-4DB2-BD59-A6C34878D82A}">
                        <a16:rowId xmlns:a16="http://schemas.microsoft.com/office/drawing/2014/main" val="2721623074"/>
                      </a:ext>
                    </a:extLst>
                  </a:tr>
                  <a:tr h="370840">
                    <a:tc>
                      <a:txBody>
                        <a:bodyPr/>
                        <a:lstStyle/>
                        <a:p>
                          <a:endParaRPr lang="en-US"/>
                        </a:p>
                      </a:txBody>
                      <a:tcPr>
                        <a:blipFill>
                          <a:blip r:embed="rId4"/>
                          <a:stretch>
                            <a:fillRect l="-610" t="-683607" r="-1220" b="-104918"/>
                          </a:stretch>
                        </a:blipFill>
                      </a:tcPr>
                    </a:tc>
                    <a:extLst>
                      <a:ext uri="{0D108BD9-81ED-4DB2-BD59-A6C34878D82A}">
                        <a16:rowId xmlns:a16="http://schemas.microsoft.com/office/drawing/2014/main" val="2620143311"/>
                      </a:ext>
                    </a:extLst>
                  </a:tr>
                  <a:tr h="370840">
                    <a:tc>
                      <a:txBody>
                        <a:bodyPr/>
                        <a:lstStyle/>
                        <a:p>
                          <a:endParaRPr lang="en-US"/>
                        </a:p>
                      </a:txBody>
                      <a:tcPr>
                        <a:blipFill>
                          <a:blip r:embed="rId4"/>
                          <a:stretch>
                            <a:fillRect l="-610" t="-783607" r="-1220" b="-4918"/>
                          </a:stretch>
                        </a:blipFill>
                      </a:tcPr>
                    </a:tc>
                    <a:extLst>
                      <a:ext uri="{0D108BD9-81ED-4DB2-BD59-A6C34878D82A}">
                        <a16:rowId xmlns:a16="http://schemas.microsoft.com/office/drawing/2014/main" val="85829201"/>
                      </a:ext>
                    </a:extLst>
                  </a:tr>
                </a:tbl>
              </a:graphicData>
            </a:graphic>
          </p:graphicFrame>
        </mc:Fallback>
      </mc:AlternateContent>
      <mc:AlternateContent xmlns:mc="http://schemas.openxmlformats.org/markup-compatibility/2006" xmlns:a14="http://schemas.microsoft.com/office/drawing/2010/main">
        <mc:Choice Requires="a14">
          <p:sp>
            <p:nvSpPr>
              <p:cNvPr id="11" name="Title 1">
                <a:extLst>
                  <a:ext uri="{FF2B5EF4-FFF2-40B4-BE49-F238E27FC236}">
                    <a16:creationId xmlns:a16="http://schemas.microsoft.com/office/drawing/2014/main" xmlns="" id="{7981522C-36BA-48AC-A03F-BA8C0AFF1621}"/>
                  </a:ext>
                </a:extLst>
              </p:cNvPr>
              <p:cNvSpPr txBox="1">
                <a:spLocks/>
              </p:cNvSpPr>
              <p:nvPr/>
            </p:nvSpPr>
            <p:spPr bwMode="auto">
              <a:xfrm>
                <a:off x="4034756" y="2267596"/>
                <a:ext cx="4961510" cy="6264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14:m>
                  <m:oMathPara xmlns:m="http://schemas.openxmlformats.org/officeDocument/2006/math">
                    <m:oMathParaPr>
                      <m:jc m:val="left"/>
                    </m:oMathParaPr>
                    <m:oMath xmlns:m="http://schemas.openxmlformats.org/officeDocument/2006/math">
                      <m:r>
                        <a:rPr lang="en-US" sz="1800" b="1" i="1" smtClean="0">
                          <a:latin typeface="Cambria Math" panose="02040503050406030204" pitchFamily="18" charset="0"/>
                          <a:cs typeface="Times New Roman" panose="02020603050405020304" pitchFamily="18" charset="0"/>
                        </a:rPr>
                        <m:t>𝒀</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𝒎</m:t>
                      </m:r>
                      <m:d>
                        <m:dPr>
                          <m:ctrlPr>
                            <a:rPr lang="en-US" sz="1800" b="1" i="1" smtClean="0">
                              <a:solidFill>
                                <a:schemeClr val="tx1"/>
                              </a:solidFill>
                              <a:latin typeface="Cambria Math"/>
                              <a:cs typeface="Times New Roman" panose="02020603050405020304" pitchFamily="18" charset="0"/>
                            </a:rPr>
                          </m:ctrlPr>
                        </m:dPr>
                        <m:e>
                          <m:r>
                            <a:rPr lang="en-US" sz="1800" b="1" i="1" smtClean="0">
                              <a:solidFill>
                                <a:srgbClr val="FF0000"/>
                              </a:solidFill>
                              <a:latin typeface="Cambria Math" panose="02040503050406030204" pitchFamily="18" charset="0"/>
                              <a:cs typeface="Times New Roman" panose="02020603050405020304" pitchFamily="18" charset="0"/>
                            </a:rPr>
                            <m:t>𝟎𝟎𝟏</m:t>
                          </m:r>
                          <m:r>
                            <a:rPr lang="en-US" sz="1800" b="1" i="1">
                              <a:solidFill>
                                <a:schemeClr val="tx1"/>
                              </a:solidFill>
                              <a:latin typeface="Cambria Math" panose="02040503050406030204" pitchFamily="18" charset="0"/>
                              <a:cs typeface="Times New Roman" panose="02020603050405020304" pitchFamily="18" charset="0"/>
                            </a:rPr>
                            <m:t>,</m:t>
                          </m:r>
                          <m:r>
                            <a:rPr lang="en-US" sz="1800" b="1" i="1" smtClean="0">
                              <a:solidFill>
                                <a:srgbClr val="00B050"/>
                              </a:solidFill>
                              <a:latin typeface="Cambria Math" panose="02040503050406030204" pitchFamily="18" charset="0"/>
                              <a:cs typeface="Times New Roman" panose="02020603050405020304" pitchFamily="18" charset="0"/>
                            </a:rPr>
                            <m:t>𝟎𝟏𝟏</m:t>
                          </m:r>
                          <m:r>
                            <a:rPr lang="en-US" sz="1800" b="1" i="1">
                              <a:solidFill>
                                <a:schemeClr val="tx1"/>
                              </a:solidFill>
                              <a:latin typeface="Cambria Math" panose="02040503050406030204" pitchFamily="18" charset="0"/>
                              <a:cs typeface="Times New Roman" panose="02020603050405020304" pitchFamily="18" charset="0"/>
                            </a:rPr>
                            <m:t>,</m:t>
                          </m:r>
                          <m:r>
                            <a:rPr lang="en-US" sz="1800" b="1" i="1" smtClean="0">
                              <a:solidFill>
                                <a:srgbClr val="002060"/>
                              </a:solidFill>
                              <a:latin typeface="Cambria Math" panose="02040503050406030204" pitchFamily="18" charset="0"/>
                              <a:cs typeface="Times New Roman" panose="02020603050405020304" pitchFamily="18" charset="0"/>
                            </a:rPr>
                            <m:t>𝟏𝟏𝟎</m:t>
                          </m:r>
                        </m:e>
                      </m:d>
                      <m:r>
                        <a:rPr lang="en-US" sz="1800" b="1" i="1" smtClean="0">
                          <a:latin typeface="Cambria Math" panose="02040503050406030204" pitchFamily="18" charset="0"/>
                          <a:cs typeface="Times New Roman" panose="02020603050405020304" pitchFamily="18" charset="0"/>
                        </a:rPr>
                        <m:t>=</m:t>
                      </m:r>
                      <m:nary>
                        <m:naryPr>
                          <m:chr m:val="∑"/>
                          <m:supHide m:val="on"/>
                          <m:ctrlPr>
                            <a:rPr lang="en-US" sz="1800" b="1" i="1" smtClean="0">
                              <a:latin typeface="Cambria Math"/>
                              <a:cs typeface="Times New Roman" panose="02020603050405020304" pitchFamily="18" charset="0"/>
                            </a:rPr>
                          </m:ctrlPr>
                        </m:naryPr>
                        <m:sub>
                          <m:r>
                            <m:rPr>
                              <m:brk m:alnAt="7"/>
                            </m:rPr>
                            <a:rPr lang="en-US" sz="1800" b="1" i="1" smtClean="0">
                              <a:latin typeface="Cambria Math" panose="02040503050406030204" pitchFamily="18" charset="0"/>
                              <a:cs typeface="Times New Roman" panose="02020603050405020304" pitchFamily="18" charset="0"/>
                            </a:rPr>
                            <m:t>𝒎</m:t>
                          </m:r>
                        </m:sub>
                        <m:sup/>
                        <m:e>
                          <m:d>
                            <m:dPr>
                              <m:ctrlPr>
                                <a:rPr lang="en-US" sz="1800" b="1" i="1">
                                  <a:latin typeface="Cambria Math"/>
                                  <a:cs typeface="Times New Roman" panose="02020603050405020304" pitchFamily="18" charset="0"/>
                                </a:rPr>
                              </m:ctrlPr>
                            </m:dPr>
                            <m:e>
                              <m:r>
                                <a:rPr lang="en-US" sz="1800" b="1" i="1" smtClean="0">
                                  <a:solidFill>
                                    <a:srgbClr val="FF0000"/>
                                  </a:solidFill>
                                  <a:latin typeface="Cambria Math" panose="02040503050406030204" pitchFamily="18" charset="0"/>
                                  <a:cs typeface="Times New Roman" panose="02020603050405020304" pitchFamily="18" charset="0"/>
                                </a:rPr>
                                <m:t>𝟏</m:t>
                              </m:r>
                              <m:r>
                                <a:rPr lang="en-US" sz="1800" b="1" i="1">
                                  <a:latin typeface="Cambria Math" panose="02040503050406030204" pitchFamily="18" charset="0"/>
                                  <a:cs typeface="Times New Roman" panose="02020603050405020304" pitchFamily="18" charset="0"/>
                                </a:rPr>
                                <m:t>,</m:t>
                              </m:r>
                              <m:r>
                                <a:rPr lang="en-US" sz="1800" b="1" i="1" smtClean="0">
                                  <a:solidFill>
                                    <a:srgbClr val="00B050"/>
                                  </a:solidFill>
                                  <a:latin typeface="Cambria Math" panose="02040503050406030204" pitchFamily="18" charset="0"/>
                                  <a:cs typeface="Times New Roman" panose="02020603050405020304" pitchFamily="18" charset="0"/>
                                </a:rPr>
                                <m:t>𝟑</m:t>
                              </m:r>
                              <m:r>
                                <a:rPr lang="en-US" sz="1800" b="1" i="1">
                                  <a:latin typeface="Cambria Math" panose="02040503050406030204" pitchFamily="18" charset="0"/>
                                  <a:cs typeface="Times New Roman" panose="02020603050405020304" pitchFamily="18" charset="0"/>
                                </a:rPr>
                                <m:t>,</m:t>
                              </m:r>
                              <m:r>
                                <a:rPr lang="en-US" sz="1800" b="1" i="1" smtClean="0">
                                  <a:solidFill>
                                    <a:srgbClr val="002060"/>
                                  </a:solidFill>
                                  <a:latin typeface="Cambria Math" panose="02040503050406030204" pitchFamily="18" charset="0"/>
                                  <a:cs typeface="Times New Roman" panose="02020603050405020304" pitchFamily="18" charset="0"/>
                                </a:rPr>
                                <m:t>𝟔</m:t>
                              </m:r>
                            </m:e>
                          </m:d>
                          <m:r>
                            <a:rPr lang="en-US" sz="1800" b="1" i="1" smtClean="0">
                              <a:latin typeface="Cambria Math" panose="02040503050406030204" pitchFamily="18" charset="0"/>
                              <a:cs typeface="Times New Roman" panose="02020603050405020304" pitchFamily="18" charset="0"/>
                            </a:rPr>
                            <m:t>=</m:t>
                          </m:r>
                          <m:nary>
                            <m:naryPr>
                              <m:chr m:val="∑"/>
                              <m:supHide m:val="on"/>
                              <m:ctrlPr>
                                <a:rPr lang="en-US" sz="1800" b="1" i="1">
                                  <a:latin typeface="Cambria Math"/>
                                  <a:cs typeface="Times New Roman" panose="02020603050405020304" pitchFamily="18" charset="0"/>
                                </a:rPr>
                              </m:ctrlPr>
                            </m:naryPr>
                            <m:sub>
                              <m:r>
                                <m:rPr>
                                  <m:brk m:alnAt="7"/>
                                </m:rPr>
                                <a:rPr lang="en-US" sz="1800" b="1" i="1">
                                  <a:latin typeface="Cambria Math" panose="02040503050406030204" pitchFamily="18" charset="0"/>
                                  <a:cs typeface="Times New Roman" panose="02020603050405020304" pitchFamily="18" charset="0"/>
                                </a:rPr>
                                <m:t>𝒎</m:t>
                              </m:r>
                            </m:sub>
                            <m:sup/>
                            <m:e>
                              <m:d>
                                <m:dPr>
                                  <m:ctrlPr>
                                    <a:rPr lang="en-US" sz="1800" b="1" i="1">
                                      <a:latin typeface="Cambria Math"/>
                                      <a:cs typeface="Times New Roman" panose="02020603050405020304" pitchFamily="18" charset="0"/>
                                    </a:rPr>
                                  </m:ctrlPr>
                                </m:dPr>
                                <m:e>
                                  <m:sSub>
                                    <m:sSubPr>
                                      <m:ctrlPr>
                                        <a:rPr lang="en-US" sz="1800" b="1" i="1">
                                          <a:solidFill>
                                            <a:srgbClr val="FF0000"/>
                                          </a:solidFill>
                                          <a:latin typeface="Cambria Math"/>
                                        </a:rPr>
                                      </m:ctrlPr>
                                    </m:sSubPr>
                                    <m:e>
                                      <m:r>
                                        <a:rPr lang="en-US" sz="1800" b="1" i="1">
                                          <a:solidFill>
                                            <a:srgbClr val="FF0000"/>
                                          </a:solidFill>
                                          <a:latin typeface="Cambria Math" panose="02040503050406030204" pitchFamily="18" charset="0"/>
                                        </a:rPr>
                                        <m:t>𝒎</m:t>
                                      </m:r>
                                    </m:e>
                                    <m:sub>
                                      <m:r>
                                        <a:rPr lang="en-US" sz="1800" b="1" i="1">
                                          <a:solidFill>
                                            <a:srgbClr val="FF0000"/>
                                          </a:solidFill>
                                          <a:latin typeface="Cambria Math" panose="02040503050406030204" pitchFamily="18" charset="0"/>
                                        </a:rPr>
                                        <m:t>𝟏</m:t>
                                      </m:r>
                                    </m:sub>
                                  </m:sSub>
                                  <m:r>
                                    <a:rPr lang="en-US" sz="1800" b="1" i="1">
                                      <a:latin typeface="Cambria Math" panose="02040503050406030204" pitchFamily="18" charset="0"/>
                                      <a:cs typeface="Times New Roman" panose="02020603050405020304" pitchFamily="18" charset="0"/>
                                    </a:rPr>
                                    <m:t>,</m:t>
                                  </m:r>
                                  <m:sSub>
                                    <m:sSubPr>
                                      <m:ctrlPr>
                                        <a:rPr lang="en-US" sz="1800" b="1" i="1">
                                          <a:solidFill>
                                            <a:srgbClr val="00B050"/>
                                          </a:solidFill>
                                          <a:latin typeface="Cambria Math"/>
                                        </a:rPr>
                                      </m:ctrlPr>
                                    </m:sSubPr>
                                    <m:e>
                                      <m:r>
                                        <a:rPr lang="en-US" sz="1800" b="1" i="1">
                                          <a:solidFill>
                                            <a:srgbClr val="00B050"/>
                                          </a:solidFill>
                                          <a:latin typeface="Cambria Math" panose="02040503050406030204" pitchFamily="18" charset="0"/>
                                        </a:rPr>
                                        <m:t>𝒎</m:t>
                                      </m:r>
                                    </m:e>
                                    <m:sub>
                                      <m:r>
                                        <a:rPr lang="en-US" sz="1800" b="1" i="1">
                                          <a:solidFill>
                                            <a:srgbClr val="00B050"/>
                                          </a:solidFill>
                                          <a:latin typeface="Cambria Math" panose="02040503050406030204" pitchFamily="18" charset="0"/>
                                        </a:rPr>
                                        <m:t>𝟑</m:t>
                                      </m:r>
                                    </m:sub>
                                  </m:sSub>
                                  <m:r>
                                    <a:rPr lang="en-US" sz="1800" b="1" i="1">
                                      <a:latin typeface="Cambria Math" panose="02040503050406030204" pitchFamily="18" charset="0"/>
                                      <a:cs typeface="Times New Roman" panose="02020603050405020304" pitchFamily="18" charset="0"/>
                                    </a:rPr>
                                    <m:t>,</m:t>
                                  </m:r>
                                  <m:sSub>
                                    <m:sSubPr>
                                      <m:ctrlPr>
                                        <a:rPr lang="en-US" sz="1800" b="1" i="1">
                                          <a:solidFill>
                                            <a:srgbClr val="000099"/>
                                          </a:solidFill>
                                          <a:latin typeface="Cambria Math"/>
                                        </a:rPr>
                                      </m:ctrlPr>
                                    </m:sSubPr>
                                    <m:e>
                                      <m:r>
                                        <a:rPr lang="en-US" sz="1800" b="1" i="1">
                                          <a:solidFill>
                                            <a:srgbClr val="000099"/>
                                          </a:solidFill>
                                          <a:latin typeface="Cambria Math" panose="02040503050406030204" pitchFamily="18" charset="0"/>
                                        </a:rPr>
                                        <m:t>𝒎</m:t>
                                      </m:r>
                                    </m:e>
                                    <m:sub>
                                      <m:r>
                                        <a:rPr lang="en-US" sz="1800" b="1" i="1">
                                          <a:solidFill>
                                            <a:srgbClr val="000099"/>
                                          </a:solidFill>
                                          <a:latin typeface="Cambria Math" panose="02040503050406030204" pitchFamily="18" charset="0"/>
                                        </a:rPr>
                                        <m:t>𝟔</m:t>
                                      </m:r>
                                    </m:sub>
                                  </m:sSub>
                                </m:e>
                              </m:d>
                            </m:e>
                          </m:nary>
                        </m:e>
                      </m:nary>
                    </m:oMath>
                  </m:oMathPara>
                </a14:m>
                <a:endParaRPr lang="en-IN" sz="1800" b="1" dirty="0">
                  <a:latin typeface="+mn-lt"/>
                  <a:cs typeface="Times New Roman" panose="02020603050405020304" pitchFamily="18" charset="0"/>
                </a:endParaRPr>
              </a:p>
            </p:txBody>
          </p:sp>
        </mc:Choice>
        <mc:Fallback xmlns="">
          <p:sp>
            <p:nvSpPr>
              <p:cNvPr id="11" name="Title 1">
                <a:extLst>
                  <a:ext uri="{FF2B5EF4-FFF2-40B4-BE49-F238E27FC236}">
                    <a16:creationId xmlns:a16="http://schemas.microsoft.com/office/drawing/2014/main" id="{7981522C-36BA-48AC-A03F-BA8C0AFF1621}"/>
                  </a:ext>
                </a:extLst>
              </p:cNvPr>
              <p:cNvSpPr txBox="1">
                <a:spLocks noRot="1" noChangeAspect="1" noMove="1" noResize="1" noEditPoints="1" noAdjustHandles="1" noChangeArrowheads="1" noChangeShapeType="1" noTextEdit="1"/>
              </p:cNvSpPr>
              <p:nvPr/>
            </p:nvSpPr>
            <p:spPr bwMode="auto">
              <a:xfrm>
                <a:off x="4034756" y="2267596"/>
                <a:ext cx="4961510" cy="626443"/>
              </a:xfrm>
              <a:prstGeom prst="rect">
                <a:avLst/>
              </a:prstGeom>
              <a:blipFill>
                <a:blip r:embed="rId5"/>
                <a:stretch>
                  <a:fillRect b="-786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itle 1">
                <a:extLst>
                  <a:ext uri="{FF2B5EF4-FFF2-40B4-BE49-F238E27FC236}">
                    <a16:creationId xmlns:a16="http://schemas.microsoft.com/office/drawing/2014/main" xmlns="" id="{209C0244-2744-492F-9973-4E036A1D68B7}"/>
                  </a:ext>
                </a:extLst>
              </p:cNvPr>
              <p:cNvSpPr txBox="1">
                <a:spLocks/>
              </p:cNvSpPr>
              <p:nvPr/>
            </p:nvSpPr>
            <p:spPr bwMode="auto">
              <a:xfrm>
                <a:off x="5029200" y="3921377"/>
                <a:ext cx="2590800" cy="45860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14:m>
                  <m:oMath xmlns:m="http://schemas.openxmlformats.org/officeDocument/2006/math">
                    <m:r>
                      <a:rPr lang="en-US" sz="1800" b="1" i="1" smtClean="0">
                        <a:latin typeface="Cambria Math" panose="02040503050406030204" pitchFamily="18" charset="0"/>
                        <a:cs typeface="Times New Roman" panose="02020603050405020304" pitchFamily="18" charset="0"/>
                      </a:rPr>
                      <m:t>𝒀</m:t>
                    </m:r>
                    <m:r>
                      <a:rPr lang="en-US" sz="1800" b="1" i="1" smtClean="0">
                        <a:latin typeface="Cambria Math" panose="02040503050406030204" pitchFamily="18" charset="0"/>
                        <a:cs typeface="Times New Roman" panose="02020603050405020304" pitchFamily="18" charset="0"/>
                      </a:rPr>
                      <m:t>=</m:t>
                    </m:r>
                    <m:acc>
                      <m:accPr>
                        <m:chr m:val="̅"/>
                        <m:ctrlPr>
                          <a:rPr lang="en-US" sz="1800" b="1" i="1" smtClean="0">
                            <a:solidFill>
                              <a:srgbClr val="FF0000"/>
                            </a:solidFill>
                            <a:latin typeface="Cambria Math"/>
                            <a:cs typeface="Times New Roman" panose="02020603050405020304" pitchFamily="18" charset="0"/>
                          </a:rPr>
                        </m:ctrlPr>
                      </m:accPr>
                      <m:e>
                        <m:r>
                          <a:rPr lang="en-US" sz="1800" b="1" i="1" smtClean="0">
                            <a:solidFill>
                              <a:srgbClr val="FF0000"/>
                            </a:solidFill>
                            <a:latin typeface="Cambria Math" panose="02040503050406030204" pitchFamily="18" charset="0"/>
                            <a:cs typeface="Times New Roman" panose="02020603050405020304" pitchFamily="18" charset="0"/>
                          </a:rPr>
                          <m:t>𝑨</m:t>
                        </m:r>
                      </m:e>
                    </m:acc>
                    <m:acc>
                      <m:accPr>
                        <m:chr m:val="̅"/>
                        <m:ctrlPr>
                          <a:rPr lang="en-US" sz="1800" b="1" i="1" smtClean="0">
                            <a:solidFill>
                              <a:srgbClr val="FF0000"/>
                            </a:solidFill>
                            <a:latin typeface="Cambria Math"/>
                            <a:cs typeface="Times New Roman" panose="02020603050405020304" pitchFamily="18" charset="0"/>
                          </a:rPr>
                        </m:ctrlPr>
                      </m:accPr>
                      <m:e>
                        <m:r>
                          <a:rPr lang="en-US" sz="1800" b="1" i="1" smtClean="0">
                            <a:solidFill>
                              <a:srgbClr val="FF0000"/>
                            </a:solidFill>
                            <a:latin typeface="Cambria Math" panose="02040503050406030204" pitchFamily="18" charset="0"/>
                            <a:cs typeface="Times New Roman" panose="02020603050405020304" pitchFamily="18" charset="0"/>
                          </a:rPr>
                          <m:t>𝑩</m:t>
                        </m:r>
                      </m:e>
                    </m:acc>
                    <m:r>
                      <a:rPr lang="en-US" sz="1800" b="1" i="1" smtClean="0">
                        <a:solidFill>
                          <a:srgbClr val="FF0000"/>
                        </a:solidFill>
                        <a:latin typeface="Cambria Math" panose="02040503050406030204" pitchFamily="18" charset="0"/>
                        <a:cs typeface="Times New Roman" panose="02020603050405020304" pitchFamily="18" charset="0"/>
                      </a:rPr>
                      <m:t>𝑪</m:t>
                    </m:r>
                    <m:r>
                      <a:rPr lang="en-US" sz="1800" b="1" i="1" smtClean="0">
                        <a:latin typeface="Cambria Math" panose="02040503050406030204" pitchFamily="18" charset="0"/>
                        <a:cs typeface="Times New Roman" panose="02020603050405020304" pitchFamily="18" charset="0"/>
                      </a:rPr>
                      <m:t>+</m:t>
                    </m:r>
                    <m:acc>
                      <m:accPr>
                        <m:chr m:val="̅"/>
                        <m:ctrlPr>
                          <a:rPr lang="en-US" sz="1800" b="1" i="1" smtClean="0">
                            <a:solidFill>
                              <a:srgbClr val="00B050"/>
                            </a:solidFill>
                            <a:latin typeface="Cambria Math"/>
                            <a:cs typeface="Times New Roman" panose="02020603050405020304" pitchFamily="18" charset="0"/>
                          </a:rPr>
                        </m:ctrlPr>
                      </m:accPr>
                      <m:e>
                        <m:r>
                          <a:rPr lang="en-US" sz="1800" b="1" i="1" smtClean="0">
                            <a:solidFill>
                              <a:srgbClr val="00B050"/>
                            </a:solidFill>
                            <a:latin typeface="Cambria Math" panose="02040503050406030204" pitchFamily="18" charset="0"/>
                            <a:cs typeface="Times New Roman" panose="02020603050405020304" pitchFamily="18" charset="0"/>
                          </a:rPr>
                          <m:t>𝑨</m:t>
                        </m:r>
                      </m:e>
                    </m:acc>
                    <m:r>
                      <a:rPr lang="en-US" sz="1800" b="1" i="1" smtClean="0">
                        <a:solidFill>
                          <a:srgbClr val="00B050"/>
                        </a:solidFill>
                        <a:latin typeface="Cambria Math" panose="02040503050406030204" pitchFamily="18" charset="0"/>
                        <a:cs typeface="Times New Roman" panose="02020603050405020304" pitchFamily="18" charset="0"/>
                      </a:rPr>
                      <m:t>𝑩𝑪</m:t>
                    </m:r>
                    <m:r>
                      <a:rPr lang="en-US" sz="1800" b="1" i="1" smtClean="0">
                        <a:latin typeface="Cambria Math" panose="02040503050406030204" pitchFamily="18" charset="0"/>
                        <a:cs typeface="Times New Roman" panose="02020603050405020304" pitchFamily="18" charset="0"/>
                      </a:rPr>
                      <m:t>+</m:t>
                    </m:r>
                    <m:r>
                      <a:rPr lang="en-US" sz="1800" b="1" i="1" smtClean="0">
                        <a:solidFill>
                          <a:srgbClr val="002060"/>
                        </a:solidFill>
                        <a:latin typeface="Cambria Math" panose="02040503050406030204" pitchFamily="18" charset="0"/>
                        <a:cs typeface="Times New Roman" panose="02020603050405020304" pitchFamily="18" charset="0"/>
                      </a:rPr>
                      <m:t>𝑨𝑩</m:t>
                    </m:r>
                    <m:acc>
                      <m:accPr>
                        <m:chr m:val="̅"/>
                        <m:ctrlPr>
                          <a:rPr lang="en-US" sz="1800" b="1" i="1" smtClean="0">
                            <a:solidFill>
                              <a:srgbClr val="002060"/>
                            </a:solidFill>
                            <a:latin typeface="Cambria Math"/>
                            <a:cs typeface="Times New Roman" panose="02020603050405020304" pitchFamily="18" charset="0"/>
                          </a:rPr>
                        </m:ctrlPr>
                      </m:accPr>
                      <m:e>
                        <m:r>
                          <a:rPr lang="en-US" sz="1800" b="1" i="1" smtClean="0">
                            <a:solidFill>
                              <a:srgbClr val="002060"/>
                            </a:solidFill>
                            <a:latin typeface="Cambria Math" panose="02040503050406030204" pitchFamily="18" charset="0"/>
                            <a:cs typeface="Times New Roman" panose="02020603050405020304" pitchFamily="18" charset="0"/>
                          </a:rPr>
                          <m:t>𝑪</m:t>
                        </m:r>
                      </m:e>
                    </m:acc>
                  </m:oMath>
                </a14:m>
                <a:r>
                  <a:rPr lang="en-IN" sz="1800" b="1" dirty="0">
                    <a:latin typeface="+mn-lt"/>
                    <a:cs typeface="Times New Roman" panose="02020603050405020304" pitchFamily="18" charset="0"/>
                  </a:rPr>
                  <a:t> </a:t>
                </a:r>
              </a:p>
            </p:txBody>
          </p:sp>
        </mc:Choice>
        <mc:Fallback xmlns="">
          <p:sp>
            <p:nvSpPr>
              <p:cNvPr id="12" name="Title 1">
                <a:extLst>
                  <a:ext uri="{FF2B5EF4-FFF2-40B4-BE49-F238E27FC236}">
                    <a16:creationId xmlns:a16="http://schemas.microsoft.com/office/drawing/2014/main" id="{209C0244-2744-492F-9973-4E036A1D68B7}"/>
                  </a:ext>
                </a:extLst>
              </p:cNvPr>
              <p:cNvSpPr txBox="1">
                <a:spLocks noRot="1" noChangeAspect="1" noMove="1" noResize="1" noEditPoints="1" noAdjustHandles="1" noChangeArrowheads="1" noChangeShapeType="1" noTextEdit="1"/>
              </p:cNvSpPr>
              <p:nvPr/>
            </p:nvSpPr>
            <p:spPr bwMode="auto">
              <a:xfrm>
                <a:off x="5029200" y="3921377"/>
                <a:ext cx="2590800" cy="458603"/>
              </a:xfrm>
              <a:prstGeom prst="rect">
                <a:avLst/>
              </a:prstGeom>
              <a:blipFill>
                <a:blip r:embed="rId6"/>
                <a:stretch>
                  <a:fillRect r="-11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 name="Rectangle 1">
            <a:extLst>
              <a:ext uri="{FF2B5EF4-FFF2-40B4-BE49-F238E27FC236}">
                <a16:creationId xmlns:a16="http://schemas.microsoft.com/office/drawing/2014/main" xmlns="" id="{8BEC93C9-9D47-4B93-9272-2D3715F023E3}"/>
              </a:ext>
            </a:extLst>
          </p:cNvPr>
          <p:cNvSpPr>
            <a:spLocks noChangeArrowheads="1"/>
          </p:cNvSpPr>
          <p:nvPr/>
        </p:nvSpPr>
        <p:spPr bwMode="auto">
          <a:xfrm>
            <a:off x="4437894" y="4813589"/>
            <a:ext cx="4114800"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In SOP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If variable A is Low(0) :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If variable A is High(1): A </a:t>
            </a:r>
          </a:p>
        </p:txBody>
      </p:sp>
    </p:spTree>
    <p:extLst>
      <p:ext uri="{BB962C8B-B14F-4D97-AF65-F5344CB8AC3E}">
        <p14:creationId xmlns:p14="http://schemas.microsoft.com/office/powerpoint/2010/main" val="4086555622"/>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76200" y="2286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147735" y="1325563"/>
            <a:ext cx="8991600" cy="62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Product of Sums (POS)</a:t>
            </a:r>
          </a:p>
        </p:txBody>
      </p:sp>
      <p:sp>
        <p:nvSpPr>
          <p:cNvPr id="5" name="Rectangle 5">
            <a:extLst>
              <a:ext uri="{FF2B5EF4-FFF2-40B4-BE49-F238E27FC236}">
                <a16:creationId xmlns:a16="http://schemas.microsoft.com/office/drawing/2014/main" xmlns="" id="{12C2E109-EE66-4CE0-B83D-9CFCA6F54442}"/>
              </a:ext>
            </a:extLst>
          </p:cNvPr>
          <p:cNvSpPr>
            <a:spLocks noChangeArrowheads="1"/>
          </p:cNvSpPr>
          <p:nvPr>
            <p:custDataLst>
              <p:tags r:id="rId1"/>
            </p:custDataLst>
          </p:nvPr>
        </p:nvSpPr>
        <p:spPr bwMode="auto">
          <a:xfrm>
            <a:off x="0" y="4092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C842D2B6-666A-43A1-B608-CFF8C1FF7A7B}"/>
              </a:ext>
            </a:extLst>
          </p:cNvPr>
          <p:cNvSpPr>
            <a:spLocks noChangeArrowheads="1"/>
          </p:cNvSpPr>
          <p:nvPr>
            <p:custDataLst>
              <p:tags r:id="rId2"/>
            </p:custDataLst>
          </p:nvPr>
        </p:nvSpPr>
        <p:spPr bwMode="auto">
          <a:xfrm>
            <a:off x="76200" y="8731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9" name="TextBox 8">
            <a:extLst>
              <a:ext uri="{FF2B5EF4-FFF2-40B4-BE49-F238E27FC236}">
                <a16:creationId xmlns:a16="http://schemas.microsoft.com/office/drawing/2014/main" xmlns="" id="{342F75B6-8304-4954-B4FA-5AD8A5C58A1C}"/>
              </a:ext>
            </a:extLst>
          </p:cNvPr>
          <p:cNvSpPr txBox="1"/>
          <p:nvPr/>
        </p:nvSpPr>
        <p:spPr>
          <a:xfrm>
            <a:off x="116633" y="1926386"/>
            <a:ext cx="8839200" cy="646331"/>
          </a:xfrm>
          <a:prstGeom prst="rect">
            <a:avLst/>
          </a:prstGeom>
          <a:noFill/>
        </p:spPr>
        <p:txBody>
          <a:bodyPr wrap="square">
            <a:spAutoFit/>
          </a:bodyPr>
          <a:lstStyle/>
          <a:p>
            <a:pPr algn="l" fontAlgn="base"/>
            <a:r>
              <a:rPr lang="en-US" b="0" i="0" dirty="0">
                <a:effectLst/>
                <a:latin typeface="Nunito" pitchFamily="2" charset="0"/>
              </a:rPr>
              <a:t>Consider a 3-variable function with following truth table: </a:t>
            </a:r>
          </a:p>
          <a:p>
            <a:pPr algn="l" fontAlgn="base"/>
            <a:endParaRPr lang="en-US" b="0" i="0" dirty="0">
              <a:solidFill>
                <a:srgbClr val="273239"/>
              </a:solidFill>
              <a:effectLst/>
              <a:latin typeface="Nunito" pitchFamily="2" charset="0"/>
            </a:endParaRPr>
          </a:p>
        </p:txBody>
      </p:sp>
      <p:graphicFrame>
        <p:nvGraphicFramePr>
          <p:cNvPr id="2" name="Table 2">
            <a:extLst>
              <a:ext uri="{FF2B5EF4-FFF2-40B4-BE49-F238E27FC236}">
                <a16:creationId xmlns:a16="http://schemas.microsoft.com/office/drawing/2014/main" xmlns="" id="{7A71282A-8666-40FD-A1F9-DC22FAAAB714}"/>
              </a:ext>
            </a:extLst>
          </p:cNvPr>
          <p:cNvGraphicFramePr>
            <a:graphicFrameLocks noGrp="1"/>
          </p:cNvGraphicFramePr>
          <p:nvPr>
            <p:extLst>
              <p:ext uri="{D42A27DB-BD31-4B8C-83A1-F6EECF244321}">
                <p14:modId xmlns:p14="http://schemas.microsoft.com/office/powerpoint/2010/main" val="797603419"/>
              </p:ext>
            </p:extLst>
          </p:nvPr>
        </p:nvGraphicFramePr>
        <p:xfrm>
          <a:off x="304800" y="2328493"/>
          <a:ext cx="1981200" cy="3536195"/>
        </p:xfrm>
        <a:graphic>
          <a:graphicData uri="http://schemas.openxmlformats.org/drawingml/2006/table">
            <a:tbl>
              <a:tblPr firstRow="1" bandRow="1">
                <a:tableStyleId>{5940675A-B579-460E-94D1-54222C63F5DA}</a:tableStyleId>
              </a:tblPr>
              <a:tblGrid>
                <a:gridCol w="300497">
                  <a:extLst>
                    <a:ext uri="{9D8B030D-6E8A-4147-A177-3AD203B41FA5}">
                      <a16:colId xmlns:a16="http://schemas.microsoft.com/office/drawing/2014/main" xmlns="" val="1196057477"/>
                    </a:ext>
                  </a:extLst>
                </a:gridCol>
                <a:gridCol w="294989">
                  <a:extLst>
                    <a:ext uri="{9D8B030D-6E8A-4147-A177-3AD203B41FA5}">
                      <a16:colId xmlns:a16="http://schemas.microsoft.com/office/drawing/2014/main" xmlns="" val="3088815479"/>
                    </a:ext>
                  </a:extLst>
                </a:gridCol>
                <a:gridCol w="292235">
                  <a:extLst>
                    <a:ext uri="{9D8B030D-6E8A-4147-A177-3AD203B41FA5}">
                      <a16:colId xmlns:a16="http://schemas.microsoft.com/office/drawing/2014/main" xmlns="" val="1576492789"/>
                    </a:ext>
                  </a:extLst>
                </a:gridCol>
                <a:gridCol w="1093479">
                  <a:extLst>
                    <a:ext uri="{9D8B030D-6E8A-4147-A177-3AD203B41FA5}">
                      <a16:colId xmlns:a16="http://schemas.microsoft.com/office/drawing/2014/main" xmlns="" val="3771064430"/>
                    </a:ext>
                  </a:extLst>
                </a:gridCol>
              </a:tblGrid>
              <a:tr h="358710">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Y (suppose)</a:t>
                      </a:r>
                    </a:p>
                  </a:txBody>
                  <a:tcPr/>
                </a:tc>
                <a:extLst>
                  <a:ext uri="{0D108BD9-81ED-4DB2-BD59-A6C34878D82A}">
                    <a16:rowId xmlns:a16="http://schemas.microsoft.com/office/drawing/2014/main" xmlns="" val="375679128"/>
                  </a:ext>
                </a:extLst>
              </a:tr>
              <a:tr h="358710">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dirty="0">
                          <a:solidFill>
                            <a:srgbClr val="FF0000"/>
                          </a:solidFill>
                        </a:rPr>
                        <a:t>0</a:t>
                      </a:r>
                    </a:p>
                  </a:txBody>
                  <a:tcPr/>
                </a:tc>
                <a:extLst>
                  <a:ext uri="{0D108BD9-81ED-4DB2-BD59-A6C34878D82A}">
                    <a16:rowId xmlns:a16="http://schemas.microsoft.com/office/drawing/2014/main" xmlns="" val="4289917957"/>
                  </a:ext>
                </a:extLst>
              </a:tr>
              <a:tr h="358710">
                <a:tc>
                  <a:txBody>
                    <a:bodyPr/>
                    <a:lstStyle/>
                    <a:p>
                      <a:pPr algn="ctr"/>
                      <a:r>
                        <a:rPr lang="en-US" sz="1600" dirty="0"/>
                        <a:t>0</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dirty="0"/>
                        <a:t>1</a:t>
                      </a:r>
                    </a:p>
                  </a:txBody>
                  <a:tcPr/>
                </a:tc>
                <a:extLst>
                  <a:ext uri="{0D108BD9-81ED-4DB2-BD59-A6C34878D82A}">
                    <a16:rowId xmlns:a16="http://schemas.microsoft.com/office/drawing/2014/main" xmlns="" val="3536305126"/>
                  </a:ext>
                </a:extLst>
              </a:tr>
              <a:tr h="358710">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dirty="0">
                          <a:solidFill>
                            <a:srgbClr val="00B050"/>
                          </a:solidFill>
                        </a:rPr>
                        <a:t>0</a:t>
                      </a:r>
                    </a:p>
                  </a:txBody>
                  <a:tcPr/>
                </a:tc>
                <a:extLst>
                  <a:ext uri="{0D108BD9-81ED-4DB2-BD59-A6C34878D82A}">
                    <a16:rowId xmlns:a16="http://schemas.microsoft.com/office/drawing/2014/main" xmlns="" val="1273213146"/>
                  </a:ext>
                </a:extLst>
              </a:tr>
              <a:tr h="358710">
                <a:tc>
                  <a:txBody>
                    <a:bodyPr/>
                    <a:lstStyle/>
                    <a:p>
                      <a:pPr algn="ctr"/>
                      <a:r>
                        <a:rPr lang="en-US" sz="1600" dirty="0"/>
                        <a:t>0</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dirty="0"/>
                        <a:t>1</a:t>
                      </a:r>
                    </a:p>
                  </a:txBody>
                  <a:tcPr/>
                </a:tc>
                <a:extLst>
                  <a:ext uri="{0D108BD9-81ED-4DB2-BD59-A6C34878D82A}">
                    <a16:rowId xmlns:a16="http://schemas.microsoft.com/office/drawing/2014/main" xmlns="" val="981825356"/>
                  </a:ext>
                </a:extLst>
              </a:tr>
              <a:tr h="358710">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0</a:t>
                      </a:r>
                    </a:p>
                  </a:txBody>
                  <a:tcPr/>
                </a:tc>
                <a:tc>
                  <a:txBody>
                    <a:bodyPr/>
                    <a:lstStyle/>
                    <a:p>
                      <a:pPr algn="ctr"/>
                      <a:r>
                        <a:rPr lang="en-US" dirty="0">
                          <a:solidFill>
                            <a:srgbClr val="002060"/>
                          </a:solidFill>
                        </a:rPr>
                        <a:t>0</a:t>
                      </a:r>
                    </a:p>
                  </a:txBody>
                  <a:tcPr/>
                </a:tc>
                <a:extLst>
                  <a:ext uri="{0D108BD9-81ED-4DB2-BD59-A6C34878D82A}">
                    <a16:rowId xmlns:a16="http://schemas.microsoft.com/office/drawing/2014/main" xmlns="" val="1535382954"/>
                  </a:ext>
                </a:extLst>
              </a:tr>
              <a:tr h="358710">
                <a:tc>
                  <a:txBody>
                    <a:bodyPr/>
                    <a:lstStyle/>
                    <a:p>
                      <a:pPr algn="ctr"/>
                      <a:r>
                        <a:rPr lang="en-US" sz="1600" dirty="0"/>
                        <a:t>1</a:t>
                      </a:r>
                    </a:p>
                  </a:txBody>
                  <a:tcPr/>
                </a:tc>
                <a:tc>
                  <a:txBody>
                    <a:bodyPr/>
                    <a:lstStyle/>
                    <a:p>
                      <a:pPr algn="ctr"/>
                      <a:r>
                        <a:rPr lang="en-US" sz="1600" dirty="0"/>
                        <a:t>0</a:t>
                      </a:r>
                    </a:p>
                  </a:txBody>
                  <a:tcPr/>
                </a:tc>
                <a:tc>
                  <a:txBody>
                    <a:bodyPr/>
                    <a:lstStyle/>
                    <a:p>
                      <a:pPr algn="ctr"/>
                      <a:r>
                        <a:rPr lang="en-US" sz="1600" dirty="0"/>
                        <a:t>1</a:t>
                      </a:r>
                    </a:p>
                  </a:txBody>
                  <a:tcPr/>
                </a:tc>
                <a:tc>
                  <a:txBody>
                    <a:bodyPr/>
                    <a:lstStyle/>
                    <a:p>
                      <a:pPr algn="ctr"/>
                      <a:r>
                        <a:rPr lang="en-US" dirty="0">
                          <a:solidFill>
                            <a:srgbClr val="00B0F0"/>
                          </a:solidFill>
                        </a:rPr>
                        <a:t>0</a:t>
                      </a:r>
                    </a:p>
                  </a:txBody>
                  <a:tcPr/>
                </a:tc>
                <a:extLst>
                  <a:ext uri="{0D108BD9-81ED-4DB2-BD59-A6C34878D82A}">
                    <a16:rowId xmlns:a16="http://schemas.microsoft.com/office/drawing/2014/main" xmlns="" val="455693791"/>
                  </a:ext>
                </a:extLst>
              </a:tr>
              <a:tr h="358710">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0</a:t>
                      </a:r>
                    </a:p>
                  </a:txBody>
                  <a:tcPr/>
                </a:tc>
                <a:tc>
                  <a:txBody>
                    <a:bodyPr/>
                    <a:lstStyle/>
                    <a:p>
                      <a:pPr algn="ctr"/>
                      <a:r>
                        <a:rPr lang="en-US" dirty="0"/>
                        <a:t>1</a:t>
                      </a:r>
                    </a:p>
                  </a:txBody>
                  <a:tcPr/>
                </a:tc>
                <a:extLst>
                  <a:ext uri="{0D108BD9-81ED-4DB2-BD59-A6C34878D82A}">
                    <a16:rowId xmlns:a16="http://schemas.microsoft.com/office/drawing/2014/main" xmlns="" val="4034431790"/>
                  </a:ext>
                </a:extLst>
              </a:tr>
              <a:tr h="396755">
                <a:tc>
                  <a:txBody>
                    <a:bodyPr/>
                    <a:lstStyle/>
                    <a:p>
                      <a:pPr algn="ctr"/>
                      <a:r>
                        <a:rPr lang="en-US" sz="1600" dirty="0"/>
                        <a:t>1</a:t>
                      </a:r>
                    </a:p>
                  </a:txBody>
                  <a:tcPr/>
                </a:tc>
                <a:tc>
                  <a:txBody>
                    <a:bodyPr/>
                    <a:lstStyle/>
                    <a:p>
                      <a:pPr algn="ctr"/>
                      <a:r>
                        <a:rPr lang="en-US" sz="1600" dirty="0"/>
                        <a:t>1</a:t>
                      </a:r>
                    </a:p>
                  </a:txBody>
                  <a:tcPr/>
                </a:tc>
                <a:tc>
                  <a:txBody>
                    <a:bodyPr/>
                    <a:lstStyle/>
                    <a:p>
                      <a:pPr algn="ctr"/>
                      <a:r>
                        <a:rPr lang="en-US" sz="1600" dirty="0"/>
                        <a:t>1</a:t>
                      </a:r>
                    </a:p>
                  </a:txBody>
                  <a:tcPr/>
                </a:tc>
                <a:tc>
                  <a:txBody>
                    <a:bodyPr/>
                    <a:lstStyle/>
                    <a:p>
                      <a:pPr algn="ctr"/>
                      <a:r>
                        <a:rPr lang="en-US" dirty="0">
                          <a:solidFill>
                            <a:schemeClr val="accent6">
                              <a:lumMod val="50000"/>
                            </a:schemeClr>
                          </a:solidFill>
                        </a:rPr>
                        <a:t>0</a:t>
                      </a:r>
                    </a:p>
                  </a:txBody>
                  <a:tcPr/>
                </a:tc>
                <a:extLst>
                  <a:ext uri="{0D108BD9-81ED-4DB2-BD59-A6C34878D82A}">
                    <a16:rowId xmlns:a16="http://schemas.microsoft.com/office/drawing/2014/main" xmlns="" val="310348065"/>
                  </a:ext>
                </a:extLst>
              </a:tr>
            </a:tbl>
          </a:graphicData>
        </a:graphic>
      </p:graphicFrame>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xmlns="" id="{3078ECF6-0EDD-400A-96CD-2B7275975FCC}"/>
                  </a:ext>
                </a:extLst>
              </p:cNvPr>
              <p:cNvGraphicFramePr>
                <a:graphicFrameLocks noGrp="1"/>
              </p:cNvGraphicFramePr>
              <p:nvPr>
                <p:extLst>
                  <p:ext uri="{D42A27DB-BD31-4B8C-83A1-F6EECF244321}">
                    <p14:modId xmlns:p14="http://schemas.microsoft.com/office/powerpoint/2010/main" val="1223790385"/>
                  </p:ext>
                </p:extLst>
              </p:nvPr>
            </p:nvGraphicFramePr>
            <p:xfrm>
              <a:off x="2369015" y="2328493"/>
              <a:ext cx="1110202" cy="3544279"/>
            </p:xfrm>
            <a:graphic>
              <a:graphicData uri="http://schemas.openxmlformats.org/drawingml/2006/table">
                <a:tbl>
                  <a:tblPr firstRow="1" bandRow="1">
                    <a:tableStyleId>{5940675A-B579-460E-94D1-54222C63F5DA}</a:tableStyleId>
                  </a:tblPr>
                  <a:tblGrid>
                    <a:gridCol w="1110202">
                      <a:extLst>
                        <a:ext uri="{9D8B030D-6E8A-4147-A177-3AD203B41FA5}">
                          <a16:colId xmlns:a16="http://schemas.microsoft.com/office/drawing/2014/main" xmlns="" val="2131606828"/>
                        </a:ext>
                      </a:extLst>
                    </a:gridCol>
                  </a:tblGrid>
                  <a:tr h="567107">
                    <a:tc>
                      <a:txBody>
                        <a:bodyPr/>
                        <a:lstStyle/>
                        <a:p>
                          <a:r>
                            <a:rPr lang="en-US" sz="1600" dirty="0"/>
                            <a:t>Max-term</a:t>
                          </a:r>
                        </a:p>
                      </a:txBody>
                      <a:tcPr/>
                    </a:tc>
                    <a:extLst>
                      <a:ext uri="{0D108BD9-81ED-4DB2-BD59-A6C34878D82A}">
                        <a16:rowId xmlns:a16="http://schemas.microsoft.com/office/drawing/2014/main" xmlns="" val="3431605003"/>
                      </a:ext>
                    </a:extLst>
                  </a:tr>
                  <a:tr h="388607">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a:rPr>
                                    </m:ctrlPr>
                                  </m:sSubPr>
                                  <m:e>
                                    <m:r>
                                      <a:rPr lang="en-US" b="0" i="1" smtClean="0">
                                        <a:solidFill>
                                          <a:srgbClr val="FF0000"/>
                                        </a:solidFill>
                                        <a:latin typeface="Cambria Math" panose="02040503050406030204" pitchFamily="18" charset="0"/>
                                      </a:rPr>
                                      <m:t>𝑀</m:t>
                                    </m:r>
                                  </m:e>
                                  <m:sub>
                                    <m:r>
                                      <a:rPr lang="en-US" b="0" i="1" smtClean="0">
                                        <a:solidFill>
                                          <a:srgbClr val="FF0000"/>
                                        </a:solidFill>
                                        <a:latin typeface="Cambria Math" panose="02040503050406030204" pitchFamily="18" charset="0"/>
                                      </a:rPr>
                                      <m:t>0</m:t>
                                    </m:r>
                                  </m:sub>
                                </m:sSub>
                              </m:oMath>
                            </m:oMathPara>
                          </a14:m>
                          <a:endParaRPr lang="en-US" b="0" dirty="0"/>
                        </a:p>
                      </a:txBody>
                      <a:tcPr/>
                    </a:tc>
                    <a:extLst>
                      <a:ext uri="{0D108BD9-81ED-4DB2-BD59-A6C34878D82A}">
                        <a16:rowId xmlns:a16="http://schemas.microsoft.com/office/drawing/2014/main" xmlns="" val="1038589053"/>
                      </a:ext>
                    </a:extLst>
                  </a:tr>
                  <a:tr h="297193">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oMath>
                            </m:oMathPara>
                          </a14:m>
                          <a:endParaRPr lang="en-US" b="0" dirty="0"/>
                        </a:p>
                      </a:txBody>
                      <a:tcPr/>
                    </a:tc>
                    <a:extLst>
                      <a:ext uri="{0D108BD9-81ED-4DB2-BD59-A6C34878D82A}">
                        <a16:rowId xmlns:a16="http://schemas.microsoft.com/office/drawing/2014/main" xmlns="" val="3000691427"/>
                      </a:ext>
                    </a:extLst>
                  </a:tr>
                  <a:tr h="312433">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a:rPr>
                                    </m:ctrlPr>
                                  </m:sSubPr>
                                  <m:e>
                                    <m:r>
                                      <a:rPr lang="en-US" b="0" i="1" smtClean="0">
                                        <a:solidFill>
                                          <a:srgbClr val="00B050"/>
                                        </a:solidFill>
                                        <a:latin typeface="Cambria Math" panose="02040503050406030204" pitchFamily="18" charset="0"/>
                                      </a:rPr>
                                      <m:t>𝑀</m:t>
                                    </m:r>
                                  </m:e>
                                  <m:sub>
                                    <m:r>
                                      <a:rPr lang="en-US" b="0" i="1" smtClean="0">
                                        <a:solidFill>
                                          <a:srgbClr val="00B050"/>
                                        </a:solidFill>
                                        <a:latin typeface="Cambria Math" panose="02040503050406030204" pitchFamily="18" charset="0"/>
                                      </a:rPr>
                                      <m:t>2</m:t>
                                    </m:r>
                                  </m:sub>
                                </m:sSub>
                              </m:oMath>
                            </m:oMathPara>
                          </a14:m>
                          <a:endParaRPr lang="en-US" b="0" dirty="0"/>
                        </a:p>
                      </a:txBody>
                      <a:tcPr/>
                    </a:tc>
                    <a:extLst>
                      <a:ext uri="{0D108BD9-81ED-4DB2-BD59-A6C34878D82A}">
                        <a16:rowId xmlns:a16="http://schemas.microsoft.com/office/drawing/2014/main" xmlns="" val="2180734160"/>
                      </a:ext>
                    </a:extLst>
                  </a:tr>
                  <a:tr h="251473">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3</m:t>
                                    </m:r>
                                  </m:sub>
                                </m:sSub>
                              </m:oMath>
                            </m:oMathPara>
                          </a14:m>
                          <a:endParaRPr lang="en-US" b="0" dirty="0"/>
                        </a:p>
                      </a:txBody>
                      <a:tcPr/>
                    </a:tc>
                    <a:extLst>
                      <a:ext uri="{0D108BD9-81ED-4DB2-BD59-A6C34878D82A}">
                        <a16:rowId xmlns:a16="http://schemas.microsoft.com/office/drawing/2014/main" xmlns="" val="2796160628"/>
                      </a:ext>
                    </a:extLst>
                  </a:tr>
                  <a:tr h="266713">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2060"/>
                                        </a:solidFill>
                                        <a:latin typeface="Cambria Math"/>
                                      </a:rPr>
                                    </m:ctrlPr>
                                  </m:sSubPr>
                                  <m:e>
                                    <m:r>
                                      <a:rPr lang="en-US" b="0" i="1" smtClean="0">
                                        <a:solidFill>
                                          <a:srgbClr val="002060"/>
                                        </a:solidFill>
                                        <a:latin typeface="Cambria Math" panose="02040503050406030204" pitchFamily="18" charset="0"/>
                                      </a:rPr>
                                      <m:t>𝑀</m:t>
                                    </m:r>
                                  </m:e>
                                  <m:sub>
                                    <m:r>
                                      <a:rPr lang="en-US" b="0" i="1" smtClean="0">
                                        <a:solidFill>
                                          <a:srgbClr val="002060"/>
                                        </a:solidFill>
                                        <a:latin typeface="Cambria Math" panose="02040503050406030204" pitchFamily="18" charset="0"/>
                                      </a:rPr>
                                      <m:t>4</m:t>
                                    </m:r>
                                  </m:sub>
                                </m:sSub>
                              </m:oMath>
                            </m:oMathPara>
                          </a14:m>
                          <a:endParaRPr lang="en-US" b="0" dirty="0"/>
                        </a:p>
                      </a:txBody>
                      <a:tcPr/>
                    </a:tc>
                    <a:extLst>
                      <a:ext uri="{0D108BD9-81ED-4DB2-BD59-A6C34878D82A}">
                        <a16:rowId xmlns:a16="http://schemas.microsoft.com/office/drawing/2014/main" xmlns="" val="3870709171"/>
                      </a:ext>
                    </a:extLst>
                  </a:tr>
                  <a:tr h="281953">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F0"/>
                                        </a:solidFill>
                                        <a:latin typeface="Cambria Math"/>
                                      </a:rPr>
                                    </m:ctrlPr>
                                  </m:sSubPr>
                                  <m:e>
                                    <m:r>
                                      <a:rPr lang="en-US" b="0" i="1" smtClean="0">
                                        <a:solidFill>
                                          <a:srgbClr val="00B0F0"/>
                                        </a:solidFill>
                                        <a:latin typeface="Cambria Math" panose="02040503050406030204" pitchFamily="18" charset="0"/>
                                      </a:rPr>
                                      <m:t>𝑀</m:t>
                                    </m:r>
                                  </m:e>
                                  <m:sub>
                                    <m:r>
                                      <a:rPr lang="en-US" b="0" i="1" smtClean="0">
                                        <a:solidFill>
                                          <a:srgbClr val="00B0F0"/>
                                        </a:solidFill>
                                        <a:latin typeface="Cambria Math" panose="02040503050406030204" pitchFamily="18" charset="0"/>
                                      </a:rPr>
                                      <m:t>5</m:t>
                                    </m:r>
                                  </m:sub>
                                </m:sSub>
                              </m:oMath>
                            </m:oMathPara>
                          </a14:m>
                          <a:endParaRPr lang="en-US" b="0" dirty="0"/>
                        </a:p>
                      </a:txBody>
                      <a:tcPr/>
                    </a:tc>
                    <a:extLst>
                      <a:ext uri="{0D108BD9-81ED-4DB2-BD59-A6C34878D82A}">
                        <a16:rowId xmlns:a16="http://schemas.microsoft.com/office/drawing/2014/main" xmlns="" val="2721623074"/>
                      </a:ext>
                    </a:extLst>
                  </a:tr>
                  <a:tr h="297193">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𝑀</m:t>
                                    </m:r>
                                  </m:e>
                                  <m:sub>
                                    <m:r>
                                      <a:rPr lang="en-US" b="0" i="1" smtClean="0">
                                        <a:latin typeface="Cambria Math" panose="02040503050406030204" pitchFamily="18" charset="0"/>
                                      </a:rPr>
                                      <m:t>6</m:t>
                                    </m:r>
                                  </m:sub>
                                </m:sSub>
                              </m:oMath>
                            </m:oMathPara>
                          </a14:m>
                          <a:endParaRPr lang="en-US" b="0" dirty="0"/>
                        </a:p>
                      </a:txBody>
                      <a:tcPr/>
                    </a:tc>
                    <a:extLst>
                      <a:ext uri="{0D108BD9-81ED-4DB2-BD59-A6C34878D82A}">
                        <a16:rowId xmlns:a16="http://schemas.microsoft.com/office/drawing/2014/main" xmlns="" val="2620143311"/>
                      </a:ext>
                    </a:extLst>
                  </a:tr>
                  <a:tr h="394005">
                    <a:tc>
                      <a:txBody>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50000"/>
                                          </a:schemeClr>
                                        </a:solidFill>
                                        <a:latin typeface="Cambria Math"/>
                                      </a:rPr>
                                    </m:ctrlPr>
                                  </m:sSubPr>
                                  <m:e>
                                    <m:r>
                                      <a:rPr lang="en-US" b="0" i="1" smtClean="0">
                                        <a:solidFill>
                                          <a:schemeClr val="accent6">
                                            <a:lumMod val="50000"/>
                                          </a:schemeClr>
                                        </a:solidFill>
                                        <a:latin typeface="Cambria Math" panose="02040503050406030204" pitchFamily="18" charset="0"/>
                                      </a:rPr>
                                      <m:t>𝑀</m:t>
                                    </m:r>
                                  </m:e>
                                  <m:sub>
                                    <m:r>
                                      <a:rPr lang="en-US" b="0" i="1" smtClean="0">
                                        <a:solidFill>
                                          <a:schemeClr val="accent6">
                                            <a:lumMod val="50000"/>
                                          </a:schemeClr>
                                        </a:solidFill>
                                        <a:latin typeface="Cambria Math" panose="02040503050406030204" pitchFamily="18" charset="0"/>
                                      </a:rPr>
                                      <m:t>7</m:t>
                                    </m:r>
                                  </m:sub>
                                </m:sSub>
                              </m:oMath>
                            </m:oMathPara>
                          </a14:m>
                          <a:endParaRPr lang="en-US" b="0" dirty="0"/>
                        </a:p>
                      </a:txBody>
                      <a:tcPr/>
                    </a:tc>
                    <a:extLst>
                      <a:ext uri="{0D108BD9-81ED-4DB2-BD59-A6C34878D82A}">
                        <a16:rowId xmlns:a16="http://schemas.microsoft.com/office/drawing/2014/main" xmlns="" val="85829201"/>
                      </a:ext>
                    </a:extLst>
                  </a:tr>
                </a:tbl>
              </a:graphicData>
            </a:graphic>
          </p:graphicFrame>
        </mc:Choice>
        <mc:Fallback xmlns="">
          <p:graphicFrame>
            <p:nvGraphicFramePr>
              <p:cNvPr id="3" name="Table 3">
                <a:extLst>
                  <a:ext uri="{FF2B5EF4-FFF2-40B4-BE49-F238E27FC236}">
                    <a16:creationId xmlns:a16="http://schemas.microsoft.com/office/drawing/2014/main" id="{3078ECF6-0EDD-400A-96CD-2B7275975FCC}"/>
                  </a:ext>
                </a:extLst>
              </p:cNvPr>
              <p:cNvGraphicFramePr>
                <a:graphicFrameLocks noGrp="1"/>
              </p:cNvGraphicFramePr>
              <p:nvPr>
                <p:extLst>
                  <p:ext uri="{D42A27DB-BD31-4B8C-83A1-F6EECF244321}">
                    <p14:modId xmlns:p14="http://schemas.microsoft.com/office/powerpoint/2010/main" val="1223790385"/>
                  </p:ext>
                </p:extLst>
              </p:nvPr>
            </p:nvGraphicFramePr>
            <p:xfrm>
              <a:off x="2369015" y="2328493"/>
              <a:ext cx="1110202" cy="3544279"/>
            </p:xfrm>
            <a:graphic>
              <a:graphicData uri="http://schemas.openxmlformats.org/drawingml/2006/table">
                <a:tbl>
                  <a:tblPr firstRow="1" bandRow="1">
                    <a:tableStyleId>{5940675A-B579-460E-94D1-54222C63F5DA}</a:tableStyleId>
                  </a:tblPr>
                  <a:tblGrid>
                    <a:gridCol w="1110202">
                      <a:extLst>
                        <a:ext uri="{9D8B030D-6E8A-4147-A177-3AD203B41FA5}">
                          <a16:colId xmlns:a16="http://schemas.microsoft.com/office/drawing/2014/main" val="2131606828"/>
                        </a:ext>
                      </a:extLst>
                    </a:gridCol>
                  </a:tblGrid>
                  <a:tr h="567107">
                    <a:tc>
                      <a:txBody>
                        <a:bodyPr/>
                        <a:lstStyle/>
                        <a:p>
                          <a:r>
                            <a:rPr lang="en-US" sz="1600" dirty="0"/>
                            <a:t>Max-term</a:t>
                          </a:r>
                        </a:p>
                      </a:txBody>
                      <a:tcPr/>
                    </a:tc>
                    <a:extLst>
                      <a:ext uri="{0D108BD9-81ED-4DB2-BD59-A6C34878D82A}">
                        <a16:rowId xmlns:a16="http://schemas.microsoft.com/office/drawing/2014/main" val="3431605003"/>
                      </a:ext>
                    </a:extLst>
                  </a:tr>
                  <a:tr h="388607">
                    <a:tc>
                      <a:txBody>
                        <a:bodyPr/>
                        <a:lstStyle/>
                        <a:p>
                          <a:endParaRPr lang="en-US"/>
                        </a:p>
                      </a:txBody>
                      <a:tcPr>
                        <a:blipFill>
                          <a:blip r:embed="rId4"/>
                          <a:stretch>
                            <a:fillRect l="-546" t="-148438" r="-1093" b="-668750"/>
                          </a:stretch>
                        </a:blipFill>
                      </a:tcPr>
                    </a:tc>
                    <a:extLst>
                      <a:ext uri="{0D108BD9-81ED-4DB2-BD59-A6C34878D82A}">
                        <a16:rowId xmlns:a16="http://schemas.microsoft.com/office/drawing/2014/main" val="1038589053"/>
                      </a:ext>
                    </a:extLst>
                  </a:tr>
                  <a:tr h="365760">
                    <a:tc>
                      <a:txBody>
                        <a:bodyPr/>
                        <a:lstStyle/>
                        <a:p>
                          <a:endParaRPr lang="en-US"/>
                        </a:p>
                      </a:txBody>
                      <a:tcPr>
                        <a:blipFill>
                          <a:blip r:embed="rId4"/>
                          <a:stretch>
                            <a:fillRect l="-546" t="-265000" r="-1093" b="-613333"/>
                          </a:stretch>
                        </a:blipFill>
                      </a:tcPr>
                    </a:tc>
                    <a:extLst>
                      <a:ext uri="{0D108BD9-81ED-4DB2-BD59-A6C34878D82A}">
                        <a16:rowId xmlns:a16="http://schemas.microsoft.com/office/drawing/2014/main" val="3000691427"/>
                      </a:ext>
                    </a:extLst>
                  </a:tr>
                  <a:tr h="365760">
                    <a:tc>
                      <a:txBody>
                        <a:bodyPr/>
                        <a:lstStyle/>
                        <a:p>
                          <a:endParaRPr lang="en-US"/>
                        </a:p>
                      </a:txBody>
                      <a:tcPr>
                        <a:blipFill>
                          <a:blip r:embed="rId4"/>
                          <a:stretch>
                            <a:fillRect l="-546" t="-359016" r="-1093" b="-503279"/>
                          </a:stretch>
                        </a:blipFill>
                      </a:tcPr>
                    </a:tc>
                    <a:extLst>
                      <a:ext uri="{0D108BD9-81ED-4DB2-BD59-A6C34878D82A}">
                        <a16:rowId xmlns:a16="http://schemas.microsoft.com/office/drawing/2014/main" val="2180734160"/>
                      </a:ext>
                    </a:extLst>
                  </a:tr>
                  <a:tr h="365760">
                    <a:tc>
                      <a:txBody>
                        <a:bodyPr/>
                        <a:lstStyle/>
                        <a:p>
                          <a:endParaRPr lang="en-US"/>
                        </a:p>
                      </a:txBody>
                      <a:tcPr>
                        <a:blipFill>
                          <a:blip r:embed="rId4"/>
                          <a:stretch>
                            <a:fillRect l="-546" t="-466667" r="-1093" b="-411667"/>
                          </a:stretch>
                        </a:blipFill>
                      </a:tcPr>
                    </a:tc>
                    <a:extLst>
                      <a:ext uri="{0D108BD9-81ED-4DB2-BD59-A6C34878D82A}">
                        <a16:rowId xmlns:a16="http://schemas.microsoft.com/office/drawing/2014/main" val="2796160628"/>
                      </a:ext>
                    </a:extLst>
                  </a:tr>
                  <a:tr h="365760">
                    <a:tc>
                      <a:txBody>
                        <a:bodyPr/>
                        <a:lstStyle/>
                        <a:p>
                          <a:endParaRPr lang="en-US"/>
                        </a:p>
                      </a:txBody>
                      <a:tcPr>
                        <a:blipFill>
                          <a:blip r:embed="rId4"/>
                          <a:stretch>
                            <a:fillRect l="-546" t="-566667" r="-1093" b="-311667"/>
                          </a:stretch>
                        </a:blipFill>
                      </a:tcPr>
                    </a:tc>
                    <a:extLst>
                      <a:ext uri="{0D108BD9-81ED-4DB2-BD59-A6C34878D82A}">
                        <a16:rowId xmlns:a16="http://schemas.microsoft.com/office/drawing/2014/main" val="3870709171"/>
                      </a:ext>
                    </a:extLst>
                  </a:tr>
                  <a:tr h="365760">
                    <a:tc>
                      <a:txBody>
                        <a:bodyPr/>
                        <a:lstStyle/>
                        <a:p>
                          <a:endParaRPr lang="en-US"/>
                        </a:p>
                      </a:txBody>
                      <a:tcPr>
                        <a:blipFill>
                          <a:blip r:embed="rId4"/>
                          <a:stretch>
                            <a:fillRect l="-546" t="-666667" r="-1093" b="-211667"/>
                          </a:stretch>
                        </a:blipFill>
                      </a:tcPr>
                    </a:tc>
                    <a:extLst>
                      <a:ext uri="{0D108BD9-81ED-4DB2-BD59-A6C34878D82A}">
                        <a16:rowId xmlns:a16="http://schemas.microsoft.com/office/drawing/2014/main" val="2721623074"/>
                      </a:ext>
                    </a:extLst>
                  </a:tr>
                  <a:tr h="365760">
                    <a:tc>
                      <a:txBody>
                        <a:bodyPr/>
                        <a:lstStyle/>
                        <a:p>
                          <a:endParaRPr lang="en-US"/>
                        </a:p>
                      </a:txBody>
                      <a:tcPr>
                        <a:blipFill>
                          <a:blip r:embed="rId4"/>
                          <a:stretch>
                            <a:fillRect l="-546" t="-766667" r="-1093" b="-111667"/>
                          </a:stretch>
                        </a:blipFill>
                      </a:tcPr>
                    </a:tc>
                    <a:extLst>
                      <a:ext uri="{0D108BD9-81ED-4DB2-BD59-A6C34878D82A}">
                        <a16:rowId xmlns:a16="http://schemas.microsoft.com/office/drawing/2014/main" val="2620143311"/>
                      </a:ext>
                    </a:extLst>
                  </a:tr>
                  <a:tr h="394005">
                    <a:tc>
                      <a:txBody>
                        <a:bodyPr/>
                        <a:lstStyle/>
                        <a:p>
                          <a:endParaRPr lang="en-US"/>
                        </a:p>
                      </a:txBody>
                      <a:tcPr>
                        <a:blipFill>
                          <a:blip r:embed="rId4"/>
                          <a:stretch>
                            <a:fillRect l="-546" t="-800000" r="-1093" b="-3077"/>
                          </a:stretch>
                        </a:blipFill>
                      </a:tcPr>
                    </a:tc>
                    <a:extLst>
                      <a:ext uri="{0D108BD9-81ED-4DB2-BD59-A6C34878D82A}">
                        <a16:rowId xmlns:a16="http://schemas.microsoft.com/office/drawing/2014/main" val="85829201"/>
                      </a:ext>
                    </a:extLst>
                  </a:tr>
                </a:tbl>
              </a:graphicData>
            </a:graphic>
          </p:graphicFrame>
        </mc:Fallback>
      </mc:AlternateContent>
      <p:sp>
        <p:nvSpPr>
          <p:cNvPr id="14" name="Rectangle 1">
            <a:extLst>
              <a:ext uri="{FF2B5EF4-FFF2-40B4-BE49-F238E27FC236}">
                <a16:creationId xmlns:a16="http://schemas.microsoft.com/office/drawing/2014/main" xmlns="" id="{8BEC93C9-9D47-4B93-9272-2D3715F023E3}"/>
              </a:ext>
            </a:extLst>
          </p:cNvPr>
          <p:cNvSpPr>
            <a:spLocks noChangeArrowheads="1"/>
          </p:cNvSpPr>
          <p:nvPr/>
        </p:nvSpPr>
        <p:spPr bwMode="auto">
          <a:xfrm>
            <a:off x="3994323" y="3657600"/>
            <a:ext cx="4114800"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In POS 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If variable A is Low(0) :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73239"/>
                </a:solidFill>
                <a:effectLst/>
                <a:latin typeface="Consolas" panose="020B0609020204030204" pitchFamily="49" charset="0"/>
              </a:rPr>
              <a:t>If variable A is High(1): A’ </a:t>
            </a:r>
          </a:p>
        </p:txBody>
      </p:sp>
      <mc:AlternateContent xmlns:mc="http://schemas.openxmlformats.org/markup-compatibility/2006" xmlns:a14="http://schemas.microsoft.com/office/drawing/2010/main">
        <mc:Choice Requires="a14">
          <p:sp>
            <p:nvSpPr>
              <p:cNvPr id="15" name="Title 1">
                <a:extLst>
                  <a:ext uri="{FF2B5EF4-FFF2-40B4-BE49-F238E27FC236}">
                    <a16:creationId xmlns:a16="http://schemas.microsoft.com/office/drawing/2014/main" xmlns="" id="{82EA71A7-3493-4D4D-85EF-614F4D26F290}"/>
                  </a:ext>
                </a:extLst>
              </p:cNvPr>
              <p:cNvSpPr txBox="1">
                <a:spLocks/>
              </p:cNvSpPr>
              <p:nvPr/>
            </p:nvSpPr>
            <p:spPr bwMode="auto">
              <a:xfrm>
                <a:off x="3994323" y="2305888"/>
                <a:ext cx="4961510" cy="6264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14:m>
                  <m:oMathPara xmlns:m="http://schemas.openxmlformats.org/officeDocument/2006/math">
                    <m:oMathParaPr>
                      <m:jc m:val="left"/>
                    </m:oMathParaPr>
                    <m:oMath xmlns:m="http://schemas.openxmlformats.org/officeDocument/2006/math">
                      <m:r>
                        <a:rPr lang="en-US" sz="1800" b="1" i="1" smtClean="0">
                          <a:latin typeface="Cambria Math" panose="02040503050406030204" pitchFamily="18" charset="0"/>
                          <a:cs typeface="Times New Roman" panose="02020603050405020304" pitchFamily="18" charset="0"/>
                        </a:rPr>
                        <m:t>𝒀</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𝑴</m:t>
                      </m:r>
                      <m:d>
                        <m:dPr>
                          <m:ctrlPr>
                            <a:rPr lang="en-US" sz="1800" b="1" i="1" smtClean="0">
                              <a:solidFill>
                                <a:schemeClr val="tx1"/>
                              </a:solidFill>
                              <a:latin typeface="Cambria Math"/>
                              <a:cs typeface="Times New Roman" panose="02020603050405020304" pitchFamily="18" charset="0"/>
                            </a:rPr>
                          </m:ctrlPr>
                        </m:dPr>
                        <m:e>
                          <m:r>
                            <a:rPr lang="en-US" sz="1800" b="1" i="1" smtClean="0">
                              <a:solidFill>
                                <a:srgbClr val="FF0000"/>
                              </a:solidFill>
                              <a:latin typeface="Cambria Math" panose="02040503050406030204" pitchFamily="18" charset="0"/>
                              <a:cs typeface="Times New Roman" panose="02020603050405020304" pitchFamily="18" charset="0"/>
                            </a:rPr>
                            <m:t>𝟎𝟎𝟎</m:t>
                          </m:r>
                          <m:r>
                            <a:rPr lang="en-US" sz="1800" b="1" i="1">
                              <a:solidFill>
                                <a:schemeClr val="tx1"/>
                              </a:solidFill>
                              <a:latin typeface="Cambria Math" panose="02040503050406030204" pitchFamily="18" charset="0"/>
                              <a:cs typeface="Times New Roman" panose="02020603050405020304" pitchFamily="18" charset="0"/>
                            </a:rPr>
                            <m:t>,</m:t>
                          </m:r>
                          <m:r>
                            <a:rPr lang="en-US" sz="1800" b="1" i="1" smtClean="0">
                              <a:solidFill>
                                <a:srgbClr val="00B050"/>
                              </a:solidFill>
                              <a:latin typeface="Cambria Math" panose="02040503050406030204" pitchFamily="18" charset="0"/>
                              <a:cs typeface="Times New Roman" panose="02020603050405020304" pitchFamily="18" charset="0"/>
                            </a:rPr>
                            <m:t>𝟎𝟏𝟎</m:t>
                          </m:r>
                          <m:r>
                            <a:rPr lang="en-US" sz="1800" b="1" i="1">
                              <a:solidFill>
                                <a:schemeClr val="tx1"/>
                              </a:solidFill>
                              <a:latin typeface="Cambria Math" panose="02040503050406030204" pitchFamily="18" charset="0"/>
                              <a:cs typeface="Times New Roman" panose="02020603050405020304" pitchFamily="18" charset="0"/>
                            </a:rPr>
                            <m:t>,</m:t>
                          </m:r>
                          <m:r>
                            <a:rPr lang="en-US" sz="1800" b="1" i="1" smtClean="0">
                              <a:solidFill>
                                <a:srgbClr val="002060"/>
                              </a:solidFill>
                              <a:latin typeface="Cambria Math" panose="02040503050406030204" pitchFamily="18" charset="0"/>
                              <a:cs typeface="Times New Roman" panose="02020603050405020304" pitchFamily="18" charset="0"/>
                            </a:rPr>
                            <m:t>𝟏𝟎𝟎</m:t>
                          </m:r>
                          <m:r>
                            <a:rPr lang="en-US" sz="1800" b="1" i="1" smtClean="0">
                              <a:solidFill>
                                <a:srgbClr val="002060"/>
                              </a:solidFill>
                              <a:latin typeface="Cambria Math" panose="02040503050406030204" pitchFamily="18" charset="0"/>
                              <a:cs typeface="Times New Roman" panose="02020603050405020304" pitchFamily="18" charset="0"/>
                            </a:rPr>
                            <m:t>,</m:t>
                          </m:r>
                          <m:r>
                            <a:rPr lang="en-US" sz="1800" b="1" i="1" smtClean="0">
                              <a:solidFill>
                                <a:srgbClr val="00B0F0"/>
                              </a:solidFill>
                              <a:latin typeface="Cambria Math" panose="02040503050406030204" pitchFamily="18" charset="0"/>
                              <a:cs typeface="Times New Roman" panose="02020603050405020304" pitchFamily="18" charset="0"/>
                            </a:rPr>
                            <m:t>𝟏𝟎𝟏</m:t>
                          </m:r>
                          <m:r>
                            <a:rPr lang="en-US" sz="1800" b="1" i="1" smtClean="0">
                              <a:solidFill>
                                <a:srgbClr val="00B0F0"/>
                              </a:solidFill>
                              <a:latin typeface="Cambria Math" panose="02040503050406030204" pitchFamily="18" charset="0"/>
                              <a:cs typeface="Times New Roman" panose="02020603050405020304" pitchFamily="18" charset="0"/>
                            </a:rPr>
                            <m:t>, </m:t>
                          </m:r>
                          <m:r>
                            <a:rPr lang="en-US" sz="1800" b="1" i="1" smtClean="0">
                              <a:solidFill>
                                <a:schemeClr val="accent6">
                                  <a:lumMod val="50000"/>
                                </a:schemeClr>
                              </a:solidFill>
                              <a:latin typeface="Cambria Math" panose="02040503050406030204" pitchFamily="18" charset="0"/>
                              <a:cs typeface="Times New Roman" panose="02020603050405020304" pitchFamily="18" charset="0"/>
                            </a:rPr>
                            <m:t>𝟏𝟏𝟏</m:t>
                          </m:r>
                        </m:e>
                      </m:d>
                      <m:r>
                        <a:rPr lang="en-US" sz="1800" b="1" i="1" smtClean="0">
                          <a:latin typeface="Cambria Math" panose="02040503050406030204" pitchFamily="18" charset="0"/>
                          <a:cs typeface="Times New Roman" panose="02020603050405020304" pitchFamily="18" charset="0"/>
                        </a:rPr>
                        <m:t>=</m:t>
                      </m:r>
                      <m:nary>
                        <m:naryPr>
                          <m:chr m:val="∏"/>
                          <m:supHide m:val="on"/>
                          <m:ctrlPr>
                            <a:rPr lang="en-US" sz="1800" b="1" i="1" smtClean="0">
                              <a:latin typeface="Cambria Math"/>
                              <a:cs typeface="Times New Roman" panose="02020603050405020304" pitchFamily="18" charset="0"/>
                            </a:rPr>
                          </m:ctrlPr>
                        </m:naryPr>
                        <m:sub>
                          <m:r>
                            <m:rPr>
                              <m:brk m:alnAt="7"/>
                            </m:rPr>
                            <a:rPr lang="en-US" sz="1800" b="1" i="1" smtClean="0">
                              <a:latin typeface="Cambria Math" panose="02040503050406030204" pitchFamily="18" charset="0"/>
                              <a:cs typeface="Times New Roman" panose="02020603050405020304" pitchFamily="18" charset="0"/>
                            </a:rPr>
                            <m:t>𝑴</m:t>
                          </m:r>
                        </m:sub>
                        <m:sup/>
                        <m:e>
                          <m:d>
                            <m:dPr>
                              <m:ctrlPr>
                                <a:rPr lang="en-US" sz="1800" b="1" i="1">
                                  <a:latin typeface="Cambria Math"/>
                                  <a:cs typeface="Times New Roman" panose="02020603050405020304" pitchFamily="18" charset="0"/>
                                </a:rPr>
                              </m:ctrlPr>
                            </m:dPr>
                            <m:e>
                              <m:r>
                                <a:rPr lang="en-US" sz="1800" b="1" i="1" smtClean="0">
                                  <a:solidFill>
                                    <a:srgbClr val="FF0000"/>
                                  </a:solidFill>
                                  <a:latin typeface="Cambria Math" panose="02040503050406030204" pitchFamily="18" charset="0"/>
                                  <a:cs typeface="Times New Roman" panose="02020603050405020304" pitchFamily="18" charset="0"/>
                                </a:rPr>
                                <m:t>𝟎</m:t>
                              </m:r>
                              <m:r>
                                <a:rPr lang="en-US" sz="1800" b="1" i="1">
                                  <a:latin typeface="Cambria Math" panose="02040503050406030204" pitchFamily="18" charset="0"/>
                                  <a:cs typeface="Times New Roman" panose="02020603050405020304" pitchFamily="18" charset="0"/>
                                </a:rPr>
                                <m:t>,</m:t>
                              </m:r>
                              <m:r>
                                <a:rPr lang="en-US" sz="1800" b="1" i="1" smtClean="0">
                                  <a:solidFill>
                                    <a:srgbClr val="00B050"/>
                                  </a:solidFill>
                                  <a:latin typeface="Cambria Math" panose="02040503050406030204" pitchFamily="18" charset="0"/>
                                  <a:cs typeface="Times New Roman" panose="02020603050405020304" pitchFamily="18" charset="0"/>
                                </a:rPr>
                                <m:t>𝟐</m:t>
                              </m:r>
                              <m:r>
                                <a:rPr lang="en-US" sz="1800" b="1" i="1">
                                  <a:latin typeface="Cambria Math" panose="02040503050406030204" pitchFamily="18" charset="0"/>
                                  <a:cs typeface="Times New Roman" panose="02020603050405020304" pitchFamily="18" charset="0"/>
                                </a:rPr>
                                <m:t>,</m:t>
                              </m:r>
                              <m:r>
                                <a:rPr lang="en-US" sz="1800" b="1" i="1" smtClean="0">
                                  <a:solidFill>
                                    <a:srgbClr val="002060"/>
                                  </a:solidFill>
                                  <a:latin typeface="Cambria Math" panose="02040503050406030204" pitchFamily="18" charset="0"/>
                                  <a:cs typeface="Times New Roman" panose="02020603050405020304" pitchFamily="18" charset="0"/>
                                </a:rPr>
                                <m:t>𝟒</m:t>
                              </m:r>
                              <m:r>
                                <a:rPr lang="en-US" sz="1800" b="1" i="1">
                                  <a:latin typeface="Cambria Math" panose="02040503050406030204" pitchFamily="18" charset="0"/>
                                  <a:cs typeface="Times New Roman" panose="02020603050405020304" pitchFamily="18" charset="0"/>
                                </a:rPr>
                                <m:t>,</m:t>
                              </m:r>
                              <m:r>
                                <a:rPr lang="en-US" sz="1800" b="1" i="1" smtClean="0">
                                  <a:solidFill>
                                    <a:srgbClr val="00B0F0"/>
                                  </a:solidFill>
                                  <a:latin typeface="Cambria Math" panose="02040503050406030204" pitchFamily="18" charset="0"/>
                                  <a:cs typeface="Times New Roman" panose="02020603050405020304" pitchFamily="18" charset="0"/>
                                </a:rPr>
                                <m:t>𝟓</m:t>
                              </m:r>
                              <m:r>
                                <a:rPr lang="en-US" sz="1800" b="1" i="1">
                                  <a:latin typeface="Cambria Math" panose="02040503050406030204" pitchFamily="18" charset="0"/>
                                  <a:cs typeface="Times New Roman" panose="02020603050405020304" pitchFamily="18" charset="0"/>
                                </a:rPr>
                                <m:t>,</m:t>
                              </m:r>
                              <m:r>
                                <a:rPr lang="en-US" sz="1800" b="1" i="1" smtClean="0">
                                  <a:solidFill>
                                    <a:schemeClr val="accent6">
                                      <a:lumMod val="50000"/>
                                    </a:schemeClr>
                                  </a:solidFill>
                                  <a:latin typeface="Cambria Math" panose="02040503050406030204" pitchFamily="18" charset="0"/>
                                  <a:cs typeface="Times New Roman" panose="02020603050405020304" pitchFamily="18" charset="0"/>
                                </a:rPr>
                                <m:t>𝟕</m:t>
                              </m:r>
                            </m:e>
                          </m:d>
                        </m:e>
                      </m:nary>
                    </m:oMath>
                  </m:oMathPara>
                </a14:m>
                <a:endParaRPr lang="en-IN" sz="1800" b="1" dirty="0">
                  <a:latin typeface="+mn-lt"/>
                  <a:cs typeface="Times New Roman" panose="02020603050405020304" pitchFamily="18" charset="0"/>
                </a:endParaRPr>
              </a:p>
            </p:txBody>
          </p:sp>
        </mc:Choice>
        <mc:Fallback xmlns="">
          <p:sp>
            <p:nvSpPr>
              <p:cNvPr id="15" name="Title 1">
                <a:extLst>
                  <a:ext uri="{FF2B5EF4-FFF2-40B4-BE49-F238E27FC236}">
                    <a16:creationId xmlns:a16="http://schemas.microsoft.com/office/drawing/2014/main" id="{82EA71A7-3493-4D4D-85EF-614F4D26F290}"/>
                  </a:ext>
                </a:extLst>
              </p:cNvPr>
              <p:cNvSpPr txBox="1">
                <a:spLocks noRot="1" noChangeAspect="1" noMove="1" noResize="1" noEditPoints="1" noAdjustHandles="1" noChangeArrowheads="1" noChangeShapeType="1" noTextEdit="1"/>
              </p:cNvSpPr>
              <p:nvPr/>
            </p:nvSpPr>
            <p:spPr bwMode="auto">
              <a:xfrm>
                <a:off x="3994323" y="2305888"/>
                <a:ext cx="4961510" cy="626443"/>
              </a:xfrm>
              <a:prstGeom prst="rect">
                <a:avLst/>
              </a:prstGeom>
              <a:blipFill>
                <a:blip r:embed="rId5"/>
                <a:stretch>
                  <a:fillRect b="-786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itle 1">
                <a:extLst>
                  <a:ext uri="{FF2B5EF4-FFF2-40B4-BE49-F238E27FC236}">
                    <a16:creationId xmlns:a16="http://schemas.microsoft.com/office/drawing/2014/main" xmlns="" id="{BFE1B92F-A44D-4731-B76C-AB17616F6C52}"/>
                  </a:ext>
                </a:extLst>
              </p:cNvPr>
              <p:cNvSpPr txBox="1">
                <a:spLocks/>
              </p:cNvSpPr>
              <p:nvPr/>
            </p:nvSpPr>
            <p:spPr bwMode="auto">
              <a:xfrm>
                <a:off x="169227" y="6033044"/>
                <a:ext cx="8534400" cy="62644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14:m>
                  <m:oMathPara xmlns:m="http://schemas.openxmlformats.org/officeDocument/2006/math">
                    <m:oMathParaPr>
                      <m:jc m:val="left"/>
                    </m:oMathParaPr>
                    <m:oMath xmlns:m="http://schemas.openxmlformats.org/officeDocument/2006/math">
                      <m:r>
                        <a:rPr lang="en-US" sz="1800" b="1" i="1" smtClean="0">
                          <a:latin typeface="Cambria Math" panose="02040503050406030204" pitchFamily="18" charset="0"/>
                          <a:cs typeface="Times New Roman" panose="02020603050405020304" pitchFamily="18" charset="0"/>
                        </a:rPr>
                        <m:t>𝒀</m:t>
                      </m:r>
                      <m:r>
                        <a:rPr lang="en-US" sz="1800" b="1" i="1" smtClean="0">
                          <a:latin typeface="Cambria Math" panose="02040503050406030204" pitchFamily="18" charset="0"/>
                          <a:cs typeface="Times New Roman" panose="02020603050405020304" pitchFamily="18" charset="0"/>
                        </a:rPr>
                        <m:t>=</m:t>
                      </m:r>
                      <m:d>
                        <m:dPr>
                          <m:ctrlPr>
                            <a:rPr lang="en-US" sz="1800" b="1" i="1" smtClean="0">
                              <a:latin typeface="Cambria Math"/>
                              <a:cs typeface="Times New Roman" panose="02020603050405020304" pitchFamily="18" charset="0"/>
                            </a:rPr>
                          </m:ctrlPr>
                        </m:dPr>
                        <m:e>
                          <m:r>
                            <a:rPr lang="en-US" sz="1800" b="1" i="1" smtClean="0">
                              <a:latin typeface="Cambria Math" panose="02040503050406030204" pitchFamily="18" charset="0"/>
                              <a:cs typeface="Times New Roman" panose="02020603050405020304" pitchFamily="18" charset="0"/>
                            </a:rPr>
                            <m:t>𝑨</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𝑩</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𝑪</m:t>
                          </m:r>
                        </m:e>
                      </m:d>
                      <m:r>
                        <a:rPr lang="en-US" sz="1800" b="1" i="1" smtClean="0">
                          <a:latin typeface="Cambria Math" panose="02040503050406030204" pitchFamily="18" charset="0"/>
                          <a:cs typeface="Times New Roman" panose="02020603050405020304" pitchFamily="18" charset="0"/>
                        </a:rPr>
                        <m:t>.</m:t>
                      </m:r>
                      <m:d>
                        <m:dPr>
                          <m:ctrlPr>
                            <a:rPr lang="en-US" sz="1800" b="1" i="1" smtClean="0">
                              <a:latin typeface="Cambria Math"/>
                              <a:cs typeface="Times New Roman" panose="02020603050405020304" pitchFamily="18" charset="0"/>
                            </a:rPr>
                          </m:ctrlPr>
                        </m:dPr>
                        <m:e>
                          <m:r>
                            <a:rPr lang="en-US" sz="1800" b="1" i="1" smtClean="0">
                              <a:latin typeface="Cambria Math" panose="02040503050406030204" pitchFamily="18" charset="0"/>
                              <a:cs typeface="Times New Roman" panose="02020603050405020304" pitchFamily="18" charset="0"/>
                            </a:rPr>
                            <m:t>𝑨</m:t>
                          </m:r>
                          <m:r>
                            <a:rPr lang="en-US" sz="1800" b="1" i="1" smtClean="0">
                              <a:latin typeface="Cambria Math" panose="02040503050406030204" pitchFamily="18" charset="0"/>
                              <a:cs typeface="Times New Roman" panose="02020603050405020304" pitchFamily="18" charset="0"/>
                            </a:rPr>
                            <m:t>+</m:t>
                          </m:r>
                          <m:acc>
                            <m:accPr>
                              <m:chr m:val="̅"/>
                              <m:ctrlPr>
                                <a:rPr lang="en-US" sz="1800" b="1" i="1" smtClean="0">
                                  <a:latin typeface="Cambria Math"/>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𝑩</m:t>
                              </m:r>
                            </m:e>
                          </m:acc>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𝑪</m:t>
                          </m:r>
                        </m:e>
                      </m:d>
                      <m:r>
                        <a:rPr lang="en-US" sz="1800" b="1" i="1" smtClean="0">
                          <a:latin typeface="Cambria Math" panose="02040503050406030204" pitchFamily="18" charset="0"/>
                          <a:cs typeface="Times New Roman" panose="02020603050405020304" pitchFamily="18" charset="0"/>
                        </a:rPr>
                        <m:t>.</m:t>
                      </m:r>
                      <m:d>
                        <m:dPr>
                          <m:ctrlPr>
                            <a:rPr lang="en-US" sz="1800" b="1" i="1" smtClean="0">
                              <a:latin typeface="Cambria Math"/>
                              <a:cs typeface="Times New Roman" panose="02020603050405020304" pitchFamily="18" charset="0"/>
                            </a:rPr>
                          </m:ctrlPr>
                        </m:dPr>
                        <m:e>
                          <m:acc>
                            <m:accPr>
                              <m:chr m:val="̅"/>
                              <m:ctrlPr>
                                <a:rPr lang="en-US" sz="1800" b="1" i="1" smtClean="0">
                                  <a:latin typeface="Cambria Math"/>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𝑨</m:t>
                              </m:r>
                            </m:e>
                          </m:acc>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𝑩</m:t>
                          </m:r>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𝑪</m:t>
                          </m:r>
                        </m:e>
                      </m:d>
                      <m:r>
                        <a:rPr lang="en-US" sz="1800" b="1" i="1" smtClean="0">
                          <a:latin typeface="Cambria Math" panose="02040503050406030204" pitchFamily="18" charset="0"/>
                          <a:cs typeface="Times New Roman" panose="02020603050405020304" pitchFamily="18" charset="0"/>
                        </a:rPr>
                        <m:t>.</m:t>
                      </m:r>
                      <m:d>
                        <m:dPr>
                          <m:ctrlPr>
                            <a:rPr lang="en-US" sz="1800" b="1" i="1" smtClean="0">
                              <a:latin typeface="Cambria Math"/>
                              <a:cs typeface="Times New Roman" panose="02020603050405020304" pitchFamily="18" charset="0"/>
                            </a:rPr>
                          </m:ctrlPr>
                        </m:dPr>
                        <m:e>
                          <m:acc>
                            <m:accPr>
                              <m:chr m:val="̅"/>
                              <m:ctrlPr>
                                <a:rPr lang="en-US" sz="1800" b="1" i="1" smtClean="0">
                                  <a:latin typeface="Cambria Math"/>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𝑨</m:t>
                              </m:r>
                            </m:e>
                          </m:acc>
                          <m:r>
                            <a:rPr lang="en-US" sz="1800" b="1" i="1" smtClean="0">
                              <a:latin typeface="Cambria Math" panose="02040503050406030204" pitchFamily="18" charset="0"/>
                              <a:cs typeface="Times New Roman" panose="02020603050405020304" pitchFamily="18" charset="0"/>
                            </a:rPr>
                            <m:t>+</m:t>
                          </m:r>
                          <m:r>
                            <a:rPr lang="en-US" sz="1800" b="1" i="1" smtClean="0">
                              <a:latin typeface="Cambria Math" panose="02040503050406030204" pitchFamily="18" charset="0"/>
                              <a:cs typeface="Times New Roman" panose="02020603050405020304" pitchFamily="18" charset="0"/>
                            </a:rPr>
                            <m:t>𝑩</m:t>
                          </m:r>
                          <m:r>
                            <a:rPr lang="en-US" sz="1800" b="1" i="1" smtClean="0">
                              <a:latin typeface="Cambria Math" panose="02040503050406030204" pitchFamily="18" charset="0"/>
                              <a:cs typeface="Times New Roman" panose="02020603050405020304" pitchFamily="18" charset="0"/>
                            </a:rPr>
                            <m:t>+</m:t>
                          </m:r>
                          <m:acc>
                            <m:accPr>
                              <m:chr m:val="̅"/>
                              <m:ctrlPr>
                                <a:rPr lang="en-US" sz="1800" b="1" i="1" smtClean="0">
                                  <a:latin typeface="Cambria Math"/>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𝑪</m:t>
                              </m:r>
                            </m:e>
                          </m:acc>
                        </m:e>
                      </m:d>
                      <m:r>
                        <a:rPr lang="en-US" sz="1800" b="1" i="1" smtClean="0">
                          <a:latin typeface="Cambria Math" panose="02040503050406030204" pitchFamily="18" charset="0"/>
                          <a:cs typeface="Times New Roman" panose="02020603050405020304" pitchFamily="18" charset="0"/>
                        </a:rPr>
                        <m:t>.(</m:t>
                      </m:r>
                      <m:acc>
                        <m:accPr>
                          <m:chr m:val="̅"/>
                          <m:ctrlPr>
                            <a:rPr lang="en-US" sz="1800" b="1" i="1" smtClean="0">
                              <a:latin typeface="Cambria Math"/>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𝑨</m:t>
                          </m:r>
                        </m:e>
                      </m:acc>
                      <m:r>
                        <a:rPr lang="en-US" sz="1800" b="1" i="1" smtClean="0">
                          <a:latin typeface="Cambria Math" panose="02040503050406030204" pitchFamily="18" charset="0"/>
                          <a:cs typeface="Times New Roman" panose="02020603050405020304" pitchFamily="18" charset="0"/>
                        </a:rPr>
                        <m:t>+</m:t>
                      </m:r>
                      <m:acc>
                        <m:accPr>
                          <m:chr m:val="̅"/>
                          <m:ctrlPr>
                            <a:rPr lang="en-US" sz="1800" b="1" i="1" smtClean="0">
                              <a:latin typeface="Cambria Math"/>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𝑩</m:t>
                          </m:r>
                        </m:e>
                      </m:acc>
                      <m:r>
                        <a:rPr lang="en-US" sz="1800" b="1" i="1" smtClean="0">
                          <a:latin typeface="Cambria Math" panose="02040503050406030204" pitchFamily="18" charset="0"/>
                          <a:cs typeface="Times New Roman" panose="02020603050405020304" pitchFamily="18" charset="0"/>
                        </a:rPr>
                        <m:t>+</m:t>
                      </m:r>
                      <m:acc>
                        <m:accPr>
                          <m:chr m:val="̅"/>
                          <m:ctrlPr>
                            <a:rPr lang="en-US" sz="1800" b="1" i="1" smtClean="0">
                              <a:latin typeface="Cambria Math"/>
                              <a:cs typeface="Times New Roman" panose="02020603050405020304" pitchFamily="18" charset="0"/>
                            </a:rPr>
                          </m:ctrlPr>
                        </m:accPr>
                        <m:e>
                          <m:r>
                            <a:rPr lang="en-US" sz="1800" b="1" i="1" smtClean="0">
                              <a:latin typeface="Cambria Math" panose="02040503050406030204" pitchFamily="18" charset="0"/>
                              <a:cs typeface="Times New Roman" panose="02020603050405020304" pitchFamily="18" charset="0"/>
                            </a:rPr>
                            <m:t>𝑪</m:t>
                          </m:r>
                        </m:e>
                      </m:acc>
                      <m:r>
                        <a:rPr lang="en-US" sz="1800" b="1" i="1" smtClean="0">
                          <a:latin typeface="Cambria Math" panose="02040503050406030204" pitchFamily="18" charset="0"/>
                          <a:cs typeface="Times New Roman" panose="02020603050405020304" pitchFamily="18" charset="0"/>
                        </a:rPr>
                        <m:t>)</m:t>
                      </m:r>
                    </m:oMath>
                  </m:oMathPara>
                </a14:m>
                <a:endParaRPr lang="en-IN" sz="1800" b="1" dirty="0">
                  <a:latin typeface="+mn-lt"/>
                  <a:cs typeface="Times New Roman" panose="02020603050405020304" pitchFamily="18" charset="0"/>
                </a:endParaRPr>
              </a:p>
            </p:txBody>
          </p:sp>
        </mc:Choice>
        <mc:Fallback xmlns="">
          <p:sp>
            <p:nvSpPr>
              <p:cNvPr id="16" name="Title 1">
                <a:extLst>
                  <a:ext uri="{FF2B5EF4-FFF2-40B4-BE49-F238E27FC236}">
                    <a16:creationId xmlns:a16="http://schemas.microsoft.com/office/drawing/2014/main" id="{BFE1B92F-A44D-4731-B76C-AB17616F6C52}"/>
                  </a:ext>
                </a:extLst>
              </p:cNvPr>
              <p:cNvSpPr txBox="1">
                <a:spLocks noRot="1" noChangeAspect="1" noMove="1" noResize="1" noEditPoints="1" noAdjustHandles="1" noChangeArrowheads="1" noChangeShapeType="1" noTextEdit="1"/>
              </p:cNvSpPr>
              <p:nvPr/>
            </p:nvSpPr>
            <p:spPr bwMode="auto">
              <a:xfrm>
                <a:off x="169227" y="6033044"/>
                <a:ext cx="8534400" cy="626443"/>
              </a:xfrm>
              <a:prstGeom prst="rect">
                <a:avLst/>
              </a:prstGeom>
              <a:blipFill>
                <a:blip r:embed="rId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485283101"/>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76200" y="2286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147735" y="1325563"/>
            <a:ext cx="8991600" cy="626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Sum of Products (SOP) &amp; Product of Sums (POS)</a:t>
            </a:r>
          </a:p>
        </p:txBody>
      </p:sp>
      <p:sp>
        <p:nvSpPr>
          <p:cNvPr id="5" name="Rectangle 5">
            <a:extLst>
              <a:ext uri="{FF2B5EF4-FFF2-40B4-BE49-F238E27FC236}">
                <a16:creationId xmlns:a16="http://schemas.microsoft.com/office/drawing/2014/main" xmlns="" id="{12C2E109-EE66-4CE0-B83D-9CFCA6F54442}"/>
              </a:ext>
            </a:extLst>
          </p:cNvPr>
          <p:cNvSpPr>
            <a:spLocks noChangeArrowheads="1"/>
          </p:cNvSpPr>
          <p:nvPr>
            <p:custDataLst>
              <p:tags r:id="rId1"/>
            </p:custDataLst>
          </p:nvPr>
        </p:nvSpPr>
        <p:spPr bwMode="auto">
          <a:xfrm>
            <a:off x="0" y="4092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C842D2B6-666A-43A1-B608-CFF8C1FF7A7B}"/>
              </a:ext>
            </a:extLst>
          </p:cNvPr>
          <p:cNvSpPr>
            <a:spLocks noChangeArrowheads="1"/>
          </p:cNvSpPr>
          <p:nvPr>
            <p:custDataLst>
              <p:tags r:id="rId2"/>
            </p:custDataLst>
          </p:nvPr>
        </p:nvSpPr>
        <p:spPr bwMode="auto">
          <a:xfrm>
            <a:off x="76200" y="8731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7" name="Picture 6">
            <a:extLst>
              <a:ext uri="{FF2B5EF4-FFF2-40B4-BE49-F238E27FC236}">
                <a16:creationId xmlns:a16="http://schemas.microsoft.com/office/drawing/2014/main" xmlns="" id="{93470228-CCE4-4B73-938E-5AC8F2FD15B0}"/>
              </a:ext>
            </a:extLst>
          </p:cNvPr>
          <p:cNvPicPr>
            <a:picLocks noChangeAspect="1"/>
          </p:cNvPicPr>
          <p:nvPr/>
        </p:nvPicPr>
        <p:blipFill>
          <a:blip r:embed="rId4"/>
          <a:stretch>
            <a:fillRect/>
          </a:stretch>
        </p:blipFill>
        <p:spPr>
          <a:xfrm>
            <a:off x="1371600" y="2057400"/>
            <a:ext cx="5875331" cy="4422091"/>
          </a:xfrm>
          <a:prstGeom prst="rect">
            <a:avLst/>
          </a:prstGeom>
        </p:spPr>
      </p:pic>
    </p:spTree>
    <p:extLst>
      <p:ext uri="{BB962C8B-B14F-4D97-AF65-F5344CB8AC3E}">
        <p14:creationId xmlns:p14="http://schemas.microsoft.com/office/powerpoint/2010/main" val="388198886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8" name="Content Placeholder 2"/>
              <p:cNvSpPr>
                <a:spLocks noGrp="1"/>
              </p:cNvSpPr>
              <p:nvPr>
                <p:ph idx="4294967295"/>
              </p:nvPr>
            </p:nvSpPr>
            <p:spPr>
              <a:xfrm>
                <a:off x="85969" y="1905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r>
                  <a:rPr lang="en-US" sz="1800" b="1" dirty="0">
                    <a:solidFill>
                      <a:srgbClr val="000000"/>
                    </a:solidFill>
                    <a:latin typeface="Arial" panose="020B0604020202020204" pitchFamily="34" charset="0"/>
                    <a:cs typeface="Arial" panose="020B0604020202020204" pitchFamily="34" charset="0"/>
                  </a:rPr>
                  <a:t>Realize the logic equation: </a:t>
                </a:r>
                <a14:m>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𝒀</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𝑩𝑪</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oMath>
                </a14:m>
                <a:r>
                  <a:rPr lang="en-US" sz="1800" b="1" dirty="0">
                    <a:solidFill>
                      <a:srgbClr val="000000"/>
                    </a:solidFill>
                    <a:latin typeface="Arial" panose="020B0604020202020204" pitchFamily="34" charset="0"/>
                    <a:cs typeface="Arial" panose="020B0604020202020204" pitchFamily="34" charset="0"/>
                  </a:rPr>
                  <a:t> : POS Form </a:t>
                </a:r>
              </a:p>
              <a:p>
                <a:pPr algn="just" eaLnBrk="1" fontAlgn="auto" hangingPunct="1">
                  <a:spcAft>
                    <a:spcPts val="0"/>
                  </a:spcAft>
                  <a:defRPr/>
                </a:pPr>
                <a:r>
                  <a:rPr lang="en-US" sz="1800" b="1" dirty="0">
                    <a:solidFill>
                      <a:srgbClr val="000000"/>
                    </a:solidFill>
                    <a:latin typeface="Arial" panose="020B0604020202020204" pitchFamily="34" charset="0"/>
                    <a:cs typeface="Arial" panose="020B0604020202020204" pitchFamily="34" charset="0"/>
                  </a:rPr>
                  <a:t>Requires one  </a:t>
                </a:r>
                <a:r>
                  <a:rPr lang="en-US" sz="1800" b="1" dirty="0">
                    <a:solidFill>
                      <a:srgbClr val="FF0000"/>
                    </a:solidFill>
                    <a:latin typeface="Arial" panose="020B0604020202020204" pitchFamily="34" charset="0"/>
                    <a:cs typeface="Arial" panose="020B0604020202020204" pitchFamily="34" charset="0"/>
                  </a:rPr>
                  <a:t>AND</a:t>
                </a:r>
                <a:r>
                  <a:rPr lang="en-US" sz="1800" b="1" dirty="0">
                    <a:solidFill>
                      <a:srgbClr val="000000"/>
                    </a:solidFill>
                    <a:latin typeface="Arial" panose="020B0604020202020204" pitchFamily="34" charset="0"/>
                    <a:cs typeface="Arial" panose="020B0604020202020204" pitchFamily="34" charset="0"/>
                  </a:rPr>
                  <a:t> gate (inputs: </a:t>
                </a:r>
                <a14:m>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𝑩𝑪</m:t>
                    </m:r>
                  </m:oMath>
                </a14:m>
                <a:r>
                  <a:rPr lang="en-US" sz="1800" b="1" dirty="0">
                    <a:solidFill>
                      <a:srgbClr val="000000"/>
                    </a:solidFill>
                    <a:latin typeface="Arial" panose="020B0604020202020204" pitchFamily="34" charset="0"/>
                    <a:cs typeface="Arial" panose="020B0604020202020204" pitchFamily="34" charset="0"/>
                  </a:rPr>
                  <a:t>, &amp; </a:t>
                </a:r>
                <a14:m>
                  <m:oMath xmlns:m="http://schemas.openxmlformats.org/officeDocument/2006/math">
                    <m:r>
                      <a:rPr lang="en-US" sz="1800" b="1" i="1">
                        <a:solidFill>
                          <a:srgbClr val="000000"/>
                        </a:solidFill>
                        <a:latin typeface="Cambria Math" panose="02040503050406030204" pitchFamily="18" charset="0"/>
                        <a:cs typeface="Arial" panose="020B0604020202020204" pitchFamily="34" charset="0"/>
                      </a:rPr>
                      <m:t>𝑩</m:t>
                    </m:r>
                    <m:r>
                      <a:rPr lang="en-US" sz="1800" b="1" i="1">
                        <a:solidFill>
                          <a:srgbClr val="000000"/>
                        </a:solidFill>
                        <a:latin typeface="Cambria Math" panose="02040503050406030204" pitchFamily="18" charset="0"/>
                        <a:cs typeface="Arial" panose="020B0604020202020204" pitchFamily="34" charset="0"/>
                      </a:rPr>
                      <m:t>+</m:t>
                    </m:r>
                    <m:acc>
                      <m:accPr>
                        <m:chr m:val="̅"/>
                        <m:ctrlPr>
                          <a:rPr lang="en-US" sz="1800" b="1" i="1">
                            <a:solidFill>
                              <a:srgbClr val="000000"/>
                            </a:solidFill>
                            <a:latin typeface="Cambria Math"/>
                            <a:cs typeface="Arial" panose="020B0604020202020204" pitchFamily="34" charset="0"/>
                          </a:rPr>
                        </m:ctrlPr>
                      </m:accPr>
                      <m:e>
                        <m:r>
                          <a:rPr lang="en-US" sz="1800" b="1" i="1">
                            <a:solidFill>
                              <a:srgbClr val="000000"/>
                            </a:solidFill>
                            <a:latin typeface="Cambria Math" panose="02040503050406030204" pitchFamily="18" charset="0"/>
                            <a:cs typeface="Arial" panose="020B0604020202020204" pitchFamily="34" charset="0"/>
                          </a:rPr>
                          <m:t>𝑪</m:t>
                        </m:r>
                      </m:e>
                    </m:acc>
                    <m:r>
                      <a:rPr lang="en-US" sz="1800" b="1" i="1">
                        <a:solidFill>
                          <a:srgbClr val="000000"/>
                        </a:solidFill>
                        <a:latin typeface="Cambria Math" panose="02040503050406030204" pitchFamily="18" charset="0"/>
                        <a:cs typeface="Arial" panose="020B0604020202020204" pitchFamily="34" charset="0"/>
                      </a:rPr>
                      <m:t>𝑨</m:t>
                    </m:r>
                  </m:oMath>
                </a14:m>
                <a:r>
                  <a:rPr lang="en-US" sz="1800" b="1" dirty="0">
                    <a:solidFill>
                      <a:srgbClr val="000000"/>
                    </a:solidFill>
                    <a:latin typeface="Arial" panose="020B0604020202020204" pitchFamily="34" charset="0"/>
                    <a:cs typeface="Arial" panose="020B0604020202020204" pitchFamily="34" charset="0"/>
                  </a:rPr>
                  <a:t> )</a:t>
                </a:r>
              </a:p>
              <a:p>
                <a:pPr marL="0" indent="0" algn="just" eaLnBrk="1" fontAlgn="auto" hangingPunct="1">
                  <a:spcAft>
                    <a:spcPts val="0"/>
                  </a:spcAft>
                  <a:buNone/>
                  <a:defRPr/>
                </a:pPr>
                <a14:m>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𝑩𝑪</m:t>
                    </m:r>
                  </m:oMath>
                </a14:m>
                <a:r>
                  <a:rPr lang="en-US" sz="1800" b="1" dirty="0">
                    <a:solidFill>
                      <a:srgbClr val="000000"/>
                    </a:solidFill>
                    <a:latin typeface="Arial" panose="020B0604020202020204" pitchFamily="34" charset="0"/>
                    <a:cs typeface="Arial" panose="020B0604020202020204" pitchFamily="34" charset="0"/>
                  </a:rPr>
                  <a:t> : Requires </a:t>
                </a:r>
                <a:r>
                  <a:rPr lang="en-US" sz="1800" b="1" dirty="0">
                    <a:solidFill>
                      <a:srgbClr val="FF0000"/>
                    </a:solidFill>
                    <a:latin typeface="Arial" panose="020B0604020202020204" pitchFamily="34" charset="0"/>
                    <a:cs typeface="Arial" panose="020B0604020202020204" pitchFamily="34" charset="0"/>
                  </a:rPr>
                  <a:t>one AND</a:t>
                </a:r>
                <a:r>
                  <a:rPr lang="en-US" sz="1800" b="1" dirty="0">
                    <a:solidFill>
                      <a:srgbClr val="000000"/>
                    </a:solidFill>
                    <a:latin typeface="Arial" panose="020B0604020202020204" pitchFamily="34" charset="0"/>
                    <a:cs typeface="Arial" panose="020B0604020202020204" pitchFamily="34" charset="0"/>
                  </a:rPr>
                  <a:t> Gate (</a:t>
                </a:r>
                <a14:m>
                  <m:oMath xmlns:m="http://schemas.openxmlformats.org/officeDocument/2006/math">
                    <m:r>
                      <a:rPr lang="en-US" sz="1800" b="1" i="1">
                        <a:solidFill>
                          <a:srgbClr val="000000"/>
                        </a:solidFill>
                        <a:latin typeface="Cambria Math" panose="02040503050406030204" pitchFamily="18" charset="0"/>
                        <a:cs typeface="Arial" panose="020B0604020202020204" pitchFamily="34" charset="0"/>
                      </a:rPr>
                      <m:t>𝑩𝑪</m:t>
                    </m:r>
                  </m:oMath>
                </a14:m>
                <a:r>
                  <a:rPr lang="en-US" sz="1800" b="1" dirty="0">
                    <a:solidFill>
                      <a:srgbClr val="000000"/>
                    </a:solidFill>
                    <a:latin typeface="Arial" panose="020B0604020202020204" pitchFamily="34" charset="0"/>
                    <a:cs typeface="Arial" panose="020B0604020202020204" pitchFamily="34" charset="0"/>
                  </a:rPr>
                  <a:t>) followed by </a:t>
                </a:r>
                <a:r>
                  <a:rPr lang="en-US" sz="1800" b="1" dirty="0">
                    <a:solidFill>
                      <a:srgbClr val="FF0000"/>
                    </a:solidFill>
                    <a:latin typeface="Arial" panose="020B0604020202020204" pitchFamily="34" charset="0"/>
                    <a:cs typeface="Arial" panose="020B0604020202020204" pitchFamily="34" charset="0"/>
                  </a:rPr>
                  <a:t>one OR </a:t>
                </a:r>
                <a:r>
                  <a:rPr lang="en-US" sz="1800" b="1" dirty="0">
                    <a:solidFill>
                      <a:srgbClr val="000000"/>
                    </a:solidFill>
                    <a:latin typeface="Arial" panose="020B0604020202020204" pitchFamily="34" charset="0"/>
                    <a:cs typeface="Arial" panose="020B0604020202020204" pitchFamily="34" charset="0"/>
                  </a:rPr>
                  <a:t>Gate (</a:t>
                </a:r>
                <a14:m>
                  <m:oMath xmlns:m="http://schemas.openxmlformats.org/officeDocument/2006/math">
                    <m:r>
                      <a:rPr lang="en-US" sz="1800" b="1" i="1">
                        <a:solidFill>
                          <a:srgbClr val="000000"/>
                        </a:solidFill>
                        <a:latin typeface="Cambria Math" panose="02040503050406030204" pitchFamily="18" charset="0"/>
                        <a:cs typeface="Arial" panose="020B0604020202020204" pitchFamily="34" charset="0"/>
                      </a:rPr>
                      <m:t>𝑨</m:t>
                    </m:r>
                    <m:r>
                      <a:rPr lang="en-US" sz="1800" b="1" i="1">
                        <a:solidFill>
                          <a:srgbClr val="000000"/>
                        </a:solidFill>
                        <a:latin typeface="Cambria Math" panose="02040503050406030204" pitchFamily="18" charset="0"/>
                        <a:cs typeface="Arial" panose="020B0604020202020204" pitchFamily="34" charset="0"/>
                      </a:rPr>
                      <m:t>+</m:t>
                    </m:r>
                    <m:r>
                      <a:rPr lang="en-US" sz="1800" b="1" i="1">
                        <a:solidFill>
                          <a:srgbClr val="000000"/>
                        </a:solidFill>
                        <a:latin typeface="Cambria Math" panose="02040503050406030204" pitchFamily="18" charset="0"/>
                        <a:cs typeface="Arial" panose="020B0604020202020204" pitchFamily="34" charset="0"/>
                      </a:rPr>
                      <m:t>𝑩𝑪</m:t>
                    </m:r>
                  </m:oMath>
                </a14:m>
                <a:r>
                  <a:rPr lang="en-US" sz="1800" b="1" dirty="0">
                    <a:solidFill>
                      <a:srgbClr val="000000"/>
                    </a:solidFill>
                    <a:latin typeface="Arial" panose="020B0604020202020204" pitchFamily="34" charset="0"/>
                    <a:cs typeface="Arial" panose="020B0604020202020204" pitchFamily="34" charset="0"/>
                  </a:rPr>
                  <a:t>)</a:t>
                </a:r>
              </a:p>
              <a:p>
                <a:pPr marL="0" indent="0" algn="just" eaLnBrk="1" fontAlgn="auto" hangingPunct="1">
                  <a:spcAft>
                    <a:spcPts val="0"/>
                  </a:spcAft>
                  <a:buNone/>
                  <a:defRPr/>
                </a:pPr>
                <a14:m>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𝑩</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a:solidFill>
                              <a:srgbClr val="000000"/>
                            </a:solidFill>
                            <a:latin typeface="Cambria Math"/>
                            <a:cs typeface="Arial" panose="020B0604020202020204" pitchFamily="34" charset="0"/>
                          </a:rPr>
                        </m:ctrlPr>
                      </m:accPr>
                      <m:e>
                        <m:r>
                          <a:rPr lang="en-US" sz="1800" b="1" i="1">
                            <a:solidFill>
                              <a:srgbClr val="000000"/>
                            </a:solidFill>
                            <a:latin typeface="Cambria Math" panose="02040503050406030204" pitchFamily="18" charset="0"/>
                            <a:cs typeface="Arial" panose="020B0604020202020204" pitchFamily="34" charset="0"/>
                          </a:rPr>
                          <m:t>𝑪</m:t>
                        </m:r>
                      </m:e>
                    </m:acc>
                    <m:r>
                      <a:rPr lang="en-US" sz="1800" b="1" i="1">
                        <a:solidFill>
                          <a:srgbClr val="000000"/>
                        </a:solidFill>
                        <a:latin typeface="Cambria Math" panose="02040503050406030204" pitchFamily="18" charset="0"/>
                        <a:cs typeface="Arial" panose="020B0604020202020204" pitchFamily="34" charset="0"/>
                      </a:rPr>
                      <m:t>𝑨</m:t>
                    </m:r>
                  </m:oMath>
                </a14:m>
                <a:r>
                  <a:rPr lang="en-US" sz="1800" b="1" dirty="0">
                    <a:solidFill>
                      <a:srgbClr val="000000"/>
                    </a:solidFill>
                    <a:latin typeface="Arial" panose="020B0604020202020204" pitchFamily="34" charset="0"/>
                    <a:cs typeface="Arial" panose="020B0604020202020204" pitchFamily="34" charset="0"/>
                  </a:rPr>
                  <a:t>: Requires </a:t>
                </a:r>
                <a:r>
                  <a:rPr lang="en-US" sz="1800" b="1" dirty="0">
                    <a:solidFill>
                      <a:srgbClr val="FF0000"/>
                    </a:solidFill>
                    <a:latin typeface="Arial" panose="020B0604020202020204" pitchFamily="34" charset="0"/>
                    <a:cs typeface="Arial" panose="020B0604020202020204" pitchFamily="34" charset="0"/>
                  </a:rPr>
                  <a:t>one NOT </a:t>
                </a:r>
                <a:r>
                  <a:rPr lang="en-US" sz="1800" b="1" dirty="0">
                    <a:solidFill>
                      <a:srgbClr val="000000"/>
                    </a:solidFill>
                    <a:latin typeface="Arial" panose="020B0604020202020204" pitchFamily="34" charset="0"/>
                    <a:cs typeface="Arial" panose="020B0604020202020204" pitchFamily="34" charset="0"/>
                  </a:rPr>
                  <a:t>Gate (</a:t>
                </a:r>
                <a14:m>
                  <m:oMath xmlns:m="http://schemas.openxmlformats.org/officeDocument/2006/math">
                    <m:acc>
                      <m:accPr>
                        <m:chr m:val="̅"/>
                        <m:ctrlPr>
                          <a:rPr lang="en-US" sz="1800" b="1" i="1">
                            <a:solidFill>
                              <a:srgbClr val="000000"/>
                            </a:solidFill>
                            <a:latin typeface="Cambria Math"/>
                            <a:cs typeface="Arial" panose="020B0604020202020204" pitchFamily="34" charset="0"/>
                          </a:rPr>
                        </m:ctrlPr>
                      </m:accPr>
                      <m:e>
                        <m:r>
                          <a:rPr lang="en-US" sz="1800" b="1" i="1">
                            <a:solidFill>
                              <a:srgbClr val="000000"/>
                            </a:solidFill>
                            <a:latin typeface="Cambria Math" panose="02040503050406030204" pitchFamily="18" charset="0"/>
                            <a:cs typeface="Arial" panose="020B0604020202020204" pitchFamily="34" charset="0"/>
                          </a:rPr>
                          <m:t>𝑪</m:t>
                        </m:r>
                      </m:e>
                    </m:acc>
                  </m:oMath>
                </a14:m>
                <a:r>
                  <a:rPr lang="en-US" sz="1800" b="1" dirty="0">
                    <a:solidFill>
                      <a:srgbClr val="000000"/>
                    </a:solidFill>
                    <a:latin typeface="Arial" panose="020B0604020202020204" pitchFamily="34" charset="0"/>
                    <a:cs typeface="Arial" panose="020B0604020202020204" pitchFamily="34" charset="0"/>
                  </a:rPr>
                  <a:t>), </a:t>
                </a:r>
                <a:r>
                  <a:rPr lang="en-US" sz="1800" b="1" dirty="0">
                    <a:solidFill>
                      <a:srgbClr val="FF0000"/>
                    </a:solidFill>
                    <a:latin typeface="Arial" panose="020B0604020202020204" pitchFamily="34" charset="0"/>
                    <a:cs typeface="Arial" panose="020B0604020202020204" pitchFamily="34" charset="0"/>
                  </a:rPr>
                  <a:t>one AND </a:t>
                </a:r>
                <a:r>
                  <a:rPr lang="en-US" sz="1800" b="1" dirty="0">
                    <a:solidFill>
                      <a:srgbClr val="000000"/>
                    </a:solidFill>
                    <a:latin typeface="Arial" panose="020B0604020202020204" pitchFamily="34" charset="0"/>
                    <a:cs typeface="Arial" panose="020B0604020202020204" pitchFamily="34" charset="0"/>
                  </a:rPr>
                  <a:t>Gate (</a:t>
                </a:r>
                <a14:m>
                  <m:oMath xmlns:m="http://schemas.openxmlformats.org/officeDocument/2006/math">
                    <m:acc>
                      <m:accPr>
                        <m:chr m:val="̅"/>
                        <m:ctrlPr>
                          <a:rPr lang="en-US" sz="1800" b="1" i="1">
                            <a:solidFill>
                              <a:srgbClr val="000000"/>
                            </a:solidFill>
                            <a:latin typeface="Cambria Math"/>
                            <a:cs typeface="Arial" panose="020B0604020202020204" pitchFamily="34" charset="0"/>
                          </a:rPr>
                        </m:ctrlPr>
                      </m:accPr>
                      <m:e>
                        <m:r>
                          <a:rPr lang="en-US" sz="1800" b="1" i="1">
                            <a:solidFill>
                              <a:srgbClr val="000000"/>
                            </a:solidFill>
                            <a:latin typeface="Cambria Math" panose="02040503050406030204" pitchFamily="18" charset="0"/>
                            <a:cs typeface="Arial" panose="020B0604020202020204" pitchFamily="34" charset="0"/>
                          </a:rPr>
                          <m:t>𝑪</m:t>
                        </m:r>
                      </m:e>
                    </m:acc>
                    <m:r>
                      <a:rPr lang="en-US" sz="1800" b="1" i="1">
                        <a:solidFill>
                          <a:srgbClr val="000000"/>
                        </a:solidFill>
                        <a:latin typeface="Cambria Math" panose="02040503050406030204" pitchFamily="18" charset="0"/>
                        <a:cs typeface="Arial" panose="020B0604020202020204" pitchFamily="34" charset="0"/>
                      </a:rPr>
                      <m:t>𝑨</m:t>
                    </m:r>
                  </m:oMath>
                </a14:m>
                <a:r>
                  <a:rPr lang="en-US" sz="1800" b="1" dirty="0">
                    <a:solidFill>
                      <a:srgbClr val="000000"/>
                    </a:solidFill>
                    <a:latin typeface="Arial" panose="020B0604020202020204" pitchFamily="34" charset="0"/>
                    <a:cs typeface="Arial" panose="020B0604020202020204" pitchFamily="34" charset="0"/>
                  </a:rPr>
                  <a:t>),  followed by </a:t>
                </a:r>
                <a:r>
                  <a:rPr lang="en-US" sz="1800" b="1" dirty="0">
                    <a:solidFill>
                      <a:srgbClr val="FF0000"/>
                    </a:solidFill>
                    <a:latin typeface="Arial" panose="020B0604020202020204" pitchFamily="34" charset="0"/>
                    <a:cs typeface="Arial" panose="020B0604020202020204" pitchFamily="34" charset="0"/>
                  </a:rPr>
                  <a:t>one OR </a:t>
                </a:r>
                <a:r>
                  <a:rPr lang="en-US" sz="1800" b="1" dirty="0">
                    <a:solidFill>
                      <a:srgbClr val="000000"/>
                    </a:solidFill>
                    <a:latin typeface="Arial" panose="020B0604020202020204" pitchFamily="34" charset="0"/>
                    <a:cs typeface="Arial" panose="020B0604020202020204" pitchFamily="34" charset="0"/>
                  </a:rPr>
                  <a:t>Gate (</a:t>
                </a:r>
                <a14:m>
                  <m:oMath xmlns:m="http://schemas.openxmlformats.org/officeDocument/2006/math">
                    <m:r>
                      <a:rPr lang="en-US" sz="1800" b="1" i="1">
                        <a:solidFill>
                          <a:srgbClr val="000000"/>
                        </a:solidFill>
                        <a:latin typeface="Cambria Math" panose="02040503050406030204" pitchFamily="18" charset="0"/>
                        <a:cs typeface="Arial" panose="020B0604020202020204" pitchFamily="34" charset="0"/>
                      </a:rPr>
                      <m:t>𝑩</m:t>
                    </m:r>
                    <m:r>
                      <a:rPr lang="en-US" sz="1800" b="1" i="1">
                        <a:solidFill>
                          <a:srgbClr val="000000"/>
                        </a:solidFill>
                        <a:latin typeface="Cambria Math" panose="02040503050406030204" pitchFamily="18" charset="0"/>
                        <a:cs typeface="Arial" panose="020B0604020202020204" pitchFamily="34" charset="0"/>
                      </a:rPr>
                      <m:t>+</m:t>
                    </m:r>
                    <m:acc>
                      <m:accPr>
                        <m:chr m:val="̅"/>
                        <m:ctrlPr>
                          <a:rPr lang="en-US" sz="1800" b="1" i="1">
                            <a:solidFill>
                              <a:srgbClr val="000000"/>
                            </a:solidFill>
                            <a:latin typeface="Cambria Math"/>
                            <a:cs typeface="Arial" panose="020B0604020202020204" pitchFamily="34" charset="0"/>
                          </a:rPr>
                        </m:ctrlPr>
                      </m:accPr>
                      <m:e>
                        <m:r>
                          <a:rPr lang="en-US" sz="1800" b="1" i="1">
                            <a:solidFill>
                              <a:srgbClr val="000000"/>
                            </a:solidFill>
                            <a:latin typeface="Cambria Math" panose="02040503050406030204" pitchFamily="18" charset="0"/>
                            <a:cs typeface="Arial" panose="020B0604020202020204" pitchFamily="34" charset="0"/>
                          </a:rPr>
                          <m:t>𝑪</m:t>
                        </m:r>
                      </m:e>
                    </m:acc>
                    <m:r>
                      <a:rPr lang="en-US" sz="1800" b="1" i="1">
                        <a:solidFill>
                          <a:srgbClr val="000000"/>
                        </a:solidFill>
                        <a:latin typeface="Cambria Math" panose="02040503050406030204" pitchFamily="18" charset="0"/>
                        <a:cs typeface="Arial" panose="020B0604020202020204" pitchFamily="34" charset="0"/>
                      </a:rPr>
                      <m:t>𝑨</m:t>
                    </m:r>
                  </m:oMath>
                </a14:m>
                <a:r>
                  <a:rPr lang="en-US" sz="1800" b="1" dirty="0">
                    <a:solidFill>
                      <a:srgbClr val="000000"/>
                    </a:solidFill>
                    <a:latin typeface="Arial" panose="020B0604020202020204" pitchFamily="34" charset="0"/>
                    <a:cs typeface="Arial" panose="020B0604020202020204" pitchFamily="34" charset="0"/>
                  </a:rPr>
                  <a:t>)</a:t>
                </a:r>
              </a:p>
              <a:p>
                <a:pPr algn="just" eaLnBrk="1" fontAlgn="auto" hangingPunct="1">
                  <a:spcAft>
                    <a:spcPts val="0"/>
                  </a:spcAft>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mc:Choice>
        <mc:Fallback xmlns="">
          <p:sp>
            <p:nvSpPr>
              <p:cNvPr id="9218" name="Content Placeholder 2"/>
              <p:cNvSpPr>
                <a:spLocks noGrp="1" noRot="1" noChangeAspect="1" noMove="1" noResize="1" noEditPoints="1" noAdjustHandles="1" noChangeArrowheads="1" noChangeShapeType="1" noTextEdit="1"/>
              </p:cNvSpPr>
              <p:nvPr>
                <p:ph idx="4294967295"/>
              </p:nvPr>
            </p:nvSpPr>
            <p:spPr>
              <a:xfrm>
                <a:off x="85969" y="1905000"/>
                <a:ext cx="8991600" cy="3763963"/>
              </a:xfrm>
              <a:blipFill>
                <a:blip r:embed="rId4"/>
                <a:stretch>
                  <a:fillRect l="-542" t="-810" r="-610"/>
                </a:stretch>
              </a:blipFill>
            </p:spPr>
            <p:txBody>
              <a:bodyPr/>
              <a:lstStyle/>
              <a:p>
                <a:r>
                  <a:rPr lang="en-US">
                    <a:noFill/>
                  </a:rPr>
                  <a:t> </a:t>
                </a:r>
              </a:p>
            </p:txBody>
          </p:sp>
        </mc:Fallback>
      </mc:AlternateContent>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Realization: </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1CBF256C-A724-496A-B971-378B32D6C38E}"/>
              </a:ext>
            </a:extLst>
          </p:cNvPr>
          <p:cNvPicPr>
            <a:picLocks noChangeAspect="1"/>
          </p:cNvPicPr>
          <p:nvPr/>
        </p:nvPicPr>
        <p:blipFill>
          <a:blip r:embed="rId5"/>
          <a:stretch>
            <a:fillRect/>
          </a:stretch>
        </p:blipFill>
        <p:spPr>
          <a:xfrm>
            <a:off x="1752441" y="3657600"/>
            <a:ext cx="5639117" cy="2972284"/>
          </a:xfrm>
          <a:prstGeom prst="rect">
            <a:avLst/>
          </a:prstGeom>
        </p:spPr>
      </p:pic>
    </p:spTree>
    <p:extLst>
      <p:ext uri="{BB962C8B-B14F-4D97-AF65-F5344CB8AC3E}">
        <p14:creationId xmlns:p14="http://schemas.microsoft.com/office/powerpoint/2010/main" val="2392600814"/>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18" name="Content Placeholder 2"/>
              <p:cNvSpPr>
                <a:spLocks noGrp="1"/>
              </p:cNvSpPr>
              <p:nvPr>
                <p:ph idx="4294967295"/>
              </p:nvPr>
            </p:nvSpPr>
            <p:spPr>
              <a:xfrm>
                <a:off x="85969" y="1905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r>
                  <a:rPr lang="en-US" sz="1800" b="1" dirty="0">
                    <a:solidFill>
                      <a:srgbClr val="000000"/>
                    </a:solidFill>
                    <a:latin typeface="Arial" panose="020B0604020202020204" pitchFamily="34" charset="0"/>
                    <a:cs typeface="Arial" panose="020B0604020202020204" pitchFamily="34" charset="0"/>
                  </a:rPr>
                  <a:t>Logic equation: </a:t>
                </a:r>
                <a14:m>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𝒀</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𝑩𝑪</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oMath>
                </a14:m>
                <a:endParaRPr lang="en-US" sz="1800" b="1" dirty="0">
                  <a:solidFill>
                    <a:srgbClr val="000000"/>
                  </a:solidFill>
                  <a:latin typeface="Arial" panose="020B0604020202020204" pitchFamily="34" charset="0"/>
                  <a:cs typeface="Arial" panose="020B0604020202020204" pitchFamily="34" charset="0"/>
                </a:endParaRPr>
              </a:p>
              <a:p>
                <a:pPr algn="just" eaLnBrk="1" fontAlgn="auto" hangingPunct="1">
                  <a:spcAft>
                    <a:spcPts val="0"/>
                  </a:spcAft>
                  <a:defRPr/>
                </a:pPr>
                <a:r>
                  <a:rPr lang="en-US" sz="1800" b="1" dirty="0">
                    <a:solidFill>
                      <a:srgbClr val="000000"/>
                    </a:solidFill>
                    <a:latin typeface="Arial" panose="020B0604020202020204" pitchFamily="34" charset="0"/>
                    <a:cs typeface="Arial" panose="020B0604020202020204" pitchFamily="34" charset="0"/>
                  </a:rPr>
                  <a:t>The form is POS</a:t>
                </a:r>
              </a:p>
              <a:p>
                <a:pPr marL="0" indent="0" algn="just" eaLnBrk="1" fontAlgn="auto" hangingPunct="1">
                  <a:spcAft>
                    <a:spcPts val="0"/>
                  </a:spcAft>
                  <a:buNone/>
                  <a:defRPr/>
                </a:pPr>
                <a14:m>
                  <m:oMathPara xmlns:m="http://schemas.openxmlformats.org/officeDocument/2006/math">
                    <m:oMathParaPr>
                      <m:jc m:val="left"/>
                    </m:oMathParaPr>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𝒀</m:t>
                      </m:r>
                      <m:r>
                        <a:rPr lang="en-US" sz="1800" b="1" i="1" smtClean="0">
                          <a:solidFill>
                            <a:srgbClr val="000000"/>
                          </a:solidFill>
                          <a:latin typeface="Cambria Math" panose="02040503050406030204" pitchFamily="18" charset="0"/>
                          <a:cs typeface="Arial" panose="020B0604020202020204" pitchFamily="34" charset="0"/>
                        </a:rPr>
                        <m:t>=</m:t>
                      </m:r>
                      <m:d>
                        <m:dPr>
                          <m:ctrlPr>
                            <a:rPr lang="en-US" sz="1800" b="1" i="1" smtClean="0">
                              <a:solidFill>
                                <a:srgbClr val="000000"/>
                              </a:solidFill>
                              <a:latin typeface="Cambria Math"/>
                              <a:cs typeface="Arial" panose="020B0604020202020204" pitchFamily="34" charset="0"/>
                            </a:rPr>
                          </m:ctrlPr>
                        </m:dPr>
                        <m:e>
                          <m:r>
                            <a:rPr lang="en-US" sz="1800" b="1" i="1" smtClean="0">
                              <a:solidFill>
                                <a:srgbClr val="000000"/>
                              </a:solidFill>
                              <a:latin typeface="Cambria Math" panose="02040503050406030204" pitchFamily="18" charset="0"/>
                              <a:cs typeface="Arial" panose="020B0604020202020204" pitchFamily="34" charset="0"/>
                            </a:rPr>
                            <m:t>𝑨</m:t>
                          </m:r>
                        </m:e>
                      </m:d>
                      <m:d>
                        <m:dPr>
                          <m:ctrlPr>
                            <a:rPr lang="en-US" sz="1800" b="1" i="1" smtClean="0">
                              <a:solidFill>
                                <a:srgbClr val="000000"/>
                              </a:solidFill>
                              <a:latin typeface="Cambria Math"/>
                              <a:cs typeface="Arial" panose="020B0604020202020204" pitchFamily="34" charset="0"/>
                            </a:rPr>
                          </m:ctrlPr>
                        </m:dPr>
                        <m:e>
                          <m:r>
                            <a:rPr lang="en-US" sz="1800" b="1" i="1" smtClean="0">
                              <a:solidFill>
                                <a:srgbClr val="000000"/>
                              </a:solidFill>
                              <a:latin typeface="Cambria Math" panose="02040503050406030204" pitchFamily="18" charset="0"/>
                              <a:cs typeface="Arial" panose="020B0604020202020204" pitchFamily="34" charset="0"/>
                            </a:rPr>
                            <m:t>𝑩</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𝑨</m:t>
                          </m:r>
                        </m:e>
                      </m:d>
                      <m:r>
                        <a:rPr lang="en-US" sz="1800" b="1" i="1">
                          <a:solidFill>
                            <a:srgbClr val="000000"/>
                          </a:solidFill>
                          <a:latin typeface="Cambria Math" panose="02040503050406030204" pitchFamily="18" charset="0"/>
                          <a:cs typeface="Arial" panose="020B0604020202020204" pitchFamily="34" charset="0"/>
                        </a:rPr>
                        <m:t>+</m:t>
                      </m:r>
                      <m:d>
                        <m:dPr>
                          <m:ctrlPr>
                            <a:rPr lang="en-US" sz="1800" b="1" i="1" smtClean="0">
                              <a:solidFill>
                                <a:srgbClr val="000000"/>
                              </a:solidFill>
                              <a:latin typeface="Cambria Math"/>
                              <a:cs typeface="Arial" panose="020B0604020202020204" pitchFamily="34" charset="0"/>
                            </a:rPr>
                          </m:ctrlPr>
                        </m:dPr>
                        <m:e>
                          <m:r>
                            <a:rPr lang="en-US" sz="1800" b="1" i="1">
                              <a:solidFill>
                                <a:srgbClr val="000000"/>
                              </a:solidFill>
                              <a:latin typeface="Cambria Math" panose="02040503050406030204" pitchFamily="18" charset="0"/>
                              <a:cs typeface="Arial" panose="020B0604020202020204" pitchFamily="34" charset="0"/>
                            </a:rPr>
                            <m:t>𝑩𝑪</m:t>
                          </m:r>
                        </m:e>
                      </m:d>
                      <m:d>
                        <m:dPr>
                          <m:ctrlPr>
                            <a:rPr lang="en-US" sz="1800" b="1" i="1" smtClean="0">
                              <a:solidFill>
                                <a:srgbClr val="000000"/>
                              </a:solidFill>
                              <a:latin typeface="Cambria Math"/>
                              <a:cs typeface="Arial" panose="020B0604020202020204" pitchFamily="34" charset="0"/>
                            </a:rPr>
                          </m:ctrlPr>
                        </m:dPr>
                        <m:e>
                          <m:r>
                            <a:rPr lang="en-US" sz="1800" b="1" i="1">
                              <a:solidFill>
                                <a:srgbClr val="000000"/>
                              </a:solidFill>
                              <a:latin typeface="Cambria Math" panose="02040503050406030204" pitchFamily="18" charset="0"/>
                              <a:cs typeface="Arial" panose="020B0604020202020204" pitchFamily="34" charset="0"/>
                            </a:rPr>
                            <m:t>𝑩</m:t>
                          </m:r>
                          <m:r>
                            <a:rPr lang="en-US" sz="1800" b="1" i="1">
                              <a:solidFill>
                                <a:srgbClr val="000000"/>
                              </a:solidFill>
                              <a:latin typeface="Cambria Math" panose="02040503050406030204" pitchFamily="18" charset="0"/>
                              <a:cs typeface="Arial" panose="020B0604020202020204" pitchFamily="34" charset="0"/>
                            </a:rPr>
                            <m:t>+</m:t>
                          </m:r>
                          <m:acc>
                            <m:accPr>
                              <m:chr m:val="̅"/>
                              <m:ctrlPr>
                                <a:rPr lang="en-US" sz="1800" b="1" i="1">
                                  <a:solidFill>
                                    <a:srgbClr val="000000"/>
                                  </a:solidFill>
                                  <a:latin typeface="Cambria Math"/>
                                  <a:cs typeface="Arial" panose="020B0604020202020204" pitchFamily="34" charset="0"/>
                                </a:rPr>
                              </m:ctrlPr>
                            </m:accPr>
                            <m:e>
                              <m:r>
                                <a:rPr lang="en-US" sz="1800" b="1" i="1">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𝑨</m:t>
                          </m:r>
                        </m:e>
                      </m:d>
                    </m:oMath>
                  </m:oMathPara>
                </a14:m>
                <a:endParaRPr lang="en-US" sz="1800" b="1" i="1" dirty="0">
                  <a:solidFill>
                    <a:srgbClr val="000000"/>
                  </a:solidFill>
                  <a:latin typeface="Cambria Math" panose="02040503050406030204" pitchFamily="18" charset="0"/>
                  <a:cs typeface="Arial" panose="020B0604020202020204" pitchFamily="34" charset="0"/>
                </a:endParaRPr>
              </a:p>
              <a:p>
                <a:pPr marL="0" indent="0" algn="just" eaLnBrk="1" fontAlgn="auto" hangingPunct="1">
                  <a:spcAft>
                    <a:spcPts val="0"/>
                  </a:spcAft>
                  <a:buNone/>
                  <a:defRPr/>
                </a:pPr>
                <a14:m>
                  <m:oMathPara xmlns:m="http://schemas.openxmlformats.org/officeDocument/2006/math">
                    <m:oMathParaPr>
                      <m:jc m:val="center"/>
                    </m:oMathParaPr>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𝑩𝑪𝑩</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𝑩𝑪</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𝑨</m:t>
                      </m:r>
                    </m:oMath>
                  </m:oMathPara>
                </a14:m>
                <a:endParaRPr lang="en-US" sz="1800" b="1" i="1" dirty="0">
                  <a:solidFill>
                    <a:srgbClr val="000000"/>
                  </a:solidFill>
                  <a:latin typeface="Cambria Math" panose="02040503050406030204" pitchFamily="18" charset="0"/>
                  <a:cs typeface="Arial" panose="020B0604020202020204" pitchFamily="34" charset="0"/>
                </a:endParaRPr>
              </a:p>
              <a:p>
                <a:pPr marL="0" indent="0" algn="just" eaLnBrk="1" fontAlgn="auto" hangingPunct="1">
                  <a:spcAft>
                    <a:spcPts val="0"/>
                  </a:spcAft>
                  <a:buNone/>
                  <a:defRPr/>
                </a:pPr>
                <a14:m>
                  <m:oMathPara xmlns:m="http://schemas.openxmlformats.org/officeDocument/2006/math">
                    <m:oMathParaPr>
                      <m:jc m:val="center"/>
                    </m:oMathParaPr>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𝑩𝑪</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𝑩</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𝟎</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oMath>
                  </m:oMathPara>
                </a14:m>
                <a:endParaRPr lang="en-US" sz="1800" b="1" i="1" dirty="0">
                  <a:solidFill>
                    <a:srgbClr val="000000"/>
                  </a:solidFill>
                  <a:latin typeface="Cambria Math" panose="02040503050406030204" pitchFamily="18" charset="0"/>
                  <a:cs typeface="Arial" panose="020B0604020202020204" pitchFamily="34" charset="0"/>
                </a:endParaRPr>
              </a:p>
              <a:p>
                <a:pPr marL="0" indent="0" algn="just" eaLnBrk="1" fontAlgn="auto" hangingPunct="1">
                  <a:spcAft>
                    <a:spcPts val="0"/>
                  </a:spcAft>
                  <a:buNone/>
                  <a:defRPr/>
                </a:pPr>
                <a14:m>
                  <m:oMathPara xmlns:m="http://schemas.openxmlformats.org/officeDocument/2006/math">
                    <m:oMathParaPr>
                      <m:jc m:val="center"/>
                    </m:oMathParaPr>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m:t>
                      </m:r>
                      <m:d>
                        <m:dPr>
                          <m:ctrlPr>
                            <a:rPr lang="en-US" sz="1800" b="1" i="1" smtClean="0">
                              <a:solidFill>
                                <a:srgbClr val="000000"/>
                              </a:solidFill>
                              <a:latin typeface="Cambria Math"/>
                              <a:cs typeface="Arial" panose="020B0604020202020204" pitchFamily="34" charset="0"/>
                            </a:rPr>
                          </m:ctrlPr>
                        </m:dPr>
                        <m:e>
                          <m:r>
                            <a:rPr lang="en-US" sz="1800" b="1" i="1" smtClean="0">
                              <a:solidFill>
                                <a:srgbClr val="000000"/>
                              </a:solidFill>
                              <a:latin typeface="Cambria Math" panose="02040503050406030204" pitchFamily="18" charset="0"/>
                              <a:cs typeface="Arial" panose="020B0604020202020204" pitchFamily="34" charset="0"/>
                            </a:rPr>
                            <m:t>𝑪</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e>
                      </m:d>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d>
                        <m:dPr>
                          <m:ctrlPr>
                            <a:rPr lang="en-US" sz="1800" b="1" i="1" smtClean="0">
                              <a:solidFill>
                                <a:srgbClr val="000000"/>
                              </a:solidFill>
                              <a:latin typeface="Cambria Math"/>
                              <a:cs typeface="Arial" panose="020B0604020202020204" pitchFamily="34" charset="0"/>
                            </a:rPr>
                          </m:ctrlPr>
                        </m:dPr>
                        <m:e>
                          <m:r>
                            <a:rPr lang="en-US" sz="1800" b="1" i="1" smtClean="0">
                              <a:solidFill>
                                <a:srgbClr val="000000"/>
                              </a:solidFill>
                              <a:latin typeface="Cambria Math" panose="02040503050406030204" pitchFamily="18" charset="0"/>
                              <a:cs typeface="Arial" panose="020B0604020202020204" pitchFamily="34" charset="0"/>
                            </a:rPr>
                            <m:t>𝑩</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𝑩</m:t>
                              </m:r>
                            </m:e>
                          </m:acc>
                        </m:e>
                      </m:d>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m:t>
                      </m:r>
                      <m:d>
                        <m:dPr>
                          <m:ctrlPr>
                            <a:rPr lang="en-US" sz="1800" b="1" i="1" smtClean="0">
                              <a:solidFill>
                                <a:srgbClr val="000000"/>
                              </a:solidFill>
                              <a:latin typeface="Cambria Math"/>
                              <a:cs typeface="Arial" panose="020B0604020202020204" pitchFamily="34" charset="0"/>
                            </a:rPr>
                          </m:ctrlPr>
                        </m:dPr>
                        <m:e>
                          <m:r>
                            <a:rPr lang="en-US" sz="1800" b="1" i="1" smtClean="0">
                              <a:solidFill>
                                <a:srgbClr val="000000"/>
                              </a:solidFill>
                              <a:latin typeface="Cambria Math" panose="02040503050406030204" pitchFamily="18" charset="0"/>
                              <a:cs typeface="Arial" panose="020B0604020202020204" pitchFamily="34" charset="0"/>
                            </a:rPr>
                            <m:t>𝑨</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𝑨</m:t>
                              </m:r>
                            </m:e>
                          </m:acc>
                        </m:e>
                      </m:d>
                      <m:r>
                        <a:rPr lang="en-US" sz="1800" b="1" i="1" smtClean="0">
                          <a:solidFill>
                            <a:srgbClr val="000000"/>
                          </a:solidFill>
                          <a:latin typeface="Cambria Math" panose="02040503050406030204" pitchFamily="18" charset="0"/>
                          <a:cs typeface="Arial" panose="020B0604020202020204" pitchFamily="34" charset="0"/>
                        </a:rPr>
                        <m:t>𝑩𝑪</m:t>
                      </m:r>
                    </m:oMath>
                  </m:oMathPara>
                </a14:m>
                <a:endParaRPr lang="en-US" sz="1800" b="1" i="1" dirty="0">
                  <a:solidFill>
                    <a:srgbClr val="000000"/>
                  </a:solidFill>
                  <a:latin typeface="Cambria Math" panose="02040503050406030204" pitchFamily="18" charset="0"/>
                  <a:cs typeface="Arial" panose="020B0604020202020204" pitchFamily="34" charset="0"/>
                </a:endParaRPr>
              </a:p>
              <a:p>
                <a:pPr marL="0" indent="0" algn="just" eaLnBrk="1" fontAlgn="auto" hangingPunct="1">
                  <a:spcAft>
                    <a:spcPts val="0"/>
                  </a:spcAft>
                  <a:buNone/>
                  <a:defRPr/>
                </a:pPr>
                <a14:m>
                  <m:oMathPara xmlns:m="http://schemas.openxmlformats.org/officeDocument/2006/math">
                    <m:oMathParaPr>
                      <m:jc m:val="center"/>
                    </m:oMathParaPr>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𝑨𝑩𝑪</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𝑩</m:t>
                          </m:r>
                        </m:e>
                      </m:acc>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𝑨𝑩𝑪</m:t>
                      </m:r>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𝑨</m:t>
                          </m:r>
                        </m:e>
                      </m:acc>
                      <m:r>
                        <a:rPr lang="en-US" sz="1800" b="1" i="1" smtClean="0">
                          <a:solidFill>
                            <a:srgbClr val="000000"/>
                          </a:solidFill>
                          <a:latin typeface="Cambria Math" panose="02040503050406030204" pitchFamily="18" charset="0"/>
                          <a:cs typeface="Arial" panose="020B0604020202020204" pitchFamily="34" charset="0"/>
                        </a:rPr>
                        <m:t>𝑩𝑪</m:t>
                      </m:r>
                    </m:oMath>
                  </m:oMathPara>
                </a14:m>
                <a:endParaRPr lang="en-US" sz="1800" b="1" i="1" dirty="0">
                  <a:solidFill>
                    <a:srgbClr val="000000"/>
                  </a:solidFill>
                  <a:latin typeface="Cambria Math" panose="02040503050406030204" pitchFamily="18" charset="0"/>
                  <a:cs typeface="Arial" panose="020B0604020202020204" pitchFamily="34" charset="0"/>
                </a:endParaRPr>
              </a:p>
              <a:p>
                <a:pPr marL="0" indent="0" algn="just" eaLnBrk="1" fontAlgn="auto" hangingPunct="1">
                  <a:spcAft>
                    <a:spcPts val="0"/>
                  </a:spcAft>
                  <a:buNone/>
                  <a:defRPr/>
                </a:pPr>
                <a14:m>
                  <m:oMathPara xmlns:m="http://schemas.openxmlformats.org/officeDocument/2006/math">
                    <m:oMathParaPr>
                      <m:jc m:val="center"/>
                    </m:oMathParaPr>
                    <m:oMath xmlns:m="http://schemas.openxmlformats.org/officeDocument/2006/math">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𝑨𝑩𝑪</m:t>
                      </m:r>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𝑨𝑩</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m:t>
                      </m:r>
                      <m:r>
                        <a:rPr lang="en-US" sz="1800" b="1" i="1" smtClean="0">
                          <a:solidFill>
                            <a:srgbClr val="000000"/>
                          </a:solidFill>
                          <a:latin typeface="Cambria Math" panose="02040503050406030204" pitchFamily="18" charset="0"/>
                          <a:cs typeface="Arial" panose="020B0604020202020204" pitchFamily="34" charset="0"/>
                        </a:rPr>
                        <m:t>𝑨</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𝑩</m:t>
                          </m:r>
                        </m:e>
                      </m:acc>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𝑪</m:t>
                          </m:r>
                        </m:e>
                      </m:acc>
                      <m:r>
                        <a:rPr lang="en-US" sz="1800" b="1" i="1" smtClean="0">
                          <a:solidFill>
                            <a:srgbClr val="000000"/>
                          </a:solidFill>
                          <a:latin typeface="Cambria Math" panose="02040503050406030204" pitchFamily="18" charset="0"/>
                          <a:cs typeface="Arial" panose="020B0604020202020204" pitchFamily="34" charset="0"/>
                        </a:rPr>
                        <m:t>+</m:t>
                      </m:r>
                      <m:acc>
                        <m:accPr>
                          <m:chr m:val="̅"/>
                          <m:ctrlPr>
                            <a:rPr lang="en-US" sz="1800" b="1" i="1" smtClean="0">
                              <a:solidFill>
                                <a:srgbClr val="000000"/>
                              </a:solidFill>
                              <a:latin typeface="Cambria Math"/>
                              <a:cs typeface="Arial" panose="020B0604020202020204" pitchFamily="34" charset="0"/>
                            </a:rPr>
                          </m:ctrlPr>
                        </m:accPr>
                        <m:e>
                          <m:r>
                            <a:rPr lang="en-US" sz="1800" b="1" i="1" smtClean="0">
                              <a:solidFill>
                                <a:srgbClr val="000000"/>
                              </a:solidFill>
                              <a:latin typeface="Cambria Math" panose="02040503050406030204" pitchFamily="18" charset="0"/>
                              <a:cs typeface="Arial" panose="020B0604020202020204" pitchFamily="34" charset="0"/>
                            </a:rPr>
                            <m:t>𝑨</m:t>
                          </m:r>
                        </m:e>
                      </m:acc>
                      <m:r>
                        <a:rPr lang="en-US" sz="1800" b="1" i="1" smtClean="0">
                          <a:solidFill>
                            <a:srgbClr val="000000"/>
                          </a:solidFill>
                          <a:latin typeface="Cambria Math" panose="02040503050406030204" pitchFamily="18" charset="0"/>
                          <a:cs typeface="Arial" panose="020B0604020202020204" pitchFamily="34" charset="0"/>
                        </a:rPr>
                        <m:t>𝑩𝑪</m:t>
                      </m:r>
                    </m:oMath>
                  </m:oMathPara>
                </a14:m>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None/>
                  <a:defRPr/>
                </a:pPr>
                <a:r>
                  <a:rPr lang="en-US" sz="1800" b="1" dirty="0">
                    <a:solidFill>
                      <a:srgbClr val="000000"/>
                    </a:solidFill>
                    <a:latin typeface="Arial" panose="020B0604020202020204" pitchFamily="34" charset="0"/>
                    <a:cs typeface="Arial" panose="020B0604020202020204" pitchFamily="34" charset="0"/>
                  </a:rPr>
                  <a:t>The form is SOP now (Canonical – involves all literals ABC)</a:t>
                </a:r>
              </a:p>
              <a:p>
                <a:pPr marL="0" indent="0" algn="ctr" eaLnBrk="1" fontAlgn="auto" hangingPunct="1">
                  <a:spcAft>
                    <a:spcPts val="0"/>
                  </a:spcAft>
                  <a:buNone/>
                  <a:defRPr/>
                </a:pPr>
                <a14:m>
                  <m:oMath xmlns:m="http://schemas.openxmlformats.org/officeDocument/2006/math">
                    <m:r>
                      <a:rPr lang="en-US" sz="1800" b="1" i="1" smtClean="0">
                        <a:solidFill>
                          <a:schemeClr val="accent2">
                            <a:lumMod val="75000"/>
                          </a:schemeClr>
                        </a:solidFill>
                        <a:latin typeface="Cambria Math" panose="02040503050406030204" pitchFamily="18" charset="0"/>
                        <a:cs typeface="Arial" panose="020B0604020202020204" pitchFamily="34" charset="0"/>
                      </a:rPr>
                      <m:t>𝑨𝑩</m:t>
                    </m:r>
                    <m:r>
                      <a:rPr lang="en-US" sz="1800" b="1" i="1" smtClean="0">
                        <a:solidFill>
                          <a:schemeClr val="accent2">
                            <a:lumMod val="75000"/>
                          </a:schemeClr>
                        </a:solidFill>
                        <a:latin typeface="Cambria Math" panose="02040503050406030204" pitchFamily="18" charset="0"/>
                        <a:cs typeface="Arial" panose="020B0604020202020204" pitchFamily="34" charset="0"/>
                      </a:rPr>
                      <m:t>+</m:t>
                    </m:r>
                    <m:r>
                      <a:rPr lang="en-US" sz="1800" b="1" i="1" smtClean="0">
                        <a:solidFill>
                          <a:schemeClr val="accent2">
                            <a:lumMod val="75000"/>
                          </a:schemeClr>
                        </a:solidFill>
                        <a:latin typeface="Cambria Math" panose="02040503050406030204" pitchFamily="18" charset="0"/>
                        <a:cs typeface="Arial" panose="020B0604020202020204" pitchFamily="34" charset="0"/>
                      </a:rPr>
                      <m:t>𝑨</m:t>
                    </m:r>
                    <m:acc>
                      <m:accPr>
                        <m:chr m:val="̅"/>
                        <m:ctrlPr>
                          <a:rPr lang="en-US" sz="1800" b="1" i="1" smtClean="0">
                            <a:solidFill>
                              <a:schemeClr val="accent2">
                                <a:lumMod val="75000"/>
                              </a:schemeClr>
                            </a:solidFill>
                            <a:latin typeface="Cambria Math"/>
                            <a:cs typeface="Arial" panose="020B0604020202020204" pitchFamily="34" charset="0"/>
                          </a:rPr>
                        </m:ctrlPr>
                      </m:accPr>
                      <m:e>
                        <m:r>
                          <a:rPr lang="en-US" sz="1800" b="1" i="1" smtClean="0">
                            <a:solidFill>
                              <a:schemeClr val="accent2">
                                <a:lumMod val="75000"/>
                              </a:schemeClr>
                            </a:solidFill>
                            <a:latin typeface="Cambria Math" panose="02040503050406030204" pitchFamily="18" charset="0"/>
                            <a:cs typeface="Arial" panose="020B0604020202020204" pitchFamily="34" charset="0"/>
                          </a:rPr>
                          <m:t>𝑪</m:t>
                        </m:r>
                      </m:e>
                    </m:acc>
                    <m:r>
                      <a:rPr lang="en-US" sz="1800" b="1" i="1" smtClean="0">
                        <a:solidFill>
                          <a:schemeClr val="accent2">
                            <a:lumMod val="75000"/>
                          </a:schemeClr>
                        </a:solidFill>
                        <a:latin typeface="Cambria Math" panose="02040503050406030204" pitchFamily="18" charset="0"/>
                        <a:cs typeface="Arial" panose="020B0604020202020204" pitchFamily="34" charset="0"/>
                      </a:rPr>
                      <m:t>+</m:t>
                    </m:r>
                    <m:r>
                      <a:rPr lang="en-US" sz="1800" b="1" i="1" smtClean="0">
                        <a:solidFill>
                          <a:schemeClr val="accent2">
                            <a:lumMod val="75000"/>
                          </a:schemeClr>
                        </a:solidFill>
                        <a:latin typeface="Cambria Math" panose="02040503050406030204" pitchFamily="18" charset="0"/>
                        <a:cs typeface="Arial" panose="020B0604020202020204" pitchFamily="34" charset="0"/>
                      </a:rPr>
                      <m:t>𝑩𝑪</m:t>
                    </m:r>
                  </m:oMath>
                </a14:m>
                <a:r>
                  <a:rPr lang="en-US" sz="1800" b="1" i="1" dirty="0">
                    <a:solidFill>
                      <a:schemeClr val="accent2">
                        <a:lumMod val="75000"/>
                      </a:schemeClr>
                    </a:solidFill>
                    <a:latin typeface="Arial" panose="020B0604020202020204" pitchFamily="34" charset="0"/>
                    <a:cs typeface="Arial" panose="020B0604020202020204" pitchFamily="34" charset="0"/>
                  </a:rPr>
                  <a:t>: Non-canonical SOP</a:t>
                </a:r>
              </a:p>
              <a:p>
                <a:pPr marL="0" indent="0" algn="just" eaLnBrk="1" fontAlgn="auto" hangingPunct="1">
                  <a:spcAft>
                    <a:spcPts val="0"/>
                  </a:spcAft>
                  <a:buNone/>
                  <a:defRPr/>
                </a:pPr>
                <a:endParaRPr lang="en-US" sz="1800" b="1" dirty="0">
                  <a:solidFill>
                    <a:srgbClr val="000000"/>
                  </a:solidFill>
                  <a:latin typeface="Arial" panose="020B0604020202020204" pitchFamily="34" charset="0"/>
                  <a:cs typeface="Arial" panose="020B0604020202020204" pitchFamily="34" charset="0"/>
                </a:endParaRPr>
              </a:p>
              <a:p>
                <a:pPr algn="just" eaLnBrk="1" fontAlgn="auto" hangingPunct="1">
                  <a:spcAft>
                    <a:spcPts val="0"/>
                  </a:spcAft>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mc:Choice>
        <mc:Fallback xmlns="">
          <p:sp>
            <p:nvSpPr>
              <p:cNvPr id="9218" name="Content Placeholder 2"/>
              <p:cNvSpPr>
                <a:spLocks noGrp="1" noRot="1" noChangeAspect="1" noMove="1" noResize="1" noEditPoints="1" noAdjustHandles="1" noChangeArrowheads="1" noChangeShapeType="1" noTextEdit="1"/>
              </p:cNvSpPr>
              <p:nvPr>
                <p:ph idx="4294967295"/>
              </p:nvPr>
            </p:nvSpPr>
            <p:spPr>
              <a:xfrm>
                <a:off x="85969" y="1905000"/>
                <a:ext cx="8991600" cy="3763963"/>
              </a:xfrm>
              <a:blipFill>
                <a:blip r:embed="rId4"/>
                <a:stretch>
                  <a:fillRect l="-542" t="-810"/>
                </a:stretch>
              </a:blipFill>
            </p:spPr>
            <p:txBody>
              <a:bodyPr/>
              <a:lstStyle/>
              <a:p>
                <a:r>
                  <a:rPr lang="en-US">
                    <a:noFill/>
                  </a:rPr>
                  <a:t> </a:t>
                </a:r>
              </a:p>
            </p:txBody>
          </p:sp>
        </mc:Fallback>
      </mc:AlternateContent>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Example:</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6706710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85969" y="1905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r>
              <a:rPr lang="en-US" sz="1600" dirty="0">
                <a:solidFill>
                  <a:srgbClr val="000000"/>
                </a:solidFill>
                <a:latin typeface="Arial" panose="020B0604020202020204" pitchFamily="34" charset="0"/>
                <a:cs typeface="Arial" panose="020B0604020202020204" pitchFamily="34" charset="0"/>
              </a:rPr>
              <a:t>In many digital circuits and practical problems, we need to find expressions with minimum variables. </a:t>
            </a:r>
          </a:p>
          <a:p>
            <a:pPr algn="just" eaLnBrk="1" fontAlgn="auto" hangingPunct="1">
              <a:spcAft>
                <a:spcPts val="0"/>
              </a:spcAft>
              <a:defRPr/>
            </a:pPr>
            <a:r>
              <a:rPr lang="en-US" sz="1600" dirty="0">
                <a:solidFill>
                  <a:srgbClr val="000000"/>
                </a:solidFill>
                <a:latin typeface="Arial" panose="020B0604020202020204" pitchFamily="34" charset="0"/>
                <a:cs typeface="Arial" panose="020B0604020202020204" pitchFamily="34" charset="0"/>
              </a:rPr>
              <a:t>We can minimize Boolean expressions of 3, and 4 variables very easily using K-map without using any Boolean algebra theorems. </a:t>
            </a:r>
          </a:p>
          <a:p>
            <a:pPr algn="just" eaLnBrk="1" fontAlgn="auto" hangingPunct="1">
              <a:spcAft>
                <a:spcPts val="0"/>
              </a:spcAft>
              <a:defRPr/>
            </a:pPr>
            <a:r>
              <a:rPr lang="en-US" sz="1600" dirty="0">
                <a:solidFill>
                  <a:srgbClr val="000000"/>
                </a:solidFill>
                <a:latin typeface="Arial" panose="020B0604020202020204" pitchFamily="34" charset="0"/>
                <a:cs typeface="Arial" panose="020B0604020202020204" pitchFamily="34" charset="0"/>
              </a:rPr>
              <a:t>K-map can take two forms Sum of Product (SOP) and Product of Sum (POS) according to the need of the problem. </a:t>
            </a:r>
          </a:p>
          <a:p>
            <a:pPr algn="just" eaLnBrk="1" fontAlgn="auto" hangingPunct="1">
              <a:spcAft>
                <a:spcPts val="0"/>
              </a:spcAft>
              <a:defRPr/>
            </a:pPr>
            <a:r>
              <a:rPr lang="en-US" sz="1600" dirty="0">
                <a:solidFill>
                  <a:srgbClr val="000000"/>
                </a:solidFill>
                <a:latin typeface="Arial" panose="020B0604020202020204" pitchFamily="34" charset="0"/>
                <a:cs typeface="Arial" panose="020B0604020202020204" pitchFamily="34" charset="0"/>
              </a:rPr>
              <a:t>K-map is a table-like representation but it gives more information than TRUTH TABLE. </a:t>
            </a:r>
          </a:p>
          <a:p>
            <a:pPr algn="just" eaLnBrk="1" fontAlgn="auto" hangingPunct="1">
              <a:spcAft>
                <a:spcPts val="0"/>
              </a:spcAft>
              <a:defRPr/>
            </a:pPr>
            <a:r>
              <a:rPr lang="en-US" sz="1600" dirty="0">
                <a:solidFill>
                  <a:srgbClr val="000000"/>
                </a:solidFill>
                <a:latin typeface="Arial" panose="020B0604020202020204" pitchFamily="34" charset="0"/>
                <a:cs typeface="Arial" panose="020B0604020202020204" pitchFamily="34" charset="0"/>
              </a:rPr>
              <a:t>We fill a grid of K-map with 0’s and 1’s then solve it by making groups.</a:t>
            </a:r>
          </a:p>
          <a:p>
            <a:pPr marL="0" indent="0" algn="just" eaLnBrk="1" fontAlgn="auto" hangingPunct="1">
              <a:spcAft>
                <a:spcPts val="0"/>
              </a:spcAft>
              <a:buFont typeface="Arial" panose="020B0604020202020204" pitchFamily="34" charset="0"/>
              <a:buNone/>
              <a:defRPr/>
            </a:pPr>
            <a:endParaRPr lang="en-US" sz="1600"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None/>
              <a:defRPr/>
            </a:pPr>
            <a:r>
              <a:rPr lang="en-US" sz="1600" dirty="0">
                <a:solidFill>
                  <a:srgbClr val="000000"/>
                </a:solidFill>
                <a:latin typeface="Arial" panose="020B0604020202020204" pitchFamily="34" charset="0"/>
                <a:cs typeface="Arial" panose="020B0604020202020204" pitchFamily="34" charset="0"/>
              </a:rPr>
              <a:t>Just like the truth table, a K-map contains all the possible values of input variables and their corresponding output values. However, in K-map, the values are stored in cells of the array. </a:t>
            </a:r>
          </a:p>
          <a:p>
            <a:pPr algn="just" eaLnBrk="1" fontAlgn="auto" hangingPunct="1">
              <a:spcAft>
                <a:spcPts val="0"/>
              </a:spcAft>
              <a:defRPr/>
            </a:pPr>
            <a:r>
              <a:rPr lang="en-US" sz="1600" dirty="0">
                <a:solidFill>
                  <a:srgbClr val="000000"/>
                </a:solidFill>
                <a:latin typeface="Arial" panose="020B0604020202020204" pitchFamily="34" charset="0"/>
                <a:cs typeface="Arial" panose="020B0604020202020204" pitchFamily="34" charset="0"/>
              </a:rPr>
              <a:t>In each cell, a binary value of each input variable is stored.</a:t>
            </a: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representation:</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104618870"/>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85969" y="1905000"/>
            <a:ext cx="8991600" cy="4572000"/>
          </a:xfrm>
        </p:spPr>
        <p:txBody>
          <a:bodyPr rtlCol="0">
            <a:normAutofit/>
          </a:bodyPr>
          <a:lstStyle/>
          <a:p>
            <a:pPr marL="0" indent="0" algn="just" eaLnBrk="1" fontAlgn="auto" hangingPunct="1">
              <a:spcAft>
                <a:spcPts val="0"/>
              </a:spcAft>
              <a:buFont typeface="Arial" panose="020B0604020202020204" pitchFamily="34" charset="0"/>
              <a:buNone/>
              <a:defRPr/>
            </a:pPr>
            <a:r>
              <a:rPr lang="en-US" sz="1600" dirty="0">
                <a:solidFill>
                  <a:srgbClr val="000000"/>
                </a:solidFill>
                <a:latin typeface="Arial" panose="020B0604020202020204" pitchFamily="34" charset="0"/>
                <a:cs typeface="Arial" panose="020B0604020202020204" pitchFamily="34" charset="0"/>
              </a:rPr>
              <a:t>Following steps are used to solve the expressions using a K-map:</a:t>
            </a:r>
          </a:p>
          <a:p>
            <a:pPr marL="0" indent="0" algn="just" eaLnBrk="1" fontAlgn="auto" hangingPunct="1">
              <a:spcAft>
                <a:spcPts val="0"/>
              </a:spcAft>
              <a:buFont typeface="Arial" panose="020B0604020202020204" pitchFamily="34" charset="0"/>
              <a:buNone/>
              <a:defRPr/>
            </a:pPr>
            <a:endParaRPr lang="en-US" sz="1600" dirty="0">
              <a:solidFill>
                <a:srgbClr val="000000"/>
              </a:solidFill>
              <a:latin typeface="Arial" panose="020B0604020202020204" pitchFamily="34" charset="0"/>
              <a:cs typeface="Arial" panose="020B0604020202020204" pitchFamily="34" charset="0"/>
            </a:endParaRPr>
          </a:p>
          <a:p>
            <a:pPr algn="just" eaLnBrk="1" fontAlgn="auto" hangingPunct="1">
              <a:spcAft>
                <a:spcPts val="0"/>
              </a:spcAft>
              <a:buFont typeface="+mj-lt"/>
              <a:buAutoNum type="arabicPeriod"/>
              <a:defRPr/>
            </a:pPr>
            <a:r>
              <a:rPr lang="en-US" sz="1600" dirty="0">
                <a:solidFill>
                  <a:srgbClr val="000000"/>
                </a:solidFill>
                <a:latin typeface="Arial" panose="020B0604020202020204" pitchFamily="34" charset="0"/>
                <a:cs typeface="Arial" panose="020B0604020202020204" pitchFamily="34" charset="0"/>
              </a:rPr>
              <a:t>First, find the K-map as per the number of variables.</a:t>
            </a:r>
          </a:p>
          <a:p>
            <a:pPr algn="just" eaLnBrk="1" fontAlgn="auto" hangingPunct="1">
              <a:spcAft>
                <a:spcPts val="0"/>
              </a:spcAft>
              <a:buFont typeface="+mj-lt"/>
              <a:buAutoNum type="arabicPeriod"/>
              <a:defRPr/>
            </a:pPr>
            <a:r>
              <a:rPr lang="en-US" sz="1600" dirty="0">
                <a:solidFill>
                  <a:srgbClr val="000000"/>
                </a:solidFill>
                <a:latin typeface="Arial" panose="020B0604020202020204" pitchFamily="34" charset="0"/>
                <a:cs typeface="Arial" panose="020B0604020202020204" pitchFamily="34" charset="0"/>
              </a:rPr>
              <a:t>Find the maxterm and </a:t>
            </a:r>
            <a:r>
              <a:rPr lang="en-US" sz="1600" dirty="0" err="1">
                <a:solidFill>
                  <a:srgbClr val="000000"/>
                </a:solidFill>
                <a:latin typeface="Arial" panose="020B0604020202020204" pitchFamily="34" charset="0"/>
                <a:cs typeface="Arial" panose="020B0604020202020204" pitchFamily="34" charset="0"/>
              </a:rPr>
              <a:t>minterm</a:t>
            </a:r>
            <a:r>
              <a:rPr lang="en-US" sz="1600" dirty="0">
                <a:solidFill>
                  <a:srgbClr val="000000"/>
                </a:solidFill>
                <a:latin typeface="Arial" panose="020B0604020202020204" pitchFamily="34" charset="0"/>
                <a:cs typeface="Arial" panose="020B0604020202020204" pitchFamily="34" charset="0"/>
              </a:rPr>
              <a:t> in the given expression.</a:t>
            </a:r>
          </a:p>
          <a:p>
            <a:pPr algn="just" eaLnBrk="1" fontAlgn="auto" hangingPunct="1">
              <a:spcAft>
                <a:spcPts val="0"/>
              </a:spcAft>
              <a:buFont typeface="+mj-lt"/>
              <a:buAutoNum type="arabicPeriod"/>
              <a:defRPr/>
            </a:pPr>
            <a:r>
              <a:rPr lang="en-US" sz="1600" dirty="0">
                <a:solidFill>
                  <a:srgbClr val="000000"/>
                </a:solidFill>
                <a:latin typeface="Arial" panose="020B0604020202020204" pitchFamily="34" charset="0"/>
                <a:cs typeface="Arial" panose="020B0604020202020204" pitchFamily="34" charset="0"/>
              </a:rPr>
              <a:t>Fill cells of K-map for SOP with 1 respective to the </a:t>
            </a:r>
            <a:r>
              <a:rPr lang="en-US" sz="1600" dirty="0" err="1">
                <a:solidFill>
                  <a:srgbClr val="000000"/>
                </a:solidFill>
                <a:latin typeface="Arial" panose="020B0604020202020204" pitchFamily="34" charset="0"/>
                <a:cs typeface="Arial" panose="020B0604020202020204" pitchFamily="34" charset="0"/>
              </a:rPr>
              <a:t>minterms</a:t>
            </a:r>
            <a:r>
              <a:rPr lang="en-US" sz="1600" dirty="0">
                <a:solidFill>
                  <a:srgbClr val="000000"/>
                </a:solidFill>
                <a:latin typeface="Arial" panose="020B0604020202020204" pitchFamily="34" charset="0"/>
                <a:cs typeface="Arial" panose="020B0604020202020204" pitchFamily="34" charset="0"/>
              </a:rPr>
              <a:t>.</a:t>
            </a:r>
          </a:p>
          <a:p>
            <a:pPr algn="just" eaLnBrk="1" fontAlgn="auto" hangingPunct="1">
              <a:spcAft>
                <a:spcPts val="0"/>
              </a:spcAft>
              <a:buFont typeface="+mj-lt"/>
              <a:buAutoNum type="arabicPeriod"/>
              <a:defRPr/>
            </a:pPr>
            <a:r>
              <a:rPr lang="en-US" sz="1600" dirty="0">
                <a:solidFill>
                  <a:srgbClr val="000000"/>
                </a:solidFill>
                <a:latin typeface="Arial" panose="020B0604020202020204" pitchFamily="34" charset="0"/>
                <a:cs typeface="Arial" panose="020B0604020202020204" pitchFamily="34" charset="0"/>
              </a:rPr>
              <a:t>Fill cells of the block for POS with 0 respective to the maxterm.</a:t>
            </a:r>
          </a:p>
          <a:p>
            <a:pPr algn="just" eaLnBrk="1" fontAlgn="auto" hangingPunct="1">
              <a:spcAft>
                <a:spcPts val="0"/>
              </a:spcAft>
              <a:buFont typeface="+mj-lt"/>
              <a:buAutoNum type="arabicPeriod"/>
              <a:defRPr/>
            </a:pPr>
            <a:r>
              <a:rPr lang="en-US" sz="1600" dirty="0">
                <a:solidFill>
                  <a:srgbClr val="000000"/>
                </a:solidFill>
                <a:latin typeface="Arial" panose="020B0604020202020204" pitchFamily="34" charset="0"/>
                <a:cs typeface="Arial" panose="020B0604020202020204" pitchFamily="34" charset="0"/>
              </a:rPr>
              <a:t>Next, create rectangular groups that contain total terms in the power of two like 2, 4, 8, … and try to cover as many elements as we can in one group.</a:t>
            </a:r>
          </a:p>
          <a:p>
            <a:pPr algn="just" eaLnBrk="1" fontAlgn="auto" hangingPunct="1">
              <a:spcAft>
                <a:spcPts val="0"/>
              </a:spcAft>
              <a:buFont typeface="+mj-lt"/>
              <a:buAutoNum type="arabicPeriod"/>
              <a:defRPr/>
            </a:pPr>
            <a:r>
              <a:rPr lang="en-US" sz="1600" dirty="0">
                <a:solidFill>
                  <a:srgbClr val="000000"/>
                </a:solidFill>
                <a:latin typeface="Arial" panose="020B0604020202020204" pitchFamily="34" charset="0"/>
                <a:cs typeface="Arial" panose="020B0604020202020204" pitchFamily="34" charset="0"/>
              </a:rPr>
              <a:t>With the help of these groups, find the product terms and sum them up for the SOP form.</a:t>
            </a: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representation:</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931615522"/>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r>
              <a:rPr lang="en-US" sz="1800" dirty="0">
                <a:solidFill>
                  <a:srgbClr val="000000"/>
                </a:solidFill>
                <a:latin typeface="Arial" panose="020B0604020202020204" pitchFamily="34" charset="0"/>
                <a:cs typeface="Arial" panose="020B0604020202020204" pitchFamily="34" charset="0"/>
              </a:rPr>
              <a:t>Example: </a:t>
            </a:r>
            <a:r>
              <a:rPr lang="en-US" sz="1800" b="1" dirty="0">
                <a:solidFill>
                  <a:srgbClr val="000000"/>
                </a:solidFill>
                <a:latin typeface="Arial" panose="020B0604020202020204" pitchFamily="34" charset="0"/>
                <a:cs typeface="Arial" panose="020B0604020202020204" pitchFamily="34" charset="0"/>
              </a:rPr>
              <a:t>2-Variable K-map</a:t>
            </a:r>
          </a:p>
          <a:p>
            <a:pPr marL="0" indent="0" algn="just" eaLnBrk="1" fontAlgn="auto" hangingPunct="1">
              <a:spcAft>
                <a:spcPts val="0"/>
              </a:spcAft>
              <a:buFont typeface="Arial" panose="020B0604020202020204" pitchFamily="34" charset="0"/>
              <a:buNone/>
              <a:defRPr/>
            </a:pPr>
            <a:r>
              <a:rPr lang="en-US" sz="1800" dirty="0">
                <a:solidFill>
                  <a:srgbClr val="000000"/>
                </a:solidFill>
                <a:latin typeface="Arial" panose="020B0604020202020204" pitchFamily="34" charset="0"/>
                <a:cs typeface="Arial" panose="020B0604020202020204" pitchFamily="34" charset="0"/>
              </a:rPr>
              <a:t>There is a </a:t>
            </a:r>
            <a:r>
              <a:rPr lang="en-US" sz="1800" b="1" dirty="0">
                <a:solidFill>
                  <a:srgbClr val="000000"/>
                </a:solidFill>
                <a:latin typeface="Arial" panose="020B0604020202020204" pitchFamily="34" charset="0"/>
                <a:cs typeface="Arial" panose="020B0604020202020204" pitchFamily="34" charset="0"/>
              </a:rPr>
              <a:t>total of 4 cells </a:t>
            </a:r>
            <a:r>
              <a:rPr lang="en-US" sz="1800" dirty="0">
                <a:solidFill>
                  <a:srgbClr val="000000"/>
                </a:solidFill>
                <a:latin typeface="Arial" panose="020B0604020202020204" pitchFamily="34" charset="0"/>
                <a:cs typeface="Arial" panose="020B0604020202020204" pitchFamily="34" charset="0"/>
              </a:rPr>
              <a:t>in a 2-variable K-map.</a:t>
            </a: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representation:</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AAFADE19-D9A0-462E-8476-F93006D7E22B}"/>
              </a:ext>
            </a:extLst>
          </p:cNvPr>
          <p:cNvPicPr>
            <a:picLocks noChangeAspect="1"/>
          </p:cNvPicPr>
          <p:nvPr/>
        </p:nvPicPr>
        <p:blipFill>
          <a:blip r:embed="rId4"/>
          <a:stretch>
            <a:fillRect/>
          </a:stretch>
        </p:blipFill>
        <p:spPr>
          <a:xfrm>
            <a:off x="299542" y="2555096"/>
            <a:ext cx="2049958" cy="1844200"/>
          </a:xfrm>
          <a:prstGeom prst="rect">
            <a:avLst/>
          </a:prstGeom>
        </p:spPr>
      </p:pic>
      <p:pic>
        <p:nvPicPr>
          <p:cNvPr id="7" name="Picture 6">
            <a:extLst>
              <a:ext uri="{FF2B5EF4-FFF2-40B4-BE49-F238E27FC236}">
                <a16:creationId xmlns:a16="http://schemas.microsoft.com/office/drawing/2014/main" xmlns="" id="{AB10CF96-C9C4-4C58-B86A-445D7BFC2849}"/>
              </a:ext>
            </a:extLst>
          </p:cNvPr>
          <p:cNvPicPr>
            <a:picLocks noChangeAspect="1"/>
          </p:cNvPicPr>
          <p:nvPr/>
        </p:nvPicPr>
        <p:blipFill>
          <a:blip r:embed="rId5"/>
          <a:stretch>
            <a:fillRect/>
          </a:stretch>
        </p:blipFill>
        <p:spPr>
          <a:xfrm>
            <a:off x="4608983" y="2735134"/>
            <a:ext cx="3528366" cy="1021168"/>
          </a:xfrm>
          <a:prstGeom prst="rect">
            <a:avLst/>
          </a:prstGeom>
        </p:spPr>
      </p:pic>
      <p:sp>
        <p:nvSpPr>
          <p:cNvPr id="11" name="TextBox 10">
            <a:extLst>
              <a:ext uri="{FF2B5EF4-FFF2-40B4-BE49-F238E27FC236}">
                <a16:creationId xmlns:a16="http://schemas.microsoft.com/office/drawing/2014/main" xmlns="" id="{E77169A4-B0F7-4094-9A93-9EA9810687E8}"/>
              </a:ext>
            </a:extLst>
          </p:cNvPr>
          <p:cNvSpPr txBox="1"/>
          <p:nvPr/>
        </p:nvSpPr>
        <p:spPr>
          <a:xfrm>
            <a:off x="299542" y="5351779"/>
            <a:ext cx="8305800" cy="1200329"/>
          </a:xfrm>
          <a:prstGeom prst="rect">
            <a:avLst/>
          </a:prstGeom>
          <a:noFill/>
        </p:spPr>
        <p:txBody>
          <a:bodyPr wrap="square">
            <a:spAutoFit/>
          </a:bodyPr>
          <a:lstStyle/>
          <a:p>
            <a:r>
              <a:rPr lang="en-US" dirty="0"/>
              <a:t>In the above figure, there is only one possibility of grouping four adjacent </a:t>
            </a:r>
            <a:r>
              <a:rPr lang="en-US" dirty="0" err="1"/>
              <a:t>minterms</a:t>
            </a:r>
            <a:r>
              <a:rPr lang="en-US" dirty="0"/>
              <a:t>.</a:t>
            </a:r>
          </a:p>
          <a:p>
            <a:r>
              <a:rPr lang="en-US" dirty="0"/>
              <a:t>The possible combinations of grouping 2 adjacent </a:t>
            </a:r>
            <a:r>
              <a:rPr lang="en-US" dirty="0" err="1"/>
              <a:t>minterms</a:t>
            </a:r>
            <a:r>
              <a:rPr lang="en-US" dirty="0"/>
              <a:t> are {(m</a:t>
            </a:r>
            <a:r>
              <a:rPr lang="en-US" baseline="-25000" dirty="0"/>
              <a:t>0</a:t>
            </a:r>
            <a:r>
              <a:rPr lang="en-US" dirty="0"/>
              <a:t>, m</a:t>
            </a:r>
            <a:r>
              <a:rPr lang="en-US" baseline="-25000" dirty="0"/>
              <a:t>1</a:t>
            </a:r>
            <a:r>
              <a:rPr lang="en-US" dirty="0"/>
              <a:t>), (m</a:t>
            </a:r>
            <a:r>
              <a:rPr lang="en-US" baseline="-25000" dirty="0"/>
              <a:t>2</a:t>
            </a:r>
            <a:r>
              <a:rPr lang="en-US" dirty="0"/>
              <a:t>, m</a:t>
            </a:r>
            <a:r>
              <a:rPr lang="en-US" baseline="-25000" dirty="0"/>
              <a:t>3</a:t>
            </a:r>
            <a:r>
              <a:rPr lang="en-US" dirty="0"/>
              <a:t>), (m</a:t>
            </a:r>
            <a:r>
              <a:rPr lang="en-US" baseline="-25000" dirty="0"/>
              <a:t>0</a:t>
            </a:r>
            <a:r>
              <a:rPr lang="en-US" dirty="0"/>
              <a:t>, m</a:t>
            </a:r>
            <a:r>
              <a:rPr lang="en-US" baseline="-25000" dirty="0"/>
              <a:t>2</a:t>
            </a:r>
            <a:r>
              <a:rPr lang="en-US" dirty="0"/>
              <a:t>) and (m</a:t>
            </a:r>
            <a:r>
              <a:rPr lang="en-US" baseline="-25000" dirty="0"/>
              <a:t>1</a:t>
            </a:r>
            <a:r>
              <a:rPr lang="en-US" dirty="0"/>
              <a:t>, m</a:t>
            </a:r>
            <a:r>
              <a:rPr lang="en-US" baseline="-25000" dirty="0"/>
              <a:t>3</a:t>
            </a:r>
            <a:r>
              <a:rPr lang="en-US" dirty="0"/>
              <a:t>)}.</a:t>
            </a:r>
          </a:p>
        </p:txBody>
      </p:sp>
      <p:sp>
        <p:nvSpPr>
          <p:cNvPr id="9" name="Rectangle 8">
            <a:extLst>
              <a:ext uri="{FF2B5EF4-FFF2-40B4-BE49-F238E27FC236}">
                <a16:creationId xmlns:a16="http://schemas.microsoft.com/office/drawing/2014/main" xmlns="" id="{6D84B7AD-5E6F-4906-B953-89A34F94F810}"/>
              </a:ext>
            </a:extLst>
          </p:cNvPr>
          <p:cNvSpPr/>
          <p:nvPr/>
        </p:nvSpPr>
        <p:spPr>
          <a:xfrm>
            <a:off x="762000" y="3124200"/>
            <a:ext cx="1295400" cy="106680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xmlns="" id="{A8CE47FA-BD03-483E-B3CA-314FFB578E5E}"/>
              </a:ext>
            </a:extLst>
          </p:cNvPr>
          <p:cNvSpPr/>
          <p:nvPr/>
        </p:nvSpPr>
        <p:spPr>
          <a:xfrm>
            <a:off x="5029200" y="3124200"/>
            <a:ext cx="1295400" cy="457200"/>
          </a:xfrm>
          <a:prstGeom prst="roundRect">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xmlns="" id="{761752F1-A775-481E-B435-9424852A9FA1}"/>
              </a:ext>
            </a:extLst>
          </p:cNvPr>
          <p:cNvSpPr/>
          <p:nvPr/>
        </p:nvSpPr>
        <p:spPr>
          <a:xfrm>
            <a:off x="6629400" y="3130062"/>
            <a:ext cx="1295400" cy="457200"/>
          </a:xfrm>
          <a:prstGeom prst="roundRect">
            <a:avLst/>
          </a:prstGeom>
          <a:noFill/>
          <a:ln>
            <a:solidFill>
              <a:srgbClr val="6600C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45CFC014-88E1-4356-B6E6-BC031E82C8E7}"/>
              </a:ext>
            </a:extLst>
          </p:cNvPr>
          <p:cNvSpPr/>
          <p:nvPr/>
        </p:nvSpPr>
        <p:spPr>
          <a:xfrm>
            <a:off x="5829300" y="3124200"/>
            <a:ext cx="1295400" cy="457200"/>
          </a:xfrm>
          <a:prstGeom prst="round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xmlns="" id="{82B4FB86-861C-4379-A6B8-5767FD75B9AD}"/>
              </a:ext>
            </a:extLst>
          </p:cNvPr>
          <p:cNvSpPr/>
          <p:nvPr/>
        </p:nvSpPr>
        <p:spPr>
          <a:xfrm rot="2304585">
            <a:off x="4732211" y="2989202"/>
            <a:ext cx="829177" cy="879597"/>
          </a:xfrm>
          <a:prstGeom prst="arc">
            <a:avLst/>
          </a:prstGeom>
          <a:ln w="38100">
            <a:solidFill>
              <a:srgbClr val="00B050"/>
            </a:solidFill>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xmlns="" id="{C68BDA0C-95F7-4FB6-BA4B-EA27FC5234AB}"/>
              </a:ext>
            </a:extLst>
          </p:cNvPr>
          <p:cNvSpPr/>
          <p:nvPr/>
        </p:nvSpPr>
        <p:spPr>
          <a:xfrm rot="12942135">
            <a:off x="7455837" y="2870974"/>
            <a:ext cx="829177" cy="879597"/>
          </a:xfrm>
          <a:prstGeom prst="arc">
            <a:avLst/>
          </a:prstGeom>
          <a:ln w="38100">
            <a:solidFill>
              <a:srgbClr val="00B050"/>
            </a:solidFill>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xmlns="" id="{2CEB6A22-00CE-46E5-A69D-A1A1D3E19EE8}"/>
              </a:ext>
            </a:extLst>
          </p:cNvPr>
          <p:cNvSpPr txBox="1"/>
          <p:nvPr/>
        </p:nvSpPr>
        <p:spPr>
          <a:xfrm>
            <a:off x="313538" y="4404167"/>
            <a:ext cx="8164210" cy="923330"/>
          </a:xfrm>
          <a:prstGeom prst="rect">
            <a:avLst/>
          </a:prstGeom>
          <a:noFill/>
        </p:spPr>
        <p:txBody>
          <a:bodyPr wrap="square">
            <a:spAutoFit/>
          </a:bodyPr>
          <a:lstStyle/>
          <a:p>
            <a:pPr>
              <a:spcBef>
                <a:spcPct val="50000"/>
              </a:spcBef>
              <a:buClr>
                <a:srgbClr val="FF0066"/>
              </a:buClr>
              <a:buFont typeface="Wingdings" panose="05000000000000000000" pitchFamily="2" charset="2"/>
              <a:buNone/>
            </a:pPr>
            <a:r>
              <a:rPr lang="en-US" altLang="en-US" sz="1800" b="1" dirty="0">
                <a:effectLst>
                  <a:outerShdw blurRad="38100" dist="38100" dir="2700000" algn="tl">
                    <a:srgbClr val="000000"/>
                  </a:outerShdw>
                </a:effectLst>
                <a:latin typeface="Comic Sans MS" panose="030F0702030302020204" pitchFamily="66" charset="0"/>
              </a:rPr>
              <a:t>Each </a:t>
            </a:r>
            <a:r>
              <a:rPr lang="en-US" altLang="en-US" sz="1800" b="1" dirty="0">
                <a:solidFill>
                  <a:srgbClr val="FF0066"/>
                </a:solidFill>
                <a:effectLst>
                  <a:outerShdw blurRad="38100" dist="38100" dir="2700000" algn="tl">
                    <a:srgbClr val="000000"/>
                  </a:outerShdw>
                </a:effectLst>
                <a:latin typeface="Comic Sans MS" panose="030F0702030302020204" pitchFamily="66" charset="0"/>
              </a:rPr>
              <a:t>square</a:t>
            </a:r>
            <a:r>
              <a:rPr lang="en-US" altLang="en-US" sz="1800" b="1" dirty="0">
                <a:effectLst>
                  <a:outerShdw blurRad="38100" dist="38100" dir="2700000" algn="tl">
                    <a:srgbClr val="000000"/>
                  </a:outerShdw>
                </a:effectLst>
                <a:latin typeface="Comic Sans MS" panose="030F0702030302020204" pitchFamily="66" charset="0"/>
              </a:rPr>
              <a:t> (called a </a:t>
            </a:r>
            <a:r>
              <a:rPr lang="en-US" altLang="en-US" sz="1800" b="1" dirty="0">
                <a:solidFill>
                  <a:srgbClr val="FF0066"/>
                </a:solidFill>
                <a:effectLst>
                  <a:outerShdw blurRad="38100" dist="38100" dir="2700000" algn="tl">
                    <a:srgbClr val="000000"/>
                  </a:outerShdw>
                </a:effectLst>
                <a:latin typeface="Comic Sans MS" panose="030F0702030302020204" pitchFamily="66" charset="0"/>
              </a:rPr>
              <a:t>cell)</a:t>
            </a:r>
            <a:r>
              <a:rPr lang="en-US" altLang="en-US" sz="1800" b="1" dirty="0">
                <a:effectLst>
                  <a:outerShdw blurRad="38100" dist="38100" dir="2700000" algn="tl">
                    <a:srgbClr val="000000"/>
                  </a:outerShdw>
                </a:effectLst>
                <a:latin typeface="Comic Sans MS" panose="030F0702030302020204" pitchFamily="66" charset="0"/>
              </a:rPr>
              <a:t> corresponds to a </a:t>
            </a:r>
            <a:r>
              <a:rPr lang="en-US" altLang="en-US" sz="1800" b="1" dirty="0" err="1">
                <a:effectLst>
                  <a:outerShdw blurRad="38100" dist="38100" dir="2700000" algn="tl">
                    <a:srgbClr val="000000"/>
                  </a:outerShdw>
                </a:effectLst>
                <a:latin typeface="Comic Sans MS" panose="030F0702030302020204" pitchFamily="66" charset="0"/>
              </a:rPr>
              <a:t>minterm</a:t>
            </a:r>
            <a:r>
              <a:rPr lang="en-US" altLang="en-US" sz="1800" b="1" dirty="0">
                <a:effectLst>
                  <a:outerShdw blurRad="38100" dist="38100" dir="2700000" algn="tl">
                    <a:srgbClr val="000000"/>
                  </a:outerShdw>
                </a:effectLst>
                <a:latin typeface="Comic Sans MS" panose="030F0702030302020204" pitchFamily="66" charset="0"/>
              </a:rPr>
              <a:t>. </a:t>
            </a:r>
            <a:r>
              <a:rPr lang="en-US" altLang="en-US" sz="1800" b="1" dirty="0">
                <a:solidFill>
                  <a:srgbClr val="FF0066"/>
                </a:solidFill>
                <a:effectLst>
                  <a:outerShdw blurRad="38100" dist="38100" dir="2700000" algn="tl">
                    <a:srgbClr val="000000"/>
                  </a:outerShdw>
                </a:effectLst>
                <a:latin typeface="Comic Sans MS" panose="030F0702030302020204" pitchFamily="66" charset="0"/>
              </a:rPr>
              <a:t>Cells</a:t>
            </a:r>
            <a:r>
              <a:rPr lang="en-US" altLang="en-US" sz="1800" b="1" dirty="0">
                <a:effectLst>
                  <a:outerShdw blurRad="38100" dist="38100" dir="2700000" algn="tl">
                    <a:srgbClr val="000000"/>
                  </a:outerShdw>
                </a:effectLst>
                <a:latin typeface="Comic Sans MS" panose="030F0702030302020204" pitchFamily="66" charset="0"/>
              </a:rPr>
              <a:t> are called </a:t>
            </a:r>
            <a:r>
              <a:rPr lang="en-US" altLang="en-US" sz="1800" b="1" dirty="0">
                <a:solidFill>
                  <a:srgbClr val="FF0066"/>
                </a:solidFill>
                <a:effectLst>
                  <a:outerShdw blurRad="38100" dist="38100" dir="2700000" algn="tl">
                    <a:srgbClr val="000000"/>
                  </a:outerShdw>
                </a:effectLst>
                <a:latin typeface="Comic Sans MS" panose="030F0702030302020204" pitchFamily="66" charset="0"/>
              </a:rPr>
              <a:t>adjacent</a:t>
            </a:r>
            <a:r>
              <a:rPr lang="en-US" altLang="en-US" sz="1800" b="1" dirty="0">
                <a:effectLst>
                  <a:outerShdw blurRad="38100" dist="38100" dir="2700000" algn="tl">
                    <a:srgbClr val="000000"/>
                  </a:outerShdw>
                </a:effectLst>
                <a:latin typeface="Comic Sans MS" panose="030F0702030302020204" pitchFamily="66" charset="0"/>
              </a:rPr>
              <a:t> if the </a:t>
            </a:r>
            <a:r>
              <a:rPr lang="en-US" altLang="en-US" sz="1800" b="1" dirty="0" err="1">
                <a:solidFill>
                  <a:srgbClr val="FF0066"/>
                </a:solidFill>
                <a:effectLst>
                  <a:outerShdw blurRad="38100" dist="38100" dir="2700000" algn="tl">
                    <a:srgbClr val="000000"/>
                  </a:outerShdw>
                </a:effectLst>
                <a:latin typeface="Comic Sans MS" panose="030F0702030302020204" pitchFamily="66" charset="0"/>
              </a:rPr>
              <a:t>minterms</a:t>
            </a:r>
            <a:r>
              <a:rPr lang="en-US" altLang="en-US" sz="1800" b="1" dirty="0">
                <a:effectLst>
                  <a:outerShdw blurRad="38100" dist="38100" dir="2700000" algn="tl">
                    <a:srgbClr val="000000"/>
                  </a:outerShdw>
                </a:effectLst>
                <a:latin typeface="Comic Sans MS" panose="030F0702030302020204" pitchFamily="66" charset="0"/>
              </a:rPr>
              <a:t> that they represent </a:t>
            </a:r>
            <a:r>
              <a:rPr lang="en-US" altLang="en-US" sz="1800" b="1" dirty="0">
                <a:solidFill>
                  <a:srgbClr val="FF0066"/>
                </a:solidFill>
                <a:effectLst>
                  <a:outerShdw blurRad="38100" dist="38100" dir="2700000" algn="tl">
                    <a:srgbClr val="000000"/>
                  </a:outerShdw>
                </a:effectLst>
                <a:latin typeface="Comic Sans MS" panose="030F0702030302020204" pitchFamily="66" charset="0"/>
              </a:rPr>
              <a:t>differ</a:t>
            </a:r>
            <a:r>
              <a:rPr lang="en-US" altLang="en-US" sz="1800" b="1" dirty="0">
                <a:effectLst>
                  <a:outerShdw blurRad="38100" dist="38100" dir="2700000" algn="tl">
                    <a:srgbClr val="000000"/>
                  </a:outerShdw>
                </a:effectLst>
                <a:latin typeface="Comic Sans MS" panose="030F0702030302020204" pitchFamily="66" charset="0"/>
              </a:rPr>
              <a:t> in exactly </a:t>
            </a:r>
            <a:r>
              <a:rPr lang="en-US" altLang="en-US" sz="1800" b="1" dirty="0">
                <a:solidFill>
                  <a:srgbClr val="FF0066"/>
                </a:solidFill>
                <a:effectLst>
                  <a:outerShdw blurRad="38100" dist="38100" dir="2700000" algn="tl">
                    <a:srgbClr val="000000"/>
                  </a:outerShdw>
                </a:effectLst>
                <a:latin typeface="Comic Sans MS" panose="030F0702030302020204" pitchFamily="66" charset="0"/>
              </a:rPr>
              <a:t>one literal</a:t>
            </a:r>
            <a:r>
              <a:rPr lang="en-US" altLang="en-US" sz="1800" b="1" dirty="0">
                <a:effectLst>
                  <a:outerShdw blurRad="38100" dist="38100" dir="2700000" algn="tl">
                    <a:srgbClr val="000000"/>
                  </a:outerShdw>
                </a:effectLst>
                <a:latin typeface="Comic Sans MS" panose="030F0702030302020204" pitchFamily="66" charset="0"/>
              </a:rPr>
              <a:t>.</a:t>
            </a:r>
          </a:p>
        </p:txBody>
      </p:sp>
    </p:spTree>
    <p:extLst>
      <p:ext uri="{BB962C8B-B14F-4D97-AF65-F5344CB8AC3E}">
        <p14:creationId xmlns:p14="http://schemas.microsoft.com/office/powerpoint/2010/main" val="3617779399"/>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r>
              <a:rPr lang="en-US" sz="1800" dirty="0">
                <a:solidFill>
                  <a:srgbClr val="000000"/>
                </a:solidFill>
                <a:latin typeface="Arial" panose="020B0604020202020204" pitchFamily="34" charset="0"/>
                <a:cs typeface="Arial" panose="020B0604020202020204" pitchFamily="34" charset="0"/>
              </a:rPr>
              <a:t>Example: </a:t>
            </a:r>
            <a:r>
              <a:rPr lang="en-US" sz="1800" b="1" dirty="0">
                <a:solidFill>
                  <a:srgbClr val="000000"/>
                </a:solidFill>
                <a:latin typeface="Arial" panose="020B0604020202020204" pitchFamily="34" charset="0"/>
                <a:cs typeface="Arial" panose="020B0604020202020204" pitchFamily="34" charset="0"/>
              </a:rPr>
              <a:t>2-Variable, 3-Variable and 4-Variable K-maps</a:t>
            </a: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representation:</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11" name="TextBox 10">
            <a:extLst>
              <a:ext uri="{FF2B5EF4-FFF2-40B4-BE49-F238E27FC236}">
                <a16:creationId xmlns:a16="http://schemas.microsoft.com/office/drawing/2014/main" xmlns="" id="{E77169A4-B0F7-4094-9A93-9EA9810687E8}"/>
              </a:ext>
            </a:extLst>
          </p:cNvPr>
          <p:cNvSpPr txBox="1"/>
          <p:nvPr/>
        </p:nvSpPr>
        <p:spPr>
          <a:xfrm>
            <a:off x="228600" y="4417934"/>
            <a:ext cx="8305800" cy="369332"/>
          </a:xfrm>
          <a:prstGeom prst="rect">
            <a:avLst/>
          </a:prstGeom>
          <a:noFill/>
        </p:spPr>
        <p:txBody>
          <a:bodyPr wrap="square">
            <a:spAutoFit/>
          </a:bodyPr>
          <a:lstStyle/>
          <a:p>
            <a:endParaRPr lang="en-US" dirty="0"/>
          </a:p>
        </p:txBody>
      </p:sp>
      <p:pic>
        <p:nvPicPr>
          <p:cNvPr id="6" name="Picture 5">
            <a:extLst>
              <a:ext uri="{FF2B5EF4-FFF2-40B4-BE49-F238E27FC236}">
                <a16:creationId xmlns:a16="http://schemas.microsoft.com/office/drawing/2014/main" xmlns="" id="{81A53B5E-28E9-4704-808E-11DBAE9F8923}"/>
              </a:ext>
            </a:extLst>
          </p:cNvPr>
          <p:cNvPicPr>
            <a:picLocks noChangeAspect="1"/>
          </p:cNvPicPr>
          <p:nvPr/>
        </p:nvPicPr>
        <p:blipFill>
          <a:blip r:embed="rId4"/>
          <a:stretch>
            <a:fillRect/>
          </a:stretch>
        </p:blipFill>
        <p:spPr>
          <a:xfrm>
            <a:off x="214604" y="2347915"/>
            <a:ext cx="1828958" cy="1607959"/>
          </a:xfrm>
          <a:prstGeom prst="rect">
            <a:avLst/>
          </a:prstGeom>
        </p:spPr>
      </p:pic>
      <p:pic>
        <p:nvPicPr>
          <p:cNvPr id="12" name="Picture 11">
            <a:extLst>
              <a:ext uri="{FF2B5EF4-FFF2-40B4-BE49-F238E27FC236}">
                <a16:creationId xmlns:a16="http://schemas.microsoft.com/office/drawing/2014/main" xmlns="" id="{6BF9260A-FC5D-4BE2-B08A-5A8BE2A797C3}"/>
              </a:ext>
            </a:extLst>
          </p:cNvPr>
          <p:cNvPicPr>
            <a:picLocks noChangeAspect="1"/>
          </p:cNvPicPr>
          <p:nvPr/>
        </p:nvPicPr>
        <p:blipFill>
          <a:blip r:embed="rId5"/>
          <a:stretch>
            <a:fillRect/>
          </a:stretch>
        </p:blipFill>
        <p:spPr>
          <a:xfrm>
            <a:off x="2181945" y="2347915"/>
            <a:ext cx="2956816" cy="1569856"/>
          </a:xfrm>
          <a:prstGeom prst="rect">
            <a:avLst/>
          </a:prstGeom>
        </p:spPr>
      </p:pic>
      <p:pic>
        <p:nvPicPr>
          <p:cNvPr id="17" name="Picture 16">
            <a:extLst>
              <a:ext uri="{FF2B5EF4-FFF2-40B4-BE49-F238E27FC236}">
                <a16:creationId xmlns:a16="http://schemas.microsoft.com/office/drawing/2014/main" xmlns="" id="{DBFE6DE7-6F01-4586-BEC0-91FB1FE9FD74}"/>
              </a:ext>
            </a:extLst>
          </p:cNvPr>
          <p:cNvPicPr>
            <a:picLocks noChangeAspect="1"/>
          </p:cNvPicPr>
          <p:nvPr/>
        </p:nvPicPr>
        <p:blipFill>
          <a:blip r:embed="rId6"/>
          <a:stretch>
            <a:fillRect/>
          </a:stretch>
        </p:blipFill>
        <p:spPr>
          <a:xfrm>
            <a:off x="5682995" y="2542338"/>
            <a:ext cx="3246401" cy="2712955"/>
          </a:xfrm>
          <a:prstGeom prst="rect">
            <a:avLst/>
          </a:prstGeom>
        </p:spPr>
      </p:pic>
      <p:pic>
        <p:nvPicPr>
          <p:cNvPr id="10" name="Picture 9">
            <a:extLst>
              <a:ext uri="{FF2B5EF4-FFF2-40B4-BE49-F238E27FC236}">
                <a16:creationId xmlns:a16="http://schemas.microsoft.com/office/drawing/2014/main" xmlns="" id="{50B2E5C1-8713-498B-A8C1-768938D03202}"/>
              </a:ext>
            </a:extLst>
          </p:cNvPr>
          <p:cNvPicPr>
            <a:picLocks noChangeAspect="1"/>
          </p:cNvPicPr>
          <p:nvPr/>
        </p:nvPicPr>
        <p:blipFill>
          <a:blip r:embed="rId7"/>
          <a:stretch>
            <a:fillRect/>
          </a:stretch>
        </p:blipFill>
        <p:spPr>
          <a:xfrm>
            <a:off x="214604" y="4010114"/>
            <a:ext cx="1828958" cy="1569856"/>
          </a:xfrm>
          <a:prstGeom prst="rect">
            <a:avLst/>
          </a:prstGeom>
        </p:spPr>
      </p:pic>
      <p:pic>
        <p:nvPicPr>
          <p:cNvPr id="13" name="Picture 12">
            <a:extLst>
              <a:ext uri="{FF2B5EF4-FFF2-40B4-BE49-F238E27FC236}">
                <a16:creationId xmlns:a16="http://schemas.microsoft.com/office/drawing/2014/main" xmlns="" id="{27531BBD-971A-4EF3-9B53-511898A1D47D}"/>
              </a:ext>
            </a:extLst>
          </p:cNvPr>
          <p:cNvPicPr>
            <a:picLocks noChangeAspect="1"/>
          </p:cNvPicPr>
          <p:nvPr/>
        </p:nvPicPr>
        <p:blipFill>
          <a:blip r:embed="rId8"/>
          <a:stretch>
            <a:fillRect/>
          </a:stretch>
        </p:blipFill>
        <p:spPr>
          <a:xfrm>
            <a:off x="2020235" y="3955093"/>
            <a:ext cx="3826171" cy="1709626"/>
          </a:xfrm>
          <a:prstGeom prst="rect">
            <a:avLst/>
          </a:prstGeom>
        </p:spPr>
      </p:pic>
    </p:spTree>
    <p:extLst>
      <p:ext uri="{BB962C8B-B14F-4D97-AF65-F5344CB8AC3E}">
        <p14:creationId xmlns:p14="http://schemas.microsoft.com/office/powerpoint/2010/main" val="386650541"/>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5"/>
          <p:cNvSpPr>
            <a:spLocks noChangeArrowheads="1"/>
          </p:cNvSpPr>
          <p:nvPr>
            <p:custDataLst>
              <p:tags r:id="rId1"/>
            </p:custDataLst>
          </p:nvPr>
        </p:nvSpPr>
        <p:spPr bwMode="auto">
          <a:xfrm>
            <a:off x="-76200" y="2312988"/>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3253" name="TextBox 4"/>
          <p:cNvSpPr>
            <a:spLocks noChangeArrowheads="1"/>
          </p:cNvSpPr>
          <p:nvPr>
            <p:custDataLst>
              <p:tags r:id="rId2"/>
            </p:custDataLst>
          </p:nvPr>
        </p:nvSpPr>
        <p:spPr bwMode="auto">
          <a:xfrm>
            <a:off x="0" y="2359381"/>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53254" name="TextBox 6"/>
          <p:cNvSpPr>
            <a:spLocks noChangeArrowheads="1"/>
          </p:cNvSpPr>
          <p:nvPr>
            <p:custDataLst>
              <p:tags r:id="rId3"/>
            </p:custDataLst>
          </p:nvPr>
        </p:nvSpPr>
        <p:spPr bwMode="auto">
          <a:xfrm>
            <a:off x="1714500" y="1605757"/>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a:solidFill>
                  <a:srgbClr val="000000"/>
                </a:solidFill>
                <a:cs typeface="Times New Roman" panose="02020603050405020304" pitchFamily="18" charset="0"/>
              </a:rPr>
              <a:t>CHAPTER-2</a:t>
            </a:r>
          </a:p>
        </p:txBody>
      </p:sp>
      <p:sp>
        <p:nvSpPr>
          <p:cNvPr id="6" name="TextBox 5">
            <a:extLst>
              <a:ext uri="{FF2B5EF4-FFF2-40B4-BE49-F238E27FC236}">
                <a16:creationId xmlns:a16="http://schemas.microsoft.com/office/drawing/2014/main" xmlns="" id="{36348F0B-8C51-45A4-B8C1-B397C9B3403C}"/>
              </a:ext>
            </a:extLst>
          </p:cNvPr>
          <p:cNvSpPr txBox="1"/>
          <p:nvPr/>
        </p:nvSpPr>
        <p:spPr>
          <a:xfrm>
            <a:off x="190500" y="3429000"/>
            <a:ext cx="8762999" cy="2185214"/>
          </a:xfrm>
          <a:prstGeom prst="rect">
            <a:avLst/>
          </a:prstGeom>
          <a:noFill/>
        </p:spPr>
        <p:txBody>
          <a:bodyPr wrap="square">
            <a:spAutoFit/>
          </a:bodyPr>
          <a:lstStyle/>
          <a:p>
            <a:pPr algn="l"/>
            <a:endParaRPr lang="en-US" sz="2800" b="0" i="0" u="none" strike="noStrike" baseline="0" dirty="0">
              <a:solidFill>
                <a:srgbClr val="000000"/>
              </a:solidFill>
              <a:latin typeface="Arial" panose="020B0604020202020204" pitchFamily="34" charset="0"/>
            </a:endParaRPr>
          </a:p>
          <a:p>
            <a:pPr algn="just"/>
            <a:r>
              <a:rPr lang="en-US" sz="1800" b="0" i="0" u="none" strike="noStrike" baseline="0" dirty="0">
                <a:solidFill>
                  <a:srgbClr val="000000"/>
                </a:solidFill>
                <a:latin typeface="Arial" panose="020B0604020202020204" pitchFamily="34" charset="0"/>
              </a:rPr>
              <a:t>Boolean Algebra, , Boolean postulates and laws, De-Morgan’s Theorem, Principle of Duality, Boolean expression, </a:t>
            </a:r>
            <a:r>
              <a:rPr lang="en-US" sz="1800" b="0" i="0" u="none" strike="noStrike" baseline="0" dirty="0" err="1">
                <a:solidFill>
                  <a:srgbClr val="000000"/>
                </a:solidFill>
                <a:latin typeface="Arial" panose="020B0604020202020204" pitchFamily="34" charset="0"/>
              </a:rPr>
              <a:t>Minterm</a:t>
            </a:r>
            <a:r>
              <a:rPr lang="en-US" sz="1800" b="0" i="0" u="none" strike="noStrike" baseline="0" dirty="0">
                <a:solidFill>
                  <a:srgbClr val="000000"/>
                </a:solidFill>
                <a:latin typeface="Arial" panose="020B0604020202020204" pitchFamily="34" charset="0"/>
              </a:rPr>
              <a:t>, Maxterm, Sum of Products (SOP), Product of Sums (POS), K-map representation, simplification and minimization of logic functions using K-map. Don’t care conditions and Quine-McCluskey method of minimization. Variable Entered Maps, Realizing Logic Function with Gates. 	</a:t>
            </a:r>
          </a:p>
          <a:p>
            <a:r>
              <a:rPr lang="en-US" sz="1800" b="0" i="0" u="none" strike="noStrike" baseline="0" dirty="0">
                <a:solidFill>
                  <a:srgbClr val="000000"/>
                </a:solidFill>
                <a:latin typeface="Arial" panose="020B0604020202020204" pitchFamily="34" charset="0"/>
              </a:rPr>
              <a:t>	</a:t>
            </a:r>
          </a:p>
        </p:txBody>
      </p:sp>
    </p:spTree>
  </p:cSld>
  <p:clrMapOvr>
    <a:masterClrMapping/>
  </p:clrMapOvr>
  <p:transition advTm="30163"/>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representation:</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8B5479BC-956D-4A85-B20B-828550F8E423}"/>
              </a:ext>
            </a:extLst>
          </p:cNvPr>
          <p:cNvPicPr>
            <a:picLocks noChangeAspect="1"/>
          </p:cNvPicPr>
          <p:nvPr/>
        </p:nvPicPr>
        <p:blipFill>
          <a:blip r:embed="rId4"/>
          <a:stretch>
            <a:fillRect/>
          </a:stretch>
        </p:blipFill>
        <p:spPr>
          <a:xfrm>
            <a:off x="228600" y="1938539"/>
            <a:ext cx="1897544" cy="1280271"/>
          </a:xfrm>
          <a:prstGeom prst="rect">
            <a:avLst/>
          </a:prstGeom>
        </p:spPr>
      </p:pic>
      <p:pic>
        <p:nvPicPr>
          <p:cNvPr id="8" name="Picture 7">
            <a:extLst>
              <a:ext uri="{FF2B5EF4-FFF2-40B4-BE49-F238E27FC236}">
                <a16:creationId xmlns:a16="http://schemas.microsoft.com/office/drawing/2014/main" xmlns="" id="{4365B6B5-48DF-49BA-A2DE-A391E35C19A0}"/>
              </a:ext>
            </a:extLst>
          </p:cNvPr>
          <p:cNvPicPr>
            <a:picLocks noChangeAspect="1"/>
          </p:cNvPicPr>
          <p:nvPr/>
        </p:nvPicPr>
        <p:blipFill>
          <a:blip r:embed="rId5"/>
          <a:stretch>
            <a:fillRect/>
          </a:stretch>
        </p:blipFill>
        <p:spPr>
          <a:xfrm>
            <a:off x="5638800" y="1969022"/>
            <a:ext cx="3010161" cy="1249788"/>
          </a:xfrm>
          <a:prstGeom prst="rect">
            <a:avLst/>
          </a:prstGeom>
        </p:spPr>
      </p:pic>
      <p:pic>
        <p:nvPicPr>
          <p:cNvPr id="10" name="Picture 9">
            <a:extLst>
              <a:ext uri="{FF2B5EF4-FFF2-40B4-BE49-F238E27FC236}">
                <a16:creationId xmlns:a16="http://schemas.microsoft.com/office/drawing/2014/main" xmlns="" id="{836240EF-0D93-47BB-BD0C-A0193F9185FD}"/>
              </a:ext>
            </a:extLst>
          </p:cNvPr>
          <p:cNvPicPr>
            <a:picLocks noChangeAspect="1"/>
          </p:cNvPicPr>
          <p:nvPr/>
        </p:nvPicPr>
        <p:blipFill>
          <a:blip r:embed="rId6"/>
          <a:stretch>
            <a:fillRect/>
          </a:stretch>
        </p:blipFill>
        <p:spPr>
          <a:xfrm>
            <a:off x="113522" y="4663547"/>
            <a:ext cx="3810000" cy="1310754"/>
          </a:xfrm>
          <a:prstGeom prst="rect">
            <a:avLst/>
          </a:prstGeom>
        </p:spPr>
      </p:pic>
      <p:pic>
        <p:nvPicPr>
          <p:cNvPr id="16" name="Picture 15">
            <a:extLst>
              <a:ext uri="{FF2B5EF4-FFF2-40B4-BE49-F238E27FC236}">
                <a16:creationId xmlns:a16="http://schemas.microsoft.com/office/drawing/2014/main" xmlns="" id="{9F75FFB7-E606-40C8-9E29-0C16A748E347}"/>
              </a:ext>
            </a:extLst>
          </p:cNvPr>
          <p:cNvPicPr>
            <a:picLocks noChangeAspect="1"/>
          </p:cNvPicPr>
          <p:nvPr/>
        </p:nvPicPr>
        <p:blipFill>
          <a:blip r:embed="rId7"/>
          <a:stretch>
            <a:fillRect/>
          </a:stretch>
        </p:blipFill>
        <p:spPr>
          <a:xfrm>
            <a:off x="4953000" y="4800600"/>
            <a:ext cx="3947647" cy="1234547"/>
          </a:xfrm>
          <a:prstGeom prst="rect">
            <a:avLst/>
          </a:prstGeom>
        </p:spPr>
      </p:pic>
      <p:sp>
        <p:nvSpPr>
          <p:cNvPr id="2" name="TextBox 1">
            <a:extLst>
              <a:ext uri="{FF2B5EF4-FFF2-40B4-BE49-F238E27FC236}">
                <a16:creationId xmlns:a16="http://schemas.microsoft.com/office/drawing/2014/main" xmlns="" id="{3400E6E1-F302-4152-832C-68CDEA391E5A}"/>
              </a:ext>
            </a:extLst>
          </p:cNvPr>
          <p:cNvSpPr txBox="1"/>
          <p:nvPr/>
        </p:nvSpPr>
        <p:spPr>
          <a:xfrm>
            <a:off x="612710" y="3620782"/>
            <a:ext cx="1371600" cy="369332"/>
          </a:xfrm>
          <a:prstGeom prst="rect">
            <a:avLst/>
          </a:prstGeom>
          <a:noFill/>
        </p:spPr>
        <p:txBody>
          <a:bodyPr wrap="square" rtlCol="0">
            <a:spAutoFit/>
          </a:bodyPr>
          <a:lstStyle/>
          <a:p>
            <a:r>
              <a:rPr lang="en-US" b="1" dirty="0">
                <a:solidFill>
                  <a:srgbClr val="00B050"/>
                </a:solidFill>
                <a:effectLst>
                  <a:outerShdw blurRad="38100" dist="38100" dir="2700000" algn="tl">
                    <a:srgbClr val="000000">
                      <a:alpha val="43137"/>
                    </a:srgbClr>
                  </a:outerShdw>
                </a:effectLst>
              </a:rPr>
              <a:t>SOP Form </a:t>
            </a:r>
          </a:p>
        </p:txBody>
      </p:sp>
      <p:sp>
        <p:nvSpPr>
          <p:cNvPr id="11" name="TextBox 10">
            <a:extLst>
              <a:ext uri="{FF2B5EF4-FFF2-40B4-BE49-F238E27FC236}">
                <a16:creationId xmlns:a16="http://schemas.microsoft.com/office/drawing/2014/main" xmlns="" id="{C3DD3551-BCBA-4526-B195-BCC1E17CBFE6}"/>
              </a:ext>
            </a:extLst>
          </p:cNvPr>
          <p:cNvSpPr txBox="1"/>
          <p:nvPr/>
        </p:nvSpPr>
        <p:spPr>
          <a:xfrm>
            <a:off x="6553200" y="3665096"/>
            <a:ext cx="1371600" cy="369332"/>
          </a:xfrm>
          <a:prstGeom prst="rect">
            <a:avLst/>
          </a:prstGeom>
          <a:noFill/>
        </p:spPr>
        <p:txBody>
          <a:bodyPr wrap="square" rtlCol="0">
            <a:spAutoFit/>
          </a:bodyPr>
          <a:lstStyle/>
          <a:p>
            <a:r>
              <a:rPr lang="en-US" b="1" dirty="0">
                <a:solidFill>
                  <a:srgbClr val="00B050"/>
                </a:solidFill>
                <a:effectLst>
                  <a:outerShdw blurRad="38100" dist="38100" dir="2700000" algn="tl">
                    <a:srgbClr val="000000">
                      <a:alpha val="43137"/>
                    </a:srgbClr>
                  </a:outerShdw>
                </a:effectLst>
              </a:rPr>
              <a:t>POS Form </a:t>
            </a:r>
          </a:p>
        </p:txBody>
      </p:sp>
    </p:spTree>
    <p:extLst>
      <p:ext uri="{BB962C8B-B14F-4D97-AF65-F5344CB8AC3E}">
        <p14:creationId xmlns:p14="http://schemas.microsoft.com/office/powerpoint/2010/main" val="176739233"/>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representation:</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6" name="Picture 5">
            <a:extLst>
              <a:ext uri="{FF2B5EF4-FFF2-40B4-BE49-F238E27FC236}">
                <a16:creationId xmlns:a16="http://schemas.microsoft.com/office/drawing/2014/main" xmlns="" id="{28E55A07-CBD9-437D-B443-E9A225581781}"/>
              </a:ext>
            </a:extLst>
          </p:cNvPr>
          <p:cNvPicPr>
            <a:picLocks noChangeAspect="1"/>
          </p:cNvPicPr>
          <p:nvPr/>
        </p:nvPicPr>
        <p:blipFill>
          <a:blip r:embed="rId4"/>
          <a:stretch>
            <a:fillRect/>
          </a:stretch>
        </p:blipFill>
        <p:spPr>
          <a:xfrm>
            <a:off x="1713808" y="1879438"/>
            <a:ext cx="5669771" cy="4412362"/>
          </a:xfrm>
          <a:prstGeom prst="rect">
            <a:avLst/>
          </a:prstGeom>
        </p:spPr>
      </p:pic>
    </p:spTree>
    <p:extLst>
      <p:ext uri="{BB962C8B-B14F-4D97-AF65-F5344CB8AC3E}">
        <p14:creationId xmlns:p14="http://schemas.microsoft.com/office/powerpoint/2010/main" val="252681358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rules </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8" name="TextBox 7">
            <a:extLst>
              <a:ext uri="{FF2B5EF4-FFF2-40B4-BE49-F238E27FC236}">
                <a16:creationId xmlns:a16="http://schemas.microsoft.com/office/drawing/2014/main" xmlns="" id="{EBD459AF-BD19-42D5-88B8-5AD2E1623203}"/>
              </a:ext>
            </a:extLst>
          </p:cNvPr>
          <p:cNvSpPr txBox="1"/>
          <p:nvPr/>
        </p:nvSpPr>
        <p:spPr>
          <a:xfrm>
            <a:off x="228600" y="1893434"/>
            <a:ext cx="8610600" cy="5078313"/>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Rule-01:</a:t>
            </a:r>
            <a:r>
              <a:rPr lang="en-US" b="0" i="0" dirty="0">
                <a:solidFill>
                  <a:srgbClr val="303030"/>
                </a:solidFill>
                <a:effectLst/>
                <a:latin typeface="Arimo"/>
              </a:rPr>
              <a:t> </a:t>
            </a:r>
          </a:p>
          <a:p>
            <a:pPr marL="285750" indent="-285750" algn="l" fontAlgn="base">
              <a:buFont typeface="Arial" panose="020B0604020202020204" pitchFamily="34" charset="0"/>
              <a:buChar char="•"/>
            </a:pPr>
            <a:r>
              <a:rPr lang="en-US" b="0" i="0" dirty="0">
                <a:solidFill>
                  <a:srgbClr val="303030"/>
                </a:solidFill>
                <a:effectLst/>
                <a:latin typeface="Arimo"/>
              </a:rPr>
              <a:t>We can either group 0’s with 0’s or 1’s with 1’s but we can not group 0’s and 1’s together.</a:t>
            </a:r>
          </a:p>
          <a:p>
            <a:pPr marL="285750" indent="-285750" algn="l" fontAlgn="base">
              <a:buFont typeface="Arial" panose="020B0604020202020204" pitchFamily="34" charset="0"/>
              <a:buChar char="•"/>
            </a:pPr>
            <a:r>
              <a:rPr lang="en-US" b="0" i="0" dirty="0">
                <a:solidFill>
                  <a:srgbClr val="303030"/>
                </a:solidFill>
                <a:effectLst/>
                <a:latin typeface="Arimo"/>
              </a:rPr>
              <a:t>X representing don’t care can be grouped with 0’s as well as 1’s.</a:t>
            </a:r>
          </a:p>
          <a:p>
            <a:pPr algn="l" fontAlgn="base"/>
            <a:endParaRPr lang="en-US" b="1" i="0" u="sng" dirty="0">
              <a:solidFill>
                <a:srgbClr val="303030"/>
              </a:solidFill>
              <a:effectLst/>
              <a:latin typeface="Roboto Condensed" panose="02000000000000000000" pitchFamily="2" charset="0"/>
            </a:endParaRPr>
          </a:p>
          <a:p>
            <a:pPr algn="l" fontAlgn="base"/>
            <a:r>
              <a:rPr lang="en-US" b="1" i="0" u="sng" dirty="0">
                <a:solidFill>
                  <a:srgbClr val="303030"/>
                </a:solidFill>
                <a:effectLst/>
                <a:latin typeface="Roboto Condensed" panose="02000000000000000000" pitchFamily="2" charset="0"/>
              </a:rPr>
              <a:t>Rule-02:</a:t>
            </a:r>
            <a:endParaRPr lang="en-US" b="1" i="0" dirty="0">
              <a:solidFill>
                <a:srgbClr val="303030"/>
              </a:solidFill>
              <a:effectLst/>
              <a:latin typeface="Roboto Condensed" panose="02000000000000000000" pitchFamily="2" charset="0"/>
            </a:endParaRPr>
          </a:p>
          <a:p>
            <a:pPr marL="285750" indent="-285750" algn="l" fontAlgn="base">
              <a:buFont typeface="Arial" panose="020B0604020202020204" pitchFamily="34" charset="0"/>
              <a:buChar char="•"/>
            </a:pPr>
            <a:r>
              <a:rPr lang="en-US" b="0" i="0" dirty="0">
                <a:solidFill>
                  <a:srgbClr val="303030"/>
                </a:solidFill>
                <a:effectLst/>
                <a:latin typeface="Arimo"/>
              </a:rPr>
              <a:t> Groups may overlap each other.</a:t>
            </a:r>
          </a:p>
          <a:p>
            <a:pPr marL="285750" indent="-285750" algn="l" fontAlgn="base">
              <a:buFont typeface="Arial" panose="020B0604020202020204" pitchFamily="34" charset="0"/>
              <a:buChar char="•"/>
            </a:pP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Rule-03:</a:t>
            </a:r>
            <a:r>
              <a:rPr lang="en-US" b="0" i="0" dirty="0">
                <a:solidFill>
                  <a:srgbClr val="303030"/>
                </a:solidFill>
                <a:effectLst/>
                <a:latin typeface="Arimo"/>
              </a:rPr>
              <a:t> </a:t>
            </a:r>
          </a:p>
          <a:p>
            <a:pPr marL="285750" indent="-285750" algn="l" fontAlgn="base">
              <a:buFont typeface="Arial" panose="020B0604020202020204" pitchFamily="34" charset="0"/>
              <a:buChar char="•"/>
            </a:pPr>
            <a:r>
              <a:rPr lang="en-US" b="0" i="0" dirty="0">
                <a:solidFill>
                  <a:srgbClr val="303030"/>
                </a:solidFill>
                <a:effectLst/>
                <a:latin typeface="Arimo"/>
              </a:rPr>
              <a:t>We can only create a group whose number of cells can be represented in the power of 2.</a:t>
            </a:r>
          </a:p>
          <a:p>
            <a:pPr marL="285750" indent="-285750" algn="l" fontAlgn="base">
              <a:buFont typeface="Arial" panose="020B0604020202020204" pitchFamily="34" charset="0"/>
              <a:buChar char="•"/>
            </a:pPr>
            <a:r>
              <a:rPr lang="en-US" b="0" i="0" dirty="0">
                <a:solidFill>
                  <a:srgbClr val="303030"/>
                </a:solidFill>
                <a:effectLst/>
                <a:latin typeface="Arimo"/>
              </a:rPr>
              <a:t>In other words, a group can only contain 2</a:t>
            </a:r>
            <a:r>
              <a:rPr lang="en-US" b="0" i="0" baseline="30000" dirty="0">
                <a:solidFill>
                  <a:srgbClr val="303030"/>
                </a:solidFill>
                <a:effectLst/>
                <a:latin typeface="Arimo"/>
              </a:rPr>
              <a:t>n</a:t>
            </a:r>
            <a:r>
              <a:rPr lang="en-US" b="0" i="0" dirty="0">
                <a:solidFill>
                  <a:srgbClr val="303030"/>
                </a:solidFill>
                <a:effectLst/>
                <a:latin typeface="Arimo"/>
              </a:rPr>
              <a:t> i.e. 1, 2, 4, 8, 16, and so on number of cells.</a:t>
            </a:r>
          </a:p>
          <a:p>
            <a:pPr marL="285750" indent="-285750" algn="l" fontAlgn="base">
              <a:buFont typeface="Arial" panose="020B0604020202020204" pitchFamily="34" charset="0"/>
              <a:buChar char="•"/>
            </a:pPr>
            <a:endParaRPr lang="en-US" b="0" i="0" dirty="0">
              <a:solidFill>
                <a:srgbClr val="303030"/>
              </a:solidFill>
              <a:effectLst/>
              <a:latin typeface="Arimo"/>
            </a:endParaRPr>
          </a:p>
          <a:p>
            <a:pPr algn="l" fontAlgn="base"/>
            <a:r>
              <a:rPr lang="en-US" b="1" i="0" u="sng" dirty="0">
                <a:solidFill>
                  <a:srgbClr val="303030"/>
                </a:solidFill>
                <a:effectLst/>
                <a:latin typeface="Roboto Condensed" panose="02000000000000000000" pitchFamily="2" charset="0"/>
              </a:rPr>
              <a:t>Rule-04:</a:t>
            </a:r>
            <a:r>
              <a:rPr lang="en-US" b="0" i="0" dirty="0">
                <a:solidFill>
                  <a:srgbClr val="303030"/>
                </a:solidFill>
                <a:effectLst/>
                <a:latin typeface="Arimo"/>
              </a:rPr>
              <a:t> </a:t>
            </a:r>
          </a:p>
          <a:p>
            <a:pPr marL="285750" indent="-285750" algn="l" fontAlgn="base">
              <a:buFont typeface="Arial" panose="020B0604020202020204" pitchFamily="34" charset="0"/>
              <a:buChar char="•"/>
            </a:pPr>
            <a:r>
              <a:rPr lang="en-US" b="0" i="0" dirty="0">
                <a:solidFill>
                  <a:srgbClr val="303030"/>
                </a:solidFill>
                <a:effectLst/>
                <a:latin typeface="Arimo"/>
              </a:rPr>
              <a:t>Groups can be only either horizontal or vertical.</a:t>
            </a:r>
          </a:p>
          <a:p>
            <a:pPr marL="285750" indent="-285750" algn="l" fontAlgn="base">
              <a:buFont typeface="Arial" panose="020B0604020202020204" pitchFamily="34" charset="0"/>
              <a:buChar char="•"/>
            </a:pPr>
            <a:r>
              <a:rPr lang="en-US" b="0" i="0" dirty="0">
                <a:solidFill>
                  <a:srgbClr val="303030"/>
                </a:solidFill>
                <a:effectLst/>
                <a:latin typeface="Arimo"/>
              </a:rPr>
              <a:t>We can not create groups of diagonal or any other shape.</a:t>
            </a:r>
          </a:p>
          <a:p>
            <a:pPr marL="285750" indent="-285750" algn="l" fontAlgn="base">
              <a:buFont typeface="Arial" panose="020B0604020202020204" pitchFamily="34" charset="0"/>
              <a:buChar char="•"/>
            </a:pPr>
            <a:endParaRPr lang="en-US" b="0" i="0" dirty="0">
              <a:solidFill>
                <a:srgbClr val="303030"/>
              </a:solidFill>
              <a:effectLst/>
              <a:latin typeface="Arimo"/>
            </a:endParaRPr>
          </a:p>
          <a:p>
            <a:pPr algn="l" fontAlgn="base">
              <a:buFont typeface="Arial" panose="020B0604020202020204" pitchFamily="34" charset="0"/>
              <a:buChar char="•"/>
            </a:pPr>
            <a:endParaRPr lang="en-US" b="0" i="0" dirty="0">
              <a:solidFill>
                <a:srgbClr val="303030"/>
              </a:solidFill>
              <a:effectLst/>
              <a:latin typeface="Arimo"/>
            </a:endParaRPr>
          </a:p>
        </p:txBody>
      </p:sp>
    </p:spTree>
    <p:extLst>
      <p:ext uri="{BB962C8B-B14F-4D97-AF65-F5344CB8AC3E}">
        <p14:creationId xmlns:p14="http://schemas.microsoft.com/office/powerpoint/2010/main" val="151190379"/>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284643"/>
            <a:ext cx="8991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K-Map rules </a:t>
            </a:r>
            <a:endParaRPr lang="en-US" sz="3000" b="1" dirty="0">
              <a:latin typeface="+mn-lt"/>
              <a:cs typeface="Times New Roman" panose="02020603050405020304" pitchFamily="18" charset="0"/>
            </a:endParaRPr>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8" name="TextBox 7">
            <a:extLst>
              <a:ext uri="{FF2B5EF4-FFF2-40B4-BE49-F238E27FC236}">
                <a16:creationId xmlns:a16="http://schemas.microsoft.com/office/drawing/2014/main" xmlns="" id="{EBD459AF-BD19-42D5-88B8-5AD2E1623203}"/>
              </a:ext>
            </a:extLst>
          </p:cNvPr>
          <p:cNvSpPr txBox="1"/>
          <p:nvPr/>
        </p:nvSpPr>
        <p:spPr>
          <a:xfrm>
            <a:off x="228600" y="1893434"/>
            <a:ext cx="8610600" cy="3970318"/>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Rule-05:</a:t>
            </a:r>
            <a:r>
              <a:rPr lang="en-US" b="0" i="0" dirty="0">
                <a:solidFill>
                  <a:srgbClr val="303030"/>
                </a:solidFill>
                <a:effectLst/>
                <a:latin typeface="Arimo"/>
              </a:rPr>
              <a:t> </a:t>
            </a:r>
          </a:p>
          <a:p>
            <a:pPr marL="285750" indent="-285750" algn="l" fontAlgn="base">
              <a:buFont typeface="Arial" panose="020B0604020202020204" pitchFamily="34" charset="0"/>
              <a:buChar char="•"/>
            </a:pPr>
            <a:r>
              <a:rPr lang="en-US" b="0" i="0" dirty="0">
                <a:solidFill>
                  <a:srgbClr val="303030"/>
                </a:solidFill>
                <a:effectLst/>
                <a:latin typeface="Arimo"/>
              </a:rPr>
              <a:t>Each group should be as large as possible.</a:t>
            </a:r>
          </a:p>
          <a:p>
            <a:pPr marL="285750" indent="-285750" algn="l" fontAlgn="base">
              <a:buFont typeface="Arial" panose="020B0604020202020204" pitchFamily="34" charset="0"/>
              <a:buChar char="•"/>
            </a:pP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Rule-06:</a:t>
            </a:r>
            <a:r>
              <a:rPr lang="en-US" b="0" i="0" dirty="0">
                <a:solidFill>
                  <a:srgbClr val="303030"/>
                </a:solidFill>
                <a:effectLst/>
                <a:latin typeface="Arimo"/>
              </a:rPr>
              <a:t> </a:t>
            </a:r>
          </a:p>
          <a:p>
            <a:pPr marL="285750" indent="-285750" algn="l" fontAlgn="base">
              <a:buFont typeface="Arial" panose="020B0604020202020204" pitchFamily="34" charset="0"/>
              <a:buChar char="•"/>
            </a:pPr>
            <a:r>
              <a:rPr lang="en-US" b="0" i="0" dirty="0">
                <a:solidFill>
                  <a:srgbClr val="303030"/>
                </a:solidFill>
                <a:effectLst/>
                <a:latin typeface="Arimo"/>
              </a:rPr>
              <a:t>Opposite grouping and corner grouping are allowed.</a:t>
            </a:r>
          </a:p>
          <a:p>
            <a:pPr marL="285750" indent="-285750" algn="l" fontAlgn="base">
              <a:buFont typeface="Arial" panose="020B0604020202020204" pitchFamily="34" charset="0"/>
              <a:buChar char="•"/>
            </a:pP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Rule-07:</a:t>
            </a:r>
            <a:r>
              <a:rPr lang="en-US" b="0" i="0" dirty="0">
                <a:solidFill>
                  <a:srgbClr val="303030"/>
                </a:solidFill>
                <a:effectLst/>
                <a:latin typeface="Arimo"/>
              </a:rPr>
              <a:t> </a:t>
            </a:r>
          </a:p>
          <a:p>
            <a:pPr marL="285750" indent="-285750" algn="l" fontAlgn="base">
              <a:buFont typeface="Arial" panose="020B0604020202020204" pitchFamily="34" charset="0"/>
              <a:buChar char="•"/>
            </a:pPr>
            <a:r>
              <a:rPr lang="en-US" b="0" i="0" dirty="0">
                <a:solidFill>
                  <a:srgbClr val="303030"/>
                </a:solidFill>
                <a:effectLst/>
                <a:latin typeface="Arimo"/>
              </a:rPr>
              <a:t>There should be as few groups as possible.</a:t>
            </a:r>
          </a:p>
          <a:p>
            <a:pPr marL="285750" indent="-285750" algn="l" fontAlgn="base">
              <a:buFont typeface="Arial" panose="020B0604020202020204" pitchFamily="34" charset="0"/>
              <a:buChar char="•"/>
            </a:pPr>
            <a:endParaRPr lang="en-US" dirty="0">
              <a:solidFill>
                <a:srgbClr val="303030"/>
              </a:solidFill>
              <a:latin typeface="Arimo"/>
            </a:endParaRPr>
          </a:p>
          <a:p>
            <a:pPr marL="285750" indent="-285750" algn="l" fontAlgn="base">
              <a:buFont typeface="Arial" panose="020B0604020202020204" pitchFamily="34" charset="0"/>
              <a:buChar char="•"/>
            </a:pPr>
            <a:endParaRPr lang="en-US" b="0" i="0" dirty="0">
              <a:solidFill>
                <a:srgbClr val="303030"/>
              </a:solidFill>
              <a:effectLst/>
              <a:latin typeface="Arimo"/>
            </a:endParaRPr>
          </a:p>
          <a:p>
            <a:pPr marL="285750" indent="-285750" algn="l" fontAlgn="base">
              <a:buFont typeface="Arial" panose="020B0604020202020204" pitchFamily="34" charset="0"/>
              <a:buChar char="•"/>
            </a:pPr>
            <a:endParaRPr lang="en-US" b="0" i="0" dirty="0">
              <a:solidFill>
                <a:srgbClr val="303030"/>
              </a:solidFill>
              <a:effectLst/>
              <a:latin typeface="Arimo"/>
            </a:endParaRPr>
          </a:p>
          <a:p>
            <a:pPr marL="285750" indent="-285750" algn="l" fontAlgn="base">
              <a:buFont typeface="Arial" panose="020B0604020202020204" pitchFamily="34" charset="0"/>
              <a:buChar char="•"/>
            </a:pPr>
            <a:endParaRPr lang="en-US" b="0" i="0" dirty="0">
              <a:solidFill>
                <a:srgbClr val="303030"/>
              </a:solidFill>
              <a:effectLst/>
              <a:latin typeface="Arimo"/>
            </a:endParaRPr>
          </a:p>
          <a:p>
            <a:pPr marL="285750" indent="-285750" algn="l" fontAlgn="base">
              <a:buFont typeface="Arial" panose="020B0604020202020204" pitchFamily="34" charset="0"/>
              <a:buChar char="•"/>
            </a:pPr>
            <a:endParaRPr lang="en-US" b="0" i="0" dirty="0">
              <a:solidFill>
                <a:srgbClr val="303030"/>
              </a:solidFill>
              <a:effectLst/>
              <a:latin typeface="Arimo"/>
            </a:endParaRPr>
          </a:p>
          <a:p>
            <a:pPr algn="l" fontAlgn="base">
              <a:buFont typeface="Arial" panose="020B0604020202020204" pitchFamily="34" charset="0"/>
              <a:buChar char="•"/>
            </a:pPr>
            <a:endParaRPr lang="en-US" b="0" i="0" dirty="0">
              <a:solidFill>
                <a:srgbClr val="303030"/>
              </a:solidFill>
              <a:effectLst/>
              <a:latin typeface="Arimo"/>
            </a:endParaRPr>
          </a:p>
        </p:txBody>
      </p:sp>
    </p:spTree>
    <p:extLst>
      <p:ext uri="{BB962C8B-B14F-4D97-AF65-F5344CB8AC3E}">
        <p14:creationId xmlns:p14="http://schemas.microsoft.com/office/powerpoint/2010/main" val="1890031368"/>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2"/>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3"/>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9" name="Text Box 2">
            <a:extLst>
              <a:ext uri="{FF2B5EF4-FFF2-40B4-BE49-F238E27FC236}">
                <a16:creationId xmlns:a16="http://schemas.microsoft.com/office/drawing/2014/main" xmlns="" id="{76F36982-CA0E-455E-8C4F-C8AA5717E3E8}"/>
              </a:ext>
            </a:extLst>
          </p:cNvPr>
          <p:cNvSpPr txBox="1">
            <a:spLocks noChangeArrowheads="1"/>
          </p:cNvSpPr>
          <p:nvPr/>
        </p:nvSpPr>
        <p:spPr bwMode="auto">
          <a:xfrm>
            <a:off x="181984" y="1631458"/>
            <a:ext cx="8534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pPr>
              <a:spcBef>
                <a:spcPct val="50000"/>
              </a:spcBef>
            </a:pPr>
            <a:r>
              <a:rPr lang="en-US" altLang="en-US" sz="2400" b="1" dirty="0">
                <a:latin typeface="Times New Roman" panose="02020603050405020304" pitchFamily="18" charset="0"/>
                <a:cs typeface="Times New Roman" panose="02020603050405020304" pitchFamily="18" charset="0"/>
              </a:rPr>
              <a:t>Consider a two-variable Karnaugh Map</a:t>
            </a:r>
          </a:p>
          <a:p>
            <a:pPr>
              <a:spcBef>
                <a:spcPts val="0"/>
              </a:spcBef>
            </a:pPr>
            <a:r>
              <a:rPr lang="en-US" altLang="en-US" sz="2000" dirty="0">
                <a:latin typeface="Times New Roman" panose="02020603050405020304" pitchFamily="18" charset="0"/>
                <a:cs typeface="Times New Roman" panose="02020603050405020304" pitchFamily="18" charset="0"/>
              </a:rPr>
              <a:t>If a </a:t>
            </a:r>
            <a:r>
              <a:rPr lang="en-US" altLang="en-US" sz="2000" dirty="0" err="1">
                <a:latin typeface="Times New Roman" panose="02020603050405020304" pitchFamily="18" charset="0"/>
                <a:cs typeface="Times New Roman" panose="02020603050405020304" pitchFamily="18" charset="0"/>
              </a:rPr>
              <a:t>minterm</a:t>
            </a:r>
            <a:r>
              <a:rPr lang="en-US" altLang="en-US" sz="2000" dirty="0">
                <a:latin typeface="Times New Roman" panose="02020603050405020304" pitchFamily="18" charset="0"/>
                <a:cs typeface="Times New Roman" panose="02020603050405020304" pitchFamily="18" charset="0"/>
              </a:rPr>
              <a:t> is present in F(A,B), then we place a 1 in the cell corresponding to the </a:t>
            </a:r>
            <a:r>
              <a:rPr lang="en-US" altLang="en-US" sz="2000" dirty="0" err="1">
                <a:latin typeface="Times New Roman" panose="02020603050405020304" pitchFamily="18" charset="0"/>
                <a:cs typeface="Times New Roman" panose="02020603050405020304" pitchFamily="18" charset="0"/>
              </a:rPr>
              <a:t>minterm</a:t>
            </a:r>
            <a:r>
              <a:rPr lang="en-US" altLang="en-US" sz="2000" dirty="0">
                <a:latin typeface="Times New Roman" panose="02020603050405020304" pitchFamily="18" charset="0"/>
                <a:cs typeface="Times New Roman" panose="02020603050405020304" pitchFamily="18" charset="0"/>
              </a:rPr>
              <a:t>, otherwise the cell is left empty or 0 is placed.</a:t>
            </a:r>
          </a:p>
          <a:p>
            <a:pPr>
              <a:spcBef>
                <a:spcPts val="0"/>
              </a:spcBef>
            </a:pPr>
            <a:r>
              <a:rPr lang="en-US" altLang="en-US" sz="2000" dirty="0">
                <a:latin typeface="Times New Roman" panose="02020603050405020304" pitchFamily="18" charset="0"/>
                <a:cs typeface="Times New Roman" panose="02020603050405020304" pitchFamily="18" charset="0"/>
              </a:rPr>
              <a:t>The resulting array is called a K-map corresponding to the expression</a:t>
            </a:r>
          </a:p>
        </p:txBody>
      </p:sp>
      <p:graphicFrame>
        <p:nvGraphicFramePr>
          <p:cNvPr id="10" name="Object 6">
            <a:extLst>
              <a:ext uri="{FF2B5EF4-FFF2-40B4-BE49-F238E27FC236}">
                <a16:creationId xmlns:a16="http://schemas.microsoft.com/office/drawing/2014/main" xmlns="" id="{8A8A7921-CEC0-42EA-986A-26E9A24A8523}"/>
              </a:ext>
            </a:extLst>
          </p:cNvPr>
          <p:cNvGraphicFramePr>
            <a:graphicFrameLocks noChangeAspect="1"/>
          </p:cNvGraphicFramePr>
          <p:nvPr>
            <p:extLst>
              <p:ext uri="{D42A27DB-BD31-4B8C-83A1-F6EECF244321}">
                <p14:modId xmlns:p14="http://schemas.microsoft.com/office/powerpoint/2010/main" val="1752516387"/>
              </p:ext>
            </p:extLst>
          </p:nvPr>
        </p:nvGraphicFramePr>
        <p:xfrm>
          <a:off x="685801" y="3962400"/>
          <a:ext cx="2590800" cy="486597"/>
        </p:xfrm>
        <a:graphic>
          <a:graphicData uri="http://schemas.openxmlformats.org/presentationml/2006/ole">
            <mc:AlternateContent xmlns:mc="http://schemas.openxmlformats.org/markup-compatibility/2006">
              <mc:Choice xmlns:v="urn:schemas-microsoft-com:vml" Requires="v">
                <p:oleObj spid="_x0000_s2121" name="Bitmap Image" r:id="rId5" imgW="1876190" imgH="352474" progId="Paint.Picture">
                  <p:embed/>
                </p:oleObj>
              </mc:Choice>
              <mc:Fallback>
                <p:oleObj name="Bitmap Image" r:id="rId5" imgW="1876190" imgH="352474" progId="Paint.Picture">
                  <p:embed/>
                  <p:pic>
                    <p:nvPicPr>
                      <p:cNvPr id="309254" name="Object 6">
                        <a:extLst>
                          <a:ext uri="{FF2B5EF4-FFF2-40B4-BE49-F238E27FC236}">
                            <a16:creationId xmlns:a16="http://schemas.microsoft.com/office/drawing/2014/main" xmlns="" id="{1C5AB732-6031-4FDE-AB5B-AFB8F95CDE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1" y="3962400"/>
                        <a:ext cx="2590800" cy="486597"/>
                      </a:xfrm>
                      <a:prstGeom prst="rect">
                        <a:avLst/>
                      </a:prstGeom>
                      <a:solidFill>
                        <a:srgbClr val="FF0000"/>
                      </a:solidFill>
                      <a:ln>
                        <a:solidFill>
                          <a:schemeClr val="tx1"/>
                        </a:solidFill>
                      </a:ln>
                      <a:effectLst/>
                    </p:spPr>
                  </p:pic>
                </p:oleObj>
              </mc:Fallback>
            </mc:AlternateContent>
          </a:graphicData>
        </a:graphic>
      </p:graphicFrame>
      <p:graphicFrame>
        <p:nvGraphicFramePr>
          <p:cNvPr id="12" name="Object 14">
            <a:extLst>
              <a:ext uri="{FF2B5EF4-FFF2-40B4-BE49-F238E27FC236}">
                <a16:creationId xmlns:a16="http://schemas.microsoft.com/office/drawing/2014/main" xmlns="" id="{5B26009F-91E6-43CA-949E-94B121D4F9C1}"/>
              </a:ext>
            </a:extLst>
          </p:cNvPr>
          <p:cNvGraphicFramePr>
            <a:graphicFrameLocks noChangeAspect="1"/>
          </p:cNvGraphicFramePr>
          <p:nvPr>
            <p:extLst>
              <p:ext uri="{D42A27DB-BD31-4B8C-83A1-F6EECF244321}">
                <p14:modId xmlns:p14="http://schemas.microsoft.com/office/powerpoint/2010/main" val="2548811458"/>
              </p:ext>
            </p:extLst>
          </p:nvPr>
        </p:nvGraphicFramePr>
        <p:xfrm>
          <a:off x="685801" y="4785000"/>
          <a:ext cx="2589669" cy="1203649"/>
        </p:xfrm>
        <a:graphic>
          <a:graphicData uri="http://schemas.openxmlformats.org/presentationml/2006/ole">
            <mc:AlternateContent xmlns:mc="http://schemas.openxmlformats.org/markup-compatibility/2006">
              <mc:Choice xmlns:v="urn:schemas-microsoft-com:vml" Requires="v">
                <p:oleObj spid="_x0000_s2122" name="Bitmap Image" r:id="rId7" imgW="2029108" imgH="942857" progId="Paint.Picture">
                  <p:embed/>
                </p:oleObj>
              </mc:Choice>
              <mc:Fallback>
                <p:oleObj name="Bitmap Image" r:id="rId7" imgW="2029108" imgH="942857" progId="Paint.Picture">
                  <p:embed/>
                  <p:pic>
                    <p:nvPicPr>
                      <p:cNvPr id="309262" name="Object 14">
                        <a:extLst>
                          <a:ext uri="{FF2B5EF4-FFF2-40B4-BE49-F238E27FC236}">
                            <a16:creationId xmlns:a16="http://schemas.microsoft.com/office/drawing/2014/main" xmlns="" id="{87FBCB58-50F8-4D44-BD7F-1DD135CF42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1" y="4785000"/>
                        <a:ext cx="2589669" cy="1203649"/>
                      </a:xfrm>
                      <a:prstGeom prst="rect">
                        <a:avLst/>
                      </a:prstGeom>
                      <a:noFill/>
                      <a:ln>
                        <a:solidFill>
                          <a:schemeClr val="tx1"/>
                        </a:solidFill>
                      </a:ln>
                      <a:effectLst/>
                    </p:spPr>
                  </p:pic>
                </p:oleObj>
              </mc:Fallback>
            </mc:AlternateContent>
          </a:graphicData>
        </a:graphic>
      </p:graphicFrame>
      <p:grpSp>
        <p:nvGrpSpPr>
          <p:cNvPr id="2" name="Group 1">
            <a:extLst>
              <a:ext uri="{FF2B5EF4-FFF2-40B4-BE49-F238E27FC236}">
                <a16:creationId xmlns:a16="http://schemas.microsoft.com/office/drawing/2014/main" xmlns="" id="{5949A433-44B4-48E3-BA48-B59D48BBAC11}"/>
              </a:ext>
            </a:extLst>
          </p:cNvPr>
          <p:cNvGrpSpPr/>
          <p:nvPr/>
        </p:nvGrpSpPr>
        <p:grpSpPr>
          <a:xfrm>
            <a:off x="4267200" y="3489649"/>
            <a:ext cx="3662869" cy="2971800"/>
            <a:chOff x="3733800" y="3810000"/>
            <a:chExt cx="2419350" cy="2133600"/>
          </a:xfrm>
        </p:grpSpPr>
        <p:graphicFrame>
          <p:nvGraphicFramePr>
            <p:cNvPr id="13" name="Object 7">
              <a:extLst>
                <a:ext uri="{FF2B5EF4-FFF2-40B4-BE49-F238E27FC236}">
                  <a16:creationId xmlns:a16="http://schemas.microsoft.com/office/drawing/2014/main" xmlns="" id="{8A1EF797-9AF3-4C7F-823D-4FDAEA14E2B9}"/>
                </a:ext>
              </a:extLst>
            </p:cNvPr>
            <p:cNvGraphicFramePr>
              <a:graphicFrameLocks noChangeAspect="1"/>
            </p:cNvGraphicFramePr>
            <p:nvPr>
              <p:extLst>
                <p:ext uri="{D42A27DB-BD31-4B8C-83A1-F6EECF244321}">
                  <p14:modId xmlns:p14="http://schemas.microsoft.com/office/powerpoint/2010/main" val="3664318519"/>
                </p:ext>
              </p:extLst>
            </p:nvPr>
          </p:nvGraphicFramePr>
          <p:xfrm>
            <a:off x="3733800" y="3810000"/>
            <a:ext cx="2419350" cy="1438275"/>
          </p:xfrm>
          <a:graphic>
            <a:graphicData uri="http://schemas.openxmlformats.org/presentationml/2006/ole">
              <mc:AlternateContent xmlns:mc="http://schemas.openxmlformats.org/markup-compatibility/2006">
                <mc:Choice xmlns:v="urn:schemas-microsoft-com:vml" Requires="v">
                  <p:oleObj spid="_x0000_s2123" name="Bitmap Image" r:id="rId9" imgW="2419048" imgH="1438095" progId="Paint.Picture">
                    <p:embed/>
                  </p:oleObj>
                </mc:Choice>
                <mc:Fallback>
                  <p:oleObj name="Bitmap Image" r:id="rId9" imgW="2419048" imgH="1438095" progId="Paint.Picture">
                    <p:embed/>
                    <p:pic>
                      <p:nvPicPr>
                        <p:cNvPr id="309255" name="Object 7">
                          <a:extLst>
                            <a:ext uri="{FF2B5EF4-FFF2-40B4-BE49-F238E27FC236}">
                              <a16:creationId xmlns:a16="http://schemas.microsoft.com/office/drawing/2014/main" xmlns="" id="{6C6AE85B-AC0A-498E-91F4-637C1467C0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0" y="3810000"/>
                          <a:ext cx="2419350" cy="1438275"/>
                        </a:xfrm>
                        <a:prstGeom prst="rect">
                          <a:avLst/>
                        </a:prstGeom>
                        <a:noFill/>
                        <a:ln>
                          <a:noFill/>
                        </a:ln>
                        <a:effectLst/>
                      </p:spPr>
                    </p:pic>
                  </p:oleObj>
                </mc:Fallback>
              </mc:AlternateContent>
            </a:graphicData>
          </a:graphic>
        </p:graphicFrame>
        <p:grpSp>
          <p:nvGrpSpPr>
            <p:cNvPr id="14" name="Group 13">
              <a:extLst>
                <a:ext uri="{FF2B5EF4-FFF2-40B4-BE49-F238E27FC236}">
                  <a16:creationId xmlns:a16="http://schemas.microsoft.com/office/drawing/2014/main" xmlns="" id="{1BE7C217-CD82-4D81-8426-A09923C68597}"/>
                </a:ext>
              </a:extLst>
            </p:cNvPr>
            <p:cNvGrpSpPr>
              <a:grpSpLocks/>
            </p:cNvGrpSpPr>
            <p:nvPr/>
          </p:nvGrpSpPr>
          <p:grpSpPr bwMode="auto">
            <a:xfrm>
              <a:off x="4629150" y="4562475"/>
              <a:ext cx="400050" cy="1381125"/>
              <a:chOff x="2928" y="2880"/>
              <a:chExt cx="252" cy="870"/>
            </a:xfrm>
          </p:grpSpPr>
          <p:sp>
            <p:nvSpPr>
              <p:cNvPr id="15" name="Rectangle 9">
                <a:extLst>
                  <a:ext uri="{FF2B5EF4-FFF2-40B4-BE49-F238E27FC236}">
                    <a16:creationId xmlns:a16="http://schemas.microsoft.com/office/drawing/2014/main" xmlns="" id="{0208400F-12F6-40AA-8EB8-C61921F3AB15}"/>
                  </a:ext>
                </a:extLst>
              </p:cNvPr>
              <p:cNvSpPr>
                <a:spLocks noChangeArrowheads="1"/>
              </p:cNvSpPr>
              <p:nvPr/>
            </p:nvSpPr>
            <p:spPr bwMode="auto">
              <a:xfrm>
                <a:off x="2928" y="2880"/>
                <a:ext cx="192" cy="384"/>
              </a:xfrm>
              <a:prstGeom prst="rect">
                <a:avLst/>
              </a:prstGeom>
              <a:noFill/>
              <a:ln w="28575">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nchor="ctr">
                <a:spAutoFit/>
              </a:bodyPr>
              <a:lstStyle/>
              <a:p>
                <a:endParaRPr lang="en-US"/>
              </a:p>
            </p:txBody>
          </p:sp>
          <p:sp>
            <p:nvSpPr>
              <p:cNvPr id="16" name="Line 11">
                <a:extLst>
                  <a:ext uri="{FF2B5EF4-FFF2-40B4-BE49-F238E27FC236}">
                    <a16:creationId xmlns:a16="http://schemas.microsoft.com/office/drawing/2014/main" xmlns="" id="{BCEECDFA-E16F-4D08-8753-02B2D676F462}"/>
                  </a:ext>
                </a:extLst>
              </p:cNvPr>
              <p:cNvSpPr>
                <a:spLocks noChangeShapeType="1"/>
              </p:cNvSpPr>
              <p:nvPr/>
            </p:nvSpPr>
            <p:spPr bwMode="auto">
              <a:xfrm>
                <a:off x="3072" y="3072"/>
                <a:ext cx="0" cy="480"/>
              </a:xfrm>
              <a:prstGeom prst="line">
                <a:avLst/>
              </a:prstGeom>
              <a:noFill/>
              <a:ln w="28575">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tIns="137160" bIns="137160">
                <a:spAutoFit/>
              </a:bodyPr>
              <a:lstStyle/>
              <a:p>
                <a:endParaRPr lang="en-US"/>
              </a:p>
            </p:txBody>
          </p:sp>
          <p:graphicFrame>
            <p:nvGraphicFramePr>
              <p:cNvPr id="17" name="Object 12">
                <a:extLst>
                  <a:ext uri="{FF2B5EF4-FFF2-40B4-BE49-F238E27FC236}">
                    <a16:creationId xmlns:a16="http://schemas.microsoft.com/office/drawing/2014/main" xmlns="" id="{ACCD741B-3B48-4D9E-883A-2D137F47FECE}"/>
                  </a:ext>
                </a:extLst>
              </p:cNvPr>
              <p:cNvGraphicFramePr>
                <a:graphicFrameLocks noChangeAspect="1"/>
              </p:cNvGraphicFramePr>
              <p:nvPr/>
            </p:nvGraphicFramePr>
            <p:xfrm>
              <a:off x="3024" y="3552"/>
              <a:ext cx="156" cy="198"/>
            </p:xfrm>
            <a:graphic>
              <a:graphicData uri="http://schemas.openxmlformats.org/presentationml/2006/ole">
                <mc:AlternateContent xmlns:mc="http://schemas.openxmlformats.org/markup-compatibility/2006">
                  <mc:Choice xmlns:v="urn:schemas-microsoft-com:vml" Requires="v">
                    <p:oleObj spid="_x0000_s2124" name="Bitmap Image" r:id="rId11" imgW="247685" imgH="314286" progId="Paint.Picture">
                      <p:embed/>
                    </p:oleObj>
                  </mc:Choice>
                  <mc:Fallback>
                    <p:oleObj name="Bitmap Image" r:id="rId11" imgW="247685" imgH="314286" progId="Paint.Picture">
                      <p:embed/>
                      <p:pic>
                        <p:nvPicPr>
                          <p:cNvPr id="309260" name="Object 12">
                            <a:extLst>
                              <a:ext uri="{FF2B5EF4-FFF2-40B4-BE49-F238E27FC236}">
                                <a16:creationId xmlns:a16="http://schemas.microsoft.com/office/drawing/2014/main" xmlns="" id="{9B86EBA6-2ECA-46A9-9E22-79FAE335DD7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24" y="3552"/>
                            <a:ext cx="156" cy="198"/>
                          </a:xfrm>
                          <a:prstGeom prst="rect">
                            <a:avLst/>
                          </a:prstGeom>
                          <a:noFill/>
                          <a:ln w="28575">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cxnSp>
        <p:nvCxnSpPr>
          <p:cNvPr id="18" name="Straight Connector 17">
            <a:extLst>
              <a:ext uri="{FF2B5EF4-FFF2-40B4-BE49-F238E27FC236}">
                <a16:creationId xmlns:a16="http://schemas.microsoft.com/office/drawing/2014/main" xmlns="" id="{E5D2F9E1-83AE-4407-9FC5-56F0BCAAE7A7}"/>
              </a:ext>
            </a:extLst>
          </p:cNvPr>
          <p:cNvCxnSpPr/>
          <p:nvPr/>
        </p:nvCxnSpPr>
        <p:spPr>
          <a:xfrm>
            <a:off x="4386262" y="3581400"/>
            <a:ext cx="947738" cy="838200"/>
          </a:xfrm>
          <a:prstGeom prst="line">
            <a:avLst/>
          </a:prstGeom>
          <a:ln w="19050">
            <a:solidFill>
              <a:srgbClr val="FF2507"/>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Callout: Line 5">
                <a:extLst>
                  <a:ext uri="{FF2B5EF4-FFF2-40B4-BE49-F238E27FC236}">
                    <a16:creationId xmlns:a16="http://schemas.microsoft.com/office/drawing/2014/main" xmlns="" id="{F9BB87A6-A7C7-4851-A143-18437FC067C4}"/>
                  </a:ext>
                </a:extLst>
              </p:cNvPr>
              <p:cNvSpPr/>
              <p:nvPr/>
            </p:nvSpPr>
            <p:spPr>
              <a:xfrm>
                <a:off x="6624610" y="5625229"/>
                <a:ext cx="2091774" cy="1061357"/>
              </a:xfrm>
              <a:prstGeom prst="borderCallout1">
                <a:avLst>
                  <a:gd name="adj1" fmla="val 58310"/>
                  <a:gd name="adj2" fmla="val 676"/>
                  <a:gd name="adj3" fmla="val 54478"/>
                  <a:gd name="adj4" fmla="val -180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cell-group represents </a:t>
                </a:r>
                <a14:m>
                  <m:oMath xmlns:m="http://schemas.openxmlformats.org/officeDocument/2006/math">
                    <m:acc>
                      <m:accPr>
                        <m:chr m:val="̅"/>
                        <m:ctrlPr>
                          <a:rPr lang="en-US" b="1" i="1" smtClean="0">
                            <a:solidFill>
                              <a:schemeClr val="tx1"/>
                            </a:solidFill>
                            <a:latin typeface="Cambria Math"/>
                          </a:rPr>
                        </m:ctrlPr>
                      </m:accPr>
                      <m:e>
                        <m:r>
                          <a:rPr lang="en-US" b="1" i="1" smtClean="0">
                            <a:solidFill>
                              <a:schemeClr val="tx1"/>
                            </a:solidFill>
                            <a:latin typeface="Cambria Math" panose="02040503050406030204" pitchFamily="18" charset="0"/>
                          </a:rPr>
                          <m:t>𝑩</m:t>
                        </m:r>
                      </m:e>
                    </m:acc>
                  </m:oMath>
                </a14:m>
                <a:r>
                  <a:rPr lang="en-US" b="1" dirty="0">
                    <a:solidFill>
                      <a:schemeClr val="tx1"/>
                    </a:solidFill>
                  </a:rPr>
                  <a:t> </a:t>
                </a:r>
                <a:r>
                  <a:rPr lang="en-US" dirty="0">
                    <a:solidFill>
                      <a:schemeClr val="tx1"/>
                    </a:solidFill>
                  </a:rPr>
                  <a:t>as </a:t>
                </a:r>
                <a14:m>
                  <m:oMath xmlns:m="http://schemas.openxmlformats.org/officeDocument/2006/math">
                    <m:r>
                      <a:rPr lang="en-US" b="1" i="1" smtClean="0">
                        <a:solidFill>
                          <a:schemeClr val="tx1"/>
                        </a:solidFill>
                        <a:latin typeface="Cambria Math" panose="02040503050406030204" pitchFamily="18" charset="0"/>
                      </a:rPr>
                      <m:t>𝑨</m:t>
                    </m:r>
                  </m:oMath>
                </a14:m>
                <a:r>
                  <a:rPr lang="en-US" b="1" dirty="0">
                    <a:solidFill>
                      <a:schemeClr val="tx1"/>
                    </a:solidFill>
                  </a:rPr>
                  <a:t> </a:t>
                </a:r>
                <a:r>
                  <a:rPr lang="en-US" dirty="0">
                    <a:solidFill>
                      <a:schemeClr val="tx1"/>
                    </a:solidFill>
                  </a:rPr>
                  <a:t>changes from </a:t>
                </a:r>
                <a:r>
                  <a:rPr lang="en-US" b="1" dirty="0">
                    <a:solidFill>
                      <a:schemeClr val="tx1"/>
                    </a:solidFill>
                  </a:rPr>
                  <a:t>0</a:t>
                </a:r>
                <a:r>
                  <a:rPr lang="en-US" dirty="0">
                    <a:solidFill>
                      <a:schemeClr val="tx1"/>
                    </a:solidFill>
                  </a:rPr>
                  <a:t> to </a:t>
                </a:r>
                <a:r>
                  <a:rPr lang="en-US" b="1" dirty="0">
                    <a:solidFill>
                      <a:schemeClr val="tx1"/>
                    </a:solidFill>
                  </a:rPr>
                  <a:t>1</a:t>
                </a:r>
              </a:p>
            </p:txBody>
          </p:sp>
        </mc:Choice>
        <mc:Fallback xmlns="">
          <p:sp>
            <p:nvSpPr>
              <p:cNvPr id="6" name="Callout: Line 5">
                <a:extLst>
                  <a:ext uri="{FF2B5EF4-FFF2-40B4-BE49-F238E27FC236}">
                    <a16:creationId xmlns:a16="http://schemas.microsoft.com/office/drawing/2014/main" id="{F9BB87A6-A7C7-4851-A143-18437FC067C4}"/>
                  </a:ext>
                </a:extLst>
              </p:cNvPr>
              <p:cNvSpPr>
                <a:spLocks noRot="1" noChangeAspect="1" noMove="1" noResize="1" noEditPoints="1" noAdjustHandles="1" noChangeArrowheads="1" noChangeShapeType="1" noTextEdit="1"/>
              </p:cNvSpPr>
              <p:nvPr/>
            </p:nvSpPr>
            <p:spPr>
              <a:xfrm>
                <a:off x="6624610" y="5625229"/>
                <a:ext cx="2091774" cy="1061357"/>
              </a:xfrm>
              <a:prstGeom prst="borderCallout1">
                <a:avLst>
                  <a:gd name="adj1" fmla="val 58310"/>
                  <a:gd name="adj2" fmla="val 676"/>
                  <a:gd name="adj3" fmla="val 54478"/>
                  <a:gd name="adj4" fmla="val -18006"/>
                </a:avLst>
              </a:prstGeom>
              <a:blipFill>
                <a:blip r:embed="rId13"/>
                <a:stretch>
                  <a:fillRect b="-1124"/>
                </a:stretch>
              </a:blipFill>
            </p:spPr>
            <p:txBody>
              <a:bodyPr/>
              <a:lstStyle/>
              <a:p>
                <a:r>
                  <a:rPr lang="en-US">
                    <a:noFill/>
                  </a:rPr>
                  <a:t> </a:t>
                </a:r>
              </a:p>
            </p:txBody>
          </p:sp>
        </mc:Fallback>
      </mc:AlternateContent>
    </p:spTree>
    <p:extLst>
      <p:ext uri="{BB962C8B-B14F-4D97-AF65-F5344CB8AC3E}">
        <p14:creationId xmlns:p14="http://schemas.microsoft.com/office/powerpoint/2010/main" val="3451825645"/>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xmlns="" id="{00CA6660-713F-4DFB-BD10-64CB29E42FAC}"/>
              </a:ext>
            </a:extLst>
          </p:cNvPr>
          <p:cNvSpPr/>
          <p:nvPr/>
        </p:nvSpPr>
        <p:spPr>
          <a:xfrm rot="18907668">
            <a:off x="1018182" y="5248139"/>
            <a:ext cx="1689134" cy="648094"/>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 Box 2">
                <a:extLst>
                  <a:ext uri="{FF2B5EF4-FFF2-40B4-BE49-F238E27FC236}">
                    <a16:creationId xmlns:a16="http://schemas.microsoft.com/office/drawing/2014/main" xmlns="" id="{76F36982-CA0E-455E-8C4F-C8AA5717E3E8}"/>
                  </a:ext>
                </a:extLst>
              </p:cNvPr>
              <p:cNvSpPr txBox="1">
                <a:spLocks noChangeArrowheads="1"/>
              </p:cNvSpPr>
              <p:nvPr/>
            </p:nvSpPr>
            <p:spPr bwMode="auto">
              <a:xfrm>
                <a:off x="99506" y="1371600"/>
                <a:ext cx="2872294" cy="1540102"/>
              </a:xfrm>
              <a:prstGeom prst="rect">
                <a:avLst/>
              </a:prstGeom>
              <a:noFill/>
              <a:ln w="2857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tIns="137160" bIns="137160">
                <a:spAutoFit/>
              </a:bodyPr>
              <a:lstStyle/>
              <a:p>
                <a:pPr>
                  <a:spcBef>
                    <a:spcPct val="50000"/>
                  </a:spcBef>
                </a:pPr>
                <a14:m>
                  <m:oMathPara xmlns:m="http://schemas.openxmlformats.org/officeDocument/2006/math">
                    <m:oMathParaPr>
                      <m:jc m:val="center"/>
                    </m:oMathParaPr>
                    <m:oMath xmlns:m="http://schemas.openxmlformats.org/officeDocument/2006/math">
                      <m:r>
                        <a:rPr lang="en-US" altLang="en-US" sz="2400" b="1" i="1" smtClean="0">
                          <a:latin typeface="Cambria Math" panose="02040503050406030204" pitchFamily="18" charset="0"/>
                          <a:cs typeface="Times New Roman" panose="02020603050405020304" pitchFamily="18" charset="0"/>
                        </a:rPr>
                        <m:t>𝑭</m:t>
                      </m:r>
                      <m:d>
                        <m:dPr>
                          <m:ctrlPr>
                            <a:rPr lang="en-US" altLang="en-US" sz="2400" b="1" i="1" smtClean="0">
                              <a:latin typeface="Cambria Math"/>
                              <a:cs typeface="Times New Roman" panose="02020603050405020304" pitchFamily="18" charset="0"/>
                            </a:rPr>
                          </m:ctrlPr>
                        </m:dPr>
                        <m:e>
                          <m:r>
                            <a:rPr lang="en-US" altLang="en-US" sz="2400" b="1" i="1" smtClean="0">
                              <a:latin typeface="Cambria Math" panose="02040503050406030204" pitchFamily="18" charset="0"/>
                              <a:cs typeface="Times New Roman" panose="02020603050405020304" pitchFamily="18" charset="0"/>
                            </a:rPr>
                            <m:t>𝑨</m:t>
                          </m:r>
                          <m:r>
                            <a:rPr lang="en-US" altLang="en-US" sz="2400" b="1" i="1" smtClean="0">
                              <a:latin typeface="Cambria Math" panose="02040503050406030204" pitchFamily="18" charset="0"/>
                              <a:cs typeface="Times New Roman" panose="02020603050405020304" pitchFamily="18" charset="0"/>
                            </a:rPr>
                            <m:t>,</m:t>
                          </m:r>
                          <m:r>
                            <a:rPr lang="en-US" altLang="en-US" sz="2400" b="1" i="1" smtClean="0">
                              <a:latin typeface="Cambria Math" panose="02040503050406030204" pitchFamily="18" charset="0"/>
                              <a:cs typeface="Times New Roman" panose="02020603050405020304" pitchFamily="18" charset="0"/>
                            </a:rPr>
                            <m:t>𝑩</m:t>
                          </m:r>
                        </m:e>
                      </m:d>
                      <m:r>
                        <a:rPr lang="en-US" altLang="en-US" sz="2400" b="1" i="1" smtClean="0">
                          <a:latin typeface="Cambria Math" panose="02040503050406030204" pitchFamily="18" charset="0"/>
                          <a:cs typeface="Times New Roman" panose="02020603050405020304" pitchFamily="18" charset="0"/>
                        </a:rPr>
                        <m:t>=</m:t>
                      </m:r>
                      <m:acc>
                        <m:accPr>
                          <m:chr m:val="̅"/>
                          <m:ctrlPr>
                            <a:rPr lang="en-US" altLang="en-US" sz="2400" b="1" i="1" smtClean="0">
                              <a:solidFill>
                                <a:srgbClr val="FF0000"/>
                              </a:solidFill>
                              <a:latin typeface="Cambria Math"/>
                              <a:cs typeface="Times New Roman" panose="02020603050405020304" pitchFamily="18" charset="0"/>
                            </a:rPr>
                          </m:ctrlPr>
                        </m:accPr>
                        <m:e>
                          <m:r>
                            <a:rPr lang="en-US" altLang="en-US" sz="2400" b="1" i="1" smtClean="0">
                              <a:solidFill>
                                <a:srgbClr val="FF0000"/>
                              </a:solidFill>
                              <a:latin typeface="Cambria Math" panose="02040503050406030204" pitchFamily="18" charset="0"/>
                              <a:cs typeface="Times New Roman" panose="02020603050405020304" pitchFamily="18" charset="0"/>
                            </a:rPr>
                            <m:t>𝑨</m:t>
                          </m:r>
                        </m:e>
                      </m:acc>
                      <m:r>
                        <a:rPr lang="en-US" altLang="en-US" sz="2400" b="1" i="1" smtClean="0">
                          <a:solidFill>
                            <a:srgbClr val="FF0000"/>
                          </a:solidFill>
                          <a:latin typeface="Cambria Math" panose="02040503050406030204" pitchFamily="18" charset="0"/>
                          <a:cs typeface="Times New Roman" panose="02020603050405020304" pitchFamily="18" charset="0"/>
                        </a:rPr>
                        <m:t>𝑩</m:t>
                      </m:r>
                      <m:r>
                        <a:rPr lang="en-US" altLang="en-US" sz="2400" b="1" i="1" smtClean="0">
                          <a:latin typeface="Cambria Math" panose="02040503050406030204" pitchFamily="18" charset="0"/>
                          <a:cs typeface="Times New Roman" panose="02020603050405020304" pitchFamily="18" charset="0"/>
                        </a:rPr>
                        <m:t>+</m:t>
                      </m:r>
                      <m:r>
                        <a:rPr lang="en-US" altLang="en-US" sz="2400" b="1" i="1" smtClean="0">
                          <a:solidFill>
                            <a:srgbClr val="00B050"/>
                          </a:solidFill>
                          <a:latin typeface="Cambria Math" panose="02040503050406030204" pitchFamily="18" charset="0"/>
                          <a:cs typeface="Times New Roman" panose="02020603050405020304" pitchFamily="18" charset="0"/>
                        </a:rPr>
                        <m:t>𝑨</m:t>
                      </m:r>
                      <m:acc>
                        <m:accPr>
                          <m:chr m:val="̅"/>
                          <m:ctrlPr>
                            <a:rPr lang="en-US" altLang="en-US" sz="2400" b="1" i="1" smtClean="0">
                              <a:solidFill>
                                <a:srgbClr val="00B050"/>
                              </a:solidFill>
                              <a:latin typeface="Cambria Math"/>
                              <a:cs typeface="Times New Roman" panose="02020603050405020304" pitchFamily="18" charset="0"/>
                            </a:rPr>
                          </m:ctrlPr>
                        </m:accPr>
                        <m:e>
                          <m:r>
                            <a:rPr lang="en-US" altLang="en-US" sz="2400" b="1" i="1" smtClean="0">
                              <a:solidFill>
                                <a:srgbClr val="00B050"/>
                              </a:solidFill>
                              <a:latin typeface="Cambria Math" panose="02040503050406030204" pitchFamily="18" charset="0"/>
                              <a:cs typeface="Times New Roman" panose="02020603050405020304" pitchFamily="18" charset="0"/>
                            </a:rPr>
                            <m:t>𝑩</m:t>
                          </m:r>
                        </m:e>
                      </m:acc>
                      <m:r>
                        <a:rPr lang="en-US" altLang="en-US" sz="2400" b="1" i="1" smtClean="0">
                          <a:solidFill>
                            <a:schemeClr val="tx1"/>
                          </a:solidFill>
                          <a:latin typeface="Cambria Math" panose="02040503050406030204" pitchFamily="18" charset="0"/>
                          <a:cs typeface="Times New Roman" panose="02020603050405020304" pitchFamily="18" charset="0"/>
                        </a:rPr>
                        <m:t>=</m:t>
                      </m:r>
                      <m:nary>
                        <m:naryPr>
                          <m:chr m:val="∑"/>
                          <m:subHide m:val="on"/>
                          <m:supHide m:val="on"/>
                          <m:ctrlPr>
                            <a:rPr lang="en-US" altLang="en-US" sz="2400" b="1" i="1" smtClean="0">
                              <a:solidFill>
                                <a:schemeClr val="tx1"/>
                              </a:solidFill>
                              <a:latin typeface="Cambria Math"/>
                              <a:cs typeface="Times New Roman" panose="02020603050405020304" pitchFamily="18" charset="0"/>
                            </a:rPr>
                          </m:ctrlPr>
                        </m:naryPr>
                        <m:sub/>
                        <m:sup/>
                        <m:e>
                          <m:r>
                            <a:rPr lang="en-US" altLang="en-US" sz="2400" b="1" i="1" smtClean="0">
                              <a:solidFill>
                                <a:schemeClr val="tx1"/>
                              </a:solidFill>
                              <a:latin typeface="Cambria Math" panose="02040503050406030204" pitchFamily="18" charset="0"/>
                              <a:cs typeface="Times New Roman" panose="02020603050405020304" pitchFamily="18" charset="0"/>
                            </a:rPr>
                            <m:t>𝒎</m:t>
                          </m:r>
                        </m:e>
                      </m:nary>
                      <m:r>
                        <a:rPr lang="en-US" altLang="en-US" sz="2400" b="1" i="1" smtClean="0">
                          <a:solidFill>
                            <a:schemeClr val="tx1"/>
                          </a:solidFill>
                          <a:latin typeface="Cambria Math" panose="02040503050406030204" pitchFamily="18" charset="0"/>
                          <a:cs typeface="Times New Roman" panose="02020603050405020304" pitchFamily="18" charset="0"/>
                        </a:rPr>
                        <m:t>(</m:t>
                      </m:r>
                      <m:r>
                        <a:rPr lang="en-US" altLang="en-US" sz="2400" b="1" i="1" smtClean="0">
                          <a:solidFill>
                            <a:schemeClr val="tx1"/>
                          </a:solidFill>
                          <a:latin typeface="Cambria Math" panose="02040503050406030204" pitchFamily="18" charset="0"/>
                          <a:cs typeface="Times New Roman" panose="02020603050405020304" pitchFamily="18" charset="0"/>
                        </a:rPr>
                        <m:t>𝟏</m:t>
                      </m:r>
                      <m:r>
                        <a:rPr lang="en-US" altLang="en-US" sz="2400" b="1" i="1" smtClean="0">
                          <a:solidFill>
                            <a:schemeClr val="tx1"/>
                          </a:solidFill>
                          <a:latin typeface="Cambria Math" panose="02040503050406030204" pitchFamily="18" charset="0"/>
                          <a:cs typeface="Times New Roman" panose="02020603050405020304" pitchFamily="18" charset="0"/>
                        </a:rPr>
                        <m:t>,</m:t>
                      </m:r>
                      <m:r>
                        <a:rPr lang="en-US" altLang="en-US" sz="2400" b="1" i="1" smtClean="0">
                          <a:solidFill>
                            <a:schemeClr val="tx1"/>
                          </a:solidFill>
                          <a:latin typeface="Cambria Math" panose="02040503050406030204" pitchFamily="18" charset="0"/>
                          <a:cs typeface="Times New Roman" panose="02020603050405020304" pitchFamily="18" charset="0"/>
                        </a:rPr>
                        <m:t>𝟐</m:t>
                      </m:r>
                      <m:r>
                        <a:rPr lang="en-US" altLang="en-US" sz="2400" b="1" i="1" smtClean="0">
                          <a:solidFill>
                            <a:schemeClr val="tx1"/>
                          </a:solidFill>
                          <a:latin typeface="Cambria Math" panose="02040503050406030204" pitchFamily="18" charset="0"/>
                          <a:cs typeface="Times New Roman" panose="02020603050405020304" pitchFamily="18" charset="0"/>
                        </a:rPr>
                        <m:t>)</m:t>
                      </m:r>
                    </m:oMath>
                  </m:oMathPara>
                </a14:m>
                <a:endParaRPr lang="en-US" altLang="en-US" sz="2400" b="1" dirty="0">
                  <a:latin typeface="Times New Roman" panose="02020603050405020304" pitchFamily="18" charset="0"/>
                  <a:cs typeface="Times New Roman" panose="02020603050405020304" pitchFamily="18" charset="0"/>
                </a:endParaRPr>
              </a:p>
            </p:txBody>
          </p:sp>
        </mc:Choice>
        <mc:Fallback xmlns="">
          <p:sp>
            <p:nvSpPr>
              <p:cNvPr id="9" name="Text Box 2">
                <a:extLst>
                  <a:ext uri="{FF2B5EF4-FFF2-40B4-BE49-F238E27FC236}">
                    <a16:creationId xmlns:a16="http://schemas.microsoft.com/office/drawing/2014/main" id="{76F36982-CA0E-455E-8C4F-C8AA5717E3E8}"/>
                  </a:ext>
                </a:extLst>
              </p:cNvPr>
              <p:cNvSpPr txBox="1">
                <a:spLocks noRot="1" noChangeAspect="1" noMove="1" noResize="1" noEditPoints="1" noAdjustHandles="1" noChangeArrowheads="1" noChangeShapeType="1" noTextEdit="1"/>
              </p:cNvSpPr>
              <p:nvPr/>
            </p:nvSpPr>
            <p:spPr bwMode="auto">
              <a:xfrm>
                <a:off x="99506" y="1371600"/>
                <a:ext cx="2872294" cy="1540102"/>
              </a:xfrm>
              <a:prstGeom prst="rect">
                <a:avLst/>
              </a:prstGeom>
              <a:blipFill>
                <a:blip r:embed="rId4"/>
                <a:stretch>
                  <a:fillRect r="-13417"/>
                </a:stretch>
              </a:blip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 Box 2">
                <a:extLst>
                  <a:ext uri="{FF2B5EF4-FFF2-40B4-BE49-F238E27FC236}">
                    <a16:creationId xmlns:a16="http://schemas.microsoft.com/office/drawing/2014/main" xmlns="" id="{2DD7B956-FCE2-4327-B41A-84B55D1E6B56}"/>
                  </a:ext>
                </a:extLst>
              </p:cNvPr>
              <p:cNvSpPr txBox="1">
                <a:spLocks noChangeArrowheads="1"/>
              </p:cNvSpPr>
              <p:nvPr/>
            </p:nvSpPr>
            <p:spPr bwMode="auto">
              <a:xfrm>
                <a:off x="99506" y="3133619"/>
                <a:ext cx="2872294" cy="646331"/>
              </a:xfrm>
              <a:prstGeom prst="rect">
                <a:avLst/>
              </a:prstGeom>
              <a:noFill/>
              <a:ln w="28575">
                <a:solidFill>
                  <a:schemeClr val="tx1"/>
                </a:solidFill>
                <a:miter lim="800000"/>
                <a:headEnd/>
                <a:tailEnd/>
              </a:ln>
              <a:effectLst/>
              <a:extLst>
                <a:ext uri="{909E8E84-426E-40DD-AFC4-6F175D3DCCD1}">
                  <a14:hiddenFill>
                    <a:solidFill>
                      <a:schemeClr val="accent1"/>
                    </a:solidFill>
                  </a14:hiddenFill>
                </a:ext>
                <a:ext uri="{AF507438-7753-43E0-B8FC-AC1667EBCBE1}">
                  <a14:hiddenEffects>
                    <a:effectLst>
                      <a:outerShdw dist="35921" dir="2700000" algn="ctr" rotWithShape="0">
                        <a:schemeClr val="bg2"/>
                      </a:outerShdw>
                    </a:effectLst>
                  </a14:hiddenEffects>
                </a:ext>
              </a:extLst>
            </p:spPr>
            <p:txBody>
              <a:bodyPr wrap="square" tIns="137160" bIns="137160">
                <a:spAutoFit/>
              </a:bodyPr>
              <a:lstStyle/>
              <a:p>
                <a:pPr>
                  <a:spcBef>
                    <a:spcPct val="50000"/>
                  </a:spcBef>
                </a:pPr>
                <a14:m>
                  <m:oMath xmlns:m="http://schemas.openxmlformats.org/officeDocument/2006/math">
                    <m:r>
                      <a:rPr lang="en-US" altLang="en-US" sz="2400" b="1" i="1" smtClean="0">
                        <a:latin typeface="Cambria Math" panose="02040503050406030204" pitchFamily="18" charset="0"/>
                        <a:cs typeface="Times New Roman" panose="02020603050405020304" pitchFamily="18" charset="0"/>
                      </a:rPr>
                      <m:t>𝑭</m:t>
                    </m:r>
                    <m:d>
                      <m:dPr>
                        <m:ctrlPr>
                          <a:rPr lang="en-US" altLang="en-US" sz="2400" b="1" i="1" smtClean="0">
                            <a:latin typeface="Cambria Math"/>
                            <a:cs typeface="Times New Roman" panose="02020603050405020304" pitchFamily="18" charset="0"/>
                          </a:rPr>
                        </m:ctrlPr>
                      </m:dPr>
                      <m:e>
                        <m:r>
                          <a:rPr lang="en-US" altLang="en-US" sz="2400" b="1" i="1" smtClean="0">
                            <a:latin typeface="Cambria Math" panose="02040503050406030204" pitchFamily="18" charset="0"/>
                            <a:cs typeface="Times New Roman" panose="02020603050405020304" pitchFamily="18" charset="0"/>
                          </a:rPr>
                          <m:t>𝑨</m:t>
                        </m:r>
                        <m:r>
                          <a:rPr lang="en-US" altLang="en-US" sz="2400" b="1" i="1" smtClean="0">
                            <a:latin typeface="Cambria Math" panose="02040503050406030204" pitchFamily="18" charset="0"/>
                            <a:cs typeface="Times New Roman" panose="02020603050405020304" pitchFamily="18" charset="0"/>
                          </a:rPr>
                          <m:t>,</m:t>
                        </m:r>
                        <m:r>
                          <a:rPr lang="en-US" altLang="en-US" sz="2400" b="1" i="1" smtClean="0">
                            <a:latin typeface="Cambria Math" panose="02040503050406030204" pitchFamily="18" charset="0"/>
                            <a:cs typeface="Times New Roman" panose="02020603050405020304" pitchFamily="18" charset="0"/>
                          </a:rPr>
                          <m:t>𝑩</m:t>
                        </m:r>
                      </m:e>
                    </m:d>
                    <m:r>
                      <a:rPr lang="en-US" altLang="en-US" sz="2400" b="1" i="1" smtClean="0">
                        <a:latin typeface="Cambria Math" panose="02040503050406030204" pitchFamily="18" charset="0"/>
                        <a:cs typeface="Times New Roman" panose="02020603050405020304" pitchFamily="18" charset="0"/>
                      </a:rPr>
                      <m:t>=</m:t>
                    </m:r>
                    <m:r>
                      <a:rPr lang="en-US" altLang="en-US" sz="2400" b="1" i="1" smtClean="0">
                        <a:solidFill>
                          <a:srgbClr val="FF0000"/>
                        </a:solidFill>
                        <a:latin typeface="Cambria Math" panose="02040503050406030204" pitchFamily="18" charset="0"/>
                        <a:cs typeface="Times New Roman" panose="02020603050405020304" pitchFamily="18" charset="0"/>
                      </a:rPr>
                      <m:t>𝟎𝟏</m:t>
                    </m:r>
                    <m:r>
                      <a:rPr lang="en-US" altLang="en-US" sz="2400" b="1" i="1" smtClean="0">
                        <a:latin typeface="Cambria Math" panose="02040503050406030204" pitchFamily="18" charset="0"/>
                        <a:cs typeface="Times New Roman" panose="02020603050405020304" pitchFamily="18" charset="0"/>
                      </a:rPr>
                      <m:t>+</m:t>
                    </m:r>
                  </m:oMath>
                </a14:m>
                <a:r>
                  <a:rPr lang="en-US" altLang="en-US" sz="2400" b="1" dirty="0">
                    <a:latin typeface="Times New Roman" panose="02020603050405020304" pitchFamily="18" charset="0"/>
                    <a:cs typeface="Times New Roman" panose="02020603050405020304" pitchFamily="18" charset="0"/>
                  </a:rPr>
                  <a:t> </a:t>
                </a:r>
                <a:r>
                  <a:rPr lang="en-US" altLang="en-US" sz="2400" b="1" dirty="0">
                    <a:solidFill>
                      <a:srgbClr val="00B050"/>
                    </a:solidFill>
                    <a:latin typeface="Times New Roman" panose="02020603050405020304" pitchFamily="18" charset="0"/>
                    <a:cs typeface="Times New Roman" panose="02020603050405020304" pitchFamily="18" charset="0"/>
                  </a:rPr>
                  <a:t>10</a:t>
                </a:r>
              </a:p>
            </p:txBody>
          </p:sp>
        </mc:Choice>
        <mc:Fallback xmlns="">
          <p:sp>
            <p:nvSpPr>
              <p:cNvPr id="19" name="Text Box 2">
                <a:extLst>
                  <a:ext uri="{FF2B5EF4-FFF2-40B4-BE49-F238E27FC236}">
                    <a16:creationId xmlns:a16="http://schemas.microsoft.com/office/drawing/2014/main" id="{2DD7B956-FCE2-4327-B41A-84B55D1E6B56}"/>
                  </a:ext>
                </a:extLst>
              </p:cNvPr>
              <p:cNvSpPr txBox="1">
                <a:spLocks noRot="1" noChangeAspect="1" noMove="1" noResize="1" noEditPoints="1" noAdjustHandles="1" noChangeArrowheads="1" noChangeShapeType="1" noTextEdit="1"/>
              </p:cNvSpPr>
              <p:nvPr/>
            </p:nvSpPr>
            <p:spPr bwMode="auto">
              <a:xfrm>
                <a:off x="99506" y="3133619"/>
                <a:ext cx="2872294" cy="646331"/>
              </a:xfrm>
              <a:prstGeom prst="rect">
                <a:avLst/>
              </a:prstGeom>
              <a:blipFill>
                <a:blip r:embed="rId5"/>
                <a:stretch>
                  <a:fillRect b="-3604"/>
                </a:stretch>
              </a:blip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 name="Table 6">
                <a:extLst>
                  <a:ext uri="{FF2B5EF4-FFF2-40B4-BE49-F238E27FC236}">
                    <a16:creationId xmlns:a16="http://schemas.microsoft.com/office/drawing/2014/main" xmlns="" id="{57FE0B63-6BB5-4812-8D44-D7F4C7E49240}"/>
                  </a:ext>
                </a:extLst>
              </p:cNvPr>
              <p:cNvGraphicFramePr>
                <a:graphicFrameLocks noGrp="1"/>
              </p:cNvGraphicFramePr>
              <p:nvPr>
                <p:extLst>
                  <p:ext uri="{D42A27DB-BD31-4B8C-83A1-F6EECF244321}">
                    <p14:modId xmlns:p14="http://schemas.microsoft.com/office/powerpoint/2010/main" val="838586348"/>
                  </p:ext>
                </p:extLst>
              </p:nvPr>
            </p:nvGraphicFramePr>
            <p:xfrm>
              <a:off x="227030" y="4001867"/>
              <a:ext cx="2516170" cy="2469452"/>
            </p:xfrm>
            <a:graphic>
              <a:graphicData uri="http://schemas.openxmlformats.org/drawingml/2006/table">
                <a:tbl>
                  <a:tblPr firstRow="1" bandRow="1">
                    <a:tableStyleId>{5940675A-B579-460E-94D1-54222C63F5DA}</a:tableStyleId>
                  </a:tblPr>
                  <a:tblGrid>
                    <a:gridCol w="763570">
                      <a:extLst>
                        <a:ext uri="{9D8B030D-6E8A-4147-A177-3AD203B41FA5}">
                          <a16:colId xmlns:a16="http://schemas.microsoft.com/office/drawing/2014/main" xmlns="" val="1963926569"/>
                        </a:ext>
                      </a:extLst>
                    </a:gridCol>
                    <a:gridCol w="762000">
                      <a:extLst>
                        <a:ext uri="{9D8B030D-6E8A-4147-A177-3AD203B41FA5}">
                          <a16:colId xmlns:a16="http://schemas.microsoft.com/office/drawing/2014/main" xmlns="" val="838632878"/>
                        </a:ext>
                      </a:extLst>
                    </a:gridCol>
                    <a:gridCol w="990600">
                      <a:extLst>
                        <a:ext uri="{9D8B030D-6E8A-4147-A177-3AD203B41FA5}">
                          <a16:colId xmlns:a16="http://schemas.microsoft.com/office/drawing/2014/main" xmlns="" val="3750282031"/>
                        </a:ext>
                      </a:extLst>
                    </a:gridCol>
                  </a:tblGrid>
                  <a:tr h="348911">
                    <a:tc>
                      <a:txBody>
                        <a:bodyPr/>
                        <a:lstStyle/>
                        <a:p>
                          <a:pPr algn="r"/>
                          <a:r>
                            <a:rPr lang="en-US" dirty="0"/>
                            <a:t>B</a:t>
                          </a:r>
                        </a:p>
                        <a:p>
                          <a:pPr algn="l"/>
                          <a:r>
                            <a:rPr lang="en-US" dirty="0"/>
                            <a:t>A</a:t>
                          </a:r>
                        </a:p>
                      </a:txBody>
                      <a:tcPr/>
                    </a:tc>
                    <a:tc>
                      <a:txBody>
                        <a:bodyPr/>
                        <a:lstStyle/>
                        <a:p>
                          <a:pPr algn="ctr"/>
                          <a:r>
                            <a:rPr lang="en-US" dirty="0"/>
                            <a:t>0</a:t>
                          </a:r>
                        </a:p>
                        <a:p>
                          <a:pPr algn="ctr"/>
                          <a:r>
                            <a:rPr lang="en-US" dirty="0"/>
                            <a:t>(</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𝐵</m:t>
                                  </m:r>
                                </m:e>
                              </m:acc>
                            </m:oMath>
                          </a14:m>
                          <a:r>
                            <a:rPr lang="en-US" dirty="0"/>
                            <a:t>)</a:t>
                          </a:r>
                        </a:p>
                      </a:txBody>
                      <a:tcPr/>
                    </a:tc>
                    <a:tc>
                      <a:txBody>
                        <a:bodyPr/>
                        <a:lstStyle/>
                        <a:p>
                          <a:pPr algn="ctr"/>
                          <a:r>
                            <a:rPr lang="en-US" dirty="0"/>
                            <a:t>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a:t>
                          </a:r>
                        </a:p>
                      </a:txBody>
                      <a:tcPr/>
                    </a:tc>
                    <a:extLst>
                      <a:ext uri="{0D108BD9-81ED-4DB2-BD59-A6C34878D82A}">
                        <a16:rowId xmlns:a16="http://schemas.microsoft.com/office/drawing/2014/main" xmlns="" val="3318689058"/>
                      </a:ext>
                    </a:extLst>
                  </a:tr>
                  <a:tr h="5666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14:m>
                            <m:oMath xmlns:m="http://schemas.openxmlformats.org/officeDocument/2006/math">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𝐴</m:t>
                                  </m:r>
                                </m:e>
                              </m:acc>
                            </m:oMath>
                          </a14:m>
                          <a:r>
                            <a:rPr lang="en-US" dirty="0"/>
                            <a:t>)</a:t>
                          </a:r>
                        </a:p>
                        <a:p>
                          <a:pPr algn="ctr"/>
                          <a:endParaRPr lang="en-US" dirty="0"/>
                        </a:p>
                      </a:txBody>
                      <a:tcPr/>
                    </a:tc>
                    <a:tc>
                      <a:txBody>
                        <a:bodyPr/>
                        <a:lstStyle/>
                        <a:p>
                          <a:pPr algn="ctr"/>
                          <a:endParaRPr lang="en-US" dirty="0"/>
                        </a:p>
                      </a:txBody>
                      <a:tcPr/>
                    </a:tc>
                    <a:tc>
                      <a:txBody>
                        <a:bodyPr/>
                        <a:lstStyle/>
                        <a:p>
                          <a:pPr algn="ctr"/>
                          <a:r>
                            <a:rPr lang="en-US" u="sng" dirty="0">
                              <a:solidFill>
                                <a:srgbClr val="FF0000"/>
                              </a:solidFill>
                            </a:rPr>
                            <a:t>1</a:t>
                          </a:r>
                        </a:p>
                      </a:txBody>
                      <a:tcPr anchor="ctr"/>
                    </a:tc>
                    <a:extLst>
                      <a:ext uri="{0D108BD9-81ED-4DB2-BD59-A6C34878D82A}">
                        <a16:rowId xmlns:a16="http://schemas.microsoft.com/office/drawing/2014/main" xmlns="" val="3257929770"/>
                      </a:ext>
                    </a:extLst>
                  </a:tr>
                  <a:tr h="5661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a:t>
                          </a:r>
                        </a:p>
                        <a:p>
                          <a:pPr algn="ctr"/>
                          <a:endParaRPr lang="en-US" dirty="0"/>
                        </a:p>
                      </a:txBody>
                      <a:tcPr/>
                    </a:tc>
                    <a:tc>
                      <a:txBody>
                        <a:bodyPr/>
                        <a:lstStyle/>
                        <a:p>
                          <a:pPr algn="ctr"/>
                          <a:r>
                            <a:rPr lang="en-US" b="1" u="sng" dirty="0">
                              <a:solidFill>
                                <a:srgbClr val="00B050"/>
                              </a:solidFill>
                            </a:rPr>
                            <a:t>1</a:t>
                          </a:r>
                        </a:p>
                      </a:txBody>
                      <a:tcPr anchor="ctr"/>
                    </a:tc>
                    <a:tc>
                      <a:txBody>
                        <a:bodyPr/>
                        <a:lstStyle/>
                        <a:p>
                          <a:pPr algn="ctr"/>
                          <a:endParaRPr lang="en-US" dirty="0"/>
                        </a:p>
                      </a:txBody>
                      <a:tcPr/>
                    </a:tc>
                    <a:extLst>
                      <a:ext uri="{0D108BD9-81ED-4DB2-BD59-A6C34878D82A}">
                        <a16:rowId xmlns:a16="http://schemas.microsoft.com/office/drawing/2014/main" xmlns="" val="133304290"/>
                      </a:ext>
                    </a:extLst>
                  </a:tr>
                </a:tbl>
              </a:graphicData>
            </a:graphic>
          </p:graphicFrame>
        </mc:Choice>
        <mc:Fallback xmlns="">
          <p:graphicFrame>
            <p:nvGraphicFramePr>
              <p:cNvPr id="3" name="Table 6">
                <a:extLst>
                  <a:ext uri="{FF2B5EF4-FFF2-40B4-BE49-F238E27FC236}">
                    <a16:creationId xmlns:a16="http://schemas.microsoft.com/office/drawing/2014/main" id="{57FE0B63-6BB5-4812-8D44-D7F4C7E49240}"/>
                  </a:ext>
                </a:extLst>
              </p:cNvPr>
              <p:cNvGraphicFramePr>
                <a:graphicFrameLocks noGrp="1"/>
              </p:cNvGraphicFramePr>
              <p:nvPr>
                <p:extLst>
                  <p:ext uri="{D42A27DB-BD31-4B8C-83A1-F6EECF244321}">
                    <p14:modId xmlns:p14="http://schemas.microsoft.com/office/powerpoint/2010/main" val="838586348"/>
                  </p:ext>
                </p:extLst>
              </p:nvPr>
            </p:nvGraphicFramePr>
            <p:xfrm>
              <a:off x="227030" y="4001867"/>
              <a:ext cx="2516170" cy="2469452"/>
            </p:xfrm>
            <a:graphic>
              <a:graphicData uri="http://schemas.openxmlformats.org/drawingml/2006/table">
                <a:tbl>
                  <a:tblPr firstRow="1" bandRow="1">
                    <a:tableStyleId>{5940675A-B579-460E-94D1-54222C63F5DA}</a:tableStyleId>
                  </a:tblPr>
                  <a:tblGrid>
                    <a:gridCol w="763570">
                      <a:extLst>
                        <a:ext uri="{9D8B030D-6E8A-4147-A177-3AD203B41FA5}">
                          <a16:colId xmlns:a16="http://schemas.microsoft.com/office/drawing/2014/main" val="1963926569"/>
                        </a:ext>
                      </a:extLst>
                    </a:gridCol>
                    <a:gridCol w="762000">
                      <a:extLst>
                        <a:ext uri="{9D8B030D-6E8A-4147-A177-3AD203B41FA5}">
                          <a16:colId xmlns:a16="http://schemas.microsoft.com/office/drawing/2014/main" val="838632878"/>
                        </a:ext>
                      </a:extLst>
                    </a:gridCol>
                    <a:gridCol w="990600">
                      <a:extLst>
                        <a:ext uri="{9D8B030D-6E8A-4147-A177-3AD203B41FA5}">
                          <a16:colId xmlns:a16="http://schemas.microsoft.com/office/drawing/2014/main" val="3750282031"/>
                        </a:ext>
                      </a:extLst>
                    </a:gridCol>
                  </a:tblGrid>
                  <a:tr h="640080">
                    <a:tc>
                      <a:txBody>
                        <a:bodyPr/>
                        <a:lstStyle/>
                        <a:p>
                          <a:pPr algn="r"/>
                          <a:r>
                            <a:rPr lang="en-US" dirty="0"/>
                            <a:t>B</a:t>
                          </a:r>
                        </a:p>
                        <a:p>
                          <a:pPr algn="l"/>
                          <a:r>
                            <a:rPr lang="en-US" dirty="0"/>
                            <a:t>A</a:t>
                          </a:r>
                        </a:p>
                      </a:txBody>
                      <a:tcPr/>
                    </a:tc>
                    <a:tc>
                      <a:txBody>
                        <a:bodyPr/>
                        <a:lstStyle/>
                        <a:p>
                          <a:endParaRPr lang="en-US"/>
                        </a:p>
                      </a:txBody>
                      <a:tcPr>
                        <a:blipFill>
                          <a:blip r:embed="rId6"/>
                          <a:stretch>
                            <a:fillRect l="-100800" t="-4762" r="-132800" b="-288571"/>
                          </a:stretch>
                        </a:blipFill>
                      </a:tcPr>
                    </a:tc>
                    <a:tc>
                      <a:txBody>
                        <a:bodyPr/>
                        <a:lstStyle/>
                        <a:p>
                          <a:endParaRPr lang="en-US"/>
                        </a:p>
                      </a:txBody>
                      <a:tcPr>
                        <a:blipFill>
                          <a:blip r:embed="rId6"/>
                          <a:stretch>
                            <a:fillRect l="-153988" t="-4762" r="-1840" b="-288571"/>
                          </a:stretch>
                        </a:blipFill>
                      </a:tcPr>
                    </a:tc>
                    <a:extLst>
                      <a:ext uri="{0D108BD9-81ED-4DB2-BD59-A6C34878D82A}">
                        <a16:rowId xmlns:a16="http://schemas.microsoft.com/office/drawing/2014/main" val="3318689058"/>
                      </a:ext>
                    </a:extLst>
                  </a:tr>
                  <a:tr h="914972">
                    <a:tc>
                      <a:txBody>
                        <a:bodyPr/>
                        <a:lstStyle/>
                        <a:p>
                          <a:endParaRPr lang="en-US"/>
                        </a:p>
                      </a:txBody>
                      <a:tcPr>
                        <a:blipFill>
                          <a:blip r:embed="rId6"/>
                          <a:stretch>
                            <a:fillRect l="-800" t="-72848" r="-232800" b="-100662"/>
                          </a:stretch>
                        </a:blipFill>
                      </a:tcPr>
                    </a:tc>
                    <a:tc>
                      <a:txBody>
                        <a:bodyPr/>
                        <a:lstStyle/>
                        <a:p>
                          <a:pPr algn="ctr"/>
                          <a:endParaRPr lang="en-US" dirty="0"/>
                        </a:p>
                      </a:txBody>
                      <a:tcPr/>
                    </a:tc>
                    <a:tc>
                      <a:txBody>
                        <a:bodyPr/>
                        <a:lstStyle/>
                        <a:p>
                          <a:pPr algn="ctr"/>
                          <a:r>
                            <a:rPr lang="en-US" u="sng" dirty="0">
                              <a:solidFill>
                                <a:srgbClr val="FF0000"/>
                              </a:solidFill>
                            </a:rPr>
                            <a:t>1</a:t>
                          </a:r>
                        </a:p>
                      </a:txBody>
                      <a:tcPr anchor="ctr"/>
                    </a:tc>
                    <a:extLst>
                      <a:ext uri="{0D108BD9-81ED-4DB2-BD59-A6C34878D82A}">
                        <a16:rowId xmlns:a16="http://schemas.microsoft.com/office/drawing/2014/main" val="3257929770"/>
                      </a:ext>
                    </a:extLst>
                  </a:tr>
                  <a:tr h="914400">
                    <a:tc>
                      <a:txBody>
                        <a:bodyPr/>
                        <a:lstStyle/>
                        <a:p>
                          <a:endParaRPr lang="en-US"/>
                        </a:p>
                      </a:txBody>
                      <a:tcPr>
                        <a:blipFill>
                          <a:blip r:embed="rId6"/>
                          <a:stretch>
                            <a:fillRect l="-800" t="-174000" r="-232800" b="-1333"/>
                          </a:stretch>
                        </a:blipFill>
                      </a:tcPr>
                    </a:tc>
                    <a:tc>
                      <a:txBody>
                        <a:bodyPr/>
                        <a:lstStyle/>
                        <a:p>
                          <a:pPr algn="ctr"/>
                          <a:r>
                            <a:rPr lang="en-US" b="1" u="sng" dirty="0">
                              <a:solidFill>
                                <a:srgbClr val="00B050"/>
                              </a:solidFill>
                            </a:rPr>
                            <a:t>1</a:t>
                          </a:r>
                        </a:p>
                      </a:txBody>
                      <a:tcPr anchor="ctr"/>
                    </a:tc>
                    <a:tc>
                      <a:txBody>
                        <a:bodyPr/>
                        <a:lstStyle/>
                        <a:p>
                          <a:pPr algn="ctr"/>
                          <a:endParaRPr lang="en-US" dirty="0"/>
                        </a:p>
                      </a:txBody>
                      <a:tcPr/>
                    </a:tc>
                    <a:extLst>
                      <a:ext uri="{0D108BD9-81ED-4DB2-BD59-A6C34878D82A}">
                        <a16:rowId xmlns:a16="http://schemas.microsoft.com/office/drawing/2014/main" val="13330429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9">
                <a:extLst>
                  <a:ext uri="{FF2B5EF4-FFF2-40B4-BE49-F238E27FC236}">
                    <a16:creationId xmlns:a16="http://schemas.microsoft.com/office/drawing/2014/main" xmlns="" id="{98E51546-A61C-404A-AE69-976CCBE41F6D}"/>
                  </a:ext>
                </a:extLst>
              </p:cNvPr>
              <p:cNvGraphicFramePr>
                <a:graphicFrameLocks noGrp="1"/>
              </p:cNvGraphicFramePr>
              <p:nvPr>
                <p:extLst>
                  <p:ext uri="{D42A27DB-BD31-4B8C-83A1-F6EECF244321}">
                    <p14:modId xmlns:p14="http://schemas.microsoft.com/office/powerpoint/2010/main" val="1268018054"/>
                  </p:ext>
                </p:extLst>
              </p:nvPr>
            </p:nvGraphicFramePr>
            <p:xfrm>
              <a:off x="3962400" y="1371600"/>
              <a:ext cx="3192291" cy="2103120"/>
            </p:xfrm>
            <a:graphic>
              <a:graphicData uri="http://schemas.openxmlformats.org/drawingml/2006/table">
                <a:tbl>
                  <a:tblPr firstRow="1" bandRow="1">
                    <a:tableStyleId>{5940675A-B579-460E-94D1-54222C63F5DA}</a:tableStyleId>
                  </a:tblPr>
                  <a:tblGrid>
                    <a:gridCol w="348662">
                      <a:extLst>
                        <a:ext uri="{9D8B030D-6E8A-4147-A177-3AD203B41FA5}">
                          <a16:colId xmlns:a16="http://schemas.microsoft.com/office/drawing/2014/main" xmlns="" val="2401453146"/>
                        </a:ext>
                      </a:extLst>
                    </a:gridCol>
                    <a:gridCol w="348662">
                      <a:extLst>
                        <a:ext uri="{9D8B030D-6E8A-4147-A177-3AD203B41FA5}">
                          <a16:colId xmlns:a16="http://schemas.microsoft.com/office/drawing/2014/main" xmlns="" val="3171143186"/>
                        </a:ext>
                      </a:extLst>
                    </a:gridCol>
                    <a:gridCol w="358054">
                      <a:extLst>
                        <a:ext uri="{9D8B030D-6E8A-4147-A177-3AD203B41FA5}">
                          <a16:colId xmlns:a16="http://schemas.microsoft.com/office/drawing/2014/main" xmlns="" val="2778506569"/>
                        </a:ext>
                      </a:extLst>
                    </a:gridCol>
                    <a:gridCol w="358054">
                      <a:extLst>
                        <a:ext uri="{9D8B030D-6E8A-4147-A177-3AD203B41FA5}">
                          <a16:colId xmlns:a16="http://schemas.microsoft.com/office/drawing/2014/main" xmlns="" val="2858749250"/>
                        </a:ext>
                      </a:extLst>
                    </a:gridCol>
                    <a:gridCol w="491952">
                      <a:extLst>
                        <a:ext uri="{9D8B030D-6E8A-4147-A177-3AD203B41FA5}">
                          <a16:colId xmlns:a16="http://schemas.microsoft.com/office/drawing/2014/main" xmlns="" val="4150320066"/>
                        </a:ext>
                      </a:extLst>
                    </a:gridCol>
                    <a:gridCol w="491952">
                      <a:extLst>
                        <a:ext uri="{9D8B030D-6E8A-4147-A177-3AD203B41FA5}">
                          <a16:colId xmlns:a16="http://schemas.microsoft.com/office/drawing/2014/main" xmlns="" val="4060947943"/>
                        </a:ext>
                      </a:extLst>
                    </a:gridCol>
                    <a:gridCol w="794955">
                      <a:extLst>
                        <a:ext uri="{9D8B030D-6E8A-4147-A177-3AD203B41FA5}">
                          <a16:colId xmlns:a16="http://schemas.microsoft.com/office/drawing/2014/main" xmlns="" val="1177226061"/>
                        </a:ext>
                      </a:extLst>
                    </a:gridCol>
                  </a:tblGrid>
                  <a:tr h="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oMath>
                            </m:oMathPara>
                          </a14:m>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e>
                                </m:acc>
                              </m:oMath>
                            </m:oMathPara>
                          </a14:m>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b="1" dirty="0"/>
                        </a:p>
                        <a:p>
                          <a:endParaRPr lang="en-US" b="1"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𝑩</m:t>
                                    </m:r>
                                  </m:e>
                                </m:acc>
                              </m:oMath>
                            </m:oMathPara>
                          </a14:m>
                          <a:endParaRPr lang="en-US" b="1"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e>
                                </m:acc>
                                <m:r>
                                  <a:rPr lang="en-US" b="1" i="1" smtClean="0">
                                    <a:latin typeface="Cambria Math" panose="02040503050406030204" pitchFamily="18" charset="0"/>
                                  </a:rPr>
                                  <m:t>𝑩</m:t>
                                </m:r>
                              </m:oMath>
                            </m:oMathPara>
                          </a14:m>
                          <a:endParaRPr lang="en-US" b="1"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acc>
                                  <m:accPr>
                                    <m:chr m:val="̅"/>
                                    <m:ctrlPr>
                                      <a:rPr lang="en-US" b="1" i="1" smtClean="0">
                                        <a:latin typeface="Cambria Math"/>
                                      </a:rPr>
                                    </m:ctrlPr>
                                  </m:accPr>
                                  <m:e>
                                    <m:r>
                                      <a:rPr lang="en-US" b="1" i="1" smtClean="0">
                                        <a:latin typeface="Cambria Math" panose="02040503050406030204" pitchFamily="18" charset="0"/>
                                      </a:rPr>
                                      <m:t>𝑩</m:t>
                                    </m:r>
                                  </m:e>
                                </m:acc>
                              </m:oMath>
                            </m:oMathPara>
                          </a14:m>
                          <a:endParaRPr lang="en-US" b="1"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m:t>
                                </m:r>
                              </m:oMath>
                            </m:oMathPara>
                          </a14:m>
                          <a:endParaRPr lang="en-US" b="1" dirty="0"/>
                        </a:p>
                      </a:txBody>
                      <a:tcPr/>
                    </a:tc>
                    <a:extLst>
                      <a:ext uri="{0D108BD9-81ED-4DB2-BD59-A6C34878D82A}">
                        <a16:rowId xmlns:a16="http://schemas.microsoft.com/office/drawing/2014/main" xmlns="" val="2078023856"/>
                      </a:ext>
                    </a:extLst>
                  </a:tr>
                  <a:tr h="342790">
                    <a:tc>
                      <a:txBody>
                        <a:bodyPr/>
                        <a:lstStyle/>
                        <a:p>
                          <a:r>
                            <a:rPr lang="en-US" dirty="0">
                              <a:solidFill>
                                <a:srgbClr val="FF0000"/>
                              </a:solidFill>
                            </a:rPr>
                            <a:t>0</a:t>
                          </a:r>
                        </a:p>
                      </a:txBody>
                      <a:tcPr/>
                    </a:tc>
                    <a:tc>
                      <a:txBody>
                        <a:bodyPr/>
                        <a:lstStyle/>
                        <a:p>
                          <a:endParaRPr lang="en-US" dirty="0">
                            <a:solidFill>
                              <a:srgbClr val="FF0000"/>
                            </a:solidFill>
                          </a:endParaRPr>
                        </a:p>
                      </a:txBody>
                      <a:tcPr/>
                    </a:tc>
                    <a:tc>
                      <a:txBody>
                        <a:bodyPr/>
                        <a:lstStyle/>
                        <a:p>
                          <a:r>
                            <a:rPr lang="en-US" dirty="0">
                              <a:solidFill>
                                <a:srgbClr val="FF0000"/>
                              </a:solidFill>
                            </a:rPr>
                            <a:t>0</a:t>
                          </a:r>
                        </a:p>
                      </a:txBody>
                      <a:tcPr/>
                    </a:tc>
                    <a:tc>
                      <a:txBody>
                        <a:bodyPr/>
                        <a:lstStyle/>
                        <a:p>
                          <a:endParaRPr lang="en-US">
                            <a:solidFill>
                              <a:srgbClr val="FF0000"/>
                            </a:solidFill>
                          </a:endParaRPr>
                        </a:p>
                      </a:txBody>
                      <a:tcPr/>
                    </a:tc>
                    <a:tc>
                      <a:txBody>
                        <a:bodyPr/>
                        <a:lstStyle/>
                        <a:p>
                          <a:endParaRPr lang="en-US" dirty="0">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extLst>
                      <a:ext uri="{0D108BD9-81ED-4DB2-BD59-A6C34878D82A}">
                        <a16:rowId xmlns:a16="http://schemas.microsoft.com/office/drawing/2014/main" xmlns="" val="2248945422"/>
                      </a:ext>
                    </a:extLst>
                  </a:tr>
                  <a:tr h="342790">
                    <a:tc>
                      <a:txBody>
                        <a:bodyPr/>
                        <a:lstStyle/>
                        <a:p>
                          <a:r>
                            <a:rPr lang="en-US" dirty="0">
                              <a:solidFill>
                                <a:srgbClr val="FF0000"/>
                              </a:solidFill>
                            </a:rPr>
                            <a:t>0</a:t>
                          </a:r>
                        </a:p>
                      </a:txBody>
                      <a:tcPr/>
                    </a:tc>
                    <a:tc>
                      <a:txBody>
                        <a:bodyPr/>
                        <a:lstStyle/>
                        <a:p>
                          <a:endParaRPr lang="en-US" dirty="0">
                            <a:solidFill>
                              <a:srgbClr val="FF0000"/>
                            </a:solidFill>
                          </a:endParaRPr>
                        </a:p>
                      </a:txBody>
                      <a:tcPr/>
                    </a:tc>
                    <a:tc>
                      <a:txBody>
                        <a:bodyPr/>
                        <a:lstStyle/>
                        <a:p>
                          <a:r>
                            <a:rPr lang="en-US" dirty="0">
                              <a:solidFill>
                                <a:srgbClr val="FF0000"/>
                              </a:solidFill>
                            </a:rPr>
                            <a:t>1</a:t>
                          </a: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extLst>
                      <a:ext uri="{0D108BD9-81ED-4DB2-BD59-A6C34878D82A}">
                        <a16:rowId xmlns:a16="http://schemas.microsoft.com/office/drawing/2014/main" xmlns="" val="11349176"/>
                      </a:ext>
                    </a:extLst>
                  </a:tr>
                  <a:tr h="342790">
                    <a:tc>
                      <a:txBody>
                        <a:bodyPr/>
                        <a:lstStyle/>
                        <a:p>
                          <a:r>
                            <a:rPr lang="en-US" dirty="0">
                              <a:solidFill>
                                <a:srgbClr val="FF0000"/>
                              </a:solidFill>
                            </a:rPr>
                            <a:t>1</a:t>
                          </a:r>
                        </a:p>
                      </a:txBody>
                      <a:tcPr/>
                    </a:tc>
                    <a:tc>
                      <a:txBody>
                        <a:bodyPr/>
                        <a:lstStyle/>
                        <a:p>
                          <a:endParaRPr lang="en-US" dirty="0">
                            <a:solidFill>
                              <a:srgbClr val="FF0000"/>
                            </a:solidFill>
                          </a:endParaRPr>
                        </a:p>
                      </a:txBody>
                      <a:tcPr/>
                    </a:tc>
                    <a:tc>
                      <a:txBody>
                        <a:bodyPr/>
                        <a:lstStyle/>
                        <a:p>
                          <a:r>
                            <a:rPr lang="en-US" dirty="0">
                              <a:solidFill>
                                <a:srgbClr val="FF0000"/>
                              </a:solidFill>
                            </a:rPr>
                            <a:t>0</a:t>
                          </a: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extLst>
                      <a:ext uri="{0D108BD9-81ED-4DB2-BD59-A6C34878D82A}">
                        <a16:rowId xmlns:a16="http://schemas.microsoft.com/office/drawing/2014/main" xmlns="" val="1291368973"/>
                      </a:ext>
                    </a:extLst>
                  </a:tr>
                  <a:tr h="342790">
                    <a:tc>
                      <a:txBody>
                        <a:bodyPr/>
                        <a:lstStyle/>
                        <a:p>
                          <a:r>
                            <a:rPr lang="en-US" dirty="0">
                              <a:solidFill>
                                <a:srgbClr val="FF0000"/>
                              </a:solidFill>
                            </a:rPr>
                            <a:t>1</a:t>
                          </a:r>
                        </a:p>
                      </a:txBody>
                      <a:tcPr/>
                    </a:tc>
                    <a:tc>
                      <a:txBody>
                        <a:bodyPr/>
                        <a:lstStyle/>
                        <a:p>
                          <a:endParaRPr lang="en-US" dirty="0">
                            <a:solidFill>
                              <a:srgbClr val="FF0000"/>
                            </a:solidFill>
                          </a:endParaRPr>
                        </a:p>
                      </a:txBody>
                      <a:tcPr/>
                    </a:tc>
                    <a:tc>
                      <a:txBody>
                        <a:bodyPr/>
                        <a:lstStyle/>
                        <a:p>
                          <a:r>
                            <a:rPr lang="en-US" dirty="0">
                              <a:solidFill>
                                <a:srgbClr val="FF0000"/>
                              </a:solidFill>
                            </a:rPr>
                            <a:t>1</a:t>
                          </a: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dirty="0">
                            <a:solidFill>
                              <a:srgbClr val="FF0000"/>
                            </a:solidFill>
                          </a:endParaRPr>
                        </a:p>
                      </a:txBody>
                      <a:tcPr/>
                    </a:tc>
                    <a:extLst>
                      <a:ext uri="{0D108BD9-81ED-4DB2-BD59-A6C34878D82A}">
                        <a16:rowId xmlns:a16="http://schemas.microsoft.com/office/drawing/2014/main" xmlns="" val="3853743721"/>
                      </a:ext>
                    </a:extLst>
                  </a:tr>
                </a:tbl>
              </a:graphicData>
            </a:graphic>
          </p:graphicFrame>
        </mc:Choice>
        <mc:Fallback xmlns="">
          <p:graphicFrame>
            <p:nvGraphicFramePr>
              <p:cNvPr id="11" name="Table 19">
                <a:extLst>
                  <a:ext uri="{FF2B5EF4-FFF2-40B4-BE49-F238E27FC236}">
                    <a16:creationId xmlns:a16="http://schemas.microsoft.com/office/drawing/2014/main" id="{98E51546-A61C-404A-AE69-976CCBE41F6D}"/>
                  </a:ext>
                </a:extLst>
              </p:cNvPr>
              <p:cNvGraphicFramePr>
                <a:graphicFrameLocks noGrp="1"/>
              </p:cNvGraphicFramePr>
              <p:nvPr>
                <p:extLst>
                  <p:ext uri="{D42A27DB-BD31-4B8C-83A1-F6EECF244321}">
                    <p14:modId xmlns:p14="http://schemas.microsoft.com/office/powerpoint/2010/main" val="1268018054"/>
                  </p:ext>
                </p:extLst>
              </p:nvPr>
            </p:nvGraphicFramePr>
            <p:xfrm>
              <a:off x="3962400" y="1371600"/>
              <a:ext cx="3192291" cy="2103120"/>
            </p:xfrm>
            <a:graphic>
              <a:graphicData uri="http://schemas.openxmlformats.org/drawingml/2006/table">
                <a:tbl>
                  <a:tblPr firstRow="1" bandRow="1">
                    <a:tableStyleId>{5940675A-B579-460E-94D1-54222C63F5DA}</a:tableStyleId>
                  </a:tblPr>
                  <a:tblGrid>
                    <a:gridCol w="348662">
                      <a:extLst>
                        <a:ext uri="{9D8B030D-6E8A-4147-A177-3AD203B41FA5}">
                          <a16:colId xmlns:a16="http://schemas.microsoft.com/office/drawing/2014/main" val="2401453146"/>
                        </a:ext>
                      </a:extLst>
                    </a:gridCol>
                    <a:gridCol w="348662">
                      <a:extLst>
                        <a:ext uri="{9D8B030D-6E8A-4147-A177-3AD203B41FA5}">
                          <a16:colId xmlns:a16="http://schemas.microsoft.com/office/drawing/2014/main" val="3171143186"/>
                        </a:ext>
                      </a:extLst>
                    </a:gridCol>
                    <a:gridCol w="358054">
                      <a:extLst>
                        <a:ext uri="{9D8B030D-6E8A-4147-A177-3AD203B41FA5}">
                          <a16:colId xmlns:a16="http://schemas.microsoft.com/office/drawing/2014/main" val="2778506569"/>
                        </a:ext>
                      </a:extLst>
                    </a:gridCol>
                    <a:gridCol w="358054">
                      <a:extLst>
                        <a:ext uri="{9D8B030D-6E8A-4147-A177-3AD203B41FA5}">
                          <a16:colId xmlns:a16="http://schemas.microsoft.com/office/drawing/2014/main" val="2858749250"/>
                        </a:ext>
                      </a:extLst>
                    </a:gridCol>
                    <a:gridCol w="491952">
                      <a:extLst>
                        <a:ext uri="{9D8B030D-6E8A-4147-A177-3AD203B41FA5}">
                          <a16:colId xmlns:a16="http://schemas.microsoft.com/office/drawing/2014/main" val="4150320066"/>
                        </a:ext>
                      </a:extLst>
                    </a:gridCol>
                    <a:gridCol w="491952">
                      <a:extLst>
                        <a:ext uri="{9D8B030D-6E8A-4147-A177-3AD203B41FA5}">
                          <a16:colId xmlns:a16="http://schemas.microsoft.com/office/drawing/2014/main" val="4060947943"/>
                        </a:ext>
                      </a:extLst>
                    </a:gridCol>
                    <a:gridCol w="794955">
                      <a:extLst>
                        <a:ext uri="{9D8B030D-6E8A-4147-A177-3AD203B41FA5}">
                          <a16:colId xmlns:a16="http://schemas.microsoft.com/office/drawing/2014/main" val="1177226061"/>
                        </a:ext>
                      </a:extLst>
                    </a:gridCol>
                  </a:tblGrid>
                  <a:tr h="640080">
                    <a:tc>
                      <a:txBody>
                        <a:bodyPr/>
                        <a:lstStyle/>
                        <a:p>
                          <a:endParaRPr lang="en-US"/>
                        </a:p>
                      </a:txBody>
                      <a:tcPr>
                        <a:blipFill>
                          <a:blip r:embed="rId7"/>
                          <a:stretch>
                            <a:fillRect l="-3509" t="-1905" r="-822807" b="-243810"/>
                          </a:stretch>
                        </a:blipFill>
                      </a:tcPr>
                    </a:tc>
                    <a:tc>
                      <a:txBody>
                        <a:bodyPr/>
                        <a:lstStyle/>
                        <a:p>
                          <a:endParaRPr lang="en-US"/>
                        </a:p>
                      </a:txBody>
                      <a:tcPr>
                        <a:blipFill>
                          <a:blip r:embed="rId7"/>
                          <a:stretch>
                            <a:fillRect l="-103509" t="-1905" r="-722807" b="-243810"/>
                          </a:stretch>
                        </a:blipFill>
                      </a:tcPr>
                    </a:tc>
                    <a:tc>
                      <a:txBody>
                        <a:bodyPr/>
                        <a:lstStyle/>
                        <a:p>
                          <a:endParaRPr lang="en-US"/>
                        </a:p>
                      </a:txBody>
                      <a:tcPr>
                        <a:blipFill>
                          <a:blip r:embed="rId7"/>
                          <a:stretch>
                            <a:fillRect l="-196610" t="-1905" r="-598305" b="-243810"/>
                          </a:stretch>
                        </a:blipFill>
                      </a:tcPr>
                    </a:tc>
                    <a:tc>
                      <a:txBody>
                        <a:bodyPr/>
                        <a:lstStyle/>
                        <a:p>
                          <a:endParaRPr lang="en-US"/>
                        </a:p>
                      </a:txBody>
                      <a:tcPr>
                        <a:blipFill>
                          <a:blip r:embed="rId7"/>
                          <a:stretch>
                            <a:fillRect l="-296610" t="-1905" r="-498305" b="-243810"/>
                          </a:stretch>
                        </a:blipFill>
                      </a:tcPr>
                    </a:tc>
                    <a:tc>
                      <a:txBody>
                        <a:bodyPr/>
                        <a:lstStyle/>
                        <a:p>
                          <a:endParaRPr lang="en-US"/>
                        </a:p>
                      </a:txBody>
                      <a:tcPr>
                        <a:blipFill>
                          <a:blip r:embed="rId7"/>
                          <a:stretch>
                            <a:fillRect l="-288889" t="-1905" r="-262963" b="-243810"/>
                          </a:stretch>
                        </a:blipFill>
                      </a:tcPr>
                    </a:tc>
                    <a:tc>
                      <a:txBody>
                        <a:bodyPr/>
                        <a:lstStyle/>
                        <a:p>
                          <a:endParaRPr lang="en-US"/>
                        </a:p>
                      </a:txBody>
                      <a:tcPr>
                        <a:blipFill>
                          <a:blip r:embed="rId7"/>
                          <a:stretch>
                            <a:fillRect l="-388889" t="-1905" r="-162963" b="-243810"/>
                          </a:stretch>
                        </a:blipFill>
                      </a:tcPr>
                    </a:tc>
                    <a:tc>
                      <a:txBody>
                        <a:bodyPr/>
                        <a:lstStyle/>
                        <a:p>
                          <a:endParaRPr lang="en-US"/>
                        </a:p>
                      </a:txBody>
                      <a:tcPr>
                        <a:blipFill>
                          <a:blip r:embed="rId7"/>
                          <a:stretch>
                            <a:fillRect l="-304615" t="-1905" r="-1538" b="-243810"/>
                          </a:stretch>
                        </a:blipFill>
                      </a:tcPr>
                    </a:tc>
                    <a:extLst>
                      <a:ext uri="{0D108BD9-81ED-4DB2-BD59-A6C34878D82A}">
                        <a16:rowId xmlns:a16="http://schemas.microsoft.com/office/drawing/2014/main" val="2078023856"/>
                      </a:ext>
                    </a:extLst>
                  </a:tr>
                  <a:tr h="365760">
                    <a:tc>
                      <a:txBody>
                        <a:bodyPr/>
                        <a:lstStyle/>
                        <a:p>
                          <a:r>
                            <a:rPr lang="en-US" dirty="0">
                              <a:solidFill>
                                <a:srgbClr val="FF0000"/>
                              </a:solidFill>
                            </a:rPr>
                            <a:t>0</a:t>
                          </a:r>
                        </a:p>
                      </a:txBody>
                      <a:tcPr/>
                    </a:tc>
                    <a:tc>
                      <a:txBody>
                        <a:bodyPr/>
                        <a:lstStyle/>
                        <a:p>
                          <a:endParaRPr lang="en-US" dirty="0">
                            <a:solidFill>
                              <a:srgbClr val="FF0000"/>
                            </a:solidFill>
                          </a:endParaRPr>
                        </a:p>
                      </a:txBody>
                      <a:tcPr/>
                    </a:tc>
                    <a:tc>
                      <a:txBody>
                        <a:bodyPr/>
                        <a:lstStyle/>
                        <a:p>
                          <a:r>
                            <a:rPr lang="en-US" dirty="0">
                              <a:solidFill>
                                <a:srgbClr val="FF0000"/>
                              </a:solidFill>
                            </a:rPr>
                            <a:t>0</a:t>
                          </a:r>
                        </a:p>
                      </a:txBody>
                      <a:tcPr/>
                    </a:tc>
                    <a:tc>
                      <a:txBody>
                        <a:bodyPr/>
                        <a:lstStyle/>
                        <a:p>
                          <a:endParaRPr lang="en-US">
                            <a:solidFill>
                              <a:srgbClr val="FF0000"/>
                            </a:solidFill>
                          </a:endParaRPr>
                        </a:p>
                      </a:txBody>
                      <a:tcPr/>
                    </a:tc>
                    <a:tc>
                      <a:txBody>
                        <a:bodyPr/>
                        <a:lstStyle/>
                        <a:p>
                          <a:endParaRPr lang="en-US" dirty="0">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extLst>
                      <a:ext uri="{0D108BD9-81ED-4DB2-BD59-A6C34878D82A}">
                        <a16:rowId xmlns:a16="http://schemas.microsoft.com/office/drawing/2014/main" val="2248945422"/>
                      </a:ext>
                    </a:extLst>
                  </a:tr>
                  <a:tr h="365760">
                    <a:tc>
                      <a:txBody>
                        <a:bodyPr/>
                        <a:lstStyle/>
                        <a:p>
                          <a:r>
                            <a:rPr lang="en-US" dirty="0">
                              <a:solidFill>
                                <a:srgbClr val="FF0000"/>
                              </a:solidFill>
                            </a:rPr>
                            <a:t>0</a:t>
                          </a:r>
                        </a:p>
                      </a:txBody>
                      <a:tcPr/>
                    </a:tc>
                    <a:tc>
                      <a:txBody>
                        <a:bodyPr/>
                        <a:lstStyle/>
                        <a:p>
                          <a:endParaRPr lang="en-US" dirty="0">
                            <a:solidFill>
                              <a:srgbClr val="FF0000"/>
                            </a:solidFill>
                          </a:endParaRPr>
                        </a:p>
                      </a:txBody>
                      <a:tcPr/>
                    </a:tc>
                    <a:tc>
                      <a:txBody>
                        <a:bodyPr/>
                        <a:lstStyle/>
                        <a:p>
                          <a:r>
                            <a:rPr lang="en-US" dirty="0">
                              <a:solidFill>
                                <a:srgbClr val="FF0000"/>
                              </a:solidFill>
                            </a:rPr>
                            <a:t>1</a:t>
                          </a: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extLst>
                      <a:ext uri="{0D108BD9-81ED-4DB2-BD59-A6C34878D82A}">
                        <a16:rowId xmlns:a16="http://schemas.microsoft.com/office/drawing/2014/main" val="11349176"/>
                      </a:ext>
                    </a:extLst>
                  </a:tr>
                  <a:tr h="365760">
                    <a:tc>
                      <a:txBody>
                        <a:bodyPr/>
                        <a:lstStyle/>
                        <a:p>
                          <a:r>
                            <a:rPr lang="en-US" dirty="0">
                              <a:solidFill>
                                <a:srgbClr val="FF0000"/>
                              </a:solidFill>
                            </a:rPr>
                            <a:t>1</a:t>
                          </a:r>
                        </a:p>
                      </a:txBody>
                      <a:tcPr/>
                    </a:tc>
                    <a:tc>
                      <a:txBody>
                        <a:bodyPr/>
                        <a:lstStyle/>
                        <a:p>
                          <a:endParaRPr lang="en-US" dirty="0">
                            <a:solidFill>
                              <a:srgbClr val="FF0000"/>
                            </a:solidFill>
                          </a:endParaRPr>
                        </a:p>
                      </a:txBody>
                      <a:tcPr/>
                    </a:tc>
                    <a:tc>
                      <a:txBody>
                        <a:bodyPr/>
                        <a:lstStyle/>
                        <a:p>
                          <a:r>
                            <a:rPr lang="en-US" dirty="0">
                              <a:solidFill>
                                <a:srgbClr val="FF0000"/>
                              </a:solidFill>
                            </a:rPr>
                            <a:t>0</a:t>
                          </a: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extLst>
                      <a:ext uri="{0D108BD9-81ED-4DB2-BD59-A6C34878D82A}">
                        <a16:rowId xmlns:a16="http://schemas.microsoft.com/office/drawing/2014/main" val="1291368973"/>
                      </a:ext>
                    </a:extLst>
                  </a:tr>
                  <a:tr h="365760">
                    <a:tc>
                      <a:txBody>
                        <a:bodyPr/>
                        <a:lstStyle/>
                        <a:p>
                          <a:r>
                            <a:rPr lang="en-US" dirty="0">
                              <a:solidFill>
                                <a:srgbClr val="FF0000"/>
                              </a:solidFill>
                            </a:rPr>
                            <a:t>1</a:t>
                          </a:r>
                        </a:p>
                      </a:txBody>
                      <a:tcPr/>
                    </a:tc>
                    <a:tc>
                      <a:txBody>
                        <a:bodyPr/>
                        <a:lstStyle/>
                        <a:p>
                          <a:endParaRPr lang="en-US" dirty="0">
                            <a:solidFill>
                              <a:srgbClr val="FF0000"/>
                            </a:solidFill>
                          </a:endParaRPr>
                        </a:p>
                      </a:txBody>
                      <a:tcPr/>
                    </a:tc>
                    <a:tc>
                      <a:txBody>
                        <a:bodyPr/>
                        <a:lstStyle/>
                        <a:p>
                          <a:r>
                            <a:rPr lang="en-US" dirty="0">
                              <a:solidFill>
                                <a:srgbClr val="FF0000"/>
                              </a:solidFill>
                            </a:rPr>
                            <a:t>1</a:t>
                          </a: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a:solidFill>
                              <a:srgbClr val="FF0000"/>
                            </a:solidFill>
                          </a:endParaRPr>
                        </a:p>
                      </a:txBody>
                      <a:tcPr/>
                    </a:tc>
                    <a:tc>
                      <a:txBody>
                        <a:bodyPr/>
                        <a:lstStyle/>
                        <a:p>
                          <a:endParaRPr lang="en-US" dirty="0">
                            <a:solidFill>
                              <a:srgbClr val="FF0000"/>
                            </a:solidFill>
                          </a:endParaRPr>
                        </a:p>
                      </a:txBody>
                      <a:tcPr/>
                    </a:tc>
                    <a:extLst>
                      <a:ext uri="{0D108BD9-81ED-4DB2-BD59-A6C34878D82A}">
                        <a16:rowId xmlns:a16="http://schemas.microsoft.com/office/drawing/2014/main" val="385374372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19">
                <a:extLst>
                  <a:ext uri="{FF2B5EF4-FFF2-40B4-BE49-F238E27FC236}">
                    <a16:creationId xmlns:a16="http://schemas.microsoft.com/office/drawing/2014/main" xmlns="" id="{0CFAFC35-4896-41F2-8A44-1C88FBFFF302}"/>
                  </a:ext>
                </a:extLst>
              </p:cNvPr>
              <p:cNvGraphicFramePr>
                <a:graphicFrameLocks noGrp="1"/>
              </p:cNvGraphicFramePr>
              <p:nvPr>
                <p:extLst>
                  <p:ext uri="{D42A27DB-BD31-4B8C-83A1-F6EECF244321}">
                    <p14:modId xmlns:p14="http://schemas.microsoft.com/office/powerpoint/2010/main" val="2885526755"/>
                  </p:ext>
                </p:extLst>
              </p:nvPr>
            </p:nvGraphicFramePr>
            <p:xfrm>
              <a:off x="3962400" y="3602952"/>
              <a:ext cx="3192291" cy="2179552"/>
            </p:xfrm>
            <a:graphic>
              <a:graphicData uri="http://schemas.openxmlformats.org/drawingml/2006/table">
                <a:tbl>
                  <a:tblPr firstRow="1" bandRow="1">
                    <a:tableStyleId>{5940675A-B579-460E-94D1-54222C63F5DA}</a:tableStyleId>
                  </a:tblPr>
                  <a:tblGrid>
                    <a:gridCol w="348662">
                      <a:extLst>
                        <a:ext uri="{9D8B030D-6E8A-4147-A177-3AD203B41FA5}">
                          <a16:colId xmlns:a16="http://schemas.microsoft.com/office/drawing/2014/main" xmlns="" val="2401453146"/>
                        </a:ext>
                      </a:extLst>
                    </a:gridCol>
                    <a:gridCol w="348662">
                      <a:extLst>
                        <a:ext uri="{9D8B030D-6E8A-4147-A177-3AD203B41FA5}">
                          <a16:colId xmlns:a16="http://schemas.microsoft.com/office/drawing/2014/main" xmlns="" val="3171143186"/>
                        </a:ext>
                      </a:extLst>
                    </a:gridCol>
                    <a:gridCol w="358053">
                      <a:extLst>
                        <a:ext uri="{9D8B030D-6E8A-4147-A177-3AD203B41FA5}">
                          <a16:colId xmlns:a16="http://schemas.microsoft.com/office/drawing/2014/main" xmlns="" val="2778506569"/>
                        </a:ext>
                      </a:extLst>
                    </a:gridCol>
                    <a:gridCol w="358053">
                      <a:extLst>
                        <a:ext uri="{9D8B030D-6E8A-4147-A177-3AD203B41FA5}">
                          <a16:colId xmlns:a16="http://schemas.microsoft.com/office/drawing/2014/main" xmlns="" val="2858749250"/>
                        </a:ext>
                      </a:extLst>
                    </a:gridCol>
                    <a:gridCol w="491953">
                      <a:extLst>
                        <a:ext uri="{9D8B030D-6E8A-4147-A177-3AD203B41FA5}">
                          <a16:colId xmlns:a16="http://schemas.microsoft.com/office/drawing/2014/main" xmlns="" val="4150320066"/>
                        </a:ext>
                      </a:extLst>
                    </a:gridCol>
                    <a:gridCol w="491953">
                      <a:extLst>
                        <a:ext uri="{9D8B030D-6E8A-4147-A177-3AD203B41FA5}">
                          <a16:colId xmlns:a16="http://schemas.microsoft.com/office/drawing/2014/main" xmlns="" val="4060947943"/>
                        </a:ext>
                      </a:extLst>
                    </a:gridCol>
                    <a:gridCol w="794955">
                      <a:extLst>
                        <a:ext uri="{9D8B030D-6E8A-4147-A177-3AD203B41FA5}">
                          <a16:colId xmlns:a16="http://schemas.microsoft.com/office/drawing/2014/main" xmlns="" val="1177226061"/>
                        </a:ext>
                      </a:extLst>
                    </a:gridCol>
                  </a:tblGrid>
                  <a:tr h="370840">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oMath>
                            </m:oMathPara>
                          </a14:m>
                          <a:endParaRPr 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𝐴</m:t>
                                    </m:r>
                                  </m:e>
                                </m:acc>
                              </m:oMath>
                            </m:oMathPara>
                          </a14:m>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b="1" dirty="0"/>
                        </a:p>
                        <a:p>
                          <a:endParaRPr lang="en-US" b="1"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𝐵</m:t>
                                    </m:r>
                                  </m:e>
                                </m:acc>
                              </m:oMath>
                            </m:oMathPara>
                          </a14:m>
                          <a:endParaRPr lang="en-US" b="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a:rPr>
                                    </m:ctrlPr>
                                  </m:accPr>
                                  <m:e>
                                    <m:r>
                                      <a:rPr lang="en-US" b="0" i="1" smtClean="0">
                                        <a:latin typeface="Cambria Math" panose="02040503050406030204" pitchFamily="18" charset="0"/>
                                      </a:rPr>
                                      <m:t>𝐴</m:t>
                                    </m:r>
                                  </m:e>
                                </m:acc>
                                <m:r>
                                  <a:rPr lang="en-US" b="0" i="1" smtClean="0">
                                    <a:latin typeface="Cambria Math" panose="02040503050406030204" pitchFamily="18" charset="0"/>
                                  </a:rPr>
                                  <m:t>𝐵</m:t>
                                </m:r>
                              </m:oMath>
                            </m:oMathPara>
                          </a14:m>
                          <a:endParaRPr lang="en-US" b="0"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acc>
                                  <m:accPr>
                                    <m:chr m:val="̅"/>
                                    <m:ctrlPr>
                                      <a:rPr lang="en-US" b="0" i="1" smtClean="0">
                                        <a:latin typeface="Cambria Math"/>
                                      </a:rPr>
                                    </m:ctrlPr>
                                  </m:accPr>
                                  <m:e>
                                    <m:r>
                                      <a:rPr lang="en-US" b="0" i="1" smtClean="0">
                                        <a:latin typeface="Cambria Math" panose="02040503050406030204" pitchFamily="18" charset="0"/>
                                      </a:rPr>
                                      <m:t>𝐵</m:t>
                                    </m:r>
                                  </m:e>
                                </m:acc>
                              </m:oMath>
                            </m:oMathPara>
                          </a14:m>
                          <a:endParaRPr lang="en-US" b="0"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𝑭</m:t>
                                </m:r>
                              </m:oMath>
                            </m:oMathPara>
                          </a14:m>
                          <a:endParaRPr lang="en-US" b="1" dirty="0"/>
                        </a:p>
                      </a:txBody>
                      <a:tcPr/>
                    </a:tc>
                    <a:extLst>
                      <a:ext uri="{0D108BD9-81ED-4DB2-BD59-A6C34878D82A}">
                        <a16:rowId xmlns:a16="http://schemas.microsoft.com/office/drawing/2014/main" xmlns="" val="2078023856"/>
                      </a:ext>
                    </a:extLst>
                  </a:tr>
                  <a:tr h="426952">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0" dirty="0">
                              <a:solidFill>
                                <a:srgbClr val="00B050"/>
                              </a:solidFill>
                            </a:rPr>
                            <a:t>0</a:t>
                          </a:r>
                        </a:p>
                      </a:txBody>
                      <a:tcPr/>
                    </a:tc>
                    <a:tc>
                      <a:txBody>
                        <a:bodyPr/>
                        <a:lstStyle/>
                        <a:p>
                          <a:pPr algn="ctr"/>
                          <a:r>
                            <a:rPr lang="en-US" b="0" dirty="0">
                              <a:solidFill>
                                <a:srgbClr val="002060"/>
                              </a:solidFill>
                            </a:rPr>
                            <a:t>0</a:t>
                          </a:r>
                        </a:p>
                      </a:txBody>
                      <a:tcPr/>
                    </a:tc>
                    <a:tc>
                      <a:txBody>
                        <a:bodyPr/>
                        <a:lstStyle/>
                        <a:p>
                          <a:pPr algn="ctr"/>
                          <a:r>
                            <a:rPr lang="en-US" b="1" dirty="0">
                              <a:solidFill>
                                <a:schemeClr val="tx1"/>
                              </a:solidFill>
                            </a:rPr>
                            <a:t>0</a:t>
                          </a:r>
                        </a:p>
                      </a:txBody>
                      <a:tcPr/>
                    </a:tc>
                    <a:extLst>
                      <a:ext uri="{0D108BD9-81ED-4DB2-BD59-A6C34878D82A}">
                        <a16:rowId xmlns:a16="http://schemas.microsoft.com/office/drawing/2014/main" xmlns="" val="2248945422"/>
                      </a:ext>
                    </a:extLst>
                  </a:tr>
                  <a:tr h="370840">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0" dirty="0">
                              <a:solidFill>
                                <a:srgbClr val="00B050"/>
                              </a:solidFill>
                            </a:rPr>
                            <a:t>1</a:t>
                          </a:r>
                        </a:p>
                      </a:txBody>
                      <a:tcPr/>
                    </a:tc>
                    <a:tc>
                      <a:txBody>
                        <a:bodyPr/>
                        <a:lstStyle/>
                        <a:p>
                          <a:pPr algn="ctr"/>
                          <a:r>
                            <a:rPr lang="en-US" b="0" dirty="0">
                              <a:solidFill>
                                <a:srgbClr val="002060"/>
                              </a:solidFill>
                            </a:rPr>
                            <a:t>0</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xmlns="" val="11349176"/>
                      </a:ext>
                    </a:extLst>
                  </a:tr>
                  <a:tr h="370840">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0" dirty="0">
                              <a:solidFill>
                                <a:srgbClr val="00B050"/>
                              </a:solidFill>
                            </a:rPr>
                            <a:t>0</a:t>
                          </a:r>
                        </a:p>
                      </a:txBody>
                      <a:tcPr/>
                    </a:tc>
                    <a:tc>
                      <a:txBody>
                        <a:bodyPr/>
                        <a:lstStyle/>
                        <a:p>
                          <a:pPr algn="ctr"/>
                          <a:r>
                            <a:rPr lang="en-US" b="0" dirty="0">
                              <a:solidFill>
                                <a:srgbClr val="002060"/>
                              </a:solidFill>
                            </a:rPr>
                            <a:t>1</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xmlns="" val="1291368973"/>
                      </a:ext>
                    </a:extLst>
                  </a:tr>
                  <a:tr h="370840">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0" dirty="0">
                              <a:solidFill>
                                <a:srgbClr val="00B050"/>
                              </a:solidFill>
                            </a:rPr>
                            <a:t>0</a:t>
                          </a:r>
                        </a:p>
                      </a:txBody>
                      <a:tcPr/>
                    </a:tc>
                    <a:tc>
                      <a:txBody>
                        <a:bodyPr/>
                        <a:lstStyle/>
                        <a:p>
                          <a:pPr algn="ctr"/>
                          <a:r>
                            <a:rPr lang="en-US" b="0" dirty="0">
                              <a:solidFill>
                                <a:srgbClr val="002060"/>
                              </a:solidFill>
                            </a:rPr>
                            <a:t>0</a:t>
                          </a:r>
                        </a:p>
                      </a:txBody>
                      <a:tcPr/>
                    </a:tc>
                    <a:tc>
                      <a:txBody>
                        <a:bodyPr/>
                        <a:lstStyle/>
                        <a:p>
                          <a:pPr algn="ctr"/>
                          <a:r>
                            <a:rPr lang="en-US" b="1" dirty="0">
                              <a:solidFill>
                                <a:schemeClr val="tx1"/>
                              </a:solidFill>
                            </a:rPr>
                            <a:t>0</a:t>
                          </a:r>
                        </a:p>
                      </a:txBody>
                      <a:tcPr/>
                    </a:tc>
                    <a:extLst>
                      <a:ext uri="{0D108BD9-81ED-4DB2-BD59-A6C34878D82A}">
                        <a16:rowId xmlns:a16="http://schemas.microsoft.com/office/drawing/2014/main" xmlns="" val="3853743721"/>
                      </a:ext>
                    </a:extLst>
                  </a:tr>
                </a:tbl>
              </a:graphicData>
            </a:graphic>
          </p:graphicFrame>
        </mc:Choice>
        <mc:Fallback xmlns="">
          <p:graphicFrame>
            <p:nvGraphicFramePr>
              <p:cNvPr id="21" name="Table 19">
                <a:extLst>
                  <a:ext uri="{FF2B5EF4-FFF2-40B4-BE49-F238E27FC236}">
                    <a16:creationId xmlns:a16="http://schemas.microsoft.com/office/drawing/2014/main" id="{0CFAFC35-4896-41F2-8A44-1C88FBFFF302}"/>
                  </a:ext>
                </a:extLst>
              </p:cNvPr>
              <p:cNvGraphicFramePr>
                <a:graphicFrameLocks noGrp="1"/>
              </p:cNvGraphicFramePr>
              <p:nvPr>
                <p:extLst>
                  <p:ext uri="{D42A27DB-BD31-4B8C-83A1-F6EECF244321}">
                    <p14:modId xmlns:p14="http://schemas.microsoft.com/office/powerpoint/2010/main" val="2885526755"/>
                  </p:ext>
                </p:extLst>
              </p:nvPr>
            </p:nvGraphicFramePr>
            <p:xfrm>
              <a:off x="3962400" y="3602952"/>
              <a:ext cx="3192291" cy="2179552"/>
            </p:xfrm>
            <a:graphic>
              <a:graphicData uri="http://schemas.openxmlformats.org/drawingml/2006/table">
                <a:tbl>
                  <a:tblPr firstRow="1" bandRow="1">
                    <a:tableStyleId>{5940675A-B579-460E-94D1-54222C63F5DA}</a:tableStyleId>
                  </a:tblPr>
                  <a:tblGrid>
                    <a:gridCol w="348662">
                      <a:extLst>
                        <a:ext uri="{9D8B030D-6E8A-4147-A177-3AD203B41FA5}">
                          <a16:colId xmlns:a16="http://schemas.microsoft.com/office/drawing/2014/main" val="2401453146"/>
                        </a:ext>
                      </a:extLst>
                    </a:gridCol>
                    <a:gridCol w="348662">
                      <a:extLst>
                        <a:ext uri="{9D8B030D-6E8A-4147-A177-3AD203B41FA5}">
                          <a16:colId xmlns:a16="http://schemas.microsoft.com/office/drawing/2014/main" val="3171143186"/>
                        </a:ext>
                      </a:extLst>
                    </a:gridCol>
                    <a:gridCol w="358053">
                      <a:extLst>
                        <a:ext uri="{9D8B030D-6E8A-4147-A177-3AD203B41FA5}">
                          <a16:colId xmlns:a16="http://schemas.microsoft.com/office/drawing/2014/main" val="2778506569"/>
                        </a:ext>
                      </a:extLst>
                    </a:gridCol>
                    <a:gridCol w="358053">
                      <a:extLst>
                        <a:ext uri="{9D8B030D-6E8A-4147-A177-3AD203B41FA5}">
                          <a16:colId xmlns:a16="http://schemas.microsoft.com/office/drawing/2014/main" val="2858749250"/>
                        </a:ext>
                      </a:extLst>
                    </a:gridCol>
                    <a:gridCol w="491953">
                      <a:extLst>
                        <a:ext uri="{9D8B030D-6E8A-4147-A177-3AD203B41FA5}">
                          <a16:colId xmlns:a16="http://schemas.microsoft.com/office/drawing/2014/main" val="4150320066"/>
                        </a:ext>
                      </a:extLst>
                    </a:gridCol>
                    <a:gridCol w="491953">
                      <a:extLst>
                        <a:ext uri="{9D8B030D-6E8A-4147-A177-3AD203B41FA5}">
                          <a16:colId xmlns:a16="http://schemas.microsoft.com/office/drawing/2014/main" val="4060947943"/>
                        </a:ext>
                      </a:extLst>
                    </a:gridCol>
                    <a:gridCol w="794955">
                      <a:extLst>
                        <a:ext uri="{9D8B030D-6E8A-4147-A177-3AD203B41FA5}">
                          <a16:colId xmlns:a16="http://schemas.microsoft.com/office/drawing/2014/main" val="1177226061"/>
                        </a:ext>
                      </a:extLst>
                    </a:gridCol>
                  </a:tblGrid>
                  <a:tr h="640080">
                    <a:tc>
                      <a:txBody>
                        <a:bodyPr/>
                        <a:lstStyle/>
                        <a:p>
                          <a:endParaRPr lang="en-US"/>
                        </a:p>
                      </a:txBody>
                      <a:tcPr>
                        <a:blipFill>
                          <a:blip r:embed="rId8"/>
                          <a:stretch>
                            <a:fillRect l="-3509" t="-1905" r="-822807" b="-255238"/>
                          </a:stretch>
                        </a:blipFill>
                      </a:tcPr>
                    </a:tc>
                    <a:tc>
                      <a:txBody>
                        <a:bodyPr/>
                        <a:lstStyle/>
                        <a:p>
                          <a:endParaRPr lang="en-US"/>
                        </a:p>
                      </a:txBody>
                      <a:tcPr>
                        <a:blipFill>
                          <a:blip r:embed="rId8"/>
                          <a:stretch>
                            <a:fillRect l="-103509" t="-1905" r="-722807" b="-255238"/>
                          </a:stretch>
                        </a:blipFill>
                      </a:tcPr>
                    </a:tc>
                    <a:tc>
                      <a:txBody>
                        <a:bodyPr/>
                        <a:lstStyle/>
                        <a:p>
                          <a:endParaRPr lang="en-US"/>
                        </a:p>
                      </a:txBody>
                      <a:tcPr>
                        <a:blipFill>
                          <a:blip r:embed="rId8"/>
                          <a:stretch>
                            <a:fillRect l="-196610" t="-1905" r="-598305" b="-255238"/>
                          </a:stretch>
                        </a:blipFill>
                      </a:tcPr>
                    </a:tc>
                    <a:tc>
                      <a:txBody>
                        <a:bodyPr/>
                        <a:lstStyle/>
                        <a:p>
                          <a:endParaRPr lang="en-US"/>
                        </a:p>
                      </a:txBody>
                      <a:tcPr>
                        <a:blipFill>
                          <a:blip r:embed="rId8"/>
                          <a:stretch>
                            <a:fillRect l="-296610" t="-1905" r="-498305" b="-255238"/>
                          </a:stretch>
                        </a:blipFill>
                      </a:tcPr>
                    </a:tc>
                    <a:tc>
                      <a:txBody>
                        <a:bodyPr/>
                        <a:lstStyle/>
                        <a:p>
                          <a:endParaRPr lang="en-US"/>
                        </a:p>
                      </a:txBody>
                      <a:tcPr>
                        <a:blipFill>
                          <a:blip r:embed="rId8"/>
                          <a:stretch>
                            <a:fillRect l="-288889" t="-1905" r="-262963" b="-255238"/>
                          </a:stretch>
                        </a:blipFill>
                      </a:tcPr>
                    </a:tc>
                    <a:tc>
                      <a:txBody>
                        <a:bodyPr/>
                        <a:lstStyle/>
                        <a:p>
                          <a:endParaRPr lang="en-US"/>
                        </a:p>
                      </a:txBody>
                      <a:tcPr>
                        <a:blipFill>
                          <a:blip r:embed="rId8"/>
                          <a:stretch>
                            <a:fillRect l="-388889" t="-1905" r="-162963" b="-255238"/>
                          </a:stretch>
                        </a:blipFill>
                      </a:tcPr>
                    </a:tc>
                    <a:tc>
                      <a:txBody>
                        <a:bodyPr/>
                        <a:lstStyle/>
                        <a:p>
                          <a:endParaRPr lang="en-US"/>
                        </a:p>
                      </a:txBody>
                      <a:tcPr>
                        <a:blipFill>
                          <a:blip r:embed="rId8"/>
                          <a:stretch>
                            <a:fillRect l="-304615" t="-1905" r="-1538" b="-255238"/>
                          </a:stretch>
                        </a:blipFill>
                      </a:tcPr>
                    </a:tc>
                    <a:extLst>
                      <a:ext uri="{0D108BD9-81ED-4DB2-BD59-A6C34878D82A}">
                        <a16:rowId xmlns:a16="http://schemas.microsoft.com/office/drawing/2014/main" val="2078023856"/>
                      </a:ext>
                    </a:extLst>
                  </a:tr>
                  <a:tr h="426952">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0" dirty="0">
                              <a:solidFill>
                                <a:srgbClr val="00B050"/>
                              </a:solidFill>
                            </a:rPr>
                            <a:t>0</a:t>
                          </a:r>
                        </a:p>
                      </a:txBody>
                      <a:tcPr/>
                    </a:tc>
                    <a:tc>
                      <a:txBody>
                        <a:bodyPr/>
                        <a:lstStyle/>
                        <a:p>
                          <a:pPr algn="ctr"/>
                          <a:r>
                            <a:rPr lang="en-US" b="0" dirty="0">
                              <a:solidFill>
                                <a:srgbClr val="002060"/>
                              </a:solidFill>
                            </a:rPr>
                            <a:t>0</a:t>
                          </a:r>
                        </a:p>
                      </a:txBody>
                      <a:tcPr/>
                    </a:tc>
                    <a:tc>
                      <a:txBody>
                        <a:bodyPr/>
                        <a:lstStyle/>
                        <a:p>
                          <a:pPr algn="ctr"/>
                          <a:r>
                            <a:rPr lang="en-US" b="1" dirty="0">
                              <a:solidFill>
                                <a:schemeClr val="tx1"/>
                              </a:solidFill>
                            </a:rPr>
                            <a:t>0</a:t>
                          </a:r>
                        </a:p>
                      </a:txBody>
                      <a:tcPr/>
                    </a:tc>
                    <a:extLst>
                      <a:ext uri="{0D108BD9-81ED-4DB2-BD59-A6C34878D82A}">
                        <a16:rowId xmlns:a16="http://schemas.microsoft.com/office/drawing/2014/main" val="2248945422"/>
                      </a:ext>
                    </a:extLst>
                  </a:tr>
                  <a:tr h="370840">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0" dirty="0">
                              <a:solidFill>
                                <a:srgbClr val="00B050"/>
                              </a:solidFill>
                            </a:rPr>
                            <a:t>1</a:t>
                          </a:r>
                        </a:p>
                      </a:txBody>
                      <a:tcPr/>
                    </a:tc>
                    <a:tc>
                      <a:txBody>
                        <a:bodyPr/>
                        <a:lstStyle/>
                        <a:p>
                          <a:pPr algn="ctr"/>
                          <a:r>
                            <a:rPr lang="en-US" b="0" dirty="0">
                              <a:solidFill>
                                <a:srgbClr val="002060"/>
                              </a:solidFill>
                            </a:rPr>
                            <a:t>0</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val="11349176"/>
                      </a:ext>
                    </a:extLst>
                  </a:tr>
                  <a:tr h="370840">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1" dirty="0">
                              <a:solidFill>
                                <a:srgbClr val="FF0000"/>
                              </a:solidFill>
                            </a:rPr>
                            <a:t>0</a:t>
                          </a:r>
                        </a:p>
                      </a:txBody>
                      <a:tcPr/>
                    </a:tc>
                    <a:tc>
                      <a:txBody>
                        <a:bodyPr/>
                        <a:lstStyle/>
                        <a:p>
                          <a:pPr algn="ctr"/>
                          <a:r>
                            <a:rPr lang="en-US" b="0" dirty="0">
                              <a:solidFill>
                                <a:schemeClr val="tx1"/>
                              </a:solidFill>
                            </a:rPr>
                            <a:t>1</a:t>
                          </a:r>
                        </a:p>
                      </a:txBody>
                      <a:tcPr/>
                    </a:tc>
                    <a:tc>
                      <a:txBody>
                        <a:bodyPr/>
                        <a:lstStyle/>
                        <a:p>
                          <a:pPr algn="ctr"/>
                          <a:r>
                            <a:rPr lang="en-US" b="0" dirty="0">
                              <a:solidFill>
                                <a:srgbClr val="00B050"/>
                              </a:solidFill>
                            </a:rPr>
                            <a:t>0</a:t>
                          </a:r>
                        </a:p>
                      </a:txBody>
                      <a:tcPr/>
                    </a:tc>
                    <a:tc>
                      <a:txBody>
                        <a:bodyPr/>
                        <a:lstStyle/>
                        <a:p>
                          <a:pPr algn="ctr"/>
                          <a:r>
                            <a:rPr lang="en-US" b="0" dirty="0">
                              <a:solidFill>
                                <a:srgbClr val="002060"/>
                              </a:solidFill>
                            </a:rPr>
                            <a:t>1</a:t>
                          </a:r>
                        </a:p>
                      </a:txBody>
                      <a:tcPr/>
                    </a:tc>
                    <a:tc>
                      <a:txBody>
                        <a:bodyPr/>
                        <a:lstStyle/>
                        <a:p>
                          <a:pPr algn="ctr"/>
                          <a:r>
                            <a:rPr lang="en-US" b="1" dirty="0">
                              <a:solidFill>
                                <a:schemeClr val="tx1"/>
                              </a:solidFill>
                            </a:rPr>
                            <a:t>1</a:t>
                          </a:r>
                        </a:p>
                      </a:txBody>
                      <a:tcPr/>
                    </a:tc>
                    <a:extLst>
                      <a:ext uri="{0D108BD9-81ED-4DB2-BD59-A6C34878D82A}">
                        <a16:rowId xmlns:a16="http://schemas.microsoft.com/office/drawing/2014/main" val="1291368973"/>
                      </a:ext>
                    </a:extLst>
                  </a:tr>
                  <a:tr h="370840">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1" dirty="0">
                              <a:solidFill>
                                <a:srgbClr val="FF0000"/>
                              </a:solidFill>
                            </a:rPr>
                            <a:t>1</a:t>
                          </a:r>
                        </a:p>
                      </a:txBody>
                      <a:tcPr/>
                    </a:tc>
                    <a:tc>
                      <a:txBody>
                        <a:bodyPr/>
                        <a:lstStyle/>
                        <a:p>
                          <a:pPr algn="ctr"/>
                          <a:r>
                            <a:rPr lang="en-US" b="0" dirty="0">
                              <a:solidFill>
                                <a:schemeClr val="tx1"/>
                              </a:solidFill>
                            </a:rPr>
                            <a:t>0</a:t>
                          </a:r>
                        </a:p>
                      </a:txBody>
                      <a:tcPr/>
                    </a:tc>
                    <a:tc>
                      <a:txBody>
                        <a:bodyPr/>
                        <a:lstStyle/>
                        <a:p>
                          <a:pPr algn="ctr"/>
                          <a:r>
                            <a:rPr lang="en-US" b="0" dirty="0">
                              <a:solidFill>
                                <a:srgbClr val="00B050"/>
                              </a:solidFill>
                            </a:rPr>
                            <a:t>0</a:t>
                          </a:r>
                        </a:p>
                      </a:txBody>
                      <a:tcPr/>
                    </a:tc>
                    <a:tc>
                      <a:txBody>
                        <a:bodyPr/>
                        <a:lstStyle/>
                        <a:p>
                          <a:pPr algn="ctr"/>
                          <a:r>
                            <a:rPr lang="en-US" b="0" dirty="0">
                              <a:solidFill>
                                <a:srgbClr val="002060"/>
                              </a:solidFill>
                            </a:rPr>
                            <a:t>0</a:t>
                          </a:r>
                        </a:p>
                      </a:txBody>
                      <a:tcPr/>
                    </a:tc>
                    <a:tc>
                      <a:txBody>
                        <a:bodyPr/>
                        <a:lstStyle/>
                        <a:p>
                          <a:pPr algn="ctr"/>
                          <a:r>
                            <a:rPr lang="en-US" b="1" dirty="0">
                              <a:solidFill>
                                <a:schemeClr val="tx1"/>
                              </a:solidFill>
                            </a:rPr>
                            <a:t>0</a:t>
                          </a:r>
                        </a:p>
                      </a:txBody>
                      <a:tcPr/>
                    </a:tc>
                    <a:extLst>
                      <a:ext uri="{0D108BD9-81ED-4DB2-BD59-A6C34878D82A}">
                        <a16:rowId xmlns:a16="http://schemas.microsoft.com/office/drawing/2014/main" val="3853743721"/>
                      </a:ext>
                    </a:extLst>
                  </a:tr>
                </a:tbl>
              </a:graphicData>
            </a:graphic>
          </p:graphicFrame>
        </mc:Fallback>
      </mc:AlternateContent>
      <p:pic>
        <p:nvPicPr>
          <p:cNvPr id="3079" name="Picture 7">
            <a:extLst>
              <a:ext uri="{FF2B5EF4-FFF2-40B4-BE49-F238E27FC236}">
                <a16:creationId xmlns:a16="http://schemas.microsoft.com/office/drawing/2014/main" xmlns="" id="{0987FE60-A978-4D34-AD28-C546E706FECD}"/>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flipV="1">
            <a:off x="5105402" y="5945583"/>
            <a:ext cx="1295400" cy="6477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xmlns="" id="{E8F47BC2-ED58-4ADD-8914-4ADA956D6858}"/>
                  </a:ext>
                </a:extLst>
              </p:cNvPr>
              <p:cNvSpPr txBox="1"/>
              <p:nvPr/>
            </p:nvSpPr>
            <p:spPr>
              <a:xfrm>
                <a:off x="4708498" y="5900101"/>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2" name="TextBox 21">
                <a:extLst>
                  <a:ext uri="{FF2B5EF4-FFF2-40B4-BE49-F238E27FC236}">
                    <a16:creationId xmlns:a16="http://schemas.microsoft.com/office/drawing/2014/main" id="{E8F47BC2-ED58-4ADD-8914-4ADA956D6858}"/>
                  </a:ext>
                </a:extLst>
              </p:cNvPr>
              <p:cNvSpPr txBox="1">
                <a:spLocks noRot="1" noChangeAspect="1" noMove="1" noResize="1" noEditPoints="1" noAdjustHandles="1" noChangeArrowheads="1" noChangeShapeType="1" noTextEdit="1"/>
              </p:cNvSpPr>
              <p:nvPr/>
            </p:nvSpPr>
            <p:spPr>
              <a:xfrm>
                <a:off x="4708498" y="5900101"/>
                <a:ext cx="39690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1C36A818-2B7B-447A-ADC9-0F1AD5A90734}"/>
                  </a:ext>
                </a:extLst>
              </p:cNvPr>
              <p:cNvSpPr txBox="1"/>
              <p:nvPr/>
            </p:nvSpPr>
            <p:spPr>
              <a:xfrm>
                <a:off x="4708498" y="6234259"/>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5" name="TextBox 24">
                <a:extLst>
                  <a:ext uri="{FF2B5EF4-FFF2-40B4-BE49-F238E27FC236}">
                    <a16:creationId xmlns:a16="http://schemas.microsoft.com/office/drawing/2014/main" id="{1C36A818-2B7B-447A-ADC9-0F1AD5A90734}"/>
                  </a:ext>
                </a:extLst>
              </p:cNvPr>
              <p:cNvSpPr txBox="1">
                <a:spLocks noRot="1" noChangeAspect="1" noMove="1" noResize="1" noEditPoints="1" noAdjustHandles="1" noChangeArrowheads="1" noChangeShapeType="1" noTextEdit="1"/>
              </p:cNvSpPr>
              <p:nvPr/>
            </p:nvSpPr>
            <p:spPr>
              <a:xfrm>
                <a:off x="4708498" y="6234259"/>
                <a:ext cx="40729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xmlns="" id="{8874A955-6397-4EDE-B67A-42940786F078}"/>
                  </a:ext>
                </a:extLst>
              </p:cNvPr>
              <p:cNvSpPr txBox="1"/>
              <p:nvPr/>
            </p:nvSpPr>
            <p:spPr>
              <a:xfrm>
                <a:off x="6400802" y="6028366"/>
                <a:ext cx="13387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m:oMathPara>
                </a14:m>
                <a:endParaRPr lang="en-US" dirty="0"/>
              </a:p>
            </p:txBody>
          </p:sp>
        </mc:Choice>
        <mc:Fallback xmlns="">
          <p:sp>
            <p:nvSpPr>
              <p:cNvPr id="26" name="TextBox 25">
                <a:extLst>
                  <a:ext uri="{FF2B5EF4-FFF2-40B4-BE49-F238E27FC236}">
                    <a16:creationId xmlns:a16="http://schemas.microsoft.com/office/drawing/2014/main" id="{8874A955-6397-4EDE-B67A-42940786F078}"/>
                  </a:ext>
                </a:extLst>
              </p:cNvPr>
              <p:cNvSpPr txBox="1">
                <a:spLocks noRot="1" noChangeAspect="1" noMove="1" noResize="1" noEditPoints="1" noAdjustHandles="1" noChangeArrowheads="1" noChangeShapeType="1" noTextEdit="1"/>
              </p:cNvSpPr>
              <p:nvPr/>
            </p:nvSpPr>
            <p:spPr>
              <a:xfrm>
                <a:off x="6400802" y="6028366"/>
                <a:ext cx="1338700" cy="369332"/>
              </a:xfrm>
              <a:prstGeom prst="rect">
                <a:avLst/>
              </a:prstGeom>
              <a:blipFill>
                <a:blip r:embed="rId12"/>
                <a:stretch>
                  <a:fillRect b="-8333"/>
                </a:stretch>
              </a:blipFill>
            </p:spPr>
            <p:txBody>
              <a:bodyPr/>
              <a:lstStyle/>
              <a:p>
                <a:r>
                  <a:rPr lang="en-US">
                    <a:noFill/>
                  </a:rPr>
                  <a:t> </a:t>
                </a:r>
              </a:p>
            </p:txBody>
          </p:sp>
        </mc:Fallback>
      </mc:AlternateContent>
    </p:spTree>
    <p:extLst>
      <p:ext uri="{BB962C8B-B14F-4D97-AF65-F5344CB8AC3E}">
        <p14:creationId xmlns:p14="http://schemas.microsoft.com/office/powerpoint/2010/main" val="3597700253"/>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6" name="Picture 5">
            <a:extLst>
              <a:ext uri="{FF2B5EF4-FFF2-40B4-BE49-F238E27FC236}">
                <a16:creationId xmlns:a16="http://schemas.microsoft.com/office/drawing/2014/main" xmlns="" id="{9F269C7A-C029-46BD-9FCB-F37794ADBBA0}"/>
              </a:ext>
            </a:extLst>
          </p:cNvPr>
          <p:cNvPicPr>
            <a:picLocks noChangeAspect="1"/>
          </p:cNvPicPr>
          <p:nvPr/>
        </p:nvPicPr>
        <p:blipFill>
          <a:blip r:embed="rId4"/>
          <a:stretch>
            <a:fillRect/>
          </a:stretch>
        </p:blipFill>
        <p:spPr>
          <a:xfrm>
            <a:off x="914400" y="1284643"/>
            <a:ext cx="7102455" cy="2525357"/>
          </a:xfrm>
          <a:prstGeom prst="rect">
            <a:avLst/>
          </a:prstGeom>
        </p:spPr>
      </p:pic>
      <p:pic>
        <p:nvPicPr>
          <p:cNvPr id="8" name="Picture 7">
            <a:extLst>
              <a:ext uri="{FF2B5EF4-FFF2-40B4-BE49-F238E27FC236}">
                <a16:creationId xmlns:a16="http://schemas.microsoft.com/office/drawing/2014/main" xmlns="" id="{15FC2C86-D6D0-4B91-9231-46A9608F58AA}"/>
              </a:ext>
            </a:extLst>
          </p:cNvPr>
          <p:cNvPicPr>
            <a:picLocks noChangeAspect="1"/>
          </p:cNvPicPr>
          <p:nvPr/>
        </p:nvPicPr>
        <p:blipFill>
          <a:blip r:embed="rId5"/>
          <a:stretch>
            <a:fillRect/>
          </a:stretch>
        </p:blipFill>
        <p:spPr>
          <a:xfrm>
            <a:off x="2362200" y="3886200"/>
            <a:ext cx="4839119" cy="2743438"/>
          </a:xfrm>
          <a:prstGeom prst="rect">
            <a:avLst/>
          </a:prstGeom>
        </p:spPr>
      </p:pic>
    </p:spTree>
    <p:extLst>
      <p:ext uri="{BB962C8B-B14F-4D97-AF65-F5344CB8AC3E}">
        <p14:creationId xmlns:p14="http://schemas.microsoft.com/office/powerpoint/2010/main" val="407845976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3" name="Picture 2">
            <a:extLst>
              <a:ext uri="{FF2B5EF4-FFF2-40B4-BE49-F238E27FC236}">
                <a16:creationId xmlns:a16="http://schemas.microsoft.com/office/drawing/2014/main" xmlns="" id="{63B6E322-65CB-4ED6-B0E6-4730BD62D4D7}"/>
              </a:ext>
            </a:extLst>
          </p:cNvPr>
          <p:cNvPicPr>
            <a:picLocks noChangeAspect="1"/>
          </p:cNvPicPr>
          <p:nvPr/>
        </p:nvPicPr>
        <p:blipFill>
          <a:blip r:embed="rId4"/>
          <a:stretch>
            <a:fillRect/>
          </a:stretch>
        </p:blipFill>
        <p:spPr>
          <a:xfrm>
            <a:off x="1752600" y="1289761"/>
            <a:ext cx="6359196" cy="2327370"/>
          </a:xfrm>
          <a:prstGeom prst="rect">
            <a:avLst/>
          </a:prstGeom>
        </p:spPr>
      </p:pic>
      <p:pic>
        <p:nvPicPr>
          <p:cNvPr id="9" name="Picture 8">
            <a:extLst>
              <a:ext uri="{FF2B5EF4-FFF2-40B4-BE49-F238E27FC236}">
                <a16:creationId xmlns:a16="http://schemas.microsoft.com/office/drawing/2014/main" xmlns="" id="{BF3ECADE-59AC-43F6-B48A-80A022025E12}"/>
              </a:ext>
            </a:extLst>
          </p:cNvPr>
          <p:cNvPicPr>
            <a:picLocks noChangeAspect="1"/>
          </p:cNvPicPr>
          <p:nvPr/>
        </p:nvPicPr>
        <p:blipFill>
          <a:blip r:embed="rId5"/>
          <a:stretch>
            <a:fillRect/>
          </a:stretch>
        </p:blipFill>
        <p:spPr>
          <a:xfrm>
            <a:off x="1752600" y="3657600"/>
            <a:ext cx="6054396" cy="3086426"/>
          </a:xfrm>
          <a:prstGeom prst="rect">
            <a:avLst/>
          </a:prstGeom>
        </p:spPr>
      </p:pic>
    </p:spTree>
    <p:extLst>
      <p:ext uri="{BB962C8B-B14F-4D97-AF65-F5344CB8AC3E}">
        <p14:creationId xmlns:p14="http://schemas.microsoft.com/office/powerpoint/2010/main" val="391886447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87432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2"/>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3"/>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graphicFrame>
        <p:nvGraphicFramePr>
          <p:cNvPr id="19" name="Object 3">
            <a:extLst>
              <a:ext uri="{FF2B5EF4-FFF2-40B4-BE49-F238E27FC236}">
                <a16:creationId xmlns:a16="http://schemas.microsoft.com/office/drawing/2014/main" xmlns="" id="{533D4F76-293D-4DDB-B8F1-9A91254F37AC}"/>
              </a:ext>
            </a:extLst>
          </p:cNvPr>
          <p:cNvGraphicFramePr>
            <a:graphicFrameLocks noChangeAspect="1"/>
          </p:cNvGraphicFramePr>
          <p:nvPr/>
        </p:nvGraphicFramePr>
        <p:xfrm>
          <a:off x="3200400" y="1828800"/>
          <a:ext cx="5773738" cy="1628775"/>
        </p:xfrm>
        <a:graphic>
          <a:graphicData uri="http://schemas.openxmlformats.org/presentationml/2006/ole">
            <mc:AlternateContent xmlns:mc="http://schemas.openxmlformats.org/markup-compatibility/2006">
              <mc:Choice xmlns:v="urn:schemas-microsoft-com:vml" Requires="v">
                <p:oleObj spid="_x0000_s1090" name="Bitmap Image" r:id="rId5" imgW="5772956" imgH="1628571" progId="Paint.Picture">
                  <p:embed/>
                </p:oleObj>
              </mc:Choice>
              <mc:Fallback>
                <p:oleObj name="Bitmap Image" r:id="rId5" imgW="5772956" imgH="1628571" progId="Paint.Picture">
                  <p:embed/>
                  <p:pic>
                    <p:nvPicPr>
                      <p:cNvPr id="310275" name="Object 3">
                        <a:extLst>
                          <a:ext uri="{FF2B5EF4-FFF2-40B4-BE49-F238E27FC236}">
                            <a16:creationId xmlns:a16="http://schemas.microsoft.com/office/drawing/2014/main" xmlns="" id="{D7329CD5-AFFB-49AB-9E0B-09613A588E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1828800"/>
                        <a:ext cx="5773738"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 name="Object 6">
            <a:extLst>
              <a:ext uri="{FF2B5EF4-FFF2-40B4-BE49-F238E27FC236}">
                <a16:creationId xmlns:a16="http://schemas.microsoft.com/office/drawing/2014/main" xmlns="" id="{B75C2EC7-51FF-468E-96CF-DC75B07FD54F}"/>
              </a:ext>
            </a:extLst>
          </p:cNvPr>
          <p:cNvGraphicFramePr>
            <a:graphicFrameLocks noChangeAspect="1"/>
          </p:cNvGraphicFramePr>
          <p:nvPr/>
        </p:nvGraphicFramePr>
        <p:xfrm>
          <a:off x="228600" y="1819275"/>
          <a:ext cx="2876550" cy="2609850"/>
        </p:xfrm>
        <a:graphic>
          <a:graphicData uri="http://schemas.openxmlformats.org/presentationml/2006/ole">
            <mc:AlternateContent xmlns:mc="http://schemas.openxmlformats.org/markup-compatibility/2006">
              <mc:Choice xmlns:v="urn:schemas-microsoft-com:vml" Requires="v">
                <p:oleObj spid="_x0000_s1091" name="Bitmap Image" r:id="rId7" imgW="2876190" imgH="2610214" progId="Paint.Picture">
                  <p:embed/>
                </p:oleObj>
              </mc:Choice>
              <mc:Fallback>
                <p:oleObj name="Bitmap Image" r:id="rId7" imgW="2876190" imgH="2610214" progId="Paint.Picture">
                  <p:embed/>
                  <p:pic>
                    <p:nvPicPr>
                      <p:cNvPr id="310278" name="Object 6">
                        <a:extLst>
                          <a:ext uri="{FF2B5EF4-FFF2-40B4-BE49-F238E27FC236}">
                            <a16:creationId xmlns:a16="http://schemas.microsoft.com/office/drawing/2014/main" xmlns="" id="{86B277AE-05FF-4BE6-B200-691C5471AE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1819275"/>
                        <a:ext cx="28765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13">
            <a:extLst>
              <a:ext uri="{FF2B5EF4-FFF2-40B4-BE49-F238E27FC236}">
                <a16:creationId xmlns:a16="http://schemas.microsoft.com/office/drawing/2014/main" xmlns="" id="{68143953-4942-4911-99AA-35A222C87ED2}"/>
              </a:ext>
            </a:extLst>
          </p:cNvPr>
          <p:cNvGraphicFramePr>
            <a:graphicFrameLocks noChangeAspect="1"/>
          </p:cNvGraphicFramePr>
          <p:nvPr>
            <p:extLst>
              <p:ext uri="{D42A27DB-BD31-4B8C-83A1-F6EECF244321}">
                <p14:modId xmlns:p14="http://schemas.microsoft.com/office/powerpoint/2010/main" val="3080144041"/>
              </p:ext>
            </p:extLst>
          </p:nvPr>
        </p:nvGraphicFramePr>
        <p:xfrm>
          <a:off x="4015581" y="3680538"/>
          <a:ext cx="4143375" cy="352425"/>
        </p:xfrm>
        <a:graphic>
          <a:graphicData uri="http://schemas.openxmlformats.org/presentationml/2006/ole">
            <mc:AlternateContent xmlns:mc="http://schemas.openxmlformats.org/markup-compatibility/2006">
              <mc:Choice xmlns:v="urn:schemas-microsoft-com:vml" Requires="v">
                <p:oleObj spid="_x0000_s1092" name="Bitmap Image" r:id="rId9" imgW="4142857" imgH="352474" progId="Paint.Picture">
                  <p:embed/>
                </p:oleObj>
              </mc:Choice>
              <mc:Fallback>
                <p:oleObj name="Bitmap Image" r:id="rId9" imgW="4142857" imgH="352474" progId="Paint.Picture">
                  <p:embed/>
                  <p:pic>
                    <p:nvPicPr>
                      <p:cNvPr id="310285" name="Object 13">
                        <a:extLst>
                          <a:ext uri="{FF2B5EF4-FFF2-40B4-BE49-F238E27FC236}">
                            <a16:creationId xmlns:a16="http://schemas.microsoft.com/office/drawing/2014/main" xmlns="" id="{CC0C0784-66D8-42F9-B930-380E12A14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5581" y="3680538"/>
                        <a:ext cx="41433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Straight Connector 5">
            <a:extLst>
              <a:ext uri="{FF2B5EF4-FFF2-40B4-BE49-F238E27FC236}">
                <a16:creationId xmlns:a16="http://schemas.microsoft.com/office/drawing/2014/main" xmlns="" id="{3B700A78-8FC5-44ED-A89D-BE976606AD7A}"/>
              </a:ext>
            </a:extLst>
          </p:cNvPr>
          <p:cNvCxnSpPr>
            <a:cxnSpLocks/>
          </p:cNvCxnSpPr>
          <p:nvPr/>
        </p:nvCxnSpPr>
        <p:spPr>
          <a:xfrm>
            <a:off x="3505200" y="2133600"/>
            <a:ext cx="702906" cy="525624"/>
          </a:xfrm>
          <a:prstGeom prst="line">
            <a:avLst/>
          </a:prstGeom>
          <a:ln w="19050">
            <a:solidFill>
              <a:srgbClr val="FF2D36"/>
            </a:solidFill>
          </a:ln>
        </p:spPr>
        <p:style>
          <a:lnRef idx="1">
            <a:schemeClr val="accent1"/>
          </a:lnRef>
          <a:fillRef idx="0">
            <a:schemeClr val="accent1"/>
          </a:fillRef>
          <a:effectRef idx="0">
            <a:schemeClr val="accent1"/>
          </a:effectRef>
          <a:fontRef idx="minor">
            <a:schemeClr val="tx1"/>
          </a:fontRef>
        </p:style>
      </p:cxnSp>
      <p:graphicFrame>
        <p:nvGraphicFramePr>
          <p:cNvPr id="22" name="Table 22">
            <a:extLst>
              <a:ext uri="{FF2B5EF4-FFF2-40B4-BE49-F238E27FC236}">
                <a16:creationId xmlns:a16="http://schemas.microsoft.com/office/drawing/2014/main" xmlns="" id="{A23D546A-C6A5-4BBC-B6B9-58A58DC64FC7}"/>
              </a:ext>
            </a:extLst>
          </p:cNvPr>
          <p:cNvGraphicFramePr>
            <a:graphicFrameLocks noGrp="1"/>
          </p:cNvGraphicFramePr>
          <p:nvPr>
            <p:extLst>
              <p:ext uri="{D42A27DB-BD31-4B8C-83A1-F6EECF244321}">
                <p14:modId xmlns:p14="http://schemas.microsoft.com/office/powerpoint/2010/main" val="2711402206"/>
              </p:ext>
            </p:extLst>
          </p:nvPr>
        </p:nvGraphicFramePr>
        <p:xfrm>
          <a:off x="3175826" y="4288583"/>
          <a:ext cx="4876800" cy="1446737"/>
        </p:xfrm>
        <a:graphic>
          <a:graphicData uri="http://schemas.openxmlformats.org/drawingml/2006/table">
            <a:tbl>
              <a:tblPr firstRow="1" bandRow="1">
                <a:tableStyleId>{5940675A-B579-460E-94D1-54222C63F5DA}</a:tableStyleId>
              </a:tblPr>
              <a:tblGrid>
                <a:gridCol w="812800">
                  <a:extLst>
                    <a:ext uri="{9D8B030D-6E8A-4147-A177-3AD203B41FA5}">
                      <a16:colId xmlns:a16="http://schemas.microsoft.com/office/drawing/2014/main" xmlns="" val="3002473467"/>
                    </a:ext>
                  </a:extLst>
                </a:gridCol>
                <a:gridCol w="939800">
                  <a:extLst>
                    <a:ext uri="{9D8B030D-6E8A-4147-A177-3AD203B41FA5}">
                      <a16:colId xmlns:a16="http://schemas.microsoft.com/office/drawing/2014/main" xmlns="" val="2596003033"/>
                    </a:ext>
                  </a:extLst>
                </a:gridCol>
                <a:gridCol w="1066800">
                  <a:extLst>
                    <a:ext uri="{9D8B030D-6E8A-4147-A177-3AD203B41FA5}">
                      <a16:colId xmlns:a16="http://schemas.microsoft.com/office/drawing/2014/main" xmlns="" val="2838337647"/>
                    </a:ext>
                  </a:extLst>
                </a:gridCol>
                <a:gridCol w="838200">
                  <a:extLst>
                    <a:ext uri="{9D8B030D-6E8A-4147-A177-3AD203B41FA5}">
                      <a16:colId xmlns:a16="http://schemas.microsoft.com/office/drawing/2014/main" xmlns="" val="1150890205"/>
                    </a:ext>
                  </a:extLst>
                </a:gridCol>
                <a:gridCol w="1219200">
                  <a:extLst>
                    <a:ext uri="{9D8B030D-6E8A-4147-A177-3AD203B41FA5}">
                      <a16:colId xmlns:a16="http://schemas.microsoft.com/office/drawing/2014/main" xmlns="" val="3353316265"/>
                    </a:ext>
                  </a:extLst>
                </a:gridCol>
              </a:tblGrid>
              <a:tr h="273257">
                <a:tc>
                  <a:txBody>
                    <a:bodyPr/>
                    <a:lstStyle/>
                    <a:p>
                      <a:r>
                        <a:rPr lang="en-US" dirty="0"/>
                        <a:t>       BC</a:t>
                      </a:r>
                    </a:p>
                    <a:p>
                      <a:r>
                        <a:rPr lang="en-US" dirty="0"/>
                        <a:t>A</a:t>
                      </a:r>
                    </a:p>
                  </a:txBody>
                  <a:tcPr/>
                </a:tc>
                <a:tc>
                  <a:txBody>
                    <a:bodyPr/>
                    <a:lstStyle/>
                    <a:p>
                      <a:pPr algn="ctr"/>
                      <a:r>
                        <a:rPr lang="en-US" dirty="0"/>
                        <a:t>00</a:t>
                      </a:r>
                    </a:p>
                  </a:txBody>
                  <a:tcPr/>
                </a:tc>
                <a:tc>
                  <a:txBody>
                    <a:bodyPr/>
                    <a:lstStyle/>
                    <a:p>
                      <a:pPr algn="ctr"/>
                      <a:r>
                        <a:rPr lang="en-US" dirty="0"/>
                        <a:t>01</a:t>
                      </a:r>
                    </a:p>
                  </a:txBody>
                  <a:tcPr/>
                </a:tc>
                <a:tc>
                  <a:txBody>
                    <a:bodyPr/>
                    <a:lstStyle/>
                    <a:p>
                      <a:pPr algn="ctr"/>
                      <a:r>
                        <a:rPr lang="en-US" dirty="0"/>
                        <a:t>11</a:t>
                      </a:r>
                    </a:p>
                  </a:txBody>
                  <a:tcPr/>
                </a:tc>
                <a:tc>
                  <a:txBody>
                    <a:bodyPr/>
                    <a:lstStyle/>
                    <a:p>
                      <a:pPr algn="ctr"/>
                      <a:r>
                        <a:rPr lang="en-US" dirty="0"/>
                        <a:t>10</a:t>
                      </a:r>
                    </a:p>
                  </a:txBody>
                  <a:tcPr/>
                </a:tc>
                <a:extLst>
                  <a:ext uri="{0D108BD9-81ED-4DB2-BD59-A6C34878D82A}">
                    <a16:rowId xmlns:a16="http://schemas.microsoft.com/office/drawing/2014/main" xmlns="" val="2306143494"/>
                  </a:ext>
                </a:extLst>
              </a:tr>
              <a:tr h="435817">
                <a:tc>
                  <a:txBody>
                    <a:bodyPr/>
                    <a:lstStyle/>
                    <a:p>
                      <a:r>
                        <a:rPr lang="en-US" dirty="0"/>
                        <a:t>0</a:t>
                      </a:r>
                    </a:p>
                  </a:txBody>
                  <a:tcPr/>
                </a:tc>
                <a:tc>
                  <a:txBody>
                    <a:bodyPr/>
                    <a:lstStyle/>
                    <a:p>
                      <a:pPr algn="ctr"/>
                      <a:r>
                        <a:rPr lang="en-US" b="1" dirty="0">
                          <a:solidFill>
                            <a:schemeClr val="tx1"/>
                          </a:solidFill>
                        </a:rPr>
                        <a:t>1</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1</a:t>
                      </a:r>
                    </a:p>
                  </a:txBody>
                  <a:tcPr/>
                </a:tc>
                <a:extLst>
                  <a:ext uri="{0D108BD9-81ED-4DB2-BD59-A6C34878D82A}">
                    <a16:rowId xmlns:a16="http://schemas.microsoft.com/office/drawing/2014/main" xmlns="" val="2584538784"/>
                  </a:ext>
                </a:extLst>
              </a:tr>
              <a:tr h="370840">
                <a:tc>
                  <a:txBody>
                    <a:bodyPr/>
                    <a:lstStyle/>
                    <a:p>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1</a:t>
                      </a:r>
                    </a:p>
                  </a:txBody>
                  <a:tcPr/>
                </a:tc>
                <a:tc>
                  <a:txBody>
                    <a:bodyPr/>
                    <a:lstStyle/>
                    <a:p>
                      <a:pPr algn="ctr"/>
                      <a:endParaRPr lang="en-US" dirty="0"/>
                    </a:p>
                  </a:txBody>
                  <a:tcPr/>
                </a:tc>
                <a:tc>
                  <a:txBody>
                    <a:bodyPr/>
                    <a:lstStyle/>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1</a:t>
                      </a:r>
                    </a:p>
                  </a:txBody>
                  <a:tcPr/>
                </a:tc>
                <a:extLst>
                  <a:ext uri="{0D108BD9-81ED-4DB2-BD59-A6C34878D82A}">
                    <a16:rowId xmlns:a16="http://schemas.microsoft.com/office/drawing/2014/main" xmlns="" val="3158473273"/>
                  </a:ext>
                </a:extLst>
              </a:tr>
            </a:tbl>
          </a:graphicData>
        </a:graphic>
      </p:graphicFrame>
      <p:sp>
        <p:nvSpPr>
          <p:cNvPr id="24" name="Arc 23">
            <a:extLst>
              <a:ext uri="{FF2B5EF4-FFF2-40B4-BE49-F238E27FC236}">
                <a16:creationId xmlns:a16="http://schemas.microsoft.com/office/drawing/2014/main" xmlns="" id="{D2C29FA3-7DEF-44CC-B59A-5492976FB72A}"/>
              </a:ext>
            </a:extLst>
          </p:cNvPr>
          <p:cNvSpPr/>
          <p:nvPr/>
        </p:nvSpPr>
        <p:spPr>
          <a:xfrm rot="2053055">
            <a:off x="3690910" y="4771797"/>
            <a:ext cx="1090106" cy="14478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a:extLst>
              <a:ext uri="{FF2B5EF4-FFF2-40B4-BE49-F238E27FC236}">
                <a16:creationId xmlns:a16="http://schemas.microsoft.com/office/drawing/2014/main" xmlns="" id="{BF8BFF73-42D2-4DE7-893D-16102247305F}"/>
              </a:ext>
            </a:extLst>
          </p:cNvPr>
          <p:cNvSpPr/>
          <p:nvPr/>
        </p:nvSpPr>
        <p:spPr>
          <a:xfrm rot="13117618">
            <a:off x="7161929" y="4490582"/>
            <a:ext cx="1090106" cy="14478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xmlns="" id="{BD47453F-4370-4AA2-9DE1-675594D23876}"/>
                  </a:ext>
                </a:extLst>
              </p:cNvPr>
              <p:cNvSpPr txBox="1"/>
              <p:nvPr/>
            </p:nvSpPr>
            <p:spPr>
              <a:xfrm>
                <a:off x="250371" y="5899326"/>
                <a:ext cx="1715570" cy="369909"/>
              </a:xfrm>
              <a:prstGeom prst="rect">
                <a:avLst/>
              </a:prstGeom>
              <a:no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𝐶</m:t>
                          </m:r>
                        </m:e>
                      </m:acc>
                    </m:oMath>
                  </m:oMathPara>
                </a14:m>
                <a:endParaRPr lang="en-US" dirty="0"/>
              </a:p>
            </p:txBody>
          </p:sp>
        </mc:Choice>
        <mc:Fallback xmlns="">
          <p:sp>
            <p:nvSpPr>
              <p:cNvPr id="25" name="TextBox 24">
                <a:extLst>
                  <a:ext uri="{FF2B5EF4-FFF2-40B4-BE49-F238E27FC236}">
                    <a16:creationId xmlns:a16="http://schemas.microsoft.com/office/drawing/2014/main" id="{BD47453F-4370-4AA2-9DE1-675594D23876}"/>
                  </a:ext>
                </a:extLst>
              </p:cNvPr>
              <p:cNvSpPr txBox="1">
                <a:spLocks noRot="1" noChangeAspect="1" noMove="1" noResize="1" noEditPoints="1" noAdjustHandles="1" noChangeArrowheads="1" noChangeShapeType="1" noTextEdit="1"/>
              </p:cNvSpPr>
              <p:nvPr/>
            </p:nvSpPr>
            <p:spPr>
              <a:xfrm>
                <a:off x="250371" y="5899326"/>
                <a:ext cx="1715570" cy="369909"/>
              </a:xfrm>
              <a:prstGeom prst="rect">
                <a:avLst/>
              </a:prstGeom>
              <a:blipFill>
                <a:blip r:embed="rId11"/>
                <a:stretch>
                  <a:fillRect r="-1201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xmlns="" id="{D0510901-3538-4C02-81D6-24E8C539CA3C}"/>
                  </a:ext>
                </a:extLst>
              </p:cNvPr>
              <p:cNvSpPr txBox="1"/>
              <p:nvPr/>
            </p:nvSpPr>
            <p:spPr>
              <a:xfrm>
                <a:off x="233589" y="4491078"/>
                <a:ext cx="2806502" cy="12195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e>
                      </m:d>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𝐶</m:t>
                          </m:r>
                        </m:e>
                      </m:acc>
                      <m:d>
                        <m:dPr>
                          <m:ctrlPr>
                            <a:rPr lang="en-US" b="0" i="1" smtClean="0">
                              <a:latin typeface="Cambria Math"/>
                            </a:rPr>
                          </m:ctrlPr>
                        </m:dPr>
                        <m:e>
                          <m:acc>
                            <m:accPr>
                              <m:chr m:val="̅"/>
                              <m:ctrlPr>
                                <a:rPr lang="en-US" b="0" i="1" smtClean="0">
                                  <a:latin typeface="Cambria Math"/>
                                </a:rPr>
                              </m:ctrlPr>
                            </m:accPr>
                            <m:e>
                              <m:r>
                                <a:rPr lang="en-US" b="0" i="1" smtClean="0">
                                  <a:latin typeface="Cambria Math" panose="02040503050406030204" pitchFamily="18" charset="0"/>
                                </a:rPr>
                                <m:t>𝐴</m:t>
                              </m:r>
                            </m:e>
                          </m:acc>
                          <m:acc>
                            <m:accPr>
                              <m:chr m:val="̅"/>
                              <m:ctrlPr>
                                <a:rPr lang="en-US" b="0" i="1" smtClean="0">
                                  <a:latin typeface="Cambria Math"/>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𝐴</m:t>
                              </m:r>
                            </m:e>
                          </m:acc>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m:t>
                          </m:r>
                          <m:acc>
                            <m:accPr>
                              <m:chr m:val="̅"/>
                              <m:ctrlPr>
                                <a:rPr lang="en-US" b="0" i="1" smtClean="0">
                                  <a:latin typeface="Cambria Math"/>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rPr>
                            <m:t>𝐴𝐵</m:t>
                          </m:r>
                        </m:e>
                      </m:d>
                      <m:r>
                        <a:rPr lang="en-US" b="0" i="1" smtClean="0">
                          <a:latin typeface="Cambria Math" panose="02040503050406030204" pitchFamily="18" charset="0"/>
                        </a:rPr>
                        <m:t>=</m:t>
                      </m:r>
                      <m:acc>
                        <m:accPr>
                          <m:chr m:val="̅"/>
                          <m:ctrlPr>
                            <a:rPr lang="en-US" i="1">
                              <a:latin typeface="Cambria Math"/>
                            </a:rPr>
                          </m:ctrlPr>
                        </m:accPr>
                        <m:e>
                          <m:r>
                            <a:rPr lang="en-US" i="1">
                              <a:latin typeface="Cambria Math" panose="02040503050406030204" pitchFamily="18" charset="0"/>
                            </a:rPr>
                            <m:t>𝐶</m:t>
                          </m:r>
                        </m:e>
                      </m:acc>
                      <m:d>
                        <m:dPr>
                          <m:begChr m:val="["/>
                          <m:endChr m:val="]"/>
                          <m:ctrlPr>
                            <a:rPr lang="en-US" b="0" i="1" smtClean="0">
                              <a:latin typeface="Cambria Math"/>
                            </a:rPr>
                          </m:ctrlPr>
                        </m:dPr>
                        <m:e>
                          <m:acc>
                            <m:accPr>
                              <m:chr m:val="̅"/>
                              <m:ctrlPr>
                                <a:rPr lang="en-US" b="0" i="1" smtClean="0">
                                  <a:latin typeface="Cambria Math"/>
                                </a:rPr>
                              </m:ctrlPr>
                            </m:accPr>
                            <m:e>
                              <m:r>
                                <a:rPr lang="en-US" b="0" i="1" smtClean="0">
                                  <a:latin typeface="Cambria Math" panose="02040503050406030204" pitchFamily="18" charset="0"/>
                                </a:rPr>
                                <m:t>𝐴</m:t>
                              </m:r>
                            </m:e>
                          </m:acc>
                          <m:d>
                            <m:dPr>
                              <m:ctrlPr>
                                <a:rPr lang="en-US" b="0" i="1" smtClean="0">
                                  <a:latin typeface="Cambria Math"/>
                                </a:rPr>
                              </m:ctrlPr>
                            </m:dPr>
                            <m:e>
                              <m:acc>
                                <m:accPr>
                                  <m:chr m:val="̅"/>
                                  <m:ctrlPr>
                                    <a:rPr lang="en-US" b="0" i="1" smtClean="0">
                                      <a:latin typeface="Cambria Math"/>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𝐴</m:t>
                          </m:r>
                          <m:d>
                            <m:dPr>
                              <m:ctrlPr>
                                <a:rPr lang="en-US" b="0" i="1" smtClean="0">
                                  <a:latin typeface="Cambria Math"/>
                                </a:rPr>
                              </m:ctrlPr>
                            </m:dPr>
                            <m:e>
                              <m:acc>
                                <m:accPr>
                                  <m:chr m:val="̅"/>
                                  <m:ctrlPr>
                                    <a:rPr lang="en-US" b="0" i="1" smtClean="0">
                                      <a:latin typeface="Cambria Math"/>
                                    </a:rPr>
                                  </m:ctrlPr>
                                </m:accPr>
                                <m:e>
                                  <m:r>
                                    <a:rPr lang="en-US" b="0" i="1" smtClean="0">
                                      <a:latin typeface="Cambria Math" panose="02040503050406030204" pitchFamily="18" charset="0"/>
                                    </a:rPr>
                                    <m:t>𝐵</m:t>
                                  </m:r>
                                </m:e>
                              </m:acc>
                              <m:r>
                                <a:rPr lang="en-US" b="0" i="1" smtClean="0">
                                  <a:latin typeface="Cambria Math" panose="02040503050406030204" pitchFamily="18" charset="0"/>
                                </a:rPr>
                                <m:t>+</m:t>
                              </m:r>
                              <m:r>
                                <a:rPr lang="en-US" b="0" i="1" smtClean="0">
                                  <a:latin typeface="Cambria Math" panose="02040503050406030204" pitchFamily="18" charset="0"/>
                                </a:rPr>
                                <m:t>𝐵</m:t>
                              </m:r>
                            </m:e>
                          </m:d>
                        </m:e>
                      </m:d>
                      <m:r>
                        <a:rPr lang="en-US" b="0" i="1" smtClean="0">
                          <a:latin typeface="Cambria Math" panose="02040503050406030204" pitchFamily="18" charset="0"/>
                        </a:rPr>
                        <m:t>= </m:t>
                      </m:r>
                      <m:acc>
                        <m:accPr>
                          <m:chr m:val="̅"/>
                          <m:ctrlPr>
                            <a:rPr lang="en-US" b="0" i="1" smtClean="0">
                              <a:latin typeface="Cambria Math"/>
                            </a:rPr>
                          </m:ctrlPr>
                        </m:accPr>
                        <m:e>
                          <m:r>
                            <a:rPr lang="en-US" b="0" i="1" smtClean="0">
                              <a:latin typeface="Cambria Math" panose="02040503050406030204" pitchFamily="18" charset="0"/>
                            </a:rPr>
                            <m:t>𝐶</m:t>
                          </m:r>
                        </m:e>
                      </m:acc>
                      <m:r>
                        <a:rPr lang="en-US" b="0" i="1" smtClean="0">
                          <a:latin typeface="Cambria Math" panose="02040503050406030204" pitchFamily="18" charset="0"/>
                        </a:rPr>
                        <m:t>[</m:t>
                      </m:r>
                      <m:acc>
                        <m:accPr>
                          <m:chr m:val="̅"/>
                          <m:ctrlPr>
                            <a:rPr lang="en-US" b="0" i="1" smtClean="0">
                              <a:latin typeface="Cambria Math"/>
                            </a:rPr>
                          </m:ctrlPr>
                        </m:accPr>
                        <m:e>
                          <m:r>
                            <a:rPr lang="en-US" b="0" i="1" smtClean="0">
                              <a:latin typeface="Cambria Math" panose="02040503050406030204" pitchFamily="18" charset="0"/>
                            </a:rPr>
                            <m:t>𝐴</m:t>
                          </m:r>
                        </m:e>
                      </m:acc>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m:oMathPara>
                </a14:m>
                <a:endParaRPr lang="en-US" b="0" dirty="0"/>
              </a:p>
            </p:txBody>
          </p:sp>
        </mc:Choice>
        <mc:Fallback xmlns="">
          <p:sp>
            <p:nvSpPr>
              <p:cNvPr id="28" name="TextBox 27">
                <a:extLst>
                  <a:ext uri="{FF2B5EF4-FFF2-40B4-BE49-F238E27FC236}">
                    <a16:creationId xmlns:a16="http://schemas.microsoft.com/office/drawing/2014/main" id="{D0510901-3538-4C02-81D6-24E8C539CA3C}"/>
                  </a:ext>
                </a:extLst>
              </p:cNvPr>
              <p:cNvSpPr txBox="1">
                <a:spLocks noRot="1" noChangeAspect="1" noMove="1" noResize="1" noEditPoints="1" noAdjustHandles="1" noChangeArrowheads="1" noChangeShapeType="1" noTextEdit="1"/>
              </p:cNvSpPr>
              <p:nvPr/>
            </p:nvSpPr>
            <p:spPr>
              <a:xfrm>
                <a:off x="233589" y="4491078"/>
                <a:ext cx="2806502" cy="1219565"/>
              </a:xfrm>
              <a:prstGeom prst="rect">
                <a:avLst/>
              </a:prstGeom>
              <a:blipFill>
                <a:blip r:embed="rId12"/>
                <a:stretch>
                  <a:fillRect b="-56000"/>
                </a:stretch>
              </a:blipFill>
            </p:spPr>
            <p:txBody>
              <a:bodyPr/>
              <a:lstStyle/>
              <a:p>
                <a:r>
                  <a:rPr lang="en-US">
                    <a:noFill/>
                  </a:rPr>
                  <a:t> </a:t>
                </a:r>
              </a:p>
            </p:txBody>
          </p:sp>
        </mc:Fallback>
      </mc:AlternateContent>
    </p:spTree>
    <p:extLst>
      <p:ext uri="{BB962C8B-B14F-4D97-AF65-F5344CB8AC3E}">
        <p14:creationId xmlns:p14="http://schemas.microsoft.com/office/powerpoint/2010/main" val="1397727030"/>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447800"/>
            <a:ext cx="8991600" cy="419048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sz="2000" dirty="0"/>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7948010" cy="5078313"/>
              </a:xfrm>
              <a:prstGeom prst="rect">
                <a:avLst/>
              </a:prstGeom>
              <a:noFill/>
            </p:spPr>
            <p:txBody>
              <a:bodyPr wrap="none" rtlCol="0">
                <a:spAutoFit/>
              </a:bodyPr>
              <a:lstStyle/>
              <a:p>
                <a:r>
                  <a:rPr lang="en-US" b="1" dirty="0"/>
                  <a:t>Don’t care conditions: </a:t>
                </a:r>
                <a:r>
                  <a:rPr lang="en-US" b="0" i="0" dirty="0">
                    <a:solidFill>
                      <a:srgbClr val="273239"/>
                    </a:solidFill>
                    <a:effectLst/>
                    <a:latin typeface="Nunito" pitchFamily="2" charset="0"/>
                  </a:rPr>
                  <a:t>A Don’t Care cell can be represented by a cross(X) </a:t>
                </a:r>
              </a:p>
              <a:p>
                <a:r>
                  <a:rPr lang="en-US" b="0" i="0" dirty="0">
                    <a:solidFill>
                      <a:srgbClr val="273239"/>
                    </a:solidFill>
                    <a:effectLst/>
                    <a:latin typeface="Nunito" pitchFamily="2" charset="0"/>
                  </a:rPr>
                  <a:t>or don’t care(d) in K-Maps representing an invalid combination. </a:t>
                </a:r>
              </a:p>
              <a:p>
                <a:pPr marL="285750" indent="-285750">
                  <a:buFont typeface="Arial" panose="020B0604020202020204" pitchFamily="34" charset="0"/>
                  <a:buChar char="•"/>
                </a:pPr>
                <a:r>
                  <a:rPr lang="en-US" b="0" i="0" dirty="0">
                    <a:solidFill>
                      <a:srgbClr val="273239"/>
                    </a:solidFill>
                    <a:effectLst/>
                    <a:latin typeface="Nunito" pitchFamily="2" charset="0"/>
                  </a:rPr>
                  <a:t>In the Excess-3 code system, the states 0000, 0001, 0010, 1101, 1110, </a:t>
                </a:r>
              </a:p>
              <a:p>
                <a:r>
                  <a:rPr lang="en-US" b="0" i="0" dirty="0">
                    <a:solidFill>
                      <a:srgbClr val="273239"/>
                    </a:solidFill>
                    <a:effectLst/>
                    <a:latin typeface="Nunito" pitchFamily="2" charset="0"/>
                  </a:rPr>
                  <a:t>and 1111 are invalid or unspecified. </a:t>
                </a:r>
              </a:p>
              <a:p>
                <a:r>
                  <a:rPr lang="en-US" b="1" i="0" dirty="0">
                    <a:solidFill>
                      <a:srgbClr val="273239"/>
                    </a:solidFill>
                    <a:effectLst/>
                    <a:latin typeface="Nunito" pitchFamily="2" charset="0"/>
                  </a:rPr>
                  <a:t>These states are called don’t cares.</a:t>
                </a:r>
              </a:p>
              <a:p>
                <a:endParaRPr lang="en-US" b="1" dirty="0">
                  <a:solidFill>
                    <a:srgbClr val="273239"/>
                  </a:solidFill>
                  <a:latin typeface="Nunito" pitchFamily="2" charset="0"/>
                </a:endParaRPr>
              </a:p>
              <a:p>
                <a:r>
                  <a:rPr lang="en-US" b="0" i="0" dirty="0">
                    <a:solidFill>
                      <a:srgbClr val="273239"/>
                    </a:solidFill>
                    <a:effectLst/>
                    <a:latin typeface="Nunito" pitchFamily="2" charset="0"/>
                  </a:rPr>
                  <a:t>Q. Minimize the following function in SOP form using K-Map: </a:t>
                </a:r>
              </a:p>
              <a:p>
                <a:pPr/>
                <a14:m>
                  <m:oMathPara xmlns:m="http://schemas.openxmlformats.org/officeDocument/2006/math">
                    <m:oMathParaPr>
                      <m:jc m:val="centerGroup"/>
                    </m:oMathParaPr>
                    <m:oMath xmlns:m="http://schemas.openxmlformats.org/officeDocument/2006/math">
                      <m:r>
                        <a:rPr lang="en-US" b="1" i="1" smtClean="0">
                          <a:solidFill>
                            <a:srgbClr val="273239"/>
                          </a:solidFill>
                          <a:effectLst/>
                          <a:latin typeface="Cambria Math" panose="02040503050406030204" pitchFamily="18" charset="0"/>
                        </a:rPr>
                        <m:t>𝑭</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𝒎</m:t>
                      </m:r>
                      <m:d>
                        <m:dPr>
                          <m:ctrlPr>
                            <a:rPr lang="en-US" b="1" i="1" smtClean="0">
                              <a:solidFill>
                                <a:srgbClr val="273239"/>
                              </a:solidFill>
                              <a:effectLst/>
                              <a:latin typeface="Cambria Math"/>
                            </a:rPr>
                          </m:ctrlPr>
                        </m:dPr>
                        <m:e>
                          <m:r>
                            <a:rPr lang="en-US" b="1" i="1" smtClean="0">
                              <a:solidFill>
                                <a:srgbClr val="273239"/>
                              </a:solidFill>
                              <a:effectLst/>
                              <a:latin typeface="Cambria Math" panose="02040503050406030204" pitchFamily="18" charset="0"/>
                            </a:rPr>
                            <m:t>𝟏</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𝟓</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𝟔</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𝟏𝟏</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𝟏𝟐</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𝟏𝟑</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𝟏𝟒</m:t>
                          </m:r>
                        </m:e>
                      </m:d>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𝒅</m:t>
                      </m:r>
                      <m:r>
                        <a:rPr lang="en-US" b="1" i="1" smtClean="0">
                          <a:solidFill>
                            <a:srgbClr val="273239"/>
                          </a:solidFill>
                          <a:effectLst/>
                          <a:latin typeface="Cambria Math" panose="02040503050406030204" pitchFamily="18" charset="0"/>
                        </a:rPr>
                        <m:t>(</m:t>
                      </m:r>
                      <m:r>
                        <a:rPr lang="en-US" b="1" i="1" smtClean="0">
                          <a:solidFill>
                            <a:srgbClr val="273239"/>
                          </a:solidFill>
                          <a:effectLst/>
                          <a:latin typeface="Cambria Math" panose="02040503050406030204" pitchFamily="18" charset="0"/>
                        </a:rPr>
                        <m:t>𝟒</m:t>
                      </m:r>
                      <m:r>
                        <a:rPr lang="en-US" b="1" i="1" smtClean="0">
                          <a:solidFill>
                            <a:srgbClr val="273239"/>
                          </a:solidFill>
                          <a:effectLst/>
                          <a:latin typeface="Cambria Math" panose="02040503050406030204" pitchFamily="18" charset="0"/>
                        </a:rPr>
                        <m:t>)</m:t>
                      </m:r>
                    </m:oMath>
                  </m:oMathPara>
                </a14:m>
                <a:endParaRPr lang="en-US" b="1" i="0" dirty="0">
                  <a:solidFill>
                    <a:srgbClr val="273239"/>
                  </a:solidFill>
                  <a:effectLst/>
                  <a:latin typeface="Nunito" pitchFamily="2" charset="0"/>
                </a:endParaRPr>
              </a:p>
              <a:p>
                <a:pPr marL="0" indent="0" eaLnBrk="1" fontAlgn="auto" hangingPunct="1">
                  <a:spcAft>
                    <a:spcPts val="0"/>
                  </a:spcAft>
                  <a:buFont typeface="Arial" panose="020B0604020202020204" pitchFamily="34" charset="0"/>
                  <a:buNone/>
                  <a:defRPr/>
                </a:pPr>
                <a:r>
                  <a:rPr lang="en-US" sz="1800" dirty="0"/>
                  <a:t>Since values are </a:t>
                </a:r>
                <a:r>
                  <a:rPr lang="en-US" sz="1800" dirty="0" err="1"/>
                  <a:t>upto</a:t>
                </a:r>
                <a:r>
                  <a:rPr lang="en-US" sz="1800" dirty="0"/>
                  <a:t> </a:t>
                </a:r>
                <a14:m>
                  <m:oMath xmlns:m="http://schemas.openxmlformats.org/officeDocument/2006/math">
                    <m:sSub>
                      <m:sSubPr>
                        <m:ctrlPr>
                          <a:rPr lang="en-US" sz="1800" i="1" smtClean="0">
                            <a:latin typeface="Cambria Math"/>
                          </a:rPr>
                        </m:ctrlPr>
                      </m:sSubPr>
                      <m:e>
                        <m:r>
                          <a:rPr lang="en-US" sz="1800" b="0" i="1" smtClean="0">
                            <a:latin typeface="Cambria Math" panose="02040503050406030204" pitchFamily="18" charset="0"/>
                          </a:rPr>
                          <m:t>𝑚</m:t>
                        </m:r>
                      </m:e>
                      <m:sub>
                        <m:r>
                          <a:rPr lang="en-US" sz="1800" b="0" i="1" smtClean="0">
                            <a:latin typeface="Cambria Math" panose="02040503050406030204" pitchFamily="18" charset="0"/>
                          </a:rPr>
                          <m:t>14</m:t>
                        </m:r>
                      </m:sub>
                    </m:sSub>
                  </m:oMath>
                </a14:m>
                <a:r>
                  <a:rPr lang="en-US" sz="1800" dirty="0"/>
                  <a:t>, this indicates 16 combinations. </a:t>
                </a:r>
              </a:p>
              <a:p>
                <a:pPr marL="0" indent="0" eaLnBrk="1" fontAlgn="auto" hangingPunct="1">
                  <a:spcAft>
                    <a:spcPts val="0"/>
                  </a:spcAft>
                  <a:buFont typeface="Arial" panose="020B0604020202020204" pitchFamily="34" charset="0"/>
                  <a:buNone/>
                  <a:defRPr/>
                </a:pPr>
                <a:r>
                  <a:rPr lang="en-US" sz="1800" dirty="0"/>
                  <a:t>Now, </a:t>
                </a:r>
                <a14:m>
                  <m:oMath xmlns:m="http://schemas.openxmlformats.org/officeDocument/2006/math">
                    <m:sSup>
                      <m:sSupPr>
                        <m:ctrlPr>
                          <a:rPr lang="en-US" sz="1800" i="1" smtClean="0">
                            <a:latin typeface="Cambria Math"/>
                          </a:rPr>
                        </m:ctrlPr>
                      </m:sSupPr>
                      <m:e>
                        <m:r>
                          <a:rPr lang="en-US" sz="1800" b="0" i="1" smtClean="0">
                            <a:latin typeface="Cambria Math" panose="02040503050406030204" pitchFamily="18" charset="0"/>
                          </a:rPr>
                          <m:t>2</m:t>
                        </m:r>
                      </m:e>
                      <m:sup>
                        <m:r>
                          <a:rPr lang="en-US" sz="1800" b="0" i="1" smtClean="0">
                            <a:latin typeface="Cambria Math" panose="02040503050406030204" pitchFamily="18" charset="0"/>
                          </a:rPr>
                          <m:t>4</m:t>
                        </m:r>
                      </m:sup>
                    </m:sSup>
                    <m:r>
                      <a:rPr lang="en-US" sz="1800" b="0" i="1" smtClean="0">
                        <a:latin typeface="Cambria Math" panose="02040503050406030204" pitchFamily="18" charset="0"/>
                      </a:rPr>
                      <m:t>=16</m:t>
                    </m:r>
                  </m:oMath>
                </a14:m>
                <a:r>
                  <a:rPr lang="en-US" sz="1800" dirty="0"/>
                  <a:t>. So, we have 4 variables. </a:t>
                </a:r>
              </a:p>
              <a:p>
                <a:pPr marL="0" indent="0" eaLnBrk="1" fontAlgn="auto" hangingPunct="1">
                  <a:spcAft>
                    <a:spcPts val="0"/>
                  </a:spcAft>
                  <a:buFont typeface="Arial" panose="020B0604020202020204" pitchFamily="34" charset="0"/>
                  <a:buNone/>
                  <a:defRPr/>
                </a:pPr>
                <a:r>
                  <a:rPr lang="en-US" sz="1800" dirty="0"/>
                  <a:t>Let them be A,B,C and D. </a:t>
                </a:r>
              </a:p>
              <a:p>
                <a:pPr marL="0" indent="0" eaLnBrk="1" fontAlgn="auto" hangingPunct="1">
                  <a:spcAft>
                    <a:spcPts val="0"/>
                  </a:spcAft>
                  <a:buFont typeface="Arial" panose="020B0604020202020204" pitchFamily="34" charset="0"/>
                  <a:buNone/>
                  <a:defRPr/>
                </a:pPr>
                <a:endParaRPr lang="en-US" sz="1800" dirty="0"/>
              </a:p>
              <a:p>
                <a:pPr marL="0" indent="0" eaLnBrk="1" fontAlgn="auto" hangingPunct="1">
                  <a:spcAft>
                    <a:spcPts val="0"/>
                  </a:spcAft>
                  <a:buFont typeface="Arial" panose="020B0604020202020204" pitchFamily="34" charset="0"/>
                  <a:buNone/>
                  <a:defRPr/>
                </a:pPr>
                <a:r>
                  <a:rPr lang="en-US" sz="1800" dirty="0"/>
                  <a:t>Boolean Function </a:t>
                </a:r>
                <a14:m>
                  <m:oMath xmlns:m="http://schemas.openxmlformats.org/officeDocument/2006/math">
                    <m:r>
                      <a:rPr lang="en-US" sz="1800" b="0" i="1" smtClean="0">
                        <a:latin typeface="Cambria Math" panose="02040503050406030204" pitchFamily="18" charset="0"/>
                      </a:rPr>
                      <m:t>𝐹</m:t>
                    </m:r>
                    <m:d>
                      <m:dPr>
                        <m:ctrlPr>
                          <a:rPr lang="en-US" sz="1800" b="0" i="1" smtClean="0">
                            <a:latin typeface="Cambria Math"/>
                          </a:rPr>
                        </m:ctrlPr>
                      </m:dPr>
                      <m:e>
                        <m:r>
                          <a:rPr lang="en-US" sz="1800" b="0" i="1" smtClean="0">
                            <a:latin typeface="Cambria Math" panose="02040503050406030204" pitchFamily="18" charset="0"/>
                          </a:rPr>
                          <m:t>𝐴</m:t>
                        </m:r>
                        <m:r>
                          <a:rPr lang="en-US" sz="1800" b="0" i="1" smtClean="0">
                            <a:latin typeface="Cambria Math" panose="02040503050406030204" pitchFamily="18" charset="0"/>
                          </a:rPr>
                          <m:t>,</m:t>
                        </m:r>
                        <m:r>
                          <a:rPr lang="en-US" sz="1800" b="0" i="1" smtClean="0">
                            <a:latin typeface="Cambria Math" panose="02040503050406030204" pitchFamily="18" charset="0"/>
                          </a:rPr>
                          <m:t>𝐵</m:t>
                        </m:r>
                        <m:r>
                          <a:rPr lang="en-US" sz="1800" b="0" i="1" smtClean="0">
                            <a:latin typeface="Cambria Math" panose="02040503050406030204" pitchFamily="18" charset="0"/>
                          </a:rPr>
                          <m:t>,</m:t>
                        </m:r>
                        <m:r>
                          <a:rPr lang="en-US" sz="1800" b="0" i="1" smtClean="0">
                            <a:latin typeface="Cambria Math" panose="02040503050406030204" pitchFamily="18" charset="0"/>
                          </a:rPr>
                          <m:t>𝐶</m:t>
                        </m:r>
                        <m:r>
                          <a:rPr lang="en-US" sz="1800" b="0" i="1" smtClean="0">
                            <a:latin typeface="Cambria Math" panose="02040503050406030204" pitchFamily="18" charset="0"/>
                          </a:rPr>
                          <m:t>,</m:t>
                        </m:r>
                        <m:r>
                          <a:rPr lang="en-US" sz="1800" b="0" i="1" smtClean="0">
                            <a:latin typeface="Cambria Math" panose="02040503050406030204" pitchFamily="18" charset="0"/>
                          </a:rPr>
                          <m:t>𝐷</m:t>
                        </m:r>
                      </m:e>
                    </m:d>
                    <m:r>
                      <a:rPr lang="en-US" sz="1800" b="0" i="1" smtClean="0">
                        <a:latin typeface="Cambria Math" panose="02040503050406030204" pitchFamily="18" charset="0"/>
                      </a:rPr>
                      <m:t>=</m:t>
                    </m:r>
                    <m:r>
                      <a:rPr lang="en-US" sz="1800" b="0" i="1" smtClean="0">
                        <a:latin typeface="Cambria Math" panose="02040503050406030204" pitchFamily="18" charset="0"/>
                      </a:rPr>
                      <m:t>𝑚</m:t>
                    </m:r>
                    <m:d>
                      <m:dPr>
                        <m:ctrlPr>
                          <a:rPr lang="en-US" sz="1800" b="0" i="1" smtClean="0">
                            <a:latin typeface="Cambria Math"/>
                          </a:rPr>
                        </m:ctrlPr>
                      </m:dPr>
                      <m:e>
                        <m:r>
                          <a:rPr lang="en-US" sz="1800" b="0" i="1" smtClean="0">
                            <a:latin typeface="Cambria Math" panose="02040503050406030204" pitchFamily="18" charset="0"/>
                          </a:rPr>
                          <m:t>1,5,6,11,12,13,14</m:t>
                        </m:r>
                      </m:e>
                    </m:d>
                    <m:r>
                      <a:rPr lang="en-US" sz="1800" b="0" i="1" smtClean="0">
                        <a:latin typeface="Cambria Math" panose="02040503050406030204" pitchFamily="18" charset="0"/>
                      </a:rPr>
                      <m:t>+</m:t>
                    </m:r>
                    <m:r>
                      <a:rPr lang="en-US" sz="1800" b="0" i="1" smtClean="0">
                        <a:latin typeface="Cambria Math" panose="02040503050406030204" pitchFamily="18" charset="0"/>
                      </a:rPr>
                      <m:t>𝑑</m:t>
                    </m:r>
                    <m:r>
                      <a:rPr lang="en-US" sz="1800" b="0" i="1" smtClean="0">
                        <a:latin typeface="Cambria Math" panose="02040503050406030204" pitchFamily="18" charset="0"/>
                      </a:rPr>
                      <m:t>(4)</m:t>
                    </m:r>
                  </m:oMath>
                </a14:m>
                <a:endParaRPr lang="en-US" sz="1800" dirty="0"/>
              </a:p>
              <a:p>
                <a:pPr marL="0" indent="0" eaLnBrk="1" fontAlgn="auto" hangingPunct="1">
                  <a:spcAft>
                    <a:spcPts val="0"/>
                  </a:spcAft>
                  <a:buFont typeface="Arial" panose="020B0604020202020204" pitchFamily="34" charset="0"/>
                  <a:buNone/>
                  <a:defRPr/>
                </a:pPr>
                <a:endParaRPr lang="en-US" sz="1800" dirty="0"/>
              </a:p>
              <a:p>
                <a:pPr marL="0" indent="0" eaLnBrk="1" fontAlgn="auto" hangingPunct="1">
                  <a:spcAft>
                    <a:spcPts val="0"/>
                  </a:spcAft>
                  <a:buNone/>
                  <a:defRPr/>
                </a:pPr>
                <a:r>
                  <a:rPr lang="en-US" sz="1800" dirty="0"/>
                  <a:t>So, </a:t>
                </a:r>
                <a:r>
                  <a:rPr lang="en-US" sz="1800" b="1" i="1" u="sng" dirty="0"/>
                  <a:t>one’s</a:t>
                </a:r>
                <a:r>
                  <a:rPr lang="en-US" sz="1800" dirty="0"/>
                  <a:t> exist at  </a:t>
                </a:r>
                <a14:m>
                  <m:oMath xmlns:m="http://schemas.openxmlformats.org/officeDocument/2006/math">
                    <m:r>
                      <a:rPr lang="en-US" sz="1800" b="0" i="1" smtClean="0">
                        <a:latin typeface="Cambria Math" panose="02040503050406030204" pitchFamily="18" charset="0"/>
                      </a:rPr>
                      <m:t>(</m:t>
                    </m:r>
                    <m:r>
                      <a:rPr lang="en-US" sz="1800" b="1" i="1" smtClean="0">
                        <a:latin typeface="Cambria Math" panose="02040503050406030204" pitchFamily="18" charset="0"/>
                      </a:rPr>
                      <m:t>𝟎𝟎𝟎𝟏</m:t>
                    </m:r>
                    <m:r>
                      <a:rPr lang="en-US" sz="1800" b="1" i="1" smtClean="0">
                        <a:latin typeface="Cambria Math" panose="02040503050406030204" pitchFamily="18" charset="0"/>
                      </a:rPr>
                      <m:t>, </m:t>
                    </m:r>
                    <m:r>
                      <a:rPr lang="en-US" sz="1800" b="1" i="1" smtClean="0">
                        <a:latin typeface="Cambria Math" panose="02040503050406030204" pitchFamily="18" charset="0"/>
                      </a:rPr>
                      <m:t>𝟎𝟏𝟎𝟏</m:t>
                    </m:r>
                    <m:r>
                      <a:rPr lang="en-US" sz="1800" b="1" i="1" smtClean="0">
                        <a:latin typeface="Cambria Math" panose="02040503050406030204" pitchFamily="18" charset="0"/>
                      </a:rPr>
                      <m:t>, </m:t>
                    </m:r>
                    <m:r>
                      <a:rPr lang="en-US" sz="1800" b="1" i="1" smtClean="0">
                        <a:latin typeface="Cambria Math" panose="02040503050406030204" pitchFamily="18" charset="0"/>
                      </a:rPr>
                      <m:t>𝟎𝟏𝟏𝟎</m:t>
                    </m:r>
                    <m:r>
                      <a:rPr lang="en-US" sz="1800" b="1" i="1" smtClean="0">
                        <a:latin typeface="Cambria Math" panose="02040503050406030204" pitchFamily="18" charset="0"/>
                      </a:rPr>
                      <m:t>, </m:t>
                    </m:r>
                    <m:r>
                      <a:rPr lang="en-US" sz="1800" b="1" i="1" smtClean="0">
                        <a:latin typeface="Cambria Math" panose="02040503050406030204" pitchFamily="18" charset="0"/>
                      </a:rPr>
                      <m:t>𝟏𝟎𝟏𝟏</m:t>
                    </m:r>
                    <m:r>
                      <a:rPr lang="en-US" sz="1800" b="1" i="1" smtClean="0">
                        <a:latin typeface="Cambria Math" panose="02040503050406030204" pitchFamily="18" charset="0"/>
                      </a:rPr>
                      <m:t>, </m:t>
                    </m:r>
                    <m:r>
                      <a:rPr lang="en-US" sz="1800" b="1" i="1" smtClean="0">
                        <a:latin typeface="Cambria Math" panose="02040503050406030204" pitchFamily="18" charset="0"/>
                      </a:rPr>
                      <m:t>𝟏𝟏𝟎𝟎</m:t>
                    </m:r>
                    <m:r>
                      <a:rPr lang="en-US" sz="1800" b="1" i="1" smtClean="0">
                        <a:latin typeface="Cambria Math" panose="02040503050406030204" pitchFamily="18" charset="0"/>
                      </a:rPr>
                      <m:t>, </m:t>
                    </m:r>
                    <m:r>
                      <a:rPr lang="en-US" sz="1800" b="1" i="1" smtClean="0">
                        <a:latin typeface="Cambria Math" panose="02040503050406030204" pitchFamily="18" charset="0"/>
                      </a:rPr>
                      <m:t>𝟏𝟏𝟎𝟏</m:t>
                    </m:r>
                    <m:r>
                      <a:rPr lang="en-US" sz="1800" b="1" i="1" smtClean="0">
                        <a:latin typeface="Cambria Math" panose="02040503050406030204" pitchFamily="18" charset="0"/>
                      </a:rPr>
                      <m:t>, </m:t>
                    </m:r>
                    <m:r>
                      <a:rPr lang="en-US" sz="1800" b="1" i="1" smtClean="0">
                        <a:latin typeface="Cambria Math" panose="02040503050406030204" pitchFamily="18" charset="0"/>
                      </a:rPr>
                      <m:t>𝟏𝟏𝟏𝟎</m:t>
                    </m:r>
                    <m:r>
                      <a:rPr lang="en-US" sz="1800" b="0" i="1" smtClean="0">
                        <a:latin typeface="Cambria Math" panose="02040503050406030204" pitchFamily="18" charset="0"/>
                      </a:rPr>
                      <m:t>)</m:t>
                    </m:r>
                  </m:oMath>
                </a14:m>
                <a:r>
                  <a:rPr lang="en-US" sz="1800" dirty="0"/>
                  <a:t>,</a:t>
                </a:r>
              </a:p>
              <a:p>
                <a:pPr marL="0" indent="0" eaLnBrk="1" fontAlgn="auto" hangingPunct="1">
                  <a:spcAft>
                    <a:spcPts val="0"/>
                  </a:spcAft>
                  <a:buNone/>
                  <a:defRPr/>
                </a:pPr>
                <a:r>
                  <a:rPr lang="en-US" sz="1800" dirty="0"/>
                  <a:t>and </a:t>
                </a:r>
                <a:r>
                  <a:rPr lang="en-US" sz="1800" b="1" i="1" u="sng" dirty="0"/>
                  <a:t>d </a:t>
                </a:r>
                <a:r>
                  <a:rPr lang="en-US" sz="1800" dirty="0"/>
                  <a:t>exists at </a:t>
                </a:r>
                <a14:m>
                  <m:oMath xmlns:m="http://schemas.openxmlformats.org/officeDocument/2006/math">
                    <m:r>
                      <a:rPr lang="en-US" sz="1800" b="1" i="1">
                        <a:latin typeface="Cambria Math" panose="02040503050406030204" pitchFamily="18" charset="0"/>
                      </a:rPr>
                      <m:t>𝟎</m:t>
                    </m:r>
                    <m:r>
                      <a:rPr lang="en-US" sz="1800" b="1" i="1" smtClean="0">
                        <a:latin typeface="Cambria Math" panose="02040503050406030204" pitchFamily="18" charset="0"/>
                      </a:rPr>
                      <m:t>𝟏</m:t>
                    </m:r>
                    <m:r>
                      <a:rPr lang="en-US" sz="1800" b="1" i="1">
                        <a:latin typeface="Cambria Math" panose="02040503050406030204" pitchFamily="18" charset="0"/>
                      </a:rPr>
                      <m:t>𝟎</m:t>
                    </m:r>
                    <m:r>
                      <a:rPr lang="en-US" sz="1800" b="1" i="1" smtClean="0">
                        <a:latin typeface="Cambria Math" panose="02040503050406030204" pitchFamily="18" charset="0"/>
                      </a:rPr>
                      <m:t>𝟎</m:t>
                    </m:r>
                  </m:oMath>
                </a14:m>
                <a:endParaRPr lang="en-US" sz="1800" b="1" i="1" u="sng" dirty="0"/>
              </a:p>
              <a:p>
                <a:endParaRPr lang="en-US" b="1" i="0" dirty="0">
                  <a:solidFill>
                    <a:srgbClr val="273239"/>
                  </a:solidFill>
                  <a:effectLst/>
                  <a:latin typeface="Nunito" pitchFamily="2" charset="0"/>
                </a:endParaRPr>
              </a:p>
              <a:p>
                <a:endParaRPr lang="en-US" b="1" dirty="0"/>
              </a:p>
            </p:txBody>
          </p:sp>
        </mc:Choice>
        <mc:Fallback xmlns="">
          <p:sp>
            <p:nvSpPr>
              <p:cNvPr id="2" name="TextBox 1">
                <a:extLst>
                  <a:ext uri="{FF2B5EF4-FFF2-40B4-BE49-F238E27FC236}">
                    <a16:creationId xmlns:a16="http://schemas.microsoft.com/office/drawing/2014/main" id="{A96A0A1E-05E0-469A-842D-54E8B4919417}"/>
                  </a:ext>
                </a:extLst>
              </p:cNvPr>
              <p:cNvSpPr txBox="1">
                <a:spLocks noRot="1" noChangeAspect="1" noMove="1" noResize="1" noEditPoints="1" noAdjustHandles="1" noChangeArrowheads="1" noChangeShapeType="1" noTextEdit="1"/>
              </p:cNvSpPr>
              <p:nvPr/>
            </p:nvSpPr>
            <p:spPr>
              <a:xfrm>
                <a:off x="457200" y="1524000"/>
                <a:ext cx="7948010" cy="5078313"/>
              </a:xfrm>
              <a:prstGeom prst="rect">
                <a:avLst/>
              </a:prstGeom>
              <a:blipFill>
                <a:blip r:embed="rId4"/>
                <a:stretch>
                  <a:fillRect l="-613" t="-840"/>
                </a:stretch>
              </a:blipFill>
            </p:spPr>
            <p:txBody>
              <a:bodyPr/>
              <a:lstStyle/>
              <a:p>
                <a:r>
                  <a:rPr lang="en-US">
                    <a:noFill/>
                  </a:rPr>
                  <a:t> </a:t>
                </a:r>
              </a:p>
            </p:txBody>
          </p:sp>
        </mc:Fallback>
      </mc:AlternateContent>
    </p:spTree>
    <p:extLst>
      <p:ext uri="{BB962C8B-B14F-4D97-AF65-F5344CB8AC3E}">
        <p14:creationId xmlns:p14="http://schemas.microsoft.com/office/powerpoint/2010/main" val="3909100233"/>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2" name="Rectangle 17"/>
          <p:cNvSpPr>
            <a:spLocks noChangeArrowheads="1"/>
          </p:cNvSpPr>
          <p:nvPr/>
        </p:nvSpPr>
        <p:spPr bwMode="auto">
          <a:xfrm>
            <a:off x="76200" y="1424949"/>
            <a:ext cx="8759825" cy="437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 typeface="Arial" panose="020B0604020202020204" pitchFamily="34" charset="0"/>
              <a:buNone/>
              <a:defRPr/>
            </a:pPr>
            <a:r>
              <a:rPr lang="en-US" sz="2000" b="1" dirty="0">
                <a:latin typeface="+mn-lt"/>
                <a:cs typeface="Times New Roman" panose="02020603050405020304" pitchFamily="18" charset="0"/>
              </a:rPr>
              <a:t>Boolean Algebra:  </a:t>
            </a:r>
            <a:r>
              <a:rPr lang="en-US" sz="2000" dirty="0">
                <a:latin typeface="+mn-lt"/>
                <a:cs typeface="Times New Roman" panose="02020603050405020304" pitchFamily="18" charset="0"/>
              </a:rPr>
              <a:t>Branch of mathematics that deals with operations on </a:t>
            </a:r>
            <a:r>
              <a:rPr lang="en-US" sz="2000" b="1" dirty="0">
                <a:latin typeface="+mn-lt"/>
                <a:cs typeface="Times New Roman" panose="02020603050405020304" pitchFamily="18" charset="0"/>
              </a:rPr>
              <a:t>logical values</a:t>
            </a:r>
            <a:r>
              <a:rPr lang="en-US" sz="2000" dirty="0">
                <a:latin typeface="+mn-lt"/>
                <a:cs typeface="Times New Roman" panose="02020603050405020304" pitchFamily="18" charset="0"/>
              </a:rPr>
              <a:t> with binary variables. The Boolean variables are represented as binary numbers to represent truths: 1 = true and 0 = false.</a:t>
            </a:r>
          </a:p>
          <a:p>
            <a:pPr algn="just">
              <a:spcBef>
                <a:spcPct val="0"/>
              </a:spcBef>
              <a:buFont typeface="Arial" panose="020B0604020202020204" pitchFamily="34" charset="0"/>
              <a:buNone/>
              <a:defRPr/>
            </a:pPr>
            <a:endParaRPr lang="en-US" sz="2000" dirty="0">
              <a:latin typeface="+mn-lt"/>
              <a:cs typeface="Times New Roman" panose="02020603050405020304" pitchFamily="18" charset="0"/>
            </a:endParaRPr>
          </a:p>
          <a:p>
            <a:pPr algn="just">
              <a:spcBef>
                <a:spcPct val="0"/>
              </a:spcBef>
              <a:buFont typeface="Arial" panose="020B0604020202020204" pitchFamily="34" charset="0"/>
              <a:buNone/>
              <a:defRPr/>
            </a:pPr>
            <a:r>
              <a:rPr lang="en-US" sz="1800" b="1" dirty="0">
                <a:latin typeface="+mn-lt"/>
              </a:rPr>
              <a:t>Boolean Algebra </a:t>
            </a:r>
            <a:r>
              <a:rPr lang="en-US" sz="1800" dirty="0">
                <a:latin typeface="+mn-lt"/>
              </a:rPr>
              <a:t>is used to </a:t>
            </a:r>
            <a:r>
              <a:rPr lang="en-US" sz="1800" b="1" dirty="0">
                <a:latin typeface="+mn-lt"/>
              </a:rPr>
              <a:t>analyze and simplify </a:t>
            </a:r>
            <a:r>
              <a:rPr lang="en-US" sz="1800" dirty="0">
                <a:latin typeface="+mn-lt"/>
              </a:rPr>
              <a:t>digital (logic) circuits.</a:t>
            </a:r>
          </a:p>
          <a:p>
            <a:pPr algn="just">
              <a:spcBef>
                <a:spcPct val="0"/>
              </a:spcBef>
              <a:buFont typeface="Arial" panose="020B0604020202020204" pitchFamily="34" charset="0"/>
              <a:buNone/>
              <a:defRPr/>
            </a:pPr>
            <a:endParaRPr lang="en-US" sz="1800" dirty="0">
              <a:latin typeface="+mn-lt"/>
            </a:endParaRPr>
          </a:p>
          <a:p>
            <a:pPr marL="285750" indent="-285750" algn="just">
              <a:spcBef>
                <a:spcPct val="0"/>
              </a:spcBef>
              <a:defRPr/>
            </a:pPr>
            <a:r>
              <a:rPr lang="en-US" sz="1800" dirty="0">
                <a:latin typeface="+mn-lt"/>
              </a:rPr>
              <a:t>In Boolean Algebra, the values of the variables are the truth values: true and false, usually denoted 1 and 0, whereas in elementary algebra the values of the variables are numbers. </a:t>
            </a:r>
          </a:p>
          <a:p>
            <a:pPr marL="285750" indent="-285750" algn="just">
              <a:spcBef>
                <a:spcPct val="0"/>
              </a:spcBef>
              <a:defRPr/>
            </a:pPr>
            <a:r>
              <a:rPr lang="en-US" sz="1800" dirty="0">
                <a:latin typeface="+mn-lt"/>
              </a:rPr>
              <a:t>Boolean algebra uses logical operators such as </a:t>
            </a:r>
            <a:r>
              <a:rPr lang="en-US" sz="1800" b="1" dirty="0">
                <a:latin typeface="+mn-lt"/>
              </a:rPr>
              <a:t>AND</a:t>
            </a:r>
            <a:r>
              <a:rPr lang="en-US" sz="1800" dirty="0">
                <a:latin typeface="+mn-lt"/>
              </a:rPr>
              <a:t> (conjunction), </a:t>
            </a:r>
            <a:r>
              <a:rPr lang="en-US" sz="1800" b="1" dirty="0">
                <a:latin typeface="+mn-lt"/>
              </a:rPr>
              <a:t>OR</a:t>
            </a:r>
            <a:r>
              <a:rPr lang="en-US" sz="1800" dirty="0">
                <a:latin typeface="+mn-lt"/>
              </a:rPr>
              <a:t>  (disjunction), and </a:t>
            </a:r>
            <a:r>
              <a:rPr lang="en-US" sz="1800" b="1" dirty="0">
                <a:latin typeface="+mn-lt"/>
              </a:rPr>
              <a:t>NOT</a:t>
            </a:r>
            <a:r>
              <a:rPr lang="en-US" sz="1800" dirty="0">
                <a:latin typeface="+mn-lt"/>
              </a:rPr>
              <a:t> (negation). </a:t>
            </a:r>
          </a:p>
          <a:p>
            <a:pPr marL="285750" indent="-285750" algn="just">
              <a:spcBef>
                <a:spcPct val="0"/>
              </a:spcBef>
              <a:defRPr/>
            </a:pPr>
            <a:r>
              <a:rPr lang="en-US" sz="1800" dirty="0">
                <a:latin typeface="+mn-lt"/>
              </a:rPr>
              <a:t>Elementary algebra, on the other hand, uses arithmetic operators such as addition, multiplication, subtraction, and division. </a:t>
            </a:r>
          </a:p>
          <a:p>
            <a:pPr marL="285750" indent="-285750" algn="just">
              <a:spcBef>
                <a:spcPct val="0"/>
              </a:spcBef>
              <a:defRPr/>
            </a:pPr>
            <a:r>
              <a:rPr lang="en-US" sz="1800" dirty="0">
                <a:latin typeface="+mn-lt"/>
              </a:rPr>
              <a:t>Boolean algebra is, therefore, a formal way of describing logical operations, in the same way that elementary algebra describes numerical operations.</a:t>
            </a:r>
          </a:p>
        </p:txBody>
      </p:sp>
      <p:sp>
        <p:nvSpPr>
          <p:cNvPr id="54275" name="AutoShape 22" descr="Visualizing Digital and Analog Signal - evive"/>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sz="1800">
              <a:latin typeface="Arial" panose="020B0604020202020204" pitchFamily="34" charset="0"/>
            </a:endParaRPr>
          </a:p>
        </p:txBody>
      </p:sp>
      <p:sp>
        <p:nvSpPr>
          <p:cNvPr id="10" name="Rectangle 5">
            <a:extLst>
              <a:ext uri="{FF2B5EF4-FFF2-40B4-BE49-F238E27FC236}">
                <a16:creationId xmlns:a16="http://schemas.microsoft.com/office/drawing/2014/main" xmlns="" id="{1E871BDD-D7A6-420F-B1ED-061EA60D3D8E}"/>
              </a:ext>
            </a:extLst>
          </p:cNvPr>
          <p:cNvSpPr>
            <a:spLocks noChangeArrowheads="1"/>
          </p:cNvSpPr>
          <p:nvPr>
            <p:custDataLst>
              <p:tags r:id="rId1"/>
            </p:custDataLst>
          </p:nvPr>
        </p:nvSpPr>
        <p:spPr bwMode="auto">
          <a:xfrm>
            <a:off x="0" y="138341"/>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11" name="TextBox 4">
            <a:extLst>
              <a:ext uri="{FF2B5EF4-FFF2-40B4-BE49-F238E27FC236}">
                <a16:creationId xmlns:a16="http://schemas.microsoft.com/office/drawing/2014/main" xmlns="" id="{55DFDAF7-6AE4-4886-87F2-1FC953E03CB3}"/>
              </a:ext>
            </a:extLst>
          </p:cNvPr>
          <p:cNvSpPr>
            <a:spLocks noChangeArrowheads="1"/>
          </p:cNvSpPr>
          <p:nvPr>
            <p:custDataLst>
              <p:tags r:id="rId2"/>
            </p:custDataLst>
          </p:nvPr>
        </p:nvSpPr>
        <p:spPr bwMode="auto">
          <a:xfrm>
            <a:off x="76200" y="184734"/>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73153"/>
    </mc:Choice>
    <mc:Fallback xmlns="">
      <p:transition spd="slow" advTm="173153"/>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447800"/>
            <a:ext cx="8991600" cy="419048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sz="2000" dirty="0"/>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pic>
        <p:nvPicPr>
          <p:cNvPr id="8" name="Picture 7">
            <a:extLst>
              <a:ext uri="{FF2B5EF4-FFF2-40B4-BE49-F238E27FC236}">
                <a16:creationId xmlns:a16="http://schemas.microsoft.com/office/drawing/2014/main" xmlns="" id="{0EA4FEAF-7368-4696-AC68-CA030BDD2A8D}"/>
              </a:ext>
            </a:extLst>
          </p:cNvPr>
          <p:cNvPicPr>
            <a:picLocks noChangeAspect="1"/>
          </p:cNvPicPr>
          <p:nvPr/>
        </p:nvPicPr>
        <p:blipFill>
          <a:blip r:embed="rId4"/>
          <a:stretch>
            <a:fillRect/>
          </a:stretch>
        </p:blipFill>
        <p:spPr>
          <a:xfrm>
            <a:off x="304800" y="1284643"/>
            <a:ext cx="2764478" cy="261504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xmlns="" id="{67B6C44B-5AC2-4ACB-BF39-5FD764870315}"/>
                  </a:ext>
                </a:extLst>
              </p:cNvPr>
              <p:cNvSpPr txBox="1"/>
              <p:nvPr/>
            </p:nvSpPr>
            <p:spPr>
              <a:xfrm>
                <a:off x="3321184" y="1465550"/>
                <a:ext cx="5127173" cy="580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limLow>
                        <m:limLowPr>
                          <m:ctrlPr>
                            <a:rPr lang="en-US" b="0" i="1" smtClean="0">
                              <a:latin typeface="Cambria Math"/>
                            </a:rPr>
                          </m:ctrlPr>
                        </m:limLowPr>
                        <m:e>
                          <m:groupChr>
                            <m:groupChrPr>
                              <m:chr m:val="⏟"/>
                              <m:ctrlPr>
                                <a:rPr lang="en-US" b="0" i="1" smtClean="0">
                                  <a:latin typeface="Cambria Math"/>
                                </a:rPr>
                              </m:ctrlPr>
                            </m:groupChrPr>
                            <m:e>
                              <m:r>
                                <a:rPr lang="en-US" i="1">
                                  <a:latin typeface="Cambria Math" panose="02040503050406030204" pitchFamily="18" charset="0"/>
                                </a:rPr>
                                <m:t>𝐵</m:t>
                              </m:r>
                              <m:acc>
                                <m:accPr>
                                  <m:chr m:val="̅"/>
                                  <m:ctrlPr>
                                    <a:rPr lang="en-US" i="1">
                                      <a:latin typeface="Cambria Math"/>
                                    </a:rPr>
                                  </m:ctrlPr>
                                </m:accPr>
                                <m:e>
                                  <m:r>
                                    <a:rPr lang="en-US" i="1">
                                      <a:latin typeface="Cambria Math" panose="02040503050406030204" pitchFamily="18" charset="0"/>
                                    </a:rPr>
                                    <m:t>𝐶</m:t>
                                  </m:r>
                                </m:e>
                              </m:acc>
                              <m:r>
                                <a:rPr lang="en-US" i="1">
                                  <a:latin typeface="Cambria Math" panose="02040503050406030204" pitchFamily="18" charset="0"/>
                                </a:rPr>
                                <m:t>+</m:t>
                              </m:r>
                              <m:r>
                                <a:rPr lang="en-US" i="1">
                                  <a:latin typeface="Cambria Math" panose="02040503050406030204" pitchFamily="18" charset="0"/>
                                </a:rPr>
                                <m:t>𝐵</m:t>
                              </m:r>
                              <m:acc>
                                <m:accPr>
                                  <m:chr m:val="̅"/>
                                  <m:ctrlPr>
                                    <a:rPr lang="en-US" i="1">
                                      <a:latin typeface="Cambria Math"/>
                                    </a:rPr>
                                  </m:ctrlPr>
                                </m:accPr>
                                <m:e>
                                  <m:r>
                                    <a:rPr lang="en-US" i="1">
                                      <a:latin typeface="Cambria Math" panose="02040503050406030204" pitchFamily="18" charset="0"/>
                                    </a:rPr>
                                    <m:t>𝐷</m:t>
                                  </m:r>
                                </m:e>
                              </m:acc>
                            </m:e>
                          </m:groupChr>
                        </m:e>
                        <m:lim>
                          <m:r>
                            <a:rPr lang="en-US" b="0" i="1" smtClean="0">
                              <a:latin typeface="Cambria Math" panose="02040503050406030204" pitchFamily="18" charset="0"/>
                            </a:rPr>
                            <m:t>𝐷𝑢𝑒</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𝑑𝑜</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𝑐𝑎𝑟𝑒</m:t>
                          </m:r>
                          <m:r>
                            <a:rPr lang="en-US" b="0" i="1" smtClean="0">
                              <a:latin typeface="Cambria Math" panose="02040503050406030204" pitchFamily="18" charset="0"/>
                            </a:rPr>
                            <m:t>=1</m:t>
                          </m:r>
                        </m:lim>
                      </m:limLow>
                      <m:r>
                        <a:rPr lang="en-US" b="0" i="1" smtClean="0">
                          <a:latin typeface="Cambria Math" panose="02040503050406030204" pitchFamily="18" charset="0"/>
                        </a:rPr>
                        <m:t>+ </m:t>
                      </m:r>
                      <m:acc>
                        <m:accPr>
                          <m:chr m:val="̅"/>
                          <m:ctrlPr>
                            <a:rPr lang="en-US" b="0" i="1" smtClean="0">
                              <a:latin typeface="Cambria Math"/>
                            </a:rPr>
                          </m:ctrlPr>
                        </m:accPr>
                        <m:e>
                          <m:r>
                            <a:rPr lang="en-US" b="0" i="1" smtClean="0">
                              <a:latin typeface="Cambria Math" panose="02040503050406030204" pitchFamily="18" charset="0"/>
                            </a:rPr>
                            <m:t>𝐴</m:t>
                          </m:r>
                        </m:e>
                      </m:acc>
                      <m:acc>
                        <m:accPr>
                          <m:chr m:val="̅"/>
                          <m:ctrlPr>
                            <a:rPr lang="en-US" b="0" i="1" smtClean="0">
                              <a:latin typeface="Cambria Math"/>
                            </a:rPr>
                          </m:ctrlPr>
                        </m:accPr>
                        <m:e>
                          <m:r>
                            <a:rPr lang="en-US" b="0" i="1" smtClean="0">
                              <a:latin typeface="Cambria Math" panose="02040503050406030204" pitchFamily="18" charset="0"/>
                            </a:rPr>
                            <m:t>𝐶</m:t>
                          </m:r>
                        </m:e>
                      </m:acc>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acc>
                        <m:accPr>
                          <m:chr m:val="̅"/>
                          <m:ctrlPr>
                            <a:rPr lang="en-US" b="0" i="1" smtClean="0">
                              <a:latin typeface="Cambria Math"/>
                            </a:rPr>
                          </m:ctrlPr>
                        </m:accPr>
                        <m:e>
                          <m:r>
                            <a:rPr lang="en-US" b="0" i="1" smtClean="0">
                              <a:latin typeface="Cambria Math" panose="02040503050406030204" pitchFamily="18" charset="0"/>
                            </a:rPr>
                            <m:t>𝐵</m:t>
                          </m:r>
                        </m:e>
                      </m:acc>
                      <m:r>
                        <a:rPr lang="en-US" b="0" i="1" smtClean="0">
                          <a:latin typeface="Cambria Math" panose="02040503050406030204" pitchFamily="18" charset="0"/>
                        </a:rPr>
                        <m:t>𝐶𝐷</m:t>
                      </m:r>
                    </m:oMath>
                  </m:oMathPara>
                </a14:m>
                <a:endParaRPr lang="en-US" dirty="0"/>
              </a:p>
            </p:txBody>
          </p:sp>
        </mc:Choice>
        <mc:Fallback xmlns="">
          <p:sp>
            <p:nvSpPr>
              <p:cNvPr id="9" name="TextBox 8">
                <a:extLst>
                  <a:ext uri="{FF2B5EF4-FFF2-40B4-BE49-F238E27FC236}">
                    <a16:creationId xmlns:a16="http://schemas.microsoft.com/office/drawing/2014/main" id="{67B6C44B-5AC2-4ACB-BF39-5FD764870315}"/>
                  </a:ext>
                </a:extLst>
              </p:cNvPr>
              <p:cNvSpPr txBox="1">
                <a:spLocks noRot="1" noChangeAspect="1" noMove="1" noResize="1" noEditPoints="1" noAdjustHandles="1" noChangeArrowheads="1" noChangeShapeType="1" noTextEdit="1"/>
              </p:cNvSpPr>
              <p:nvPr/>
            </p:nvSpPr>
            <p:spPr>
              <a:xfrm>
                <a:off x="3321184" y="1465550"/>
                <a:ext cx="5127173" cy="580159"/>
              </a:xfrm>
              <a:prstGeom prst="rect">
                <a:avLst/>
              </a:prstGeom>
              <a:blipFill>
                <a:blip r:embed="rId5"/>
                <a:stretch>
                  <a:fillRect b="-10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xmlns="" id="{28CF60A9-BC17-4EA8-A2BC-DEA776434BA3}"/>
                  </a:ext>
                </a:extLst>
              </p:cNvPr>
              <p:cNvSpPr txBox="1"/>
              <p:nvPr/>
            </p:nvSpPr>
            <p:spPr>
              <a:xfrm>
                <a:off x="3558809" y="2217264"/>
                <a:ext cx="4358309"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d>
                        <m:dPr>
                          <m:ctrlPr>
                            <a:rPr lang="en-US" b="0" i="1" smtClean="0">
                              <a:latin typeface="Cambria Math"/>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e>
                      </m:d>
                      <m:r>
                        <a:rPr lang="en-US" b="0" i="1" smtClean="0">
                          <a:latin typeface="Cambria Math" panose="02040503050406030204" pitchFamily="18" charset="0"/>
                        </a:rPr>
                        <m:t>=</m:t>
                      </m:r>
                      <m:r>
                        <a:rPr lang="en-US" i="1">
                          <a:latin typeface="Cambria Math" panose="02040503050406030204" pitchFamily="18" charset="0"/>
                        </a:rPr>
                        <m:t>𝐵</m:t>
                      </m:r>
                      <m:acc>
                        <m:accPr>
                          <m:chr m:val="̅"/>
                          <m:ctrlPr>
                            <a:rPr lang="en-US" i="1">
                              <a:latin typeface="Cambria Math"/>
                            </a:rPr>
                          </m:ctrlPr>
                        </m:accPr>
                        <m:e>
                          <m:r>
                            <a:rPr lang="en-US" i="1">
                              <a:latin typeface="Cambria Math" panose="02040503050406030204" pitchFamily="18" charset="0"/>
                            </a:rPr>
                            <m:t>𝐶</m:t>
                          </m:r>
                        </m:e>
                      </m:acc>
                      <m:r>
                        <a:rPr lang="en-US" i="1">
                          <a:latin typeface="Cambria Math" panose="02040503050406030204" pitchFamily="18" charset="0"/>
                        </a:rPr>
                        <m:t>+</m:t>
                      </m:r>
                      <m:r>
                        <a:rPr lang="en-US" i="1">
                          <a:latin typeface="Cambria Math" panose="02040503050406030204" pitchFamily="18" charset="0"/>
                        </a:rPr>
                        <m:t>𝐵</m:t>
                      </m:r>
                      <m:acc>
                        <m:accPr>
                          <m:chr m:val="̅"/>
                          <m:ctrlPr>
                            <a:rPr lang="en-US" i="1">
                              <a:latin typeface="Cambria Math"/>
                            </a:rPr>
                          </m:ctrlPr>
                        </m:accPr>
                        <m:e>
                          <m:r>
                            <a:rPr lang="en-US" i="1">
                              <a:latin typeface="Cambria Math" panose="02040503050406030204" pitchFamily="18" charset="0"/>
                            </a:rPr>
                            <m:t>𝐷</m:t>
                          </m:r>
                        </m:e>
                      </m:acc>
                      <m:r>
                        <a:rPr lang="en-US" b="0" i="1" smtClean="0">
                          <a:latin typeface="Cambria Math" panose="02040503050406030204" pitchFamily="18" charset="0"/>
                        </a:rPr>
                        <m:t>+ </m:t>
                      </m:r>
                      <m:acc>
                        <m:accPr>
                          <m:chr m:val="̅"/>
                          <m:ctrlPr>
                            <a:rPr lang="en-US" b="0" i="1" smtClean="0">
                              <a:latin typeface="Cambria Math"/>
                            </a:rPr>
                          </m:ctrlPr>
                        </m:accPr>
                        <m:e>
                          <m:r>
                            <a:rPr lang="en-US" b="0" i="1" smtClean="0">
                              <a:latin typeface="Cambria Math" panose="02040503050406030204" pitchFamily="18" charset="0"/>
                            </a:rPr>
                            <m:t>𝐴</m:t>
                          </m:r>
                        </m:e>
                      </m:acc>
                      <m:acc>
                        <m:accPr>
                          <m:chr m:val="̅"/>
                          <m:ctrlPr>
                            <a:rPr lang="en-US" b="0" i="1" smtClean="0">
                              <a:latin typeface="Cambria Math"/>
                            </a:rPr>
                          </m:ctrlPr>
                        </m:accPr>
                        <m:e>
                          <m:r>
                            <a:rPr lang="en-US" b="0" i="1" smtClean="0">
                              <a:latin typeface="Cambria Math" panose="02040503050406030204" pitchFamily="18" charset="0"/>
                            </a:rPr>
                            <m:t>𝐶</m:t>
                          </m:r>
                        </m:e>
                      </m:acc>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𝐴</m:t>
                      </m:r>
                      <m:acc>
                        <m:accPr>
                          <m:chr m:val="̅"/>
                          <m:ctrlPr>
                            <a:rPr lang="en-US" b="0" i="1" smtClean="0">
                              <a:latin typeface="Cambria Math"/>
                            </a:rPr>
                          </m:ctrlPr>
                        </m:accPr>
                        <m:e>
                          <m:r>
                            <a:rPr lang="en-US" b="0" i="1" smtClean="0">
                              <a:latin typeface="Cambria Math" panose="02040503050406030204" pitchFamily="18" charset="0"/>
                            </a:rPr>
                            <m:t>𝐵</m:t>
                          </m:r>
                        </m:e>
                      </m:acc>
                      <m:r>
                        <a:rPr lang="en-US" b="0" i="1" smtClean="0">
                          <a:latin typeface="Cambria Math" panose="02040503050406030204" pitchFamily="18" charset="0"/>
                        </a:rPr>
                        <m:t>𝐶𝐷</m:t>
                      </m:r>
                    </m:oMath>
                  </m:oMathPara>
                </a14:m>
                <a:endParaRPr lang="en-US" dirty="0"/>
              </a:p>
            </p:txBody>
          </p:sp>
        </mc:Choice>
        <mc:Fallback xmlns="">
          <p:sp>
            <p:nvSpPr>
              <p:cNvPr id="11" name="TextBox 10">
                <a:extLst>
                  <a:ext uri="{FF2B5EF4-FFF2-40B4-BE49-F238E27FC236}">
                    <a16:creationId xmlns:a16="http://schemas.microsoft.com/office/drawing/2014/main" id="{28CF60A9-BC17-4EA8-A2BC-DEA776434BA3}"/>
                  </a:ext>
                </a:extLst>
              </p:cNvPr>
              <p:cNvSpPr txBox="1">
                <a:spLocks noRot="1" noChangeAspect="1" noMove="1" noResize="1" noEditPoints="1" noAdjustHandles="1" noChangeArrowheads="1" noChangeShapeType="1" noTextEdit="1"/>
              </p:cNvSpPr>
              <p:nvPr/>
            </p:nvSpPr>
            <p:spPr>
              <a:xfrm>
                <a:off x="3558809" y="2217264"/>
                <a:ext cx="4358309" cy="369909"/>
              </a:xfrm>
              <a:prstGeom prst="rect">
                <a:avLst/>
              </a:prstGeom>
              <a:blipFill>
                <a:blip r:embed="rId6"/>
                <a:stretch>
                  <a:fillRect/>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xmlns="" id="{7DE918A4-42C7-4B20-96A7-BE386CBC60D4}"/>
              </a:ext>
            </a:extLst>
          </p:cNvPr>
          <p:cNvPicPr>
            <a:picLocks noChangeAspect="1"/>
          </p:cNvPicPr>
          <p:nvPr/>
        </p:nvPicPr>
        <p:blipFill>
          <a:blip r:embed="rId7"/>
          <a:stretch>
            <a:fillRect/>
          </a:stretch>
        </p:blipFill>
        <p:spPr>
          <a:xfrm>
            <a:off x="627934" y="3917313"/>
            <a:ext cx="7754065" cy="2560542"/>
          </a:xfrm>
          <a:prstGeom prst="rect">
            <a:avLst/>
          </a:prstGeom>
        </p:spPr>
      </p:pic>
      <p:sp>
        <p:nvSpPr>
          <p:cNvPr id="17" name="TextBox 16">
            <a:extLst>
              <a:ext uri="{FF2B5EF4-FFF2-40B4-BE49-F238E27FC236}">
                <a16:creationId xmlns:a16="http://schemas.microsoft.com/office/drawing/2014/main" xmlns="" id="{E575841F-94B1-4939-B0C7-25920C1E1ACD}"/>
              </a:ext>
            </a:extLst>
          </p:cNvPr>
          <p:cNvSpPr txBox="1"/>
          <p:nvPr/>
        </p:nvSpPr>
        <p:spPr>
          <a:xfrm>
            <a:off x="3685981" y="3429000"/>
            <a:ext cx="1924438" cy="369332"/>
          </a:xfrm>
          <a:prstGeom prst="rect">
            <a:avLst/>
          </a:prstGeom>
          <a:solidFill>
            <a:srgbClr val="92D050"/>
          </a:solidFill>
          <a:ln>
            <a:solidFill>
              <a:schemeClr val="tx1"/>
            </a:solidFill>
          </a:ln>
        </p:spPr>
        <p:txBody>
          <a:bodyPr wrap="none" rtlCol="0">
            <a:spAutoFit/>
          </a:bodyPr>
          <a:lstStyle/>
          <a:p>
            <a:r>
              <a:rPr lang="en-US" dirty="0"/>
              <a:t>GATE (EC)-2016</a:t>
            </a:r>
          </a:p>
        </p:txBody>
      </p:sp>
      <p:pic>
        <p:nvPicPr>
          <p:cNvPr id="21" name="Picture 20">
            <a:extLst>
              <a:ext uri="{FF2B5EF4-FFF2-40B4-BE49-F238E27FC236}">
                <a16:creationId xmlns:a16="http://schemas.microsoft.com/office/drawing/2014/main" xmlns="" id="{A1DD28EE-5742-496F-9E16-333F30362E60}"/>
              </a:ext>
            </a:extLst>
          </p:cNvPr>
          <p:cNvPicPr>
            <a:picLocks noChangeAspect="1"/>
          </p:cNvPicPr>
          <p:nvPr/>
        </p:nvPicPr>
        <p:blipFill>
          <a:blip r:embed="rId8"/>
          <a:stretch>
            <a:fillRect/>
          </a:stretch>
        </p:blipFill>
        <p:spPr>
          <a:xfrm>
            <a:off x="5717747" y="4638406"/>
            <a:ext cx="2590987" cy="1935679"/>
          </a:xfrm>
          <a:prstGeom prst="rect">
            <a:avLst/>
          </a:prstGeom>
        </p:spPr>
      </p:pic>
    </p:spTree>
    <p:extLst>
      <p:ext uri="{BB962C8B-B14F-4D97-AF65-F5344CB8AC3E}">
        <p14:creationId xmlns:p14="http://schemas.microsoft.com/office/powerpoint/2010/main" val="174146225"/>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447800"/>
            <a:ext cx="8991600" cy="419048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sz="2000" dirty="0"/>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pic>
        <p:nvPicPr>
          <p:cNvPr id="6" name="Picture 5">
            <a:extLst>
              <a:ext uri="{FF2B5EF4-FFF2-40B4-BE49-F238E27FC236}">
                <a16:creationId xmlns:a16="http://schemas.microsoft.com/office/drawing/2014/main" xmlns="" id="{FBD3B6CD-B084-44B2-9B96-844BCF0CA4E5}"/>
              </a:ext>
            </a:extLst>
          </p:cNvPr>
          <p:cNvPicPr>
            <a:picLocks noChangeAspect="1"/>
          </p:cNvPicPr>
          <p:nvPr/>
        </p:nvPicPr>
        <p:blipFill>
          <a:blip r:embed="rId4"/>
          <a:stretch>
            <a:fillRect/>
          </a:stretch>
        </p:blipFill>
        <p:spPr>
          <a:xfrm>
            <a:off x="641931" y="1676400"/>
            <a:ext cx="2507197" cy="2613887"/>
          </a:xfrm>
          <a:prstGeom prst="rect">
            <a:avLst/>
          </a:prstGeom>
        </p:spPr>
      </p:pic>
      <p:pic>
        <p:nvPicPr>
          <p:cNvPr id="10" name="Picture 9">
            <a:extLst>
              <a:ext uri="{FF2B5EF4-FFF2-40B4-BE49-F238E27FC236}">
                <a16:creationId xmlns:a16="http://schemas.microsoft.com/office/drawing/2014/main" xmlns="" id="{D10FC038-2387-4813-A6A1-FC4731903268}"/>
              </a:ext>
            </a:extLst>
          </p:cNvPr>
          <p:cNvPicPr>
            <a:picLocks noChangeAspect="1"/>
          </p:cNvPicPr>
          <p:nvPr/>
        </p:nvPicPr>
        <p:blipFill>
          <a:blip r:embed="rId5"/>
          <a:stretch>
            <a:fillRect/>
          </a:stretch>
        </p:blipFill>
        <p:spPr>
          <a:xfrm>
            <a:off x="4267200" y="1798950"/>
            <a:ext cx="2400508" cy="2522439"/>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xmlns="" id="{ED1B0EA1-65F6-4AEF-B9F9-F77E514995A1}"/>
                  </a:ext>
                </a:extLst>
              </p:cNvPr>
              <p:cNvSpPr txBox="1"/>
              <p:nvPr/>
            </p:nvSpPr>
            <p:spPr>
              <a:xfrm>
                <a:off x="1549505" y="4494719"/>
                <a:ext cx="692048"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a:rPr>
                          </m:ctrlPr>
                        </m:accPr>
                        <m:e>
                          <m:r>
                            <a:rPr lang="en-US" b="0" i="1" smtClean="0">
                              <a:latin typeface="Cambria Math" panose="02040503050406030204" pitchFamily="18" charset="0"/>
                            </a:rPr>
                            <m:t>𝑋</m:t>
                          </m:r>
                        </m:e>
                      </m:acc>
                      <m:r>
                        <a:rPr lang="en-US" b="0" i="1" smtClean="0">
                          <a:latin typeface="Cambria Math" panose="02040503050406030204" pitchFamily="18" charset="0"/>
                        </a:rPr>
                        <m:t>𝑆</m:t>
                      </m:r>
                      <m:acc>
                        <m:accPr>
                          <m:chr m:val="̅"/>
                          <m:ctrlPr>
                            <a:rPr lang="en-US" b="0" i="1" smtClean="0">
                              <a:latin typeface="Cambria Math"/>
                            </a:rPr>
                          </m:ctrlPr>
                        </m:accPr>
                        <m:e>
                          <m:r>
                            <a:rPr lang="en-US" b="0" i="1" smtClean="0">
                              <a:latin typeface="Cambria Math" panose="02040503050406030204" pitchFamily="18" charset="0"/>
                            </a:rPr>
                            <m:t>𝑄</m:t>
                          </m:r>
                        </m:e>
                      </m:acc>
                    </m:oMath>
                  </m:oMathPara>
                </a14:m>
                <a:endParaRPr lang="en-US" dirty="0"/>
              </a:p>
            </p:txBody>
          </p:sp>
        </mc:Choice>
        <mc:Fallback xmlns="">
          <p:sp>
            <p:nvSpPr>
              <p:cNvPr id="12" name="TextBox 11">
                <a:extLst>
                  <a:ext uri="{FF2B5EF4-FFF2-40B4-BE49-F238E27FC236}">
                    <a16:creationId xmlns:a16="http://schemas.microsoft.com/office/drawing/2014/main" id="{ED1B0EA1-65F6-4AEF-B9F9-F77E514995A1}"/>
                  </a:ext>
                </a:extLst>
              </p:cNvPr>
              <p:cNvSpPr txBox="1">
                <a:spLocks noRot="1" noChangeAspect="1" noMove="1" noResize="1" noEditPoints="1" noAdjustHandles="1" noChangeArrowheads="1" noChangeShapeType="1" noTextEdit="1"/>
              </p:cNvSpPr>
              <p:nvPr/>
            </p:nvSpPr>
            <p:spPr>
              <a:xfrm>
                <a:off x="1549505" y="4494719"/>
                <a:ext cx="692048" cy="369909"/>
              </a:xfrm>
              <a:prstGeom prst="rect">
                <a:avLst/>
              </a:prstGeom>
              <a:blipFill>
                <a:blip r:embed="rId6"/>
                <a:stretch>
                  <a:fillRect r="-29825"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F6A8D81D-8849-48F9-9CAD-01E3E508157B}"/>
                  </a:ext>
                </a:extLst>
              </p:cNvPr>
              <p:cNvSpPr txBox="1"/>
              <p:nvPr/>
            </p:nvSpPr>
            <p:spPr>
              <a:xfrm>
                <a:off x="5296999" y="4452942"/>
                <a:ext cx="692049" cy="3699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acc>
                        <m:accPr>
                          <m:chr m:val="̅"/>
                          <m:ctrlPr>
                            <a:rPr lang="en-US" i="1" smtClean="0">
                              <a:latin typeface="Cambria Math"/>
                            </a:rPr>
                          </m:ctrlPr>
                        </m:accPr>
                        <m:e>
                          <m:r>
                            <a:rPr lang="en-US" b="0" i="1" smtClean="0">
                              <a:latin typeface="Cambria Math" panose="02040503050406030204" pitchFamily="18" charset="0"/>
                            </a:rPr>
                            <m:t>𝑆</m:t>
                          </m:r>
                        </m:e>
                      </m:acc>
                      <m:r>
                        <a:rPr lang="en-US" b="0" i="1" smtClean="0">
                          <a:latin typeface="Cambria Math" panose="02040503050406030204" pitchFamily="18" charset="0"/>
                        </a:rPr>
                        <m:t>𝑄</m:t>
                      </m:r>
                    </m:oMath>
                  </m:oMathPara>
                </a14:m>
                <a:endParaRPr lang="en-US" dirty="0"/>
              </a:p>
            </p:txBody>
          </p:sp>
        </mc:Choice>
        <mc:Fallback xmlns="">
          <p:sp>
            <p:nvSpPr>
              <p:cNvPr id="15" name="TextBox 14">
                <a:extLst>
                  <a:ext uri="{FF2B5EF4-FFF2-40B4-BE49-F238E27FC236}">
                    <a16:creationId xmlns:a16="http://schemas.microsoft.com/office/drawing/2014/main" id="{F6A8D81D-8849-48F9-9CAD-01E3E508157B}"/>
                  </a:ext>
                </a:extLst>
              </p:cNvPr>
              <p:cNvSpPr txBox="1">
                <a:spLocks noRot="1" noChangeAspect="1" noMove="1" noResize="1" noEditPoints="1" noAdjustHandles="1" noChangeArrowheads="1" noChangeShapeType="1" noTextEdit="1"/>
              </p:cNvSpPr>
              <p:nvPr/>
            </p:nvSpPr>
            <p:spPr>
              <a:xfrm>
                <a:off x="5296999" y="4452942"/>
                <a:ext cx="692049" cy="369909"/>
              </a:xfrm>
              <a:prstGeom prst="rect">
                <a:avLst/>
              </a:prstGeom>
              <a:blipFill>
                <a:blip r:embed="rId7"/>
                <a:stretch>
                  <a:fillRect r="-1238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xmlns="" id="{1A470F6E-C030-4462-8687-759E5CA26CB5}"/>
                  </a:ext>
                </a:extLst>
              </p:cNvPr>
              <p:cNvSpPr txBox="1"/>
              <p:nvPr/>
            </p:nvSpPr>
            <p:spPr>
              <a:xfrm>
                <a:off x="2971800" y="5048483"/>
                <a:ext cx="2790059" cy="739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m:t>
                      </m:r>
                      <m:acc>
                        <m:accPr>
                          <m:chr m:val="̅"/>
                          <m:ctrlPr>
                            <a:rPr lang="en-US" sz="2400" i="1" smtClean="0">
                              <a:latin typeface="Cambria Math"/>
                            </a:rPr>
                          </m:ctrlPr>
                        </m:accPr>
                        <m:e>
                          <m:r>
                            <a:rPr lang="en-US" sz="2400" b="0" i="1" smtClean="0">
                              <a:latin typeface="Cambria Math" panose="02040503050406030204" pitchFamily="18" charset="0"/>
                            </a:rPr>
                            <m:t>𝑋</m:t>
                          </m:r>
                        </m:e>
                      </m:acc>
                      <m:r>
                        <a:rPr lang="en-US" sz="2400" b="0" i="1" smtClean="0">
                          <a:latin typeface="Cambria Math" panose="02040503050406030204" pitchFamily="18" charset="0"/>
                        </a:rPr>
                        <m:t>𝑆</m:t>
                      </m:r>
                      <m:acc>
                        <m:accPr>
                          <m:chr m:val="̅"/>
                          <m:ctrlPr>
                            <a:rPr lang="en-US" sz="2400" b="0" i="1" smtClean="0">
                              <a:latin typeface="Cambria Math"/>
                            </a:rPr>
                          </m:ctrlPr>
                        </m:accPr>
                        <m:e>
                          <m:r>
                            <a:rPr lang="en-US" sz="2400" b="0" i="1" smtClean="0">
                              <a:latin typeface="Cambria Math" panose="02040503050406030204" pitchFamily="18" charset="0"/>
                            </a:rPr>
                            <m:t>𝑄</m:t>
                          </m:r>
                        </m:e>
                      </m:acc>
                      <m:r>
                        <a:rPr lang="en-US" sz="2400" b="0" i="1" smtClean="0">
                          <a:latin typeface="Cambria Math" panose="02040503050406030204" pitchFamily="18" charset="0"/>
                        </a:rPr>
                        <m:t>+</m:t>
                      </m:r>
                      <m:r>
                        <a:rPr lang="en-US" sz="2400" i="1">
                          <a:latin typeface="Cambria Math" panose="02040503050406030204" pitchFamily="18" charset="0"/>
                        </a:rPr>
                        <m:t>𝑋</m:t>
                      </m:r>
                      <m:acc>
                        <m:accPr>
                          <m:chr m:val="̅"/>
                          <m:ctrlPr>
                            <a:rPr lang="en-US" sz="2400" i="1">
                              <a:latin typeface="Cambria Math"/>
                            </a:rPr>
                          </m:ctrlPr>
                        </m:accPr>
                        <m:e>
                          <m:r>
                            <a:rPr lang="en-US" sz="2400" i="1">
                              <a:latin typeface="Cambria Math" panose="02040503050406030204" pitchFamily="18" charset="0"/>
                            </a:rPr>
                            <m:t>𝑆</m:t>
                          </m:r>
                        </m:e>
                      </m:acc>
                      <m:r>
                        <a:rPr lang="en-US" sz="2400" i="1">
                          <a:latin typeface="Cambria Math" panose="02040503050406030204" pitchFamily="18" charset="0"/>
                        </a:rPr>
                        <m:t>𝑄</m:t>
                      </m:r>
                    </m:oMath>
                  </m:oMathPara>
                </a14:m>
                <a:endParaRPr lang="en-US" sz="2400" dirty="0"/>
              </a:p>
              <a:p>
                <a:endParaRPr lang="en-US" dirty="0"/>
              </a:p>
            </p:txBody>
          </p:sp>
        </mc:Choice>
        <mc:Fallback xmlns="">
          <p:sp>
            <p:nvSpPr>
              <p:cNvPr id="17" name="TextBox 16">
                <a:extLst>
                  <a:ext uri="{FF2B5EF4-FFF2-40B4-BE49-F238E27FC236}">
                    <a16:creationId xmlns:a16="http://schemas.microsoft.com/office/drawing/2014/main" id="{1A470F6E-C030-4462-8687-759E5CA26CB5}"/>
                  </a:ext>
                </a:extLst>
              </p:cNvPr>
              <p:cNvSpPr txBox="1">
                <a:spLocks noRot="1" noChangeAspect="1" noMove="1" noResize="1" noEditPoints="1" noAdjustHandles="1" noChangeArrowheads="1" noChangeShapeType="1" noTextEdit="1"/>
              </p:cNvSpPr>
              <p:nvPr/>
            </p:nvSpPr>
            <p:spPr>
              <a:xfrm>
                <a:off x="2971800" y="5048483"/>
                <a:ext cx="2790059" cy="739433"/>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28901733"/>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447800"/>
            <a:ext cx="8991600" cy="419048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sz="2000" dirty="0"/>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13" name="TextBox 12">
            <a:extLst>
              <a:ext uri="{FF2B5EF4-FFF2-40B4-BE49-F238E27FC236}">
                <a16:creationId xmlns:a16="http://schemas.microsoft.com/office/drawing/2014/main" xmlns="" id="{D36A2489-00CB-402A-B5A3-E4F7ADDF2EBE}"/>
              </a:ext>
            </a:extLst>
          </p:cNvPr>
          <p:cNvSpPr txBox="1"/>
          <p:nvPr/>
        </p:nvSpPr>
        <p:spPr>
          <a:xfrm>
            <a:off x="381000" y="1436914"/>
            <a:ext cx="8534399" cy="5262979"/>
          </a:xfrm>
          <a:prstGeom prst="rect">
            <a:avLst/>
          </a:prstGeom>
          <a:noFill/>
        </p:spPr>
        <p:txBody>
          <a:bodyPr wrap="square">
            <a:spAutoFit/>
          </a:bodyPr>
          <a:lstStyle/>
          <a:p>
            <a:pPr algn="l"/>
            <a:r>
              <a:rPr lang="en-US" sz="1600" b="1" i="0" dirty="0">
                <a:solidFill>
                  <a:srgbClr val="000000"/>
                </a:solidFill>
                <a:effectLst/>
                <a:latin typeface="Heebo" pitchFamily="2" charset="-79"/>
                <a:cs typeface="Heebo" pitchFamily="2" charset="-79"/>
              </a:rPr>
              <a:t>Quine-McCluskey Tabular Method</a:t>
            </a:r>
          </a:p>
          <a:p>
            <a:pPr algn="just"/>
            <a:endParaRPr lang="en-US" sz="1600" b="1" i="0" dirty="0">
              <a:solidFill>
                <a:srgbClr val="000000"/>
              </a:solidFill>
              <a:effectLst/>
              <a:latin typeface="Nunito" pitchFamily="2" charset="0"/>
            </a:endParaRPr>
          </a:p>
          <a:p>
            <a:pPr algn="just"/>
            <a:r>
              <a:rPr lang="en-US" sz="1600" b="1" i="0" dirty="0">
                <a:solidFill>
                  <a:srgbClr val="000000"/>
                </a:solidFill>
                <a:effectLst/>
                <a:latin typeface="Nunito" pitchFamily="2" charset="0"/>
              </a:rPr>
              <a:t>Step 1</a:t>
            </a:r>
            <a:r>
              <a:rPr lang="en-US" sz="1600" b="0" i="0" dirty="0">
                <a:solidFill>
                  <a:srgbClr val="000000"/>
                </a:solidFill>
                <a:effectLst/>
                <a:latin typeface="Nunito" pitchFamily="2" charset="0"/>
              </a:rPr>
              <a:t> − Arrange the given min terms in an </a:t>
            </a:r>
            <a:r>
              <a:rPr lang="en-US" sz="1600" b="1" i="0" dirty="0">
                <a:solidFill>
                  <a:srgbClr val="000000"/>
                </a:solidFill>
                <a:effectLst/>
                <a:latin typeface="Nunito" pitchFamily="2" charset="0"/>
              </a:rPr>
              <a:t>ascending order</a:t>
            </a:r>
            <a:r>
              <a:rPr lang="en-US" sz="1600" b="0" i="0" dirty="0">
                <a:solidFill>
                  <a:srgbClr val="000000"/>
                </a:solidFill>
                <a:effectLst/>
                <a:latin typeface="Nunito" pitchFamily="2" charset="0"/>
              </a:rPr>
              <a:t> and make the groups based on the number of ones present in their binary representations. So, there will be </a:t>
            </a:r>
            <a:r>
              <a:rPr lang="en-US" sz="1600" b="1" i="0" dirty="0">
                <a:solidFill>
                  <a:srgbClr val="000000"/>
                </a:solidFill>
                <a:effectLst/>
                <a:latin typeface="Nunito" pitchFamily="2" charset="0"/>
              </a:rPr>
              <a:t>at most ‘n+1’ groups</a:t>
            </a:r>
            <a:r>
              <a:rPr lang="en-US" sz="1600" b="0" i="0" dirty="0">
                <a:solidFill>
                  <a:srgbClr val="000000"/>
                </a:solidFill>
                <a:effectLst/>
                <a:latin typeface="Nunito" pitchFamily="2" charset="0"/>
              </a:rPr>
              <a:t> if there are ‘n’ Boolean variables in a Boolean function or ‘n’ bits in the binary equivalent of min terms.</a:t>
            </a:r>
          </a:p>
          <a:p>
            <a:pPr algn="just"/>
            <a:r>
              <a:rPr lang="en-US" sz="1600" b="1" i="0" dirty="0">
                <a:solidFill>
                  <a:srgbClr val="000000"/>
                </a:solidFill>
                <a:effectLst/>
                <a:latin typeface="Nunito" pitchFamily="2" charset="0"/>
              </a:rPr>
              <a:t>Step 2</a:t>
            </a:r>
            <a:r>
              <a:rPr lang="en-US" sz="1600" b="0" i="0" dirty="0">
                <a:solidFill>
                  <a:srgbClr val="000000"/>
                </a:solidFill>
                <a:effectLst/>
                <a:latin typeface="Nunito" pitchFamily="2" charset="0"/>
              </a:rPr>
              <a:t> − Compare the min terms present in </a:t>
            </a:r>
            <a:r>
              <a:rPr lang="en-US" sz="1600" b="1" i="0" dirty="0">
                <a:solidFill>
                  <a:srgbClr val="000000"/>
                </a:solidFill>
                <a:effectLst/>
                <a:latin typeface="Nunito" pitchFamily="2" charset="0"/>
              </a:rPr>
              <a:t>successive groups</a:t>
            </a:r>
            <a:r>
              <a:rPr lang="en-US" sz="1600" b="0" i="0" dirty="0">
                <a:solidFill>
                  <a:srgbClr val="000000"/>
                </a:solidFill>
                <a:effectLst/>
                <a:latin typeface="Nunito" pitchFamily="2" charset="0"/>
              </a:rPr>
              <a:t>. If there is a change in only one-bit position, then take the pair of those two min terms. Place this symbol ‘_’ in the differed bit position and keep the remaining bits as it is.</a:t>
            </a:r>
          </a:p>
          <a:p>
            <a:pPr algn="just"/>
            <a:r>
              <a:rPr lang="en-US" sz="1600" b="1" i="0" dirty="0">
                <a:solidFill>
                  <a:srgbClr val="000000"/>
                </a:solidFill>
                <a:effectLst/>
                <a:latin typeface="Nunito" pitchFamily="2" charset="0"/>
              </a:rPr>
              <a:t>Step 3</a:t>
            </a:r>
            <a:r>
              <a:rPr lang="en-US" sz="1600" b="0" i="0" dirty="0">
                <a:solidFill>
                  <a:srgbClr val="000000"/>
                </a:solidFill>
                <a:effectLst/>
                <a:latin typeface="Nunito" pitchFamily="2" charset="0"/>
              </a:rPr>
              <a:t> − Repeat step2 with newly formed terms till we get all </a:t>
            </a:r>
            <a:r>
              <a:rPr lang="en-US" sz="1600" b="1" i="0" dirty="0">
                <a:solidFill>
                  <a:srgbClr val="000000"/>
                </a:solidFill>
                <a:effectLst/>
                <a:latin typeface="Nunito" pitchFamily="2" charset="0"/>
              </a:rPr>
              <a:t>prime implicants</a:t>
            </a:r>
            <a:r>
              <a:rPr lang="en-US" sz="1600" b="0" i="0" dirty="0">
                <a:solidFill>
                  <a:srgbClr val="000000"/>
                </a:solidFill>
                <a:effectLst/>
                <a:latin typeface="Nunito" pitchFamily="2" charset="0"/>
              </a:rPr>
              <a:t>.</a:t>
            </a:r>
          </a:p>
          <a:p>
            <a:pPr algn="just"/>
            <a:r>
              <a:rPr lang="en-US" sz="1600" b="1" i="0" dirty="0">
                <a:solidFill>
                  <a:srgbClr val="000000"/>
                </a:solidFill>
                <a:effectLst/>
                <a:latin typeface="Nunito" pitchFamily="2" charset="0"/>
              </a:rPr>
              <a:t>Step 4</a:t>
            </a:r>
            <a:r>
              <a:rPr lang="en-US" sz="1600" b="0" i="0" dirty="0">
                <a:solidFill>
                  <a:srgbClr val="000000"/>
                </a:solidFill>
                <a:effectLst/>
                <a:latin typeface="Nunito" pitchFamily="2" charset="0"/>
              </a:rPr>
              <a:t> − Formulate the </a:t>
            </a:r>
            <a:r>
              <a:rPr lang="en-US" sz="1600" b="1" i="0" dirty="0">
                <a:solidFill>
                  <a:srgbClr val="000000"/>
                </a:solidFill>
                <a:effectLst/>
                <a:latin typeface="Nunito" pitchFamily="2" charset="0"/>
              </a:rPr>
              <a:t>prime implicant table</a:t>
            </a:r>
            <a:r>
              <a:rPr lang="en-US" sz="1600" b="0" i="0" dirty="0">
                <a:solidFill>
                  <a:srgbClr val="000000"/>
                </a:solidFill>
                <a:effectLst/>
                <a:latin typeface="Nunito" pitchFamily="2" charset="0"/>
              </a:rPr>
              <a:t>. It consists of set of rows and columns. Prime implicants can be placed in row wise and min terms can be placed in column wise. Place ‘1’ in the cells corresponding to the min terms that are covered in each prime implicant.</a:t>
            </a:r>
          </a:p>
          <a:p>
            <a:pPr algn="just"/>
            <a:r>
              <a:rPr lang="en-US" sz="1600" b="1" i="0" dirty="0">
                <a:solidFill>
                  <a:srgbClr val="000000"/>
                </a:solidFill>
                <a:effectLst/>
                <a:latin typeface="Nunito" pitchFamily="2" charset="0"/>
              </a:rPr>
              <a:t>Step 5</a:t>
            </a:r>
            <a:r>
              <a:rPr lang="en-US" sz="1600" b="0" i="0" dirty="0">
                <a:solidFill>
                  <a:srgbClr val="000000"/>
                </a:solidFill>
                <a:effectLst/>
                <a:latin typeface="Nunito" pitchFamily="2" charset="0"/>
              </a:rPr>
              <a:t> − Find the essential prime implicants by observing each column. If the min term is covered only by one prime implicant, then it is </a:t>
            </a:r>
            <a:r>
              <a:rPr lang="en-US" sz="1600" b="1" i="0" dirty="0">
                <a:solidFill>
                  <a:srgbClr val="000000"/>
                </a:solidFill>
                <a:effectLst/>
                <a:latin typeface="Nunito" pitchFamily="2" charset="0"/>
              </a:rPr>
              <a:t>essential prime implicant</a:t>
            </a:r>
            <a:r>
              <a:rPr lang="en-US" sz="1600" b="0" i="0" dirty="0">
                <a:solidFill>
                  <a:srgbClr val="000000"/>
                </a:solidFill>
                <a:effectLst/>
                <a:latin typeface="Nunito" pitchFamily="2" charset="0"/>
              </a:rPr>
              <a:t>. Those essential prime implicants will be part of the simplified Boolean function.</a:t>
            </a:r>
          </a:p>
          <a:p>
            <a:pPr algn="just"/>
            <a:r>
              <a:rPr lang="en-US" sz="1600" b="1" i="0" dirty="0">
                <a:solidFill>
                  <a:srgbClr val="000000"/>
                </a:solidFill>
                <a:effectLst/>
                <a:latin typeface="Nunito" pitchFamily="2" charset="0"/>
              </a:rPr>
              <a:t>Step 6</a:t>
            </a:r>
            <a:r>
              <a:rPr lang="en-US" sz="1600" b="0" i="0" dirty="0">
                <a:solidFill>
                  <a:srgbClr val="000000"/>
                </a:solidFill>
                <a:effectLst/>
                <a:latin typeface="Nunito" pitchFamily="2" charset="0"/>
              </a:rPr>
              <a:t> − Reduce the prime implicant table by removing the row of each essential prime implicant and the columns corresponding to the min terms that are covered in that essential prime implicant. Repeat step 5 for Reduced prime implicant table. Stop this process when all min terms of given Boolean function are over.</a:t>
            </a:r>
          </a:p>
        </p:txBody>
      </p:sp>
    </p:spTree>
    <p:extLst>
      <p:ext uri="{BB962C8B-B14F-4D97-AF65-F5344CB8AC3E}">
        <p14:creationId xmlns:p14="http://schemas.microsoft.com/office/powerpoint/2010/main" val="69133282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7" name="TextBox 6">
            <a:extLst>
              <a:ext uri="{FF2B5EF4-FFF2-40B4-BE49-F238E27FC236}">
                <a16:creationId xmlns:a16="http://schemas.microsoft.com/office/drawing/2014/main" xmlns="" id="{3507791D-3710-4F76-BECC-00724E7E75D4}"/>
              </a:ext>
            </a:extLst>
          </p:cNvPr>
          <p:cNvSpPr txBox="1"/>
          <p:nvPr/>
        </p:nvSpPr>
        <p:spPr>
          <a:xfrm>
            <a:off x="410547" y="1210258"/>
            <a:ext cx="4466253" cy="4801314"/>
          </a:xfrm>
          <a:prstGeom prst="rect">
            <a:avLst/>
          </a:prstGeom>
          <a:noFill/>
        </p:spPr>
        <p:txBody>
          <a:bodyPr wrap="square" rtlCol="0">
            <a:spAutoFit/>
          </a:bodyPr>
          <a:lstStyle/>
          <a:p>
            <a:r>
              <a:rPr lang="en-US" b="1" dirty="0"/>
              <a:t>Example</a:t>
            </a:r>
          </a:p>
          <a:p>
            <a:r>
              <a:rPr lang="en-US" dirty="0"/>
              <a:t>Let us simplify the following Boolean function, f(W,X,Y,Z)=∑m(2,6,8,9,10,11,14,15) , using Quine-McCluskey tabular method.</a:t>
            </a:r>
          </a:p>
          <a:p>
            <a:endParaRPr lang="en-US" dirty="0"/>
          </a:p>
          <a:p>
            <a:pPr marL="285750" indent="-285750">
              <a:buFont typeface="Arial" panose="020B0604020202020204" pitchFamily="34" charset="0"/>
              <a:buChar char="•"/>
            </a:pPr>
            <a:r>
              <a:rPr lang="en-US" dirty="0"/>
              <a:t>The given Boolean function is in sum of min terms form. </a:t>
            </a:r>
          </a:p>
          <a:p>
            <a:pPr marL="285750" indent="-285750">
              <a:buFont typeface="Arial" panose="020B0604020202020204" pitchFamily="34" charset="0"/>
              <a:buChar char="•"/>
            </a:pPr>
            <a:r>
              <a:rPr lang="en-US" dirty="0"/>
              <a:t>It is having 4 variables W, X, Y &amp; Z. </a:t>
            </a:r>
          </a:p>
          <a:p>
            <a:pPr marL="285750" indent="-285750">
              <a:buFont typeface="Arial" panose="020B0604020202020204" pitchFamily="34" charset="0"/>
              <a:buChar char="•"/>
            </a:pPr>
            <a:r>
              <a:rPr lang="en-US" dirty="0"/>
              <a:t>The given min terms are 2, 6, 8, 9, 10, 11, 14 and 15. </a:t>
            </a:r>
          </a:p>
          <a:p>
            <a:pPr marL="285750" indent="-285750">
              <a:buFont typeface="Arial" panose="020B0604020202020204" pitchFamily="34" charset="0"/>
              <a:buChar char="•"/>
            </a:pPr>
            <a:r>
              <a:rPr lang="en-US" dirty="0"/>
              <a:t>The ascending order of these min terms based on the number of ones present in their binary equivalent is 2, 8, 6, 9, 10, 11, 14 and 15. The following table shows these min terms and their equivalent binary representations.</a:t>
            </a:r>
            <a:endParaRPr lang="hi-IN" dirty="0"/>
          </a:p>
        </p:txBody>
      </p:sp>
      <p:graphicFrame>
        <p:nvGraphicFramePr>
          <p:cNvPr id="9" name="Table 8">
            <a:extLst>
              <a:ext uri="{FF2B5EF4-FFF2-40B4-BE49-F238E27FC236}">
                <a16:creationId xmlns:a16="http://schemas.microsoft.com/office/drawing/2014/main" xmlns="" id="{83F6FBD3-DFCD-41ED-902A-7729EF551EF1}"/>
              </a:ext>
            </a:extLst>
          </p:cNvPr>
          <p:cNvGraphicFramePr>
            <a:graphicFrameLocks noGrp="1"/>
          </p:cNvGraphicFramePr>
          <p:nvPr>
            <p:extLst>
              <p:ext uri="{D42A27DB-BD31-4B8C-83A1-F6EECF244321}">
                <p14:modId xmlns:p14="http://schemas.microsoft.com/office/powerpoint/2010/main" val="901703788"/>
              </p:ext>
            </p:extLst>
          </p:nvPr>
        </p:nvGraphicFramePr>
        <p:xfrm>
          <a:off x="5105400" y="1920240"/>
          <a:ext cx="3733800" cy="3230880"/>
        </p:xfrm>
        <a:graphic>
          <a:graphicData uri="http://schemas.openxmlformats.org/drawingml/2006/table">
            <a:tbl>
              <a:tblPr>
                <a:tableStyleId>{5940675A-B579-460E-94D1-54222C63F5DA}</a:tableStyleId>
              </a:tblPr>
              <a:tblGrid>
                <a:gridCol w="745870">
                  <a:extLst>
                    <a:ext uri="{9D8B030D-6E8A-4147-A177-3AD203B41FA5}">
                      <a16:colId xmlns:a16="http://schemas.microsoft.com/office/drawing/2014/main" xmlns="" val="398071368"/>
                    </a:ext>
                  </a:extLst>
                </a:gridCol>
                <a:gridCol w="745870">
                  <a:extLst>
                    <a:ext uri="{9D8B030D-6E8A-4147-A177-3AD203B41FA5}">
                      <a16:colId xmlns:a16="http://schemas.microsoft.com/office/drawing/2014/main" xmlns="" val="1492369025"/>
                    </a:ext>
                  </a:extLst>
                </a:gridCol>
                <a:gridCol w="560515">
                  <a:extLst>
                    <a:ext uri="{9D8B030D-6E8A-4147-A177-3AD203B41FA5}">
                      <a16:colId xmlns:a16="http://schemas.microsoft.com/office/drawing/2014/main" xmlns="" val="3931375841"/>
                    </a:ext>
                  </a:extLst>
                </a:gridCol>
                <a:gridCol w="560515">
                  <a:extLst>
                    <a:ext uri="{9D8B030D-6E8A-4147-A177-3AD203B41FA5}">
                      <a16:colId xmlns:a16="http://schemas.microsoft.com/office/drawing/2014/main" xmlns="" val="2147515578"/>
                    </a:ext>
                  </a:extLst>
                </a:gridCol>
                <a:gridCol w="560515">
                  <a:extLst>
                    <a:ext uri="{9D8B030D-6E8A-4147-A177-3AD203B41FA5}">
                      <a16:colId xmlns:a16="http://schemas.microsoft.com/office/drawing/2014/main" xmlns="" val="3622955992"/>
                    </a:ext>
                  </a:extLst>
                </a:gridCol>
                <a:gridCol w="560515">
                  <a:extLst>
                    <a:ext uri="{9D8B030D-6E8A-4147-A177-3AD203B41FA5}">
                      <a16:colId xmlns:a16="http://schemas.microsoft.com/office/drawing/2014/main" xmlns="" val="3285503120"/>
                    </a:ext>
                  </a:extLst>
                </a:gridCol>
              </a:tblGrid>
              <a:tr h="0">
                <a:tc>
                  <a:txBody>
                    <a:bodyPr/>
                    <a:lstStyle/>
                    <a:p>
                      <a:pPr algn="ctr" fontAlgn="t"/>
                      <a:r>
                        <a:rPr lang="en-US" sz="1400" b="1" dirty="0">
                          <a:effectLst/>
                        </a:rPr>
                        <a:t>Group Name</a:t>
                      </a:r>
                    </a:p>
                  </a:txBody>
                  <a:tcPr marL="60960" marR="60960" marT="60960" marB="60960"/>
                </a:tc>
                <a:tc>
                  <a:txBody>
                    <a:bodyPr/>
                    <a:lstStyle/>
                    <a:p>
                      <a:pPr algn="ctr" fontAlgn="t"/>
                      <a:r>
                        <a:rPr lang="en-US" sz="1400" b="1" dirty="0">
                          <a:effectLst/>
                        </a:rPr>
                        <a:t>Min terms</a:t>
                      </a:r>
                    </a:p>
                  </a:txBody>
                  <a:tcPr marL="60960" marR="60960" marT="60960" marB="60960"/>
                </a:tc>
                <a:tc>
                  <a:txBody>
                    <a:bodyPr/>
                    <a:lstStyle/>
                    <a:p>
                      <a:pPr algn="ctr" fontAlgn="t"/>
                      <a:r>
                        <a:rPr lang="en-US" sz="1400" b="1">
                          <a:effectLst/>
                        </a:rPr>
                        <a:t>W</a:t>
                      </a:r>
                    </a:p>
                  </a:txBody>
                  <a:tcPr marL="60960" marR="60960" marT="60960" marB="60960"/>
                </a:tc>
                <a:tc>
                  <a:txBody>
                    <a:bodyPr/>
                    <a:lstStyle/>
                    <a:p>
                      <a:pPr algn="ctr" fontAlgn="t"/>
                      <a:r>
                        <a:rPr lang="en-US" sz="1400" b="1">
                          <a:effectLst/>
                        </a:rPr>
                        <a:t>X</a:t>
                      </a:r>
                    </a:p>
                  </a:txBody>
                  <a:tcPr marL="60960" marR="60960" marT="60960" marB="60960"/>
                </a:tc>
                <a:tc>
                  <a:txBody>
                    <a:bodyPr/>
                    <a:lstStyle/>
                    <a:p>
                      <a:pPr algn="ctr" fontAlgn="t"/>
                      <a:r>
                        <a:rPr lang="en-US" sz="1400" b="1">
                          <a:effectLst/>
                        </a:rPr>
                        <a:t>Y</a:t>
                      </a:r>
                    </a:p>
                  </a:txBody>
                  <a:tcPr marL="60960" marR="60960" marT="60960" marB="60960"/>
                </a:tc>
                <a:tc>
                  <a:txBody>
                    <a:bodyPr/>
                    <a:lstStyle/>
                    <a:p>
                      <a:pPr algn="ctr" fontAlgn="t"/>
                      <a:r>
                        <a:rPr lang="en-US" sz="1400" b="1" dirty="0">
                          <a:effectLst/>
                        </a:rPr>
                        <a:t>Z</a:t>
                      </a:r>
                    </a:p>
                  </a:txBody>
                  <a:tcPr marL="60960" marR="60960" marT="60960" marB="60960"/>
                </a:tc>
                <a:extLst>
                  <a:ext uri="{0D108BD9-81ED-4DB2-BD59-A6C34878D82A}">
                    <a16:rowId xmlns:a16="http://schemas.microsoft.com/office/drawing/2014/main" xmlns="" val="2813503473"/>
                  </a:ext>
                </a:extLst>
              </a:tr>
              <a:tr h="0">
                <a:tc rowSpan="2">
                  <a:txBody>
                    <a:bodyPr/>
                    <a:lstStyle/>
                    <a:p>
                      <a:pPr algn="ctr" fontAlgn="ctr"/>
                      <a:r>
                        <a:rPr lang="en-US" sz="1400" dirty="0">
                          <a:effectLst/>
                        </a:rPr>
                        <a:t>GA1</a:t>
                      </a:r>
                    </a:p>
                  </a:txBody>
                  <a:tcPr marL="60960" marR="60960" marT="60960" marB="60960" anchor="ctr"/>
                </a:tc>
                <a:tc>
                  <a:txBody>
                    <a:bodyPr/>
                    <a:lstStyle/>
                    <a:p>
                      <a:pPr algn="ctr" fontAlgn="t"/>
                      <a:r>
                        <a:rPr lang="hi-IN" sz="1400" dirty="0">
                          <a:solidFill>
                            <a:srgbClr val="FF0000"/>
                          </a:solidFill>
                          <a:effectLst/>
                        </a:rPr>
                        <a:t>2</a:t>
                      </a:r>
                    </a:p>
                  </a:txBody>
                  <a:tcPr marL="60960" marR="60960" marT="60960" marB="60960"/>
                </a:tc>
                <a:tc>
                  <a:txBody>
                    <a:bodyPr/>
                    <a:lstStyle/>
                    <a:p>
                      <a:pPr algn="ctr" fontAlgn="t"/>
                      <a:r>
                        <a:rPr lang="hi-IN" sz="1400" dirty="0">
                          <a:solidFill>
                            <a:srgbClr val="FF0000"/>
                          </a:solidFill>
                          <a:effectLst/>
                        </a:rPr>
                        <a:t>0</a:t>
                      </a:r>
                    </a:p>
                  </a:txBody>
                  <a:tcPr marL="60960" marR="60960" marT="60960" marB="60960"/>
                </a:tc>
                <a:tc>
                  <a:txBody>
                    <a:bodyPr/>
                    <a:lstStyle/>
                    <a:p>
                      <a:pPr algn="ctr" fontAlgn="t"/>
                      <a:r>
                        <a:rPr lang="hi-IN" sz="1400" dirty="0">
                          <a:solidFill>
                            <a:srgbClr val="FF0000"/>
                          </a:solidFill>
                          <a:effectLst/>
                        </a:rPr>
                        <a:t>0</a:t>
                      </a:r>
                    </a:p>
                  </a:txBody>
                  <a:tcPr marL="60960" marR="60960" marT="60960" marB="60960"/>
                </a:tc>
                <a:tc>
                  <a:txBody>
                    <a:bodyPr/>
                    <a:lstStyle/>
                    <a:p>
                      <a:pPr algn="ctr" fontAlgn="t"/>
                      <a:r>
                        <a:rPr lang="hi-IN" sz="1400" dirty="0">
                          <a:solidFill>
                            <a:srgbClr val="FF0000"/>
                          </a:solidFill>
                          <a:effectLst/>
                        </a:rPr>
                        <a:t>1</a:t>
                      </a:r>
                    </a:p>
                  </a:txBody>
                  <a:tcPr marL="60960" marR="60960" marT="60960" marB="60960"/>
                </a:tc>
                <a:tc>
                  <a:txBody>
                    <a:bodyPr/>
                    <a:lstStyle/>
                    <a:p>
                      <a:pPr algn="ctr" fontAlgn="t"/>
                      <a:r>
                        <a:rPr lang="hi-IN" sz="1400" dirty="0">
                          <a:solidFill>
                            <a:srgbClr val="FF0000"/>
                          </a:solidFill>
                          <a:effectLst/>
                        </a:rPr>
                        <a:t>0</a:t>
                      </a:r>
                    </a:p>
                  </a:txBody>
                  <a:tcPr marL="60960" marR="60960" marT="60960" marB="60960"/>
                </a:tc>
                <a:extLst>
                  <a:ext uri="{0D108BD9-81ED-4DB2-BD59-A6C34878D82A}">
                    <a16:rowId xmlns:a16="http://schemas.microsoft.com/office/drawing/2014/main" xmlns="" val="3761709318"/>
                  </a:ext>
                </a:extLst>
              </a:tr>
              <a:tr h="0">
                <a:tc vMerge="1">
                  <a:txBody>
                    <a:bodyPr/>
                    <a:lstStyle/>
                    <a:p>
                      <a:endParaRPr lang="hi-IN"/>
                    </a:p>
                  </a:txBody>
                  <a:tcPr/>
                </a:tc>
                <a:tc>
                  <a:txBody>
                    <a:bodyPr/>
                    <a:lstStyle/>
                    <a:p>
                      <a:pPr algn="ctr" fontAlgn="t"/>
                      <a:r>
                        <a:rPr lang="hi-IN" sz="1400" i="1" dirty="0">
                          <a:effectLst/>
                        </a:rPr>
                        <a:t>8</a:t>
                      </a:r>
                    </a:p>
                  </a:txBody>
                  <a:tcPr marL="60960" marR="60960" marT="60960" marB="60960"/>
                </a:tc>
                <a:tc>
                  <a:txBody>
                    <a:bodyPr/>
                    <a:lstStyle/>
                    <a:p>
                      <a:pPr algn="ctr" fontAlgn="t"/>
                      <a:r>
                        <a:rPr lang="hi-IN" sz="1400" i="1" dirty="0">
                          <a:effectLst/>
                        </a:rPr>
                        <a:t>1</a:t>
                      </a:r>
                    </a:p>
                  </a:txBody>
                  <a:tcPr marL="60960" marR="60960" marT="60960" marB="60960"/>
                </a:tc>
                <a:tc>
                  <a:txBody>
                    <a:bodyPr/>
                    <a:lstStyle/>
                    <a:p>
                      <a:pPr algn="ctr" fontAlgn="t"/>
                      <a:r>
                        <a:rPr lang="hi-IN" sz="1400" i="1" dirty="0">
                          <a:effectLst/>
                        </a:rPr>
                        <a:t>0</a:t>
                      </a:r>
                    </a:p>
                  </a:txBody>
                  <a:tcPr marL="60960" marR="60960" marT="60960" marB="60960"/>
                </a:tc>
                <a:tc>
                  <a:txBody>
                    <a:bodyPr/>
                    <a:lstStyle/>
                    <a:p>
                      <a:pPr algn="ctr" fontAlgn="t"/>
                      <a:r>
                        <a:rPr lang="hi-IN" sz="1400" i="1" dirty="0">
                          <a:effectLst/>
                        </a:rPr>
                        <a:t>0</a:t>
                      </a:r>
                    </a:p>
                  </a:txBody>
                  <a:tcPr marL="60960" marR="60960" marT="60960" marB="60960"/>
                </a:tc>
                <a:tc>
                  <a:txBody>
                    <a:bodyPr/>
                    <a:lstStyle/>
                    <a:p>
                      <a:pPr algn="ctr" fontAlgn="t"/>
                      <a:r>
                        <a:rPr lang="hi-IN" sz="1400" i="1" dirty="0">
                          <a:effectLst/>
                        </a:rPr>
                        <a:t>0</a:t>
                      </a:r>
                    </a:p>
                  </a:txBody>
                  <a:tcPr marL="60960" marR="60960" marT="60960" marB="60960"/>
                </a:tc>
                <a:extLst>
                  <a:ext uri="{0D108BD9-81ED-4DB2-BD59-A6C34878D82A}">
                    <a16:rowId xmlns:a16="http://schemas.microsoft.com/office/drawing/2014/main" xmlns="" val="894002516"/>
                  </a:ext>
                </a:extLst>
              </a:tr>
              <a:tr h="0">
                <a:tc rowSpan="3">
                  <a:txBody>
                    <a:bodyPr/>
                    <a:lstStyle/>
                    <a:p>
                      <a:pPr algn="ctr" fontAlgn="ctr"/>
                      <a:r>
                        <a:rPr lang="en-US" sz="1400">
                          <a:effectLst/>
                        </a:rPr>
                        <a:t>GA2</a:t>
                      </a:r>
                    </a:p>
                  </a:txBody>
                  <a:tcPr marL="60960" marR="60960" marT="60960" marB="60960" anchor="ctr"/>
                </a:tc>
                <a:tc>
                  <a:txBody>
                    <a:bodyPr/>
                    <a:lstStyle/>
                    <a:p>
                      <a:pPr algn="ctr" fontAlgn="t"/>
                      <a:r>
                        <a:rPr lang="hi-IN" sz="1400" dirty="0">
                          <a:solidFill>
                            <a:srgbClr val="FF0000"/>
                          </a:solidFill>
                          <a:effectLst/>
                        </a:rPr>
                        <a:t>6</a:t>
                      </a:r>
                    </a:p>
                  </a:txBody>
                  <a:tcPr marL="60960" marR="60960" marT="60960" marB="60960"/>
                </a:tc>
                <a:tc>
                  <a:txBody>
                    <a:bodyPr/>
                    <a:lstStyle/>
                    <a:p>
                      <a:pPr algn="ctr" fontAlgn="t"/>
                      <a:r>
                        <a:rPr lang="hi-IN" sz="1400" dirty="0">
                          <a:solidFill>
                            <a:srgbClr val="FF0000"/>
                          </a:solidFill>
                          <a:effectLst/>
                        </a:rPr>
                        <a:t>0</a:t>
                      </a:r>
                    </a:p>
                  </a:txBody>
                  <a:tcPr marL="60960" marR="60960" marT="60960" marB="60960"/>
                </a:tc>
                <a:tc>
                  <a:txBody>
                    <a:bodyPr/>
                    <a:lstStyle/>
                    <a:p>
                      <a:pPr algn="ctr" fontAlgn="t"/>
                      <a:r>
                        <a:rPr lang="hi-IN" sz="1400" dirty="0">
                          <a:solidFill>
                            <a:srgbClr val="FF0000"/>
                          </a:solidFill>
                          <a:effectLst/>
                        </a:rPr>
                        <a:t>1</a:t>
                      </a:r>
                    </a:p>
                  </a:txBody>
                  <a:tcPr marL="60960" marR="60960" marT="60960" marB="60960"/>
                </a:tc>
                <a:tc>
                  <a:txBody>
                    <a:bodyPr/>
                    <a:lstStyle/>
                    <a:p>
                      <a:pPr algn="ctr" fontAlgn="t"/>
                      <a:r>
                        <a:rPr lang="hi-IN" sz="1400" dirty="0">
                          <a:solidFill>
                            <a:srgbClr val="FF0000"/>
                          </a:solidFill>
                          <a:effectLst/>
                        </a:rPr>
                        <a:t>1</a:t>
                      </a:r>
                    </a:p>
                  </a:txBody>
                  <a:tcPr marL="60960" marR="60960" marT="60960" marB="60960"/>
                </a:tc>
                <a:tc>
                  <a:txBody>
                    <a:bodyPr/>
                    <a:lstStyle/>
                    <a:p>
                      <a:pPr algn="ctr" fontAlgn="t"/>
                      <a:r>
                        <a:rPr lang="hi-IN" sz="1400" dirty="0">
                          <a:solidFill>
                            <a:srgbClr val="FF0000"/>
                          </a:solidFill>
                          <a:effectLst/>
                        </a:rPr>
                        <a:t>0</a:t>
                      </a:r>
                    </a:p>
                  </a:txBody>
                  <a:tcPr marL="60960" marR="60960" marT="60960" marB="60960"/>
                </a:tc>
                <a:extLst>
                  <a:ext uri="{0D108BD9-81ED-4DB2-BD59-A6C34878D82A}">
                    <a16:rowId xmlns:a16="http://schemas.microsoft.com/office/drawing/2014/main" xmlns="" val="2254581433"/>
                  </a:ext>
                </a:extLst>
              </a:tr>
              <a:tr h="0">
                <a:tc vMerge="1">
                  <a:txBody>
                    <a:bodyPr/>
                    <a:lstStyle/>
                    <a:p>
                      <a:endParaRPr lang="hi-IN"/>
                    </a:p>
                  </a:txBody>
                  <a:tcPr/>
                </a:tc>
                <a:tc>
                  <a:txBody>
                    <a:bodyPr/>
                    <a:lstStyle/>
                    <a:p>
                      <a:pPr algn="ctr" fontAlgn="t"/>
                      <a:r>
                        <a:rPr lang="hi-IN" sz="1400" i="1" dirty="0">
                          <a:effectLst/>
                        </a:rPr>
                        <a:t>9</a:t>
                      </a:r>
                    </a:p>
                  </a:txBody>
                  <a:tcPr marL="60960" marR="60960" marT="60960" marB="60960"/>
                </a:tc>
                <a:tc>
                  <a:txBody>
                    <a:bodyPr/>
                    <a:lstStyle/>
                    <a:p>
                      <a:pPr algn="ctr" fontAlgn="t"/>
                      <a:r>
                        <a:rPr lang="hi-IN" sz="1400" i="1" dirty="0">
                          <a:effectLst/>
                        </a:rPr>
                        <a:t>1</a:t>
                      </a:r>
                    </a:p>
                  </a:txBody>
                  <a:tcPr marL="60960" marR="60960" marT="60960" marB="60960"/>
                </a:tc>
                <a:tc>
                  <a:txBody>
                    <a:bodyPr/>
                    <a:lstStyle/>
                    <a:p>
                      <a:pPr algn="ctr" fontAlgn="t"/>
                      <a:r>
                        <a:rPr lang="hi-IN" sz="1400" i="1" dirty="0">
                          <a:effectLst/>
                        </a:rPr>
                        <a:t>0</a:t>
                      </a:r>
                    </a:p>
                  </a:txBody>
                  <a:tcPr marL="60960" marR="60960" marT="60960" marB="60960"/>
                </a:tc>
                <a:tc>
                  <a:txBody>
                    <a:bodyPr/>
                    <a:lstStyle/>
                    <a:p>
                      <a:pPr algn="ctr" fontAlgn="t"/>
                      <a:r>
                        <a:rPr lang="hi-IN" sz="1400" i="1" dirty="0">
                          <a:effectLst/>
                        </a:rPr>
                        <a:t>0</a:t>
                      </a:r>
                    </a:p>
                  </a:txBody>
                  <a:tcPr marL="60960" marR="60960" marT="60960" marB="60960"/>
                </a:tc>
                <a:tc>
                  <a:txBody>
                    <a:bodyPr/>
                    <a:lstStyle/>
                    <a:p>
                      <a:pPr algn="ctr" fontAlgn="t"/>
                      <a:r>
                        <a:rPr lang="hi-IN" sz="1400" i="1" dirty="0">
                          <a:effectLst/>
                        </a:rPr>
                        <a:t>1</a:t>
                      </a:r>
                    </a:p>
                  </a:txBody>
                  <a:tcPr marL="60960" marR="60960" marT="60960" marB="60960"/>
                </a:tc>
                <a:extLst>
                  <a:ext uri="{0D108BD9-81ED-4DB2-BD59-A6C34878D82A}">
                    <a16:rowId xmlns:a16="http://schemas.microsoft.com/office/drawing/2014/main" xmlns="" val="1492919227"/>
                  </a:ext>
                </a:extLst>
              </a:tr>
              <a:tr h="0">
                <a:tc vMerge="1">
                  <a:txBody>
                    <a:bodyPr/>
                    <a:lstStyle/>
                    <a:p>
                      <a:endParaRPr lang="hi-IN"/>
                    </a:p>
                  </a:txBody>
                  <a:tcPr/>
                </a:tc>
                <a:tc>
                  <a:txBody>
                    <a:bodyPr/>
                    <a:lstStyle/>
                    <a:p>
                      <a:pPr algn="ctr" fontAlgn="t"/>
                      <a:r>
                        <a:rPr lang="hi-IN" sz="1400" i="1" dirty="0">
                          <a:solidFill>
                            <a:srgbClr val="FF0000"/>
                          </a:solidFill>
                          <a:effectLst/>
                        </a:rPr>
                        <a:t>10</a:t>
                      </a:r>
                    </a:p>
                  </a:txBody>
                  <a:tcPr marL="60960" marR="60960" marT="60960" marB="60960"/>
                </a:tc>
                <a:tc>
                  <a:txBody>
                    <a:bodyPr/>
                    <a:lstStyle/>
                    <a:p>
                      <a:pPr algn="ctr" fontAlgn="t"/>
                      <a:r>
                        <a:rPr lang="hi-IN" sz="1400" i="1" dirty="0">
                          <a:solidFill>
                            <a:srgbClr val="FF0000"/>
                          </a:solidFill>
                          <a:effectLst/>
                        </a:rPr>
                        <a:t>1</a:t>
                      </a:r>
                    </a:p>
                  </a:txBody>
                  <a:tcPr marL="60960" marR="60960" marT="60960" marB="60960"/>
                </a:tc>
                <a:tc>
                  <a:txBody>
                    <a:bodyPr/>
                    <a:lstStyle/>
                    <a:p>
                      <a:pPr algn="ctr" fontAlgn="t"/>
                      <a:r>
                        <a:rPr lang="hi-IN" sz="1400" i="1" dirty="0">
                          <a:solidFill>
                            <a:srgbClr val="FF0000"/>
                          </a:solidFill>
                          <a:effectLst/>
                        </a:rPr>
                        <a:t>0</a:t>
                      </a:r>
                    </a:p>
                  </a:txBody>
                  <a:tcPr marL="60960" marR="60960" marT="60960" marB="60960"/>
                </a:tc>
                <a:tc>
                  <a:txBody>
                    <a:bodyPr/>
                    <a:lstStyle/>
                    <a:p>
                      <a:pPr algn="ctr" fontAlgn="t"/>
                      <a:r>
                        <a:rPr lang="hi-IN" sz="1400" i="1" dirty="0">
                          <a:solidFill>
                            <a:srgbClr val="FF0000"/>
                          </a:solidFill>
                          <a:effectLst/>
                        </a:rPr>
                        <a:t>1</a:t>
                      </a:r>
                    </a:p>
                  </a:txBody>
                  <a:tcPr marL="60960" marR="60960" marT="60960" marB="60960"/>
                </a:tc>
                <a:tc>
                  <a:txBody>
                    <a:bodyPr/>
                    <a:lstStyle/>
                    <a:p>
                      <a:pPr algn="ctr" fontAlgn="t"/>
                      <a:r>
                        <a:rPr lang="hi-IN" sz="1400" i="1" dirty="0">
                          <a:solidFill>
                            <a:srgbClr val="FF0000"/>
                          </a:solidFill>
                          <a:effectLst/>
                        </a:rPr>
                        <a:t>0</a:t>
                      </a:r>
                    </a:p>
                  </a:txBody>
                  <a:tcPr marL="60960" marR="60960" marT="60960" marB="60960"/>
                </a:tc>
                <a:extLst>
                  <a:ext uri="{0D108BD9-81ED-4DB2-BD59-A6C34878D82A}">
                    <a16:rowId xmlns:a16="http://schemas.microsoft.com/office/drawing/2014/main" xmlns="" val="382514509"/>
                  </a:ext>
                </a:extLst>
              </a:tr>
              <a:tr h="0">
                <a:tc rowSpan="2">
                  <a:txBody>
                    <a:bodyPr/>
                    <a:lstStyle/>
                    <a:p>
                      <a:pPr algn="ctr" fontAlgn="ctr"/>
                      <a:r>
                        <a:rPr lang="en-US" sz="1400">
                          <a:effectLst/>
                        </a:rPr>
                        <a:t>GA3</a:t>
                      </a:r>
                    </a:p>
                  </a:txBody>
                  <a:tcPr marL="60960" marR="60960" marT="60960" marB="60960" anchor="ctr"/>
                </a:tc>
                <a:tc>
                  <a:txBody>
                    <a:bodyPr/>
                    <a:lstStyle/>
                    <a:p>
                      <a:pPr algn="ctr" fontAlgn="t"/>
                      <a:r>
                        <a:rPr lang="hi-IN" sz="1400">
                          <a:effectLst/>
                        </a:rPr>
                        <a:t>11</a:t>
                      </a:r>
                    </a:p>
                  </a:txBody>
                  <a:tcPr marL="60960" marR="60960" marT="60960" marB="60960"/>
                </a:tc>
                <a:tc>
                  <a:txBody>
                    <a:bodyPr/>
                    <a:lstStyle/>
                    <a:p>
                      <a:pPr algn="ctr" fontAlgn="t"/>
                      <a:r>
                        <a:rPr lang="hi-IN" sz="1400">
                          <a:effectLst/>
                        </a:rPr>
                        <a:t>1</a:t>
                      </a:r>
                    </a:p>
                  </a:txBody>
                  <a:tcPr marL="60960" marR="60960" marT="60960" marB="60960"/>
                </a:tc>
                <a:tc>
                  <a:txBody>
                    <a:bodyPr/>
                    <a:lstStyle/>
                    <a:p>
                      <a:pPr algn="ctr" fontAlgn="t"/>
                      <a:r>
                        <a:rPr lang="hi-IN" sz="1400" dirty="0">
                          <a:effectLst/>
                        </a:rPr>
                        <a:t>0</a:t>
                      </a:r>
                    </a:p>
                  </a:txBody>
                  <a:tcPr marL="60960" marR="60960" marT="60960" marB="60960"/>
                </a:tc>
                <a:tc>
                  <a:txBody>
                    <a:bodyPr/>
                    <a:lstStyle/>
                    <a:p>
                      <a:pPr algn="ctr" fontAlgn="t"/>
                      <a:r>
                        <a:rPr lang="hi-IN" sz="1400" dirty="0">
                          <a:effectLst/>
                        </a:rPr>
                        <a:t>1</a:t>
                      </a:r>
                    </a:p>
                  </a:txBody>
                  <a:tcPr marL="60960" marR="60960" marT="60960" marB="60960"/>
                </a:tc>
                <a:tc>
                  <a:txBody>
                    <a:bodyPr/>
                    <a:lstStyle/>
                    <a:p>
                      <a:pPr algn="ctr" fontAlgn="t"/>
                      <a:r>
                        <a:rPr lang="hi-IN" sz="1400" dirty="0">
                          <a:effectLst/>
                        </a:rPr>
                        <a:t>1</a:t>
                      </a:r>
                    </a:p>
                  </a:txBody>
                  <a:tcPr marL="60960" marR="60960" marT="60960" marB="60960"/>
                </a:tc>
                <a:extLst>
                  <a:ext uri="{0D108BD9-81ED-4DB2-BD59-A6C34878D82A}">
                    <a16:rowId xmlns:a16="http://schemas.microsoft.com/office/drawing/2014/main" xmlns="" val="1350933539"/>
                  </a:ext>
                </a:extLst>
              </a:tr>
              <a:tr h="0">
                <a:tc vMerge="1">
                  <a:txBody>
                    <a:bodyPr/>
                    <a:lstStyle/>
                    <a:p>
                      <a:endParaRPr lang="hi-IN"/>
                    </a:p>
                  </a:txBody>
                  <a:tcPr/>
                </a:tc>
                <a:tc>
                  <a:txBody>
                    <a:bodyPr/>
                    <a:lstStyle/>
                    <a:p>
                      <a:pPr algn="ctr" fontAlgn="t"/>
                      <a:r>
                        <a:rPr lang="hi-IN" sz="1400">
                          <a:effectLst/>
                        </a:rPr>
                        <a:t>14</a:t>
                      </a:r>
                    </a:p>
                  </a:txBody>
                  <a:tcPr marL="60960" marR="60960" marT="60960" marB="60960"/>
                </a:tc>
                <a:tc>
                  <a:txBody>
                    <a:bodyPr/>
                    <a:lstStyle/>
                    <a:p>
                      <a:pPr algn="ctr" fontAlgn="t"/>
                      <a:r>
                        <a:rPr lang="hi-IN" sz="1400">
                          <a:effectLst/>
                        </a:rPr>
                        <a:t>1</a:t>
                      </a:r>
                    </a:p>
                  </a:txBody>
                  <a:tcPr marL="60960" marR="60960" marT="60960" marB="60960"/>
                </a:tc>
                <a:tc>
                  <a:txBody>
                    <a:bodyPr/>
                    <a:lstStyle/>
                    <a:p>
                      <a:pPr algn="ctr" fontAlgn="t"/>
                      <a:r>
                        <a:rPr lang="hi-IN" sz="1400" dirty="0">
                          <a:effectLst/>
                        </a:rPr>
                        <a:t>1</a:t>
                      </a:r>
                    </a:p>
                  </a:txBody>
                  <a:tcPr marL="60960" marR="60960" marT="60960" marB="60960"/>
                </a:tc>
                <a:tc>
                  <a:txBody>
                    <a:bodyPr/>
                    <a:lstStyle/>
                    <a:p>
                      <a:pPr algn="ctr" fontAlgn="t"/>
                      <a:r>
                        <a:rPr lang="hi-IN" sz="1400" dirty="0">
                          <a:effectLst/>
                        </a:rPr>
                        <a:t>1</a:t>
                      </a:r>
                    </a:p>
                  </a:txBody>
                  <a:tcPr marL="60960" marR="60960" marT="60960" marB="60960"/>
                </a:tc>
                <a:tc>
                  <a:txBody>
                    <a:bodyPr/>
                    <a:lstStyle/>
                    <a:p>
                      <a:pPr algn="ctr" fontAlgn="t"/>
                      <a:r>
                        <a:rPr lang="hi-IN" sz="1400" dirty="0">
                          <a:effectLst/>
                        </a:rPr>
                        <a:t>0</a:t>
                      </a:r>
                    </a:p>
                  </a:txBody>
                  <a:tcPr marL="60960" marR="60960" marT="60960" marB="60960"/>
                </a:tc>
                <a:extLst>
                  <a:ext uri="{0D108BD9-81ED-4DB2-BD59-A6C34878D82A}">
                    <a16:rowId xmlns:a16="http://schemas.microsoft.com/office/drawing/2014/main" xmlns="" val="401430939"/>
                  </a:ext>
                </a:extLst>
              </a:tr>
              <a:tr h="0">
                <a:tc>
                  <a:txBody>
                    <a:bodyPr/>
                    <a:lstStyle/>
                    <a:p>
                      <a:pPr algn="ctr" fontAlgn="t"/>
                      <a:r>
                        <a:rPr lang="en-US" sz="1400">
                          <a:effectLst/>
                        </a:rPr>
                        <a:t>GA4</a:t>
                      </a:r>
                    </a:p>
                  </a:txBody>
                  <a:tcPr marL="60960" marR="60960" marT="60960" marB="60960"/>
                </a:tc>
                <a:tc>
                  <a:txBody>
                    <a:bodyPr/>
                    <a:lstStyle/>
                    <a:p>
                      <a:pPr algn="ctr" fontAlgn="t"/>
                      <a:r>
                        <a:rPr lang="hi-IN" sz="1400">
                          <a:effectLst/>
                        </a:rPr>
                        <a:t>15</a:t>
                      </a:r>
                    </a:p>
                  </a:txBody>
                  <a:tcPr marL="60960" marR="60960" marT="60960" marB="60960"/>
                </a:tc>
                <a:tc>
                  <a:txBody>
                    <a:bodyPr/>
                    <a:lstStyle/>
                    <a:p>
                      <a:pPr algn="ctr" fontAlgn="t"/>
                      <a:r>
                        <a:rPr lang="hi-IN" sz="1400" dirty="0">
                          <a:effectLst/>
                        </a:rPr>
                        <a:t>1</a:t>
                      </a:r>
                    </a:p>
                  </a:txBody>
                  <a:tcPr marL="60960" marR="60960" marT="60960" marB="60960"/>
                </a:tc>
                <a:tc>
                  <a:txBody>
                    <a:bodyPr/>
                    <a:lstStyle/>
                    <a:p>
                      <a:pPr algn="ctr" fontAlgn="t"/>
                      <a:r>
                        <a:rPr lang="hi-IN" sz="1400" dirty="0">
                          <a:effectLst/>
                        </a:rPr>
                        <a:t>1</a:t>
                      </a:r>
                    </a:p>
                  </a:txBody>
                  <a:tcPr marL="60960" marR="60960" marT="60960" marB="60960"/>
                </a:tc>
                <a:tc>
                  <a:txBody>
                    <a:bodyPr/>
                    <a:lstStyle/>
                    <a:p>
                      <a:pPr algn="ctr" fontAlgn="t"/>
                      <a:r>
                        <a:rPr lang="hi-IN" sz="1400" dirty="0">
                          <a:effectLst/>
                        </a:rPr>
                        <a:t>1</a:t>
                      </a:r>
                    </a:p>
                  </a:txBody>
                  <a:tcPr marL="60960" marR="60960" marT="60960" marB="60960"/>
                </a:tc>
                <a:tc>
                  <a:txBody>
                    <a:bodyPr/>
                    <a:lstStyle/>
                    <a:p>
                      <a:pPr algn="ctr" fontAlgn="t"/>
                      <a:r>
                        <a:rPr lang="hi-IN" sz="1400" dirty="0">
                          <a:effectLst/>
                        </a:rPr>
                        <a:t>1</a:t>
                      </a:r>
                    </a:p>
                  </a:txBody>
                  <a:tcPr marL="60960" marR="60960" marT="60960" marB="60960"/>
                </a:tc>
                <a:extLst>
                  <a:ext uri="{0D108BD9-81ED-4DB2-BD59-A6C34878D82A}">
                    <a16:rowId xmlns:a16="http://schemas.microsoft.com/office/drawing/2014/main" xmlns="" val="1959321276"/>
                  </a:ext>
                </a:extLst>
              </a:tr>
            </a:tbl>
          </a:graphicData>
        </a:graphic>
      </p:graphicFrame>
    </p:spTree>
    <p:extLst>
      <p:ext uri="{BB962C8B-B14F-4D97-AF65-F5344CB8AC3E}">
        <p14:creationId xmlns:p14="http://schemas.microsoft.com/office/powerpoint/2010/main" val="2463215388"/>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7" name="TextBox 6">
            <a:extLst>
              <a:ext uri="{FF2B5EF4-FFF2-40B4-BE49-F238E27FC236}">
                <a16:creationId xmlns:a16="http://schemas.microsoft.com/office/drawing/2014/main" xmlns="" id="{3507791D-3710-4F76-BECC-00724E7E75D4}"/>
              </a:ext>
            </a:extLst>
          </p:cNvPr>
          <p:cNvSpPr txBox="1"/>
          <p:nvPr/>
        </p:nvSpPr>
        <p:spPr>
          <a:xfrm>
            <a:off x="304800" y="1284643"/>
            <a:ext cx="3581400" cy="1200329"/>
          </a:xfrm>
          <a:prstGeom prst="rect">
            <a:avLst/>
          </a:prstGeom>
          <a:noFill/>
        </p:spPr>
        <p:txBody>
          <a:bodyPr wrap="square" rtlCol="0">
            <a:spAutoFit/>
          </a:bodyPr>
          <a:lstStyle/>
          <a:p>
            <a:r>
              <a:rPr lang="en-US" dirty="0"/>
              <a:t>The given min terms are arranged into 4 groups based on the number of ones present in their binary equivalents. </a:t>
            </a:r>
          </a:p>
        </p:txBody>
      </p:sp>
      <p:graphicFrame>
        <p:nvGraphicFramePr>
          <p:cNvPr id="3" name="Table 2">
            <a:extLst>
              <a:ext uri="{FF2B5EF4-FFF2-40B4-BE49-F238E27FC236}">
                <a16:creationId xmlns:a16="http://schemas.microsoft.com/office/drawing/2014/main" xmlns="" id="{A543257A-D87B-46CB-870B-E565BFA227AD}"/>
              </a:ext>
            </a:extLst>
          </p:cNvPr>
          <p:cNvGraphicFramePr>
            <a:graphicFrameLocks noGrp="1"/>
          </p:cNvGraphicFramePr>
          <p:nvPr>
            <p:extLst>
              <p:ext uri="{D42A27DB-BD31-4B8C-83A1-F6EECF244321}">
                <p14:modId xmlns:p14="http://schemas.microsoft.com/office/powerpoint/2010/main" val="3089764123"/>
              </p:ext>
            </p:extLst>
          </p:nvPr>
        </p:nvGraphicFramePr>
        <p:xfrm>
          <a:off x="4267200" y="1447800"/>
          <a:ext cx="4702452" cy="4236224"/>
        </p:xfrm>
        <a:graphic>
          <a:graphicData uri="http://schemas.openxmlformats.org/drawingml/2006/table">
            <a:tbl>
              <a:tblPr>
                <a:tableStyleId>{5940675A-B579-460E-94D1-54222C63F5DA}</a:tableStyleId>
              </a:tblPr>
              <a:tblGrid>
                <a:gridCol w="939370">
                  <a:extLst>
                    <a:ext uri="{9D8B030D-6E8A-4147-A177-3AD203B41FA5}">
                      <a16:colId xmlns:a16="http://schemas.microsoft.com/office/drawing/2014/main" xmlns="" val="3774913025"/>
                    </a:ext>
                  </a:extLst>
                </a:gridCol>
                <a:gridCol w="939370">
                  <a:extLst>
                    <a:ext uri="{9D8B030D-6E8A-4147-A177-3AD203B41FA5}">
                      <a16:colId xmlns:a16="http://schemas.microsoft.com/office/drawing/2014/main" xmlns="" val="2536613937"/>
                    </a:ext>
                  </a:extLst>
                </a:gridCol>
                <a:gridCol w="705928">
                  <a:extLst>
                    <a:ext uri="{9D8B030D-6E8A-4147-A177-3AD203B41FA5}">
                      <a16:colId xmlns:a16="http://schemas.microsoft.com/office/drawing/2014/main" xmlns="" val="690133703"/>
                    </a:ext>
                  </a:extLst>
                </a:gridCol>
                <a:gridCol w="705928">
                  <a:extLst>
                    <a:ext uri="{9D8B030D-6E8A-4147-A177-3AD203B41FA5}">
                      <a16:colId xmlns:a16="http://schemas.microsoft.com/office/drawing/2014/main" xmlns="" val="4035215286"/>
                    </a:ext>
                  </a:extLst>
                </a:gridCol>
                <a:gridCol w="705928">
                  <a:extLst>
                    <a:ext uri="{9D8B030D-6E8A-4147-A177-3AD203B41FA5}">
                      <a16:colId xmlns:a16="http://schemas.microsoft.com/office/drawing/2014/main" xmlns="" val="921640942"/>
                    </a:ext>
                  </a:extLst>
                </a:gridCol>
                <a:gridCol w="705928">
                  <a:extLst>
                    <a:ext uri="{9D8B030D-6E8A-4147-A177-3AD203B41FA5}">
                      <a16:colId xmlns:a16="http://schemas.microsoft.com/office/drawing/2014/main" xmlns="" val="3926196026"/>
                    </a:ext>
                  </a:extLst>
                </a:gridCol>
              </a:tblGrid>
              <a:tr h="577529">
                <a:tc>
                  <a:txBody>
                    <a:bodyPr/>
                    <a:lstStyle/>
                    <a:p>
                      <a:pPr algn="ctr" fontAlgn="t"/>
                      <a:r>
                        <a:rPr lang="en-US" sz="1600" dirty="0">
                          <a:effectLst/>
                        </a:rPr>
                        <a:t>Group Name</a:t>
                      </a:r>
                    </a:p>
                  </a:txBody>
                  <a:tcPr marL="59552" marR="59552" marT="59552" marB="59552"/>
                </a:tc>
                <a:tc>
                  <a:txBody>
                    <a:bodyPr/>
                    <a:lstStyle/>
                    <a:p>
                      <a:pPr algn="ctr" fontAlgn="t"/>
                      <a:r>
                        <a:rPr lang="en-US" sz="1600">
                          <a:effectLst/>
                        </a:rPr>
                        <a:t>Min terms</a:t>
                      </a:r>
                    </a:p>
                  </a:txBody>
                  <a:tcPr marL="59552" marR="59552" marT="59552" marB="59552"/>
                </a:tc>
                <a:tc>
                  <a:txBody>
                    <a:bodyPr/>
                    <a:lstStyle/>
                    <a:p>
                      <a:pPr algn="ctr" fontAlgn="t"/>
                      <a:r>
                        <a:rPr lang="en-US" sz="1600">
                          <a:effectLst/>
                        </a:rPr>
                        <a:t>W</a:t>
                      </a:r>
                    </a:p>
                  </a:txBody>
                  <a:tcPr marL="59552" marR="59552" marT="59552" marB="59552"/>
                </a:tc>
                <a:tc>
                  <a:txBody>
                    <a:bodyPr/>
                    <a:lstStyle/>
                    <a:p>
                      <a:pPr algn="ctr" fontAlgn="t"/>
                      <a:r>
                        <a:rPr lang="en-US" sz="1600">
                          <a:effectLst/>
                        </a:rPr>
                        <a:t>X</a:t>
                      </a:r>
                    </a:p>
                  </a:txBody>
                  <a:tcPr marL="59552" marR="59552" marT="59552" marB="59552"/>
                </a:tc>
                <a:tc>
                  <a:txBody>
                    <a:bodyPr/>
                    <a:lstStyle/>
                    <a:p>
                      <a:pPr algn="ctr" fontAlgn="t"/>
                      <a:r>
                        <a:rPr lang="en-US" sz="1600">
                          <a:effectLst/>
                        </a:rPr>
                        <a:t>Y</a:t>
                      </a:r>
                    </a:p>
                  </a:txBody>
                  <a:tcPr marL="59552" marR="59552" marT="59552" marB="59552"/>
                </a:tc>
                <a:tc>
                  <a:txBody>
                    <a:bodyPr/>
                    <a:lstStyle/>
                    <a:p>
                      <a:pPr algn="ctr" fontAlgn="t"/>
                      <a:r>
                        <a:rPr lang="en-US" sz="1600" dirty="0">
                          <a:effectLst/>
                        </a:rPr>
                        <a:t>Z</a:t>
                      </a:r>
                    </a:p>
                  </a:txBody>
                  <a:tcPr marL="59552" marR="59552" marT="59552" marB="59552"/>
                </a:tc>
                <a:extLst>
                  <a:ext uri="{0D108BD9-81ED-4DB2-BD59-A6C34878D82A}">
                    <a16:rowId xmlns:a16="http://schemas.microsoft.com/office/drawing/2014/main" xmlns="" val="2322115552"/>
                  </a:ext>
                </a:extLst>
              </a:tr>
              <a:tr h="341267">
                <a:tc rowSpan="4">
                  <a:txBody>
                    <a:bodyPr/>
                    <a:lstStyle/>
                    <a:p>
                      <a:pPr algn="ctr" fontAlgn="ctr"/>
                      <a:r>
                        <a:rPr lang="en-US" sz="1600">
                          <a:effectLst/>
                        </a:rPr>
                        <a:t>GB1</a:t>
                      </a:r>
                    </a:p>
                  </a:txBody>
                  <a:tcPr marL="59552" marR="59552" marT="59552" marB="59552" anchor="ctr"/>
                </a:tc>
                <a:tc>
                  <a:txBody>
                    <a:bodyPr/>
                    <a:lstStyle/>
                    <a:p>
                      <a:pPr algn="ctr" fontAlgn="t"/>
                      <a:r>
                        <a:rPr lang="hi-IN" sz="1600">
                          <a:effectLst/>
                        </a:rPr>
                        <a:t>2,6</a:t>
                      </a:r>
                    </a:p>
                  </a:txBody>
                  <a:tcPr marL="59552" marR="59552" marT="59552" marB="59552"/>
                </a:tc>
                <a:tc>
                  <a:txBody>
                    <a:bodyPr/>
                    <a:lstStyle/>
                    <a:p>
                      <a:pPr algn="ctr" fontAlgn="t"/>
                      <a:r>
                        <a:rPr lang="hi-IN" sz="1600">
                          <a:effectLst/>
                        </a:rPr>
                        <a:t>0</a:t>
                      </a:r>
                    </a:p>
                  </a:txBody>
                  <a:tcPr marL="59552" marR="59552" marT="59552" marB="59552"/>
                </a:tc>
                <a:tc>
                  <a:txBody>
                    <a:bodyPr/>
                    <a:lstStyle/>
                    <a:p>
                      <a:pPr algn="ctr" fontAlgn="t"/>
                      <a:r>
                        <a:rPr lang="hi-IN" sz="1600">
                          <a:effectLst/>
                        </a:rPr>
                        <a:t>-</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0</a:t>
                      </a:r>
                    </a:p>
                  </a:txBody>
                  <a:tcPr marL="59552" marR="59552" marT="59552" marB="59552"/>
                </a:tc>
                <a:extLst>
                  <a:ext uri="{0D108BD9-81ED-4DB2-BD59-A6C34878D82A}">
                    <a16:rowId xmlns:a16="http://schemas.microsoft.com/office/drawing/2014/main" xmlns="" val="367134372"/>
                  </a:ext>
                </a:extLst>
              </a:tr>
              <a:tr h="341267">
                <a:tc vMerge="1">
                  <a:txBody>
                    <a:bodyPr/>
                    <a:lstStyle/>
                    <a:p>
                      <a:endParaRPr lang="hi-IN"/>
                    </a:p>
                  </a:txBody>
                  <a:tcPr/>
                </a:tc>
                <a:tc>
                  <a:txBody>
                    <a:bodyPr/>
                    <a:lstStyle/>
                    <a:p>
                      <a:pPr algn="ctr" fontAlgn="t"/>
                      <a:r>
                        <a:rPr lang="hi-IN" sz="1600" dirty="0">
                          <a:effectLst/>
                        </a:rPr>
                        <a:t>2,10</a:t>
                      </a:r>
                    </a:p>
                  </a:txBody>
                  <a:tcPr marL="59552" marR="59552" marT="59552" marB="59552"/>
                </a:tc>
                <a:tc>
                  <a:txBody>
                    <a:bodyPr/>
                    <a:lstStyle/>
                    <a:p>
                      <a:pPr algn="ctr" fontAlgn="t"/>
                      <a:r>
                        <a:rPr lang="hi-IN" sz="1600">
                          <a:effectLst/>
                        </a:rPr>
                        <a:t>-</a:t>
                      </a:r>
                    </a:p>
                  </a:txBody>
                  <a:tcPr marL="59552" marR="59552" marT="59552" marB="59552"/>
                </a:tc>
                <a:tc>
                  <a:txBody>
                    <a:bodyPr/>
                    <a:lstStyle/>
                    <a:p>
                      <a:pPr algn="ctr" fontAlgn="t"/>
                      <a:r>
                        <a:rPr lang="hi-IN" sz="1600">
                          <a:effectLst/>
                        </a:rPr>
                        <a:t>0</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0</a:t>
                      </a:r>
                    </a:p>
                  </a:txBody>
                  <a:tcPr marL="59552" marR="59552" marT="59552" marB="59552"/>
                </a:tc>
                <a:extLst>
                  <a:ext uri="{0D108BD9-81ED-4DB2-BD59-A6C34878D82A}">
                    <a16:rowId xmlns:a16="http://schemas.microsoft.com/office/drawing/2014/main" xmlns="" val="560775260"/>
                  </a:ext>
                </a:extLst>
              </a:tr>
              <a:tr h="341267">
                <a:tc vMerge="1">
                  <a:txBody>
                    <a:bodyPr/>
                    <a:lstStyle/>
                    <a:p>
                      <a:endParaRPr lang="hi-IN"/>
                    </a:p>
                  </a:txBody>
                  <a:tcPr/>
                </a:tc>
                <a:tc>
                  <a:txBody>
                    <a:bodyPr/>
                    <a:lstStyle/>
                    <a:p>
                      <a:pPr algn="ctr" fontAlgn="t"/>
                      <a:r>
                        <a:rPr lang="hi-IN" sz="1600" dirty="0">
                          <a:effectLst/>
                        </a:rPr>
                        <a:t>8,9</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0</a:t>
                      </a:r>
                    </a:p>
                  </a:txBody>
                  <a:tcPr marL="59552" marR="59552" marT="59552" marB="59552"/>
                </a:tc>
                <a:tc>
                  <a:txBody>
                    <a:bodyPr/>
                    <a:lstStyle/>
                    <a:p>
                      <a:pPr algn="ctr" fontAlgn="t"/>
                      <a:r>
                        <a:rPr lang="hi-IN" sz="1600" dirty="0">
                          <a:effectLst/>
                        </a:rPr>
                        <a:t>0</a:t>
                      </a:r>
                    </a:p>
                  </a:txBody>
                  <a:tcPr marL="59552" marR="59552" marT="59552" marB="59552"/>
                </a:tc>
                <a:tc>
                  <a:txBody>
                    <a:bodyPr/>
                    <a:lstStyle/>
                    <a:p>
                      <a:pPr algn="ctr" fontAlgn="t"/>
                      <a:r>
                        <a:rPr lang="hi-IN" sz="1600">
                          <a:effectLst/>
                        </a:rPr>
                        <a:t>-</a:t>
                      </a:r>
                    </a:p>
                  </a:txBody>
                  <a:tcPr marL="59552" marR="59552" marT="59552" marB="59552"/>
                </a:tc>
                <a:extLst>
                  <a:ext uri="{0D108BD9-81ED-4DB2-BD59-A6C34878D82A}">
                    <a16:rowId xmlns:a16="http://schemas.microsoft.com/office/drawing/2014/main" xmlns="" val="723498703"/>
                  </a:ext>
                </a:extLst>
              </a:tr>
              <a:tr h="341267">
                <a:tc vMerge="1">
                  <a:txBody>
                    <a:bodyPr/>
                    <a:lstStyle/>
                    <a:p>
                      <a:endParaRPr lang="hi-IN"/>
                    </a:p>
                  </a:txBody>
                  <a:tcPr/>
                </a:tc>
                <a:tc>
                  <a:txBody>
                    <a:bodyPr/>
                    <a:lstStyle/>
                    <a:p>
                      <a:pPr algn="ctr" fontAlgn="t"/>
                      <a:r>
                        <a:rPr lang="hi-IN" sz="1600">
                          <a:effectLst/>
                        </a:rPr>
                        <a:t>8,10</a:t>
                      </a:r>
                    </a:p>
                  </a:txBody>
                  <a:tcPr marL="59552" marR="59552" marT="59552" marB="59552"/>
                </a:tc>
                <a:tc>
                  <a:txBody>
                    <a:bodyPr/>
                    <a:lstStyle/>
                    <a:p>
                      <a:pPr algn="ctr" fontAlgn="t"/>
                      <a:r>
                        <a:rPr lang="hi-IN" sz="1600" dirty="0">
                          <a:effectLst/>
                        </a:rPr>
                        <a:t>1</a:t>
                      </a:r>
                    </a:p>
                  </a:txBody>
                  <a:tcPr marL="59552" marR="59552" marT="59552" marB="59552"/>
                </a:tc>
                <a:tc>
                  <a:txBody>
                    <a:bodyPr/>
                    <a:lstStyle/>
                    <a:p>
                      <a:pPr algn="ctr" fontAlgn="t"/>
                      <a:r>
                        <a:rPr lang="hi-IN" sz="1600">
                          <a:effectLst/>
                        </a:rPr>
                        <a:t>0</a:t>
                      </a:r>
                    </a:p>
                  </a:txBody>
                  <a:tcPr marL="59552" marR="59552" marT="59552" marB="59552"/>
                </a:tc>
                <a:tc>
                  <a:txBody>
                    <a:bodyPr/>
                    <a:lstStyle/>
                    <a:p>
                      <a:pPr algn="ctr" fontAlgn="t"/>
                      <a:r>
                        <a:rPr lang="hi-IN" sz="1600">
                          <a:effectLst/>
                        </a:rPr>
                        <a:t>-</a:t>
                      </a:r>
                    </a:p>
                  </a:txBody>
                  <a:tcPr marL="59552" marR="59552" marT="59552" marB="59552"/>
                </a:tc>
                <a:tc>
                  <a:txBody>
                    <a:bodyPr/>
                    <a:lstStyle/>
                    <a:p>
                      <a:pPr algn="ctr" fontAlgn="t"/>
                      <a:r>
                        <a:rPr lang="hi-IN" sz="1600">
                          <a:effectLst/>
                        </a:rPr>
                        <a:t>0</a:t>
                      </a:r>
                    </a:p>
                  </a:txBody>
                  <a:tcPr marL="59552" marR="59552" marT="59552" marB="59552"/>
                </a:tc>
                <a:extLst>
                  <a:ext uri="{0D108BD9-81ED-4DB2-BD59-A6C34878D82A}">
                    <a16:rowId xmlns:a16="http://schemas.microsoft.com/office/drawing/2014/main" xmlns="" val="2910897881"/>
                  </a:ext>
                </a:extLst>
              </a:tr>
              <a:tr h="341267">
                <a:tc rowSpan="4">
                  <a:txBody>
                    <a:bodyPr/>
                    <a:lstStyle/>
                    <a:p>
                      <a:pPr algn="ctr" fontAlgn="ctr"/>
                      <a:r>
                        <a:rPr lang="en-US" sz="1600">
                          <a:effectLst/>
                        </a:rPr>
                        <a:t>GB2</a:t>
                      </a:r>
                    </a:p>
                  </a:txBody>
                  <a:tcPr marL="59552" marR="59552" marT="59552" marB="59552" anchor="ctr"/>
                </a:tc>
                <a:tc>
                  <a:txBody>
                    <a:bodyPr/>
                    <a:lstStyle/>
                    <a:p>
                      <a:pPr algn="ctr" fontAlgn="t"/>
                      <a:r>
                        <a:rPr lang="hi-IN" sz="1600">
                          <a:effectLst/>
                        </a:rPr>
                        <a:t>6,14</a:t>
                      </a:r>
                    </a:p>
                  </a:txBody>
                  <a:tcPr marL="59552" marR="59552" marT="59552" marB="59552"/>
                </a:tc>
                <a:tc>
                  <a:txBody>
                    <a:bodyPr/>
                    <a:lstStyle/>
                    <a:p>
                      <a:pPr algn="ctr" fontAlgn="t"/>
                      <a:r>
                        <a:rPr lang="hi-IN" sz="1600">
                          <a:effectLst/>
                        </a:rPr>
                        <a:t>-</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0</a:t>
                      </a:r>
                    </a:p>
                  </a:txBody>
                  <a:tcPr marL="59552" marR="59552" marT="59552" marB="59552"/>
                </a:tc>
                <a:extLst>
                  <a:ext uri="{0D108BD9-81ED-4DB2-BD59-A6C34878D82A}">
                    <a16:rowId xmlns:a16="http://schemas.microsoft.com/office/drawing/2014/main" xmlns="" val="1162481484"/>
                  </a:ext>
                </a:extLst>
              </a:tr>
              <a:tr h="341267">
                <a:tc vMerge="1">
                  <a:txBody>
                    <a:bodyPr/>
                    <a:lstStyle/>
                    <a:p>
                      <a:endParaRPr lang="hi-IN"/>
                    </a:p>
                  </a:txBody>
                  <a:tcPr/>
                </a:tc>
                <a:tc>
                  <a:txBody>
                    <a:bodyPr/>
                    <a:lstStyle/>
                    <a:p>
                      <a:pPr algn="ctr" fontAlgn="t"/>
                      <a:r>
                        <a:rPr lang="hi-IN" sz="1600">
                          <a:effectLst/>
                        </a:rPr>
                        <a:t>9,11</a:t>
                      </a:r>
                    </a:p>
                  </a:txBody>
                  <a:tcPr marL="59552" marR="59552" marT="59552" marB="59552"/>
                </a:tc>
                <a:tc>
                  <a:txBody>
                    <a:bodyPr/>
                    <a:lstStyle/>
                    <a:p>
                      <a:pPr algn="ctr" fontAlgn="t"/>
                      <a:r>
                        <a:rPr lang="hi-IN" sz="1600" dirty="0">
                          <a:effectLst/>
                        </a:rPr>
                        <a:t>1</a:t>
                      </a:r>
                    </a:p>
                  </a:txBody>
                  <a:tcPr marL="59552" marR="59552" marT="59552" marB="59552"/>
                </a:tc>
                <a:tc>
                  <a:txBody>
                    <a:bodyPr/>
                    <a:lstStyle/>
                    <a:p>
                      <a:pPr algn="ctr" fontAlgn="t"/>
                      <a:r>
                        <a:rPr lang="hi-IN" sz="1600">
                          <a:effectLst/>
                        </a:rPr>
                        <a:t>0</a:t>
                      </a:r>
                    </a:p>
                  </a:txBody>
                  <a:tcPr marL="59552" marR="59552" marT="59552" marB="59552"/>
                </a:tc>
                <a:tc>
                  <a:txBody>
                    <a:bodyPr/>
                    <a:lstStyle/>
                    <a:p>
                      <a:pPr algn="ctr" fontAlgn="t"/>
                      <a:r>
                        <a:rPr lang="hi-IN" sz="1600">
                          <a:effectLst/>
                        </a:rPr>
                        <a:t>-</a:t>
                      </a:r>
                    </a:p>
                  </a:txBody>
                  <a:tcPr marL="59552" marR="59552" marT="59552" marB="59552"/>
                </a:tc>
                <a:tc>
                  <a:txBody>
                    <a:bodyPr/>
                    <a:lstStyle/>
                    <a:p>
                      <a:pPr algn="ctr" fontAlgn="t"/>
                      <a:r>
                        <a:rPr lang="hi-IN" sz="1600">
                          <a:effectLst/>
                        </a:rPr>
                        <a:t>1</a:t>
                      </a:r>
                    </a:p>
                  </a:txBody>
                  <a:tcPr marL="59552" marR="59552" marT="59552" marB="59552"/>
                </a:tc>
                <a:extLst>
                  <a:ext uri="{0D108BD9-81ED-4DB2-BD59-A6C34878D82A}">
                    <a16:rowId xmlns:a16="http://schemas.microsoft.com/office/drawing/2014/main" xmlns="" val="1970633202"/>
                  </a:ext>
                </a:extLst>
              </a:tr>
              <a:tr h="341267">
                <a:tc vMerge="1">
                  <a:txBody>
                    <a:bodyPr/>
                    <a:lstStyle/>
                    <a:p>
                      <a:endParaRPr lang="hi-IN"/>
                    </a:p>
                  </a:txBody>
                  <a:tcPr/>
                </a:tc>
                <a:tc>
                  <a:txBody>
                    <a:bodyPr/>
                    <a:lstStyle/>
                    <a:p>
                      <a:pPr algn="ctr" fontAlgn="t"/>
                      <a:r>
                        <a:rPr lang="hi-IN" sz="1600">
                          <a:effectLst/>
                        </a:rPr>
                        <a:t>10,11</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dirty="0">
                          <a:effectLst/>
                        </a:rPr>
                        <a:t>0</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a:t>
                      </a:r>
                    </a:p>
                  </a:txBody>
                  <a:tcPr marL="59552" marR="59552" marT="59552" marB="59552"/>
                </a:tc>
                <a:extLst>
                  <a:ext uri="{0D108BD9-81ED-4DB2-BD59-A6C34878D82A}">
                    <a16:rowId xmlns:a16="http://schemas.microsoft.com/office/drawing/2014/main" xmlns="" val="203420800"/>
                  </a:ext>
                </a:extLst>
              </a:tr>
              <a:tr h="341267">
                <a:tc vMerge="1">
                  <a:txBody>
                    <a:bodyPr/>
                    <a:lstStyle/>
                    <a:p>
                      <a:endParaRPr lang="hi-IN"/>
                    </a:p>
                  </a:txBody>
                  <a:tcPr/>
                </a:tc>
                <a:tc>
                  <a:txBody>
                    <a:bodyPr/>
                    <a:lstStyle/>
                    <a:p>
                      <a:pPr algn="ctr" fontAlgn="t"/>
                      <a:r>
                        <a:rPr lang="hi-IN" sz="1600">
                          <a:effectLst/>
                        </a:rPr>
                        <a:t>10,14</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dirty="0">
                          <a:effectLst/>
                        </a:rPr>
                        <a:t>-</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0</a:t>
                      </a:r>
                    </a:p>
                  </a:txBody>
                  <a:tcPr marL="59552" marR="59552" marT="59552" marB="59552"/>
                </a:tc>
                <a:extLst>
                  <a:ext uri="{0D108BD9-81ED-4DB2-BD59-A6C34878D82A}">
                    <a16:rowId xmlns:a16="http://schemas.microsoft.com/office/drawing/2014/main" xmlns="" val="3528476868"/>
                  </a:ext>
                </a:extLst>
              </a:tr>
              <a:tr h="341267">
                <a:tc rowSpan="2">
                  <a:txBody>
                    <a:bodyPr/>
                    <a:lstStyle/>
                    <a:p>
                      <a:pPr algn="ctr" fontAlgn="ctr"/>
                      <a:r>
                        <a:rPr lang="en-US" sz="1600">
                          <a:effectLst/>
                        </a:rPr>
                        <a:t>GB3</a:t>
                      </a:r>
                    </a:p>
                  </a:txBody>
                  <a:tcPr marL="59552" marR="59552" marT="59552" marB="59552" anchor="ctr"/>
                </a:tc>
                <a:tc>
                  <a:txBody>
                    <a:bodyPr/>
                    <a:lstStyle/>
                    <a:p>
                      <a:pPr algn="ctr" fontAlgn="t"/>
                      <a:r>
                        <a:rPr lang="hi-IN" sz="1600">
                          <a:effectLst/>
                        </a:rPr>
                        <a:t>11,15</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dirty="0">
                          <a:effectLst/>
                        </a:rPr>
                        <a:t>-</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1</a:t>
                      </a:r>
                    </a:p>
                  </a:txBody>
                  <a:tcPr marL="59552" marR="59552" marT="59552" marB="59552"/>
                </a:tc>
                <a:extLst>
                  <a:ext uri="{0D108BD9-81ED-4DB2-BD59-A6C34878D82A}">
                    <a16:rowId xmlns:a16="http://schemas.microsoft.com/office/drawing/2014/main" xmlns="" val="2879650305"/>
                  </a:ext>
                </a:extLst>
              </a:tr>
              <a:tr h="341267">
                <a:tc vMerge="1">
                  <a:txBody>
                    <a:bodyPr/>
                    <a:lstStyle/>
                    <a:p>
                      <a:endParaRPr lang="hi-IN"/>
                    </a:p>
                  </a:txBody>
                  <a:tcPr/>
                </a:tc>
                <a:tc>
                  <a:txBody>
                    <a:bodyPr/>
                    <a:lstStyle/>
                    <a:p>
                      <a:pPr algn="ctr" fontAlgn="t"/>
                      <a:r>
                        <a:rPr lang="hi-IN" sz="1600">
                          <a:effectLst/>
                        </a:rPr>
                        <a:t>14,15</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a:effectLst/>
                        </a:rPr>
                        <a:t>1</a:t>
                      </a:r>
                    </a:p>
                  </a:txBody>
                  <a:tcPr marL="59552" marR="59552" marT="59552" marB="59552"/>
                </a:tc>
                <a:tc>
                  <a:txBody>
                    <a:bodyPr/>
                    <a:lstStyle/>
                    <a:p>
                      <a:pPr algn="ctr" fontAlgn="t"/>
                      <a:r>
                        <a:rPr lang="hi-IN" sz="1600" dirty="0">
                          <a:effectLst/>
                        </a:rPr>
                        <a:t>1</a:t>
                      </a:r>
                    </a:p>
                  </a:txBody>
                  <a:tcPr marL="59552" marR="59552" marT="59552" marB="59552"/>
                </a:tc>
                <a:tc>
                  <a:txBody>
                    <a:bodyPr/>
                    <a:lstStyle/>
                    <a:p>
                      <a:pPr algn="ctr" fontAlgn="t"/>
                      <a:r>
                        <a:rPr lang="hi-IN" sz="1600" dirty="0">
                          <a:effectLst/>
                        </a:rPr>
                        <a:t>-</a:t>
                      </a:r>
                    </a:p>
                  </a:txBody>
                  <a:tcPr marL="59552" marR="59552" marT="59552" marB="59552"/>
                </a:tc>
                <a:extLst>
                  <a:ext uri="{0D108BD9-81ED-4DB2-BD59-A6C34878D82A}">
                    <a16:rowId xmlns:a16="http://schemas.microsoft.com/office/drawing/2014/main" xmlns="" val="2626762230"/>
                  </a:ext>
                </a:extLst>
              </a:tr>
            </a:tbl>
          </a:graphicData>
        </a:graphic>
      </p:graphicFrame>
      <p:sp>
        <p:nvSpPr>
          <p:cNvPr id="10" name="TextBox 9">
            <a:extLst>
              <a:ext uri="{FF2B5EF4-FFF2-40B4-BE49-F238E27FC236}">
                <a16:creationId xmlns:a16="http://schemas.microsoft.com/office/drawing/2014/main" xmlns="" id="{55C14AB3-0D7E-44B3-811A-03FB581C5608}"/>
              </a:ext>
            </a:extLst>
          </p:cNvPr>
          <p:cNvSpPr txBox="1"/>
          <p:nvPr/>
        </p:nvSpPr>
        <p:spPr>
          <a:xfrm>
            <a:off x="244151" y="2795265"/>
            <a:ext cx="3642049" cy="3139321"/>
          </a:xfrm>
          <a:prstGeom prst="rect">
            <a:avLst/>
          </a:prstGeom>
          <a:noFill/>
        </p:spPr>
        <p:txBody>
          <a:bodyPr wrap="square">
            <a:spAutoFit/>
          </a:bodyPr>
          <a:lstStyle/>
          <a:p>
            <a:r>
              <a:rPr lang="en-US" dirty="0"/>
              <a:t>The min terms, which are differed in only one-bit position from adjacent groups are merged. </a:t>
            </a:r>
          </a:p>
          <a:p>
            <a:r>
              <a:rPr lang="en-US" dirty="0"/>
              <a:t>That differed bit is represented with this symbol, ‘-‘. </a:t>
            </a:r>
          </a:p>
          <a:p>
            <a:r>
              <a:rPr lang="en-US" dirty="0"/>
              <a:t>In this case, there are three groups and each group contains combinations of two min terms. The given table shows the possible merging of min term pairs from adjacent groups.</a:t>
            </a:r>
            <a:endParaRPr lang="hi-IN" dirty="0"/>
          </a:p>
        </p:txBody>
      </p:sp>
      <p:sp>
        <p:nvSpPr>
          <p:cNvPr id="11" name="TextBox 10">
            <a:extLst>
              <a:ext uri="{FF2B5EF4-FFF2-40B4-BE49-F238E27FC236}">
                <a16:creationId xmlns:a16="http://schemas.microsoft.com/office/drawing/2014/main" xmlns="" id="{478B2AA9-38E8-408F-B7B7-0FCF0A5AA7FD}"/>
              </a:ext>
            </a:extLst>
          </p:cNvPr>
          <p:cNvSpPr txBox="1"/>
          <p:nvPr/>
        </p:nvSpPr>
        <p:spPr>
          <a:xfrm>
            <a:off x="4191000" y="5949791"/>
            <a:ext cx="4609322" cy="646331"/>
          </a:xfrm>
          <a:prstGeom prst="rect">
            <a:avLst/>
          </a:prstGeom>
          <a:noFill/>
        </p:spPr>
        <p:txBody>
          <a:bodyPr wrap="square">
            <a:spAutoFit/>
          </a:bodyPr>
          <a:lstStyle/>
          <a:p>
            <a:r>
              <a:rPr lang="en-US" dirty="0"/>
              <a:t>The given table shows the possible merging of min terms from adjacent groups.</a:t>
            </a:r>
            <a:endParaRPr lang="hi-IN" dirty="0"/>
          </a:p>
        </p:txBody>
      </p:sp>
    </p:spTree>
    <p:extLst>
      <p:ext uri="{BB962C8B-B14F-4D97-AF65-F5344CB8AC3E}">
        <p14:creationId xmlns:p14="http://schemas.microsoft.com/office/powerpoint/2010/main" val="1692557436"/>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7" name="TextBox 6">
            <a:extLst>
              <a:ext uri="{FF2B5EF4-FFF2-40B4-BE49-F238E27FC236}">
                <a16:creationId xmlns:a16="http://schemas.microsoft.com/office/drawing/2014/main" xmlns="" id="{3507791D-3710-4F76-BECC-00724E7E75D4}"/>
              </a:ext>
            </a:extLst>
          </p:cNvPr>
          <p:cNvSpPr txBox="1"/>
          <p:nvPr/>
        </p:nvSpPr>
        <p:spPr>
          <a:xfrm>
            <a:off x="304800" y="1284643"/>
            <a:ext cx="3200400" cy="4524315"/>
          </a:xfrm>
          <a:prstGeom prst="rect">
            <a:avLst/>
          </a:prstGeom>
          <a:noFill/>
        </p:spPr>
        <p:txBody>
          <a:bodyPr wrap="square" rtlCol="0">
            <a:spAutoFit/>
          </a:bodyPr>
          <a:lstStyle/>
          <a:p>
            <a:r>
              <a:rPr lang="en-US" b="0" i="0" dirty="0">
                <a:solidFill>
                  <a:srgbClr val="000000"/>
                </a:solidFill>
                <a:effectLst/>
                <a:latin typeface="Nunito" pitchFamily="2" charset="0"/>
              </a:rPr>
              <a:t>The successive groups of min term pairs, which are differed in only one-bit position are merged. </a:t>
            </a:r>
          </a:p>
          <a:p>
            <a:r>
              <a:rPr lang="en-US" b="0" i="0" dirty="0">
                <a:solidFill>
                  <a:srgbClr val="000000"/>
                </a:solidFill>
                <a:effectLst/>
                <a:latin typeface="Nunito" pitchFamily="2" charset="0"/>
              </a:rPr>
              <a:t>That differed bit is represented with this symbol, ‘-‘. </a:t>
            </a:r>
          </a:p>
          <a:p>
            <a:r>
              <a:rPr lang="en-US" b="0" i="0" dirty="0">
                <a:solidFill>
                  <a:srgbClr val="000000"/>
                </a:solidFill>
                <a:effectLst/>
                <a:latin typeface="Nunito" pitchFamily="2" charset="0"/>
              </a:rPr>
              <a:t>In this case, there are two groups and each group contains combinations of four min terms. </a:t>
            </a:r>
          </a:p>
          <a:p>
            <a:r>
              <a:rPr lang="en-US" b="0" i="0" dirty="0">
                <a:solidFill>
                  <a:srgbClr val="000000"/>
                </a:solidFill>
                <a:effectLst/>
                <a:latin typeface="Nunito" pitchFamily="2" charset="0"/>
              </a:rPr>
              <a:t>Here, these combinations of 4 min terms are available in two rows. </a:t>
            </a:r>
          </a:p>
          <a:p>
            <a:r>
              <a:rPr lang="en-US" b="0" i="0" dirty="0">
                <a:solidFill>
                  <a:srgbClr val="000000"/>
                </a:solidFill>
                <a:effectLst/>
                <a:latin typeface="Nunito" pitchFamily="2" charset="0"/>
              </a:rPr>
              <a:t>So, we can remove the repeated rows. </a:t>
            </a:r>
            <a:endParaRPr lang="en-US" dirty="0"/>
          </a:p>
        </p:txBody>
      </p:sp>
      <p:graphicFrame>
        <p:nvGraphicFramePr>
          <p:cNvPr id="6" name="Table 5">
            <a:extLst>
              <a:ext uri="{FF2B5EF4-FFF2-40B4-BE49-F238E27FC236}">
                <a16:creationId xmlns:a16="http://schemas.microsoft.com/office/drawing/2014/main" xmlns="" id="{480F014D-BC70-4BEA-BE60-A99E4698D2B2}"/>
              </a:ext>
            </a:extLst>
          </p:cNvPr>
          <p:cNvGraphicFramePr>
            <a:graphicFrameLocks noGrp="1"/>
          </p:cNvGraphicFramePr>
          <p:nvPr>
            <p:extLst>
              <p:ext uri="{D42A27DB-BD31-4B8C-83A1-F6EECF244321}">
                <p14:modId xmlns:p14="http://schemas.microsoft.com/office/powerpoint/2010/main" val="3520846669"/>
              </p:ext>
            </p:extLst>
          </p:nvPr>
        </p:nvGraphicFramePr>
        <p:xfrm>
          <a:off x="3656781" y="1519335"/>
          <a:ext cx="5243068" cy="4525962"/>
        </p:xfrm>
        <a:graphic>
          <a:graphicData uri="http://schemas.openxmlformats.org/drawingml/2006/table">
            <a:tbl>
              <a:tblPr>
                <a:tableStyleId>{5940675A-B579-460E-94D1-54222C63F5DA}</a:tableStyleId>
              </a:tblPr>
              <a:tblGrid>
                <a:gridCol w="1047364">
                  <a:extLst>
                    <a:ext uri="{9D8B030D-6E8A-4147-A177-3AD203B41FA5}">
                      <a16:colId xmlns:a16="http://schemas.microsoft.com/office/drawing/2014/main" xmlns="" val="478696258"/>
                    </a:ext>
                  </a:extLst>
                </a:gridCol>
                <a:gridCol w="1047364">
                  <a:extLst>
                    <a:ext uri="{9D8B030D-6E8A-4147-A177-3AD203B41FA5}">
                      <a16:colId xmlns:a16="http://schemas.microsoft.com/office/drawing/2014/main" xmlns="" val="572387102"/>
                    </a:ext>
                  </a:extLst>
                </a:gridCol>
                <a:gridCol w="787085">
                  <a:extLst>
                    <a:ext uri="{9D8B030D-6E8A-4147-A177-3AD203B41FA5}">
                      <a16:colId xmlns:a16="http://schemas.microsoft.com/office/drawing/2014/main" xmlns="" val="699914632"/>
                    </a:ext>
                  </a:extLst>
                </a:gridCol>
                <a:gridCol w="787085">
                  <a:extLst>
                    <a:ext uri="{9D8B030D-6E8A-4147-A177-3AD203B41FA5}">
                      <a16:colId xmlns:a16="http://schemas.microsoft.com/office/drawing/2014/main" xmlns="" val="1709755485"/>
                    </a:ext>
                  </a:extLst>
                </a:gridCol>
                <a:gridCol w="787085">
                  <a:extLst>
                    <a:ext uri="{9D8B030D-6E8A-4147-A177-3AD203B41FA5}">
                      <a16:colId xmlns:a16="http://schemas.microsoft.com/office/drawing/2014/main" xmlns="" val="437338405"/>
                    </a:ext>
                  </a:extLst>
                </a:gridCol>
                <a:gridCol w="787085">
                  <a:extLst>
                    <a:ext uri="{9D8B030D-6E8A-4147-A177-3AD203B41FA5}">
                      <a16:colId xmlns:a16="http://schemas.microsoft.com/office/drawing/2014/main" xmlns="" val="3650988528"/>
                    </a:ext>
                  </a:extLst>
                </a:gridCol>
              </a:tblGrid>
              <a:tr h="646566">
                <a:tc>
                  <a:txBody>
                    <a:bodyPr/>
                    <a:lstStyle/>
                    <a:p>
                      <a:pPr algn="ctr" fontAlgn="t"/>
                      <a:r>
                        <a:rPr lang="en-US" sz="1600" dirty="0">
                          <a:effectLst/>
                        </a:rPr>
                        <a:t>Group Name</a:t>
                      </a:r>
                    </a:p>
                  </a:txBody>
                  <a:tcPr marL="58779" marR="58779" marT="58779" marB="58779"/>
                </a:tc>
                <a:tc>
                  <a:txBody>
                    <a:bodyPr/>
                    <a:lstStyle/>
                    <a:p>
                      <a:pPr algn="ctr" fontAlgn="t"/>
                      <a:r>
                        <a:rPr lang="en-US" sz="1600">
                          <a:effectLst/>
                        </a:rPr>
                        <a:t>Min terms</a:t>
                      </a:r>
                    </a:p>
                  </a:txBody>
                  <a:tcPr marL="58779" marR="58779" marT="58779" marB="58779"/>
                </a:tc>
                <a:tc>
                  <a:txBody>
                    <a:bodyPr/>
                    <a:lstStyle/>
                    <a:p>
                      <a:pPr algn="ctr" fontAlgn="t"/>
                      <a:r>
                        <a:rPr lang="en-US" sz="1600">
                          <a:effectLst/>
                        </a:rPr>
                        <a:t>W</a:t>
                      </a:r>
                    </a:p>
                  </a:txBody>
                  <a:tcPr marL="58779" marR="58779" marT="58779" marB="58779"/>
                </a:tc>
                <a:tc>
                  <a:txBody>
                    <a:bodyPr/>
                    <a:lstStyle/>
                    <a:p>
                      <a:pPr algn="ctr" fontAlgn="t"/>
                      <a:r>
                        <a:rPr lang="en-US" sz="1600">
                          <a:effectLst/>
                        </a:rPr>
                        <a:t>X</a:t>
                      </a:r>
                    </a:p>
                  </a:txBody>
                  <a:tcPr marL="58779" marR="58779" marT="58779" marB="58779"/>
                </a:tc>
                <a:tc>
                  <a:txBody>
                    <a:bodyPr/>
                    <a:lstStyle/>
                    <a:p>
                      <a:pPr algn="ctr" fontAlgn="t"/>
                      <a:r>
                        <a:rPr lang="en-US" sz="1600">
                          <a:effectLst/>
                        </a:rPr>
                        <a:t>Y</a:t>
                      </a:r>
                    </a:p>
                  </a:txBody>
                  <a:tcPr marL="58779" marR="58779" marT="58779" marB="58779"/>
                </a:tc>
                <a:tc>
                  <a:txBody>
                    <a:bodyPr/>
                    <a:lstStyle/>
                    <a:p>
                      <a:pPr algn="ctr" fontAlgn="t"/>
                      <a:r>
                        <a:rPr lang="en-US" sz="1600">
                          <a:effectLst/>
                        </a:rPr>
                        <a:t>Z</a:t>
                      </a:r>
                    </a:p>
                  </a:txBody>
                  <a:tcPr marL="58779" marR="58779" marT="58779" marB="58779"/>
                </a:tc>
                <a:extLst>
                  <a:ext uri="{0D108BD9-81ED-4DB2-BD59-A6C34878D82A}">
                    <a16:rowId xmlns:a16="http://schemas.microsoft.com/office/drawing/2014/main" xmlns="" val="470714115"/>
                  </a:ext>
                </a:extLst>
              </a:tr>
              <a:tr h="646566">
                <a:tc rowSpan="4">
                  <a:txBody>
                    <a:bodyPr/>
                    <a:lstStyle/>
                    <a:p>
                      <a:pPr algn="ctr" fontAlgn="ctr"/>
                      <a:r>
                        <a:rPr lang="en-US" sz="1600">
                          <a:effectLst/>
                        </a:rPr>
                        <a:t>GB1</a:t>
                      </a:r>
                    </a:p>
                  </a:txBody>
                  <a:tcPr marL="58779" marR="58779" marT="58779" marB="58779" anchor="ctr"/>
                </a:tc>
                <a:tc>
                  <a:txBody>
                    <a:bodyPr/>
                    <a:lstStyle/>
                    <a:p>
                      <a:pPr algn="ctr" fontAlgn="t"/>
                      <a:r>
                        <a:rPr lang="hi-IN" sz="1600">
                          <a:effectLst/>
                        </a:rPr>
                        <a:t>2,6,10,14</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a:effectLst/>
                        </a:rPr>
                        <a:t>0</a:t>
                      </a:r>
                    </a:p>
                  </a:txBody>
                  <a:tcPr marL="58779" marR="58779" marT="58779" marB="58779"/>
                </a:tc>
                <a:extLst>
                  <a:ext uri="{0D108BD9-81ED-4DB2-BD59-A6C34878D82A}">
                    <a16:rowId xmlns:a16="http://schemas.microsoft.com/office/drawing/2014/main" xmlns="" val="2488211274"/>
                  </a:ext>
                </a:extLst>
              </a:tr>
              <a:tr h="646566">
                <a:tc vMerge="1">
                  <a:txBody>
                    <a:bodyPr/>
                    <a:lstStyle/>
                    <a:p>
                      <a:endParaRPr lang="hi-IN"/>
                    </a:p>
                  </a:txBody>
                  <a:tcPr/>
                </a:tc>
                <a:tc>
                  <a:txBody>
                    <a:bodyPr/>
                    <a:lstStyle/>
                    <a:p>
                      <a:pPr algn="ctr" fontAlgn="t"/>
                      <a:r>
                        <a:rPr lang="hi-IN" sz="1600">
                          <a:effectLst/>
                        </a:rPr>
                        <a:t>2,10,6,14</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a:effectLst/>
                        </a:rPr>
                        <a:t>0</a:t>
                      </a:r>
                    </a:p>
                  </a:txBody>
                  <a:tcPr marL="58779" marR="58779" marT="58779" marB="58779"/>
                </a:tc>
                <a:extLst>
                  <a:ext uri="{0D108BD9-81ED-4DB2-BD59-A6C34878D82A}">
                    <a16:rowId xmlns:a16="http://schemas.microsoft.com/office/drawing/2014/main" xmlns="" val="575010538"/>
                  </a:ext>
                </a:extLst>
              </a:tr>
              <a:tr h="646566">
                <a:tc vMerge="1">
                  <a:txBody>
                    <a:bodyPr/>
                    <a:lstStyle/>
                    <a:p>
                      <a:endParaRPr lang="hi-IN"/>
                    </a:p>
                  </a:txBody>
                  <a:tcPr/>
                </a:tc>
                <a:tc>
                  <a:txBody>
                    <a:bodyPr/>
                    <a:lstStyle/>
                    <a:p>
                      <a:pPr algn="ctr" fontAlgn="t"/>
                      <a:r>
                        <a:rPr lang="hi-IN" sz="1600">
                          <a:effectLst/>
                        </a:rPr>
                        <a:t>8,9,10,11</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a:effectLst/>
                        </a:rPr>
                        <a:t>0</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a:t>
                      </a:r>
                    </a:p>
                  </a:txBody>
                  <a:tcPr marL="58779" marR="58779" marT="58779" marB="58779"/>
                </a:tc>
                <a:extLst>
                  <a:ext uri="{0D108BD9-81ED-4DB2-BD59-A6C34878D82A}">
                    <a16:rowId xmlns:a16="http://schemas.microsoft.com/office/drawing/2014/main" xmlns="" val="3640331361"/>
                  </a:ext>
                </a:extLst>
              </a:tr>
              <a:tr h="646566">
                <a:tc vMerge="1">
                  <a:txBody>
                    <a:bodyPr/>
                    <a:lstStyle/>
                    <a:p>
                      <a:endParaRPr lang="hi-IN"/>
                    </a:p>
                  </a:txBody>
                  <a:tcPr/>
                </a:tc>
                <a:tc>
                  <a:txBody>
                    <a:bodyPr/>
                    <a:lstStyle/>
                    <a:p>
                      <a:pPr algn="ctr" fontAlgn="t"/>
                      <a:r>
                        <a:rPr lang="hi-IN" sz="1600">
                          <a:effectLst/>
                        </a:rPr>
                        <a:t>8,10,9,11</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a:effectLst/>
                        </a:rPr>
                        <a:t>0</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a:t>
                      </a:r>
                    </a:p>
                  </a:txBody>
                  <a:tcPr marL="58779" marR="58779" marT="58779" marB="58779"/>
                </a:tc>
                <a:extLst>
                  <a:ext uri="{0D108BD9-81ED-4DB2-BD59-A6C34878D82A}">
                    <a16:rowId xmlns:a16="http://schemas.microsoft.com/office/drawing/2014/main" xmlns="" val="1969461588"/>
                  </a:ext>
                </a:extLst>
              </a:tr>
              <a:tr h="646566">
                <a:tc rowSpan="2">
                  <a:txBody>
                    <a:bodyPr/>
                    <a:lstStyle/>
                    <a:p>
                      <a:pPr algn="ctr" fontAlgn="ctr"/>
                      <a:r>
                        <a:rPr lang="en-US" sz="1600">
                          <a:effectLst/>
                        </a:rPr>
                        <a:t>GB2</a:t>
                      </a:r>
                    </a:p>
                  </a:txBody>
                  <a:tcPr marL="58779" marR="58779" marT="58779" marB="58779" anchor="ctr"/>
                </a:tc>
                <a:tc>
                  <a:txBody>
                    <a:bodyPr/>
                    <a:lstStyle/>
                    <a:p>
                      <a:pPr algn="ctr" fontAlgn="t"/>
                      <a:r>
                        <a:rPr lang="hi-IN" sz="1600" dirty="0">
                          <a:effectLst/>
                        </a:rPr>
                        <a:t>10,11,14,15</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a:effectLst/>
                        </a:rPr>
                        <a:t>-</a:t>
                      </a:r>
                    </a:p>
                  </a:txBody>
                  <a:tcPr marL="58779" marR="58779" marT="58779" marB="58779"/>
                </a:tc>
                <a:extLst>
                  <a:ext uri="{0D108BD9-81ED-4DB2-BD59-A6C34878D82A}">
                    <a16:rowId xmlns:a16="http://schemas.microsoft.com/office/drawing/2014/main" xmlns="" val="708065392"/>
                  </a:ext>
                </a:extLst>
              </a:tr>
              <a:tr h="646566">
                <a:tc vMerge="1">
                  <a:txBody>
                    <a:bodyPr/>
                    <a:lstStyle/>
                    <a:p>
                      <a:endParaRPr lang="hi-IN"/>
                    </a:p>
                  </a:txBody>
                  <a:tcPr/>
                </a:tc>
                <a:tc>
                  <a:txBody>
                    <a:bodyPr/>
                    <a:lstStyle/>
                    <a:p>
                      <a:pPr algn="ctr" fontAlgn="t"/>
                      <a:r>
                        <a:rPr lang="hi-IN" sz="1600">
                          <a:effectLst/>
                        </a:rPr>
                        <a:t>10,14,11,15</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a:effectLst/>
                        </a:rPr>
                        <a:t>-</a:t>
                      </a:r>
                    </a:p>
                  </a:txBody>
                  <a:tcPr marL="58779" marR="58779" marT="58779" marB="58779"/>
                </a:tc>
                <a:tc>
                  <a:txBody>
                    <a:bodyPr/>
                    <a:lstStyle/>
                    <a:p>
                      <a:pPr algn="ctr" fontAlgn="t"/>
                      <a:r>
                        <a:rPr lang="hi-IN" sz="1600">
                          <a:effectLst/>
                        </a:rPr>
                        <a:t>1</a:t>
                      </a:r>
                    </a:p>
                  </a:txBody>
                  <a:tcPr marL="58779" marR="58779" marT="58779" marB="58779"/>
                </a:tc>
                <a:tc>
                  <a:txBody>
                    <a:bodyPr/>
                    <a:lstStyle/>
                    <a:p>
                      <a:pPr algn="ctr" fontAlgn="t"/>
                      <a:r>
                        <a:rPr lang="hi-IN" sz="1600" dirty="0">
                          <a:effectLst/>
                        </a:rPr>
                        <a:t>-</a:t>
                      </a:r>
                    </a:p>
                  </a:txBody>
                  <a:tcPr marL="58779" marR="58779" marT="58779" marB="58779"/>
                </a:tc>
                <a:extLst>
                  <a:ext uri="{0D108BD9-81ED-4DB2-BD59-A6C34878D82A}">
                    <a16:rowId xmlns:a16="http://schemas.microsoft.com/office/drawing/2014/main" xmlns="" val="1790085192"/>
                  </a:ext>
                </a:extLst>
              </a:tr>
            </a:tbl>
          </a:graphicData>
        </a:graphic>
      </p:graphicFrame>
    </p:spTree>
    <p:extLst>
      <p:ext uri="{BB962C8B-B14F-4D97-AF65-F5344CB8AC3E}">
        <p14:creationId xmlns:p14="http://schemas.microsoft.com/office/powerpoint/2010/main" val="2188190101"/>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7" name="TextBox 6">
            <a:extLst>
              <a:ext uri="{FF2B5EF4-FFF2-40B4-BE49-F238E27FC236}">
                <a16:creationId xmlns:a16="http://schemas.microsoft.com/office/drawing/2014/main" xmlns="" id="{3507791D-3710-4F76-BECC-00724E7E75D4}"/>
              </a:ext>
            </a:extLst>
          </p:cNvPr>
          <p:cNvSpPr txBox="1"/>
          <p:nvPr/>
        </p:nvSpPr>
        <p:spPr>
          <a:xfrm>
            <a:off x="304800" y="1284643"/>
            <a:ext cx="3200400" cy="4247317"/>
          </a:xfrm>
          <a:prstGeom prst="rect">
            <a:avLst/>
          </a:prstGeom>
          <a:noFill/>
        </p:spPr>
        <p:txBody>
          <a:bodyPr wrap="square" rtlCol="0">
            <a:spAutoFit/>
          </a:bodyPr>
          <a:lstStyle/>
          <a:p>
            <a:pPr algn="just"/>
            <a:r>
              <a:rPr lang="en-US" b="0" i="0" dirty="0">
                <a:solidFill>
                  <a:srgbClr val="000000"/>
                </a:solidFill>
                <a:effectLst/>
                <a:latin typeface="Nunito" pitchFamily="2" charset="0"/>
              </a:rPr>
              <a:t>Further merging of the combinations of min terms from adjacent groups is not possible, since they are differed in more than one-bit position. </a:t>
            </a:r>
          </a:p>
          <a:p>
            <a:pPr algn="just"/>
            <a:r>
              <a:rPr lang="en-US" b="0" i="0" dirty="0">
                <a:solidFill>
                  <a:srgbClr val="000000"/>
                </a:solidFill>
                <a:effectLst/>
                <a:latin typeface="Nunito" pitchFamily="2" charset="0"/>
              </a:rPr>
              <a:t>There are three rows in the above table. </a:t>
            </a:r>
          </a:p>
          <a:p>
            <a:pPr algn="just"/>
            <a:r>
              <a:rPr lang="en-US" b="0" i="0" dirty="0">
                <a:solidFill>
                  <a:srgbClr val="000000"/>
                </a:solidFill>
                <a:effectLst/>
                <a:latin typeface="Nunito" pitchFamily="2" charset="0"/>
              </a:rPr>
              <a:t>So, each row will give one prime implicant. </a:t>
            </a:r>
          </a:p>
          <a:p>
            <a:pPr algn="just"/>
            <a:r>
              <a:rPr lang="en-US" b="0" i="0" dirty="0">
                <a:solidFill>
                  <a:srgbClr val="000000"/>
                </a:solidFill>
                <a:effectLst/>
                <a:latin typeface="Nunito" pitchFamily="2" charset="0"/>
              </a:rPr>
              <a:t>Therefore, the </a:t>
            </a:r>
            <a:r>
              <a:rPr lang="en-US" b="1" i="0" dirty="0">
                <a:solidFill>
                  <a:srgbClr val="000000"/>
                </a:solidFill>
                <a:effectLst/>
                <a:latin typeface="Nunito" pitchFamily="2" charset="0"/>
              </a:rPr>
              <a:t>prime implicants</a:t>
            </a:r>
            <a:r>
              <a:rPr lang="en-US" b="0" i="0" dirty="0">
                <a:solidFill>
                  <a:srgbClr val="000000"/>
                </a:solidFill>
                <a:effectLst/>
                <a:latin typeface="Nunito" pitchFamily="2" charset="0"/>
              </a:rPr>
              <a:t> are YZ’, WX’ &amp; WY.</a:t>
            </a:r>
          </a:p>
          <a:p>
            <a:pPr algn="just"/>
            <a:r>
              <a:rPr lang="en-US" b="0" i="0" dirty="0">
                <a:solidFill>
                  <a:srgbClr val="000000"/>
                </a:solidFill>
                <a:effectLst/>
                <a:latin typeface="Nunito" pitchFamily="2" charset="0"/>
              </a:rPr>
              <a:t>The </a:t>
            </a:r>
            <a:r>
              <a:rPr lang="en-US" b="1" i="0" dirty="0">
                <a:solidFill>
                  <a:srgbClr val="000000"/>
                </a:solidFill>
                <a:effectLst/>
                <a:latin typeface="Nunito" pitchFamily="2" charset="0"/>
              </a:rPr>
              <a:t>prime implicant table</a:t>
            </a:r>
            <a:r>
              <a:rPr lang="en-US" b="0" i="0" dirty="0">
                <a:solidFill>
                  <a:srgbClr val="000000"/>
                </a:solidFill>
                <a:effectLst/>
                <a:latin typeface="Nunito" pitchFamily="2" charset="0"/>
              </a:rPr>
              <a:t> is shown alongside.</a:t>
            </a:r>
          </a:p>
        </p:txBody>
      </p:sp>
      <p:graphicFrame>
        <p:nvGraphicFramePr>
          <p:cNvPr id="3" name="Table 2">
            <a:extLst>
              <a:ext uri="{FF2B5EF4-FFF2-40B4-BE49-F238E27FC236}">
                <a16:creationId xmlns:a16="http://schemas.microsoft.com/office/drawing/2014/main" xmlns="" id="{772F8C2E-59F0-4220-9F94-A3A417C9ECB6}"/>
              </a:ext>
            </a:extLst>
          </p:cNvPr>
          <p:cNvGraphicFramePr>
            <a:graphicFrameLocks noGrp="1"/>
          </p:cNvGraphicFramePr>
          <p:nvPr>
            <p:extLst>
              <p:ext uri="{D42A27DB-BD31-4B8C-83A1-F6EECF244321}">
                <p14:modId xmlns:p14="http://schemas.microsoft.com/office/powerpoint/2010/main" val="4270985413"/>
              </p:ext>
            </p:extLst>
          </p:nvPr>
        </p:nvGraphicFramePr>
        <p:xfrm>
          <a:off x="3733800" y="1524000"/>
          <a:ext cx="5141166" cy="1950720"/>
        </p:xfrm>
        <a:graphic>
          <a:graphicData uri="http://schemas.openxmlformats.org/drawingml/2006/table">
            <a:tbl>
              <a:tblPr>
                <a:tableStyleId>{5940675A-B579-460E-94D1-54222C63F5DA}</a:tableStyleId>
              </a:tblPr>
              <a:tblGrid>
                <a:gridCol w="1027009">
                  <a:extLst>
                    <a:ext uri="{9D8B030D-6E8A-4147-A177-3AD203B41FA5}">
                      <a16:colId xmlns:a16="http://schemas.microsoft.com/office/drawing/2014/main" xmlns="" val="1426961918"/>
                    </a:ext>
                  </a:extLst>
                </a:gridCol>
                <a:gridCol w="1027009">
                  <a:extLst>
                    <a:ext uri="{9D8B030D-6E8A-4147-A177-3AD203B41FA5}">
                      <a16:colId xmlns:a16="http://schemas.microsoft.com/office/drawing/2014/main" xmlns="" val="3339145998"/>
                    </a:ext>
                  </a:extLst>
                </a:gridCol>
                <a:gridCol w="771787">
                  <a:extLst>
                    <a:ext uri="{9D8B030D-6E8A-4147-A177-3AD203B41FA5}">
                      <a16:colId xmlns:a16="http://schemas.microsoft.com/office/drawing/2014/main" xmlns="" val="1656129471"/>
                    </a:ext>
                  </a:extLst>
                </a:gridCol>
                <a:gridCol w="771787">
                  <a:extLst>
                    <a:ext uri="{9D8B030D-6E8A-4147-A177-3AD203B41FA5}">
                      <a16:colId xmlns:a16="http://schemas.microsoft.com/office/drawing/2014/main" xmlns="" val="1858830595"/>
                    </a:ext>
                  </a:extLst>
                </a:gridCol>
                <a:gridCol w="771787">
                  <a:extLst>
                    <a:ext uri="{9D8B030D-6E8A-4147-A177-3AD203B41FA5}">
                      <a16:colId xmlns:a16="http://schemas.microsoft.com/office/drawing/2014/main" xmlns="" val="751137422"/>
                    </a:ext>
                  </a:extLst>
                </a:gridCol>
                <a:gridCol w="771787">
                  <a:extLst>
                    <a:ext uri="{9D8B030D-6E8A-4147-A177-3AD203B41FA5}">
                      <a16:colId xmlns:a16="http://schemas.microsoft.com/office/drawing/2014/main" xmlns="" val="996282116"/>
                    </a:ext>
                  </a:extLst>
                </a:gridCol>
              </a:tblGrid>
              <a:tr h="0">
                <a:tc>
                  <a:txBody>
                    <a:bodyPr/>
                    <a:lstStyle/>
                    <a:p>
                      <a:pPr algn="ctr" fontAlgn="t"/>
                      <a:r>
                        <a:rPr lang="en-US" sz="1600">
                          <a:effectLst/>
                        </a:rPr>
                        <a:t>Group Name</a:t>
                      </a:r>
                    </a:p>
                  </a:txBody>
                  <a:tcPr marL="60960" marR="60960" marT="60960" marB="60960"/>
                </a:tc>
                <a:tc>
                  <a:txBody>
                    <a:bodyPr/>
                    <a:lstStyle/>
                    <a:p>
                      <a:pPr algn="ctr" fontAlgn="t"/>
                      <a:r>
                        <a:rPr lang="en-US" sz="1600" dirty="0">
                          <a:effectLst/>
                        </a:rPr>
                        <a:t>Min terms</a:t>
                      </a:r>
                    </a:p>
                  </a:txBody>
                  <a:tcPr marL="60960" marR="60960" marT="60960" marB="60960"/>
                </a:tc>
                <a:tc>
                  <a:txBody>
                    <a:bodyPr/>
                    <a:lstStyle/>
                    <a:p>
                      <a:pPr algn="ctr" fontAlgn="t"/>
                      <a:r>
                        <a:rPr lang="en-US" sz="1600">
                          <a:effectLst/>
                        </a:rPr>
                        <a:t>W</a:t>
                      </a:r>
                    </a:p>
                  </a:txBody>
                  <a:tcPr marL="60960" marR="60960" marT="60960" marB="60960"/>
                </a:tc>
                <a:tc>
                  <a:txBody>
                    <a:bodyPr/>
                    <a:lstStyle/>
                    <a:p>
                      <a:pPr algn="ctr" fontAlgn="t"/>
                      <a:r>
                        <a:rPr lang="en-US" sz="1600">
                          <a:effectLst/>
                        </a:rPr>
                        <a:t>X</a:t>
                      </a:r>
                    </a:p>
                  </a:txBody>
                  <a:tcPr marL="60960" marR="60960" marT="60960" marB="60960"/>
                </a:tc>
                <a:tc>
                  <a:txBody>
                    <a:bodyPr/>
                    <a:lstStyle/>
                    <a:p>
                      <a:pPr algn="ctr" fontAlgn="t"/>
                      <a:r>
                        <a:rPr lang="en-US" sz="1600">
                          <a:effectLst/>
                        </a:rPr>
                        <a:t>Y</a:t>
                      </a:r>
                    </a:p>
                  </a:txBody>
                  <a:tcPr marL="60960" marR="60960" marT="60960" marB="60960"/>
                </a:tc>
                <a:tc>
                  <a:txBody>
                    <a:bodyPr/>
                    <a:lstStyle/>
                    <a:p>
                      <a:pPr algn="ctr" fontAlgn="t"/>
                      <a:r>
                        <a:rPr lang="en-US" sz="1600">
                          <a:effectLst/>
                        </a:rPr>
                        <a:t>Z</a:t>
                      </a:r>
                    </a:p>
                  </a:txBody>
                  <a:tcPr marL="60960" marR="60960" marT="60960" marB="60960"/>
                </a:tc>
                <a:extLst>
                  <a:ext uri="{0D108BD9-81ED-4DB2-BD59-A6C34878D82A}">
                    <a16:rowId xmlns:a16="http://schemas.microsoft.com/office/drawing/2014/main" xmlns="" val="4127574714"/>
                  </a:ext>
                </a:extLst>
              </a:tr>
              <a:tr h="0">
                <a:tc>
                  <a:txBody>
                    <a:bodyPr/>
                    <a:lstStyle/>
                    <a:p>
                      <a:pPr algn="ctr" fontAlgn="t"/>
                      <a:r>
                        <a:rPr lang="en-US" sz="1600">
                          <a:effectLst/>
                        </a:rPr>
                        <a:t>GC1</a:t>
                      </a:r>
                    </a:p>
                  </a:txBody>
                  <a:tcPr marL="60960" marR="60960" marT="60960" marB="60960"/>
                </a:tc>
                <a:tc>
                  <a:txBody>
                    <a:bodyPr/>
                    <a:lstStyle/>
                    <a:p>
                      <a:pPr algn="ctr" fontAlgn="t"/>
                      <a:r>
                        <a:rPr lang="hi-IN" sz="1600">
                          <a:effectLst/>
                        </a:rPr>
                        <a:t>2,6,10,14</a:t>
                      </a:r>
                    </a:p>
                  </a:txBody>
                  <a:tcPr marL="60960" marR="60960" marT="60960" marB="60960"/>
                </a:tc>
                <a:tc>
                  <a:txBody>
                    <a:bodyPr/>
                    <a:lstStyle/>
                    <a:p>
                      <a:pPr algn="ctr" fontAlgn="t"/>
                      <a:r>
                        <a:rPr lang="hi-IN" sz="1600">
                          <a:effectLst/>
                        </a:rPr>
                        <a:t>-</a:t>
                      </a:r>
                    </a:p>
                  </a:txBody>
                  <a:tcPr marL="60960" marR="60960" marT="60960" marB="60960"/>
                </a:tc>
                <a:tc>
                  <a:txBody>
                    <a:bodyPr/>
                    <a:lstStyle/>
                    <a:p>
                      <a:pPr algn="ctr" fontAlgn="t"/>
                      <a:r>
                        <a:rPr lang="hi-IN" sz="1600">
                          <a:effectLst/>
                        </a:rPr>
                        <a:t>-</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a:effectLst/>
                        </a:rPr>
                        <a:t>0</a:t>
                      </a:r>
                    </a:p>
                  </a:txBody>
                  <a:tcPr marL="60960" marR="60960" marT="60960" marB="60960"/>
                </a:tc>
                <a:extLst>
                  <a:ext uri="{0D108BD9-81ED-4DB2-BD59-A6C34878D82A}">
                    <a16:rowId xmlns:a16="http://schemas.microsoft.com/office/drawing/2014/main" xmlns="" val="529791531"/>
                  </a:ext>
                </a:extLst>
              </a:tr>
              <a:tr h="0">
                <a:tc>
                  <a:txBody>
                    <a:bodyPr/>
                    <a:lstStyle/>
                    <a:p>
                      <a:pPr algn="ctr" fontAlgn="t"/>
                      <a:endParaRPr lang="hi-IN" sz="1600">
                        <a:effectLst/>
                      </a:endParaRPr>
                    </a:p>
                  </a:txBody>
                  <a:tcPr marL="60960" marR="60960" marT="60960" marB="60960"/>
                </a:tc>
                <a:tc>
                  <a:txBody>
                    <a:bodyPr/>
                    <a:lstStyle/>
                    <a:p>
                      <a:pPr algn="ctr" fontAlgn="t"/>
                      <a:r>
                        <a:rPr lang="hi-IN" sz="1600">
                          <a:effectLst/>
                        </a:rPr>
                        <a:t>8,9,10,11</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a:effectLst/>
                        </a:rPr>
                        <a:t>0</a:t>
                      </a:r>
                    </a:p>
                  </a:txBody>
                  <a:tcPr marL="60960" marR="60960" marT="60960" marB="60960"/>
                </a:tc>
                <a:tc>
                  <a:txBody>
                    <a:bodyPr/>
                    <a:lstStyle/>
                    <a:p>
                      <a:pPr algn="ctr" fontAlgn="t"/>
                      <a:r>
                        <a:rPr lang="hi-IN" sz="1600">
                          <a:effectLst/>
                        </a:rPr>
                        <a:t>-</a:t>
                      </a:r>
                    </a:p>
                  </a:txBody>
                  <a:tcPr marL="60960" marR="60960" marT="60960" marB="60960"/>
                </a:tc>
                <a:tc>
                  <a:txBody>
                    <a:bodyPr/>
                    <a:lstStyle/>
                    <a:p>
                      <a:pPr algn="ctr" fontAlgn="t"/>
                      <a:r>
                        <a:rPr lang="hi-IN" sz="1600">
                          <a:effectLst/>
                        </a:rPr>
                        <a:t>-</a:t>
                      </a:r>
                    </a:p>
                  </a:txBody>
                  <a:tcPr marL="60960" marR="60960" marT="60960" marB="60960"/>
                </a:tc>
                <a:extLst>
                  <a:ext uri="{0D108BD9-81ED-4DB2-BD59-A6C34878D82A}">
                    <a16:rowId xmlns:a16="http://schemas.microsoft.com/office/drawing/2014/main" xmlns="" val="4198944787"/>
                  </a:ext>
                </a:extLst>
              </a:tr>
              <a:tr h="0">
                <a:tc>
                  <a:txBody>
                    <a:bodyPr/>
                    <a:lstStyle/>
                    <a:p>
                      <a:pPr algn="ctr" fontAlgn="t"/>
                      <a:r>
                        <a:rPr lang="en-US" sz="1600">
                          <a:effectLst/>
                        </a:rPr>
                        <a:t>GC2</a:t>
                      </a:r>
                    </a:p>
                  </a:txBody>
                  <a:tcPr marL="60960" marR="60960" marT="60960" marB="60960"/>
                </a:tc>
                <a:tc>
                  <a:txBody>
                    <a:bodyPr/>
                    <a:lstStyle/>
                    <a:p>
                      <a:pPr algn="ctr" fontAlgn="t"/>
                      <a:r>
                        <a:rPr lang="hi-IN" sz="1600">
                          <a:effectLst/>
                        </a:rPr>
                        <a:t>10,11,14,15</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a:effectLst/>
                        </a:rPr>
                        <a:t>-</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dirty="0">
                          <a:effectLst/>
                        </a:rPr>
                        <a:t>-</a:t>
                      </a:r>
                    </a:p>
                  </a:txBody>
                  <a:tcPr marL="60960" marR="60960" marT="60960" marB="60960"/>
                </a:tc>
                <a:extLst>
                  <a:ext uri="{0D108BD9-81ED-4DB2-BD59-A6C34878D82A}">
                    <a16:rowId xmlns:a16="http://schemas.microsoft.com/office/drawing/2014/main" xmlns="" val="3708212685"/>
                  </a:ext>
                </a:extLst>
              </a:tr>
            </a:tbl>
          </a:graphicData>
        </a:graphic>
      </p:graphicFrame>
      <p:graphicFrame>
        <p:nvGraphicFramePr>
          <p:cNvPr id="8" name="Table 7">
            <a:extLst>
              <a:ext uri="{FF2B5EF4-FFF2-40B4-BE49-F238E27FC236}">
                <a16:creationId xmlns:a16="http://schemas.microsoft.com/office/drawing/2014/main" xmlns="" id="{E1B64DE8-06A9-491D-BDD6-2ECB08AC1585}"/>
              </a:ext>
            </a:extLst>
          </p:cNvPr>
          <p:cNvGraphicFramePr>
            <a:graphicFrameLocks noGrp="1"/>
          </p:cNvGraphicFramePr>
          <p:nvPr>
            <p:extLst>
              <p:ext uri="{D42A27DB-BD31-4B8C-83A1-F6EECF244321}">
                <p14:modId xmlns:p14="http://schemas.microsoft.com/office/powerpoint/2010/main" val="3260438715"/>
              </p:ext>
            </p:extLst>
          </p:nvPr>
        </p:nvGraphicFramePr>
        <p:xfrm>
          <a:off x="3941686" y="4358640"/>
          <a:ext cx="4725393" cy="1950720"/>
        </p:xfrm>
        <a:graphic>
          <a:graphicData uri="http://schemas.openxmlformats.org/drawingml/2006/table">
            <a:tbl>
              <a:tblPr>
                <a:tableStyleId>{5940675A-B579-460E-94D1-54222C63F5DA}</a:tableStyleId>
              </a:tblPr>
              <a:tblGrid>
                <a:gridCol w="1416009">
                  <a:extLst>
                    <a:ext uri="{9D8B030D-6E8A-4147-A177-3AD203B41FA5}">
                      <a16:colId xmlns:a16="http://schemas.microsoft.com/office/drawing/2014/main" xmlns="" val="3574050104"/>
                    </a:ext>
                  </a:extLst>
                </a:gridCol>
                <a:gridCol w="413673">
                  <a:extLst>
                    <a:ext uri="{9D8B030D-6E8A-4147-A177-3AD203B41FA5}">
                      <a16:colId xmlns:a16="http://schemas.microsoft.com/office/drawing/2014/main" xmlns="" val="2164887902"/>
                    </a:ext>
                  </a:extLst>
                </a:gridCol>
                <a:gridCol w="413673">
                  <a:extLst>
                    <a:ext uri="{9D8B030D-6E8A-4147-A177-3AD203B41FA5}">
                      <a16:colId xmlns:a16="http://schemas.microsoft.com/office/drawing/2014/main" xmlns="" val="1256397854"/>
                    </a:ext>
                  </a:extLst>
                </a:gridCol>
                <a:gridCol w="413673">
                  <a:extLst>
                    <a:ext uri="{9D8B030D-6E8A-4147-A177-3AD203B41FA5}">
                      <a16:colId xmlns:a16="http://schemas.microsoft.com/office/drawing/2014/main" xmlns="" val="1115966008"/>
                    </a:ext>
                  </a:extLst>
                </a:gridCol>
                <a:gridCol w="413673">
                  <a:extLst>
                    <a:ext uri="{9D8B030D-6E8A-4147-A177-3AD203B41FA5}">
                      <a16:colId xmlns:a16="http://schemas.microsoft.com/office/drawing/2014/main" xmlns="" val="3045693862"/>
                    </a:ext>
                  </a:extLst>
                </a:gridCol>
                <a:gridCol w="413673">
                  <a:extLst>
                    <a:ext uri="{9D8B030D-6E8A-4147-A177-3AD203B41FA5}">
                      <a16:colId xmlns:a16="http://schemas.microsoft.com/office/drawing/2014/main" xmlns="" val="411445890"/>
                    </a:ext>
                  </a:extLst>
                </a:gridCol>
                <a:gridCol w="413673">
                  <a:extLst>
                    <a:ext uri="{9D8B030D-6E8A-4147-A177-3AD203B41FA5}">
                      <a16:colId xmlns:a16="http://schemas.microsoft.com/office/drawing/2014/main" xmlns="" val="67217983"/>
                    </a:ext>
                  </a:extLst>
                </a:gridCol>
                <a:gridCol w="413673">
                  <a:extLst>
                    <a:ext uri="{9D8B030D-6E8A-4147-A177-3AD203B41FA5}">
                      <a16:colId xmlns:a16="http://schemas.microsoft.com/office/drawing/2014/main" xmlns="" val="3756813841"/>
                    </a:ext>
                  </a:extLst>
                </a:gridCol>
                <a:gridCol w="413673">
                  <a:extLst>
                    <a:ext uri="{9D8B030D-6E8A-4147-A177-3AD203B41FA5}">
                      <a16:colId xmlns:a16="http://schemas.microsoft.com/office/drawing/2014/main" xmlns="" val="3817868363"/>
                    </a:ext>
                  </a:extLst>
                </a:gridCol>
              </a:tblGrid>
              <a:tr h="0">
                <a:tc>
                  <a:txBody>
                    <a:bodyPr/>
                    <a:lstStyle/>
                    <a:p>
                      <a:pPr algn="ctr" fontAlgn="ctr"/>
                      <a:r>
                        <a:rPr lang="en-US" sz="1600" dirty="0">
                          <a:effectLst/>
                        </a:rPr>
                        <a:t>Min terms /</a:t>
                      </a:r>
                    </a:p>
                    <a:p>
                      <a:pPr algn="ctr" fontAlgn="ctr"/>
                      <a:r>
                        <a:rPr lang="en-US" sz="1600" dirty="0">
                          <a:effectLst/>
                        </a:rPr>
                        <a:t>Prime </a:t>
                      </a:r>
                    </a:p>
                    <a:p>
                      <a:pPr algn="ctr" fontAlgn="ctr"/>
                      <a:r>
                        <a:rPr lang="en-US" sz="1600" dirty="0">
                          <a:effectLst/>
                        </a:rPr>
                        <a:t>Implicants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6</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8</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9</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14</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15</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10352738"/>
                  </a:ext>
                </a:extLst>
              </a:tr>
              <a:tr h="0">
                <a:tc>
                  <a:txBody>
                    <a:bodyPr/>
                    <a:lstStyle/>
                    <a:p>
                      <a:pPr algn="ctr" fontAlgn="t"/>
                      <a:r>
                        <a:rPr lang="en-US" sz="1600" b="1">
                          <a:effectLst/>
                        </a:rPr>
                        <a:t>YZ’</a:t>
                      </a:r>
                      <a:endParaRPr lang="en-US"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6776776"/>
                  </a:ext>
                </a:extLst>
              </a:tr>
              <a:tr h="0">
                <a:tc>
                  <a:txBody>
                    <a:bodyPr/>
                    <a:lstStyle/>
                    <a:p>
                      <a:pPr algn="ctr" fontAlgn="t"/>
                      <a:r>
                        <a:rPr lang="en-US" sz="1600" b="1">
                          <a:effectLst/>
                        </a:rPr>
                        <a:t>WX’</a:t>
                      </a:r>
                      <a:endParaRPr lang="en-US"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55366225"/>
                  </a:ext>
                </a:extLst>
              </a:tr>
              <a:tr h="0">
                <a:tc>
                  <a:txBody>
                    <a:bodyPr/>
                    <a:lstStyle/>
                    <a:p>
                      <a:pPr algn="ctr" fontAlgn="t"/>
                      <a:r>
                        <a:rPr lang="en-US" sz="1600" b="1">
                          <a:effectLst/>
                        </a:rPr>
                        <a:t>WY</a:t>
                      </a:r>
                      <a:endParaRPr lang="en-US"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dirty="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69109154"/>
                  </a:ext>
                </a:extLst>
              </a:tr>
            </a:tbl>
          </a:graphicData>
        </a:graphic>
      </p:graphicFrame>
    </p:spTree>
    <p:extLst>
      <p:ext uri="{BB962C8B-B14F-4D97-AF65-F5344CB8AC3E}">
        <p14:creationId xmlns:p14="http://schemas.microsoft.com/office/powerpoint/2010/main" val="1085154360"/>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7" name="TextBox 6">
            <a:extLst>
              <a:ext uri="{FF2B5EF4-FFF2-40B4-BE49-F238E27FC236}">
                <a16:creationId xmlns:a16="http://schemas.microsoft.com/office/drawing/2014/main" xmlns="" id="{3507791D-3710-4F76-BECC-00724E7E75D4}"/>
              </a:ext>
            </a:extLst>
          </p:cNvPr>
          <p:cNvSpPr txBox="1"/>
          <p:nvPr/>
        </p:nvSpPr>
        <p:spPr>
          <a:xfrm>
            <a:off x="304800" y="1284643"/>
            <a:ext cx="3200400" cy="5078313"/>
          </a:xfrm>
          <a:prstGeom prst="rect">
            <a:avLst/>
          </a:prstGeom>
          <a:noFill/>
        </p:spPr>
        <p:txBody>
          <a:bodyPr wrap="square" rtlCol="0">
            <a:spAutoFit/>
          </a:bodyPr>
          <a:lstStyle/>
          <a:p>
            <a:pPr algn="just"/>
            <a:r>
              <a:rPr lang="en-US" b="0" i="0" dirty="0">
                <a:solidFill>
                  <a:srgbClr val="000000"/>
                </a:solidFill>
                <a:effectLst/>
                <a:latin typeface="Nunito" pitchFamily="2" charset="0"/>
              </a:rPr>
              <a:t>The prime implicants are placed in row wise and min terms are placed in column wise. </a:t>
            </a:r>
          </a:p>
          <a:p>
            <a:pPr algn="just"/>
            <a:r>
              <a:rPr lang="en-US" b="0" i="0" dirty="0">
                <a:solidFill>
                  <a:srgbClr val="000000"/>
                </a:solidFill>
                <a:effectLst/>
                <a:latin typeface="Nunito" pitchFamily="2" charset="0"/>
              </a:rPr>
              <a:t>1s are placed in the common cells of prime implicant rows and the corresponding min term columns.</a:t>
            </a:r>
          </a:p>
          <a:p>
            <a:pPr algn="just"/>
            <a:r>
              <a:rPr lang="en-US" b="0" i="0" dirty="0">
                <a:solidFill>
                  <a:srgbClr val="000000"/>
                </a:solidFill>
                <a:effectLst/>
                <a:latin typeface="Nunito" pitchFamily="2" charset="0"/>
              </a:rPr>
              <a:t>The min terms 2 and 6 are covered only by one prime implicant </a:t>
            </a:r>
            <a:r>
              <a:rPr lang="en-US" b="1" i="0" dirty="0">
                <a:solidFill>
                  <a:srgbClr val="000000"/>
                </a:solidFill>
                <a:effectLst/>
                <a:latin typeface="Nunito" pitchFamily="2" charset="0"/>
              </a:rPr>
              <a:t>YZ’</a:t>
            </a:r>
            <a:r>
              <a:rPr lang="en-US" b="0" i="0" dirty="0">
                <a:solidFill>
                  <a:srgbClr val="000000"/>
                </a:solidFill>
                <a:effectLst/>
                <a:latin typeface="Nunito" pitchFamily="2" charset="0"/>
              </a:rPr>
              <a:t>. </a:t>
            </a:r>
          </a:p>
          <a:p>
            <a:pPr algn="just"/>
            <a:r>
              <a:rPr lang="en-US" b="0" i="0" dirty="0">
                <a:solidFill>
                  <a:srgbClr val="000000"/>
                </a:solidFill>
                <a:effectLst/>
                <a:latin typeface="Nunito" pitchFamily="2" charset="0"/>
              </a:rPr>
              <a:t>So, it is an </a:t>
            </a:r>
            <a:r>
              <a:rPr lang="en-US" b="1" i="0" dirty="0">
                <a:solidFill>
                  <a:srgbClr val="000000"/>
                </a:solidFill>
                <a:effectLst/>
                <a:latin typeface="Nunito" pitchFamily="2" charset="0"/>
              </a:rPr>
              <a:t>essential prime implicant</a:t>
            </a:r>
            <a:r>
              <a:rPr lang="en-US" b="0" i="0" dirty="0">
                <a:solidFill>
                  <a:srgbClr val="000000"/>
                </a:solidFill>
                <a:effectLst/>
                <a:latin typeface="Nunito" pitchFamily="2" charset="0"/>
              </a:rPr>
              <a:t>. </a:t>
            </a:r>
          </a:p>
          <a:p>
            <a:pPr algn="just"/>
            <a:r>
              <a:rPr lang="en-US" b="0" i="0" dirty="0">
                <a:solidFill>
                  <a:srgbClr val="000000"/>
                </a:solidFill>
                <a:effectLst/>
                <a:latin typeface="Nunito" pitchFamily="2" charset="0"/>
              </a:rPr>
              <a:t>This will be part of simplified Boolean function. Now, remove this prime implicant row and the corresponding min term columns. </a:t>
            </a:r>
          </a:p>
        </p:txBody>
      </p:sp>
      <p:graphicFrame>
        <p:nvGraphicFramePr>
          <p:cNvPr id="8" name="Table 7">
            <a:extLst>
              <a:ext uri="{FF2B5EF4-FFF2-40B4-BE49-F238E27FC236}">
                <a16:creationId xmlns:a16="http://schemas.microsoft.com/office/drawing/2014/main" xmlns="" id="{E1B64DE8-06A9-491D-BDD6-2ECB08AC1585}"/>
              </a:ext>
            </a:extLst>
          </p:cNvPr>
          <p:cNvGraphicFramePr>
            <a:graphicFrameLocks noGrp="1"/>
          </p:cNvGraphicFramePr>
          <p:nvPr>
            <p:extLst>
              <p:ext uri="{D42A27DB-BD31-4B8C-83A1-F6EECF244321}">
                <p14:modId xmlns:p14="http://schemas.microsoft.com/office/powerpoint/2010/main" val="1513379571"/>
              </p:ext>
            </p:extLst>
          </p:nvPr>
        </p:nvGraphicFramePr>
        <p:xfrm>
          <a:off x="3961407" y="1464284"/>
          <a:ext cx="4725393" cy="1950720"/>
        </p:xfrm>
        <a:graphic>
          <a:graphicData uri="http://schemas.openxmlformats.org/drawingml/2006/table">
            <a:tbl>
              <a:tblPr>
                <a:tableStyleId>{5940675A-B579-460E-94D1-54222C63F5DA}</a:tableStyleId>
              </a:tblPr>
              <a:tblGrid>
                <a:gridCol w="1416009">
                  <a:extLst>
                    <a:ext uri="{9D8B030D-6E8A-4147-A177-3AD203B41FA5}">
                      <a16:colId xmlns:a16="http://schemas.microsoft.com/office/drawing/2014/main" xmlns="" val="3574050104"/>
                    </a:ext>
                  </a:extLst>
                </a:gridCol>
                <a:gridCol w="413673">
                  <a:extLst>
                    <a:ext uri="{9D8B030D-6E8A-4147-A177-3AD203B41FA5}">
                      <a16:colId xmlns:a16="http://schemas.microsoft.com/office/drawing/2014/main" xmlns="" val="2164887902"/>
                    </a:ext>
                  </a:extLst>
                </a:gridCol>
                <a:gridCol w="413673">
                  <a:extLst>
                    <a:ext uri="{9D8B030D-6E8A-4147-A177-3AD203B41FA5}">
                      <a16:colId xmlns:a16="http://schemas.microsoft.com/office/drawing/2014/main" xmlns="" val="1256397854"/>
                    </a:ext>
                  </a:extLst>
                </a:gridCol>
                <a:gridCol w="413673">
                  <a:extLst>
                    <a:ext uri="{9D8B030D-6E8A-4147-A177-3AD203B41FA5}">
                      <a16:colId xmlns:a16="http://schemas.microsoft.com/office/drawing/2014/main" xmlns="" val="1115966008"/>
                    </a:ext>
                  </a:extLst>
                </a:gridCol>
                <a:gridCol w="413673">
                  <a:extLst>
                    <a:ext uri="{9D8B030D-6E8A-4147-A177-3AD203B41FA5}">
                      <a16:colId xmlns:a16="http://schemas.microsoft.com/office/drawing/2014/main" xmlns="" val="3045693862"/>
                    </a:ext>
                  </a:extLst>
                </a:gridCol>
                <a:gridCol w="413673">
                  <a:extLst>
                    <a:ext uri="{9D8B030D-6E8A-4147-A177-3AD203B41FA5}">
                      <a16:colId xmlns:a16="http://schemas.microsoft.com/office/drawing/2014/main" xmlns="" val="411445890"/>
                    </a:ext>
                  </a:extLst>
                </a:gridCol>
                <a:gridCol w="413673">
                  <a:extLst>
                    <a:ext uri="{9D8B030D-6E8A-4147-A177-3AD203B41FA5}">
                      <a16:colId xmlns:a16="http://schemas.microsoft.com/office/drawing/2014/main" xmlns="" val="67217983"/>
                    </a:ext>
                  </a:extLst>
                </a:gridCol>
                <a:gridCol w="413673">
                  <a:extLst>
                    <a:ext uri="{9D8B030D-6E8A-4147-A177-3AD203B41FA5}">
                      <a16:colId xmlns:a16="http://schemas.microsoft.com/office/drawing/2014/main" xmlns="" val="3756813841"/>
                    </a:ext>
                  </a:extLst>
                </a:gridCol>
                <a:gridCol w="413673">
                  <a:extLst>
                    <a:ext uri="{9D8B030D-6E8A-4147-A177-3AD203B41FA5}">
                      <a16:colId xmlns:a16="http://schemas.microsoft.com/office/drawing/2014/main" xmlns="" val="3817868363"/>
                    </a:ext>
                  </a:extLst>
                </a:gridCol>
              </a:tblGrid>
              <a:tr h="0">
                <a:tc>
                  <a:txBody>
                    <a:bodyPr/>
                    <a:lstStyle/>
                    <a:p>
                      <a:pPr algn="ctr" fontAlgn="ctr"/>
                      <a:r>
                        <a:rPr lang="en-US" sz="1600" dirty="0">
                          <a:effectLst/>
                        </a:rPr>
                        <a:t>Min terms /</a:t>
                      </a:r>
                    </a:p>
                    <a:p>
                      <a:pPr algn="ctr" fontAlgn="ctr"/>
                      <a:r>
                        <a:rPr lang="en-US" sz="1600" dirty="0">
                          <a:effectLst/>
                        </a:rPr>
                        <a:t>Prime </a:t>
                      </a:r>
                    </a:p>
                    <a:p>
                      <a:pPr algn="ctr" fontAlgn="ctr"/>
                      <a:r>
                        <a:rPr lang="en-US" sz="1600" dirty="0">
                          <a:effectLst/>
                        </a:rPr>
                        <a:t>Implicants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dirty="0">
                          <a:effectLst/>
                        </a:rPr>
                        <a:t>2</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6</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8</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9</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10</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14</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15</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610352738"/>
                  </a:ext>
                </a:extLst>
              </a:tr>
              <a:tr h="0">
                <a:tc>
                  <a:txBody>
                    <a:bodyPr/>
                    <a:lstStyle/>
                    <a:p>
                      <a:pPr algn="ctr" fontAlgn="t"/>
                      <a:r>
                        <a:rPr lang="en-US" sz="1600" b="1">
                          <a:effectLst/>
                        </a:rPr>
                        <a:t>YZ’</a:t>
                      </a:r>
                      <a:endParaRPr lang="en-US"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436776776"/>
                  </a:ext>
                </a:extLst>
              </a:tr>
              <a:tr h="0">
                <a:tc>
                  <a:txBody>
                    <a:bodyPr/>
                    <a:lstStyle/>
                    <a:p>
                      <a:pPr algn="ctr" fontAlgn="t"/>
                      <a:r>
                        <a:rPr lang="en-US" sz="1600" b="1">
                          <a:effectLst/>
                        </a:rPr>
                        <a:t>WX’</a:t>
                      </a:r>
                      <a:endParaRPr lang="en-US"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55366225"/>
                  </a:ext>
                </a:extLst>
              </a:tr>
              <a:tr h="0">
                <a:tc>
                  <a:txBody>
                    <a:bodyPr/>
                    <a:lstStyle/>
                    <a:p>
                      <a:pPr algn="ctr" fontAlgn="t"/>
                      <a:r>
                        <a:rPr lang="en-US" sz="1600" b="1">
                          <a:effectLst/>
                        </a:rPr>
                        <a:t>WY</a:t>
                      </a:r>
                      <a:endParaRPr lang="en-US"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endParaRPr lang="hi-IN" sz="1600">
                        <a:effectLst/>
                      </a:endParaRP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hi-IN" sz="1600" dirty="0">
                          <a:effectLst/>
                        </a:rPr>
                        <a:t>1</a:t>
                      </a:r>
                    </a:p>
                  </a:txBody>
                  <a:tcPr marL="60960" marR="60960" marT="60960" marB="6096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969109154"/>
                  </a:ext>
                </a:extLst>
              </a:tr>
            </a:tbl>
          </a:graphicData>
        </a:graphic>
      </p:graphicFrame>
      <p:graphicFrame>
        <p:nvGraphicFramePr>
          <p:cNvPr id="6" name="Table 5">
            <a:extLst>
              <a:ext uri="{FF2B5EF4-FFF2-40B4-BE49-F238E27FC236}">
                <a16:creationId xmlns:a16="http://schemas.microsoft.com/office/drawing/2014/main" xmlns="" id="{4FA7B240-5ECE-482E-B8A7-6A34BFB10AEA}"/>
              </a:ext>
            </a:extLst>
          </p:cNvPr>
          <p:cNvGraphicFramePr>
            <a:graphicFrameLocks noGrp="1"/>
          </p:cNvGraphicFramePr>
          <p:nvPr>
            <p:extLst>
              <p:ext uri="{D42A27DB-BD31-4B8C-83A1-F6EECF244321}">
                <p14:modId xmlns:p14="http://schemas.microsoft.com/office/powerpoint/2010/main" val="373570472"/>
              </p:ext>
            </p:extLst>
          </p:nvPr>
        </p:nvGraphicFramePr>
        <p:xfrm>
          <a:off x="3952076" y="4114800"/>
          <a:ext cx="4980434" cy="1584960"/>
        </p:xfrm>
        <a:graphic>
          <a:graphicData uri="http://schemas.openxmlformats.org/drawingml/2006/table">
            <a:tbl>
              <a:tblPr>
                <a:tableStyleId>{5940675A-B579-460E-94D1-54222C63F5DA}</a:tableStyleId>
              </a:tblPr>
              <a:tblGrid>
                <a:gridCol w="1492434">
                  <a:extLst>
                    <a:ext uri="{9D8B030D-6E8A-4147-A177-3AD203B41FA5}">
                      <a16:colId xmlns:a16="http://schemas.microsoft.com/office/drawing/2014/main" xmlns="" val="616790348"/>
                    </a:ext>
                  </a:extLst>
                </a:gridCol>
                <a:gridCol w="872000">
                  <a:extLst>
                    <a:ext uri="{9D8B030D-6E8A-4147-A177-3AD203B41FA5}">
                      <a16:colId xmlns:a16="http://schemas.microsoft.com/office/drawing/2014/main" xmlns="" val="3963530999"/>
                    </a:ext>
                  </a:extLst>
                </a:gridCol>
                <a:gridCol w="872000">
                  <a:extLst>
                    <a:ext uri="{9D8B030D-6E8A-4147-A177-3AD203B41FA5}">
                      <a16:colId xmlns:a16="http://schemas.microsoft.com/office/drawing/2014/main" xmlns="" val="2995535293"/>
                    </a:ext>
                  </a:extLst>
                </a:gridCol>
                <a:gridCol w="872000">
                  <a:extLst>
                    <a:ext uri="{9D8B030D-6E8A-4147-A177-3AD203B41FA5}">
                      <a16:colId xmlns:a16="http://schemas.microsoft.com/office/drawing/2014/main" xmlns="" val="417828586"/>
                    </a:ext>
                  </a:extLst>
                </a:gridCol>
                <a:gridCol w="872000">
                  <a:extLst>
                    <a:ext uri="{9D8B030D-6E8A-4147-A177-3AD203B41FA5}">
                      <a16:colId xmlns:a16="http://schemas.microsoft.com/office/drawing/2014/main" xmlns="" val="3028973634"/>
                    </a:ext>
                  </a:extLst>
                </a:gridCol>
              </a:tblGrid>
              <a:tr h="0">
                <a:tc>
                  <a:txBody>
                    <a:bodyPr/>
                    <a:lstStyle/>
                    <a:p>
                      <a:pPr algn="ctr" fontAlgn="t"/>
                      <a:r>
                        <a:rPr lang="en-US" sz="1600" dirty="0">
                          <a:effectLst/>
                        </a:rPr>
                        <a:t>Min terms / Prime Implicants</a:t>
                      </a:r>
                    </a:p>
                  </a:txBody>
                  <a:tcPr marL="60960" marR="60960" marT="60960" marB="60960"/>
                </a:tc>
                <a:tc>
                  <a:txBody>
                    <a:bodyPr/>
                    <a:lstStyle/>
                    <a:p>
                      <a:pPr algn="ctr" fontAlgn="t"/>
                      <a:r>
                        <a:rPr lang="hi-IN" sz="1600">
                          <a:effectLst/>
                        </a:rPr>
                        <a:t>8</a:t>
                      </a:r>
                    </a:p>
                  </a:txBody>
                  <a:tcPr marL="60960" marR="60960" marT="60960" marB="60960"/>
                </a:tc>
                <a:tc>
                  <a:txBody>
                    <a:bodyPr/>
                    <a:lstStyle/>
                    <a:p>
                      <a:pPr algn="ctr" fontAlgn="t"/>
                      <a:r>
                        <a:rPr lang="hi-IN" sz="1600">
                          <a:effectLst/>
                        </a:rPr>
                        <a:t>9</a:t>
                      </a:r>
                    </a:p>
                  </a:txBody>
                  <a:tcPr marL="60960" marR="60960" marT="60960" marB="60960"/>
                </a:tc>
                <a:tc>
                  <a:txBody>
                    <a:bodyPr/>
                    <a:lstStyle/>
                    <a:p>
                      <a:pPr algn="ctr" fontAlgn="t"/>
                      <a:r>
                        <a:rPr lang="hi-IN" sz="1600">
                          <a:effectLst/>
                        </a:rPr>
                        <a:t>11</a:t>
                      </a:r>
                    </a:p>
                  </a:txBody>
                  <a:tcPr marL="60960" marR="60960" marT="60960" marB="60960"/>
                </a:tc>
                <a:tc>
                  <a:txBody>
                    <a:bodyPr/>
                    <a:lstStyle/>
                    <a:p>
                      <a:pPr algn="ctr" fontAlgn="t"/>
                      <a:r>
                        <a:rPr lang="hi-IN" sz="1600">
                          <a:effectLst/>
                        </a:rPr>
                        <a:t>15</a:t>
                      </a:r>
                    </a:p>
                  </a:txBody>
                  <a:tcPr marL="60960" marR="60960" marT="60960" marB="60960"/>
                </a:tc>
                <a:extLst>
                  <a:ext uri="{0D108BD9-81ED-4DB2-BD59-A6C34878D82A}">
                    <a16:rowId xmlns:a16="http://schemas.microsoft.com/office/drawing/2014/main" xmlns="" val="3348822074"/>
                  </a:ext>
                </a:extLst>
              </a:tr>
              <a:tr h="0">
                <a:tc>
                  <a:txBody>
                    <a:bodyPr/>
                    <a:lstStyle/>
                    <a:p>
                      <a:pPr algn="ctr" fontAlgn="t"/>
                      <a:r>
                        <a:rPr lang="en-US" sz="1600" b="1">
                          <a:effectLst/>
                        </a:rPr>
                        <a:t>WX’</a:t>
                      </a:r>
                      <a:endParaRPr lang="en-US" sz="1600">
                        <a:effectLst/>
                      </a:endParaRP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endParaRPr lang="hi-IN" sz="1600">
                        <a:effectLst/>
                      </a:endParaRPr>
                    </a:p>
                  </a:txBody>
                  <a:tcPr marL="60960" marR="60960" marT="60960" marB="60960"/>
                </a:tc>
                <a:extLst>
                  <a:ext uri="{0D108BD9-81ED-4DB2-BD59-A6C34878D82A}">
                    <a16:rowId xmlns:a16="http://schemas.microsoft.com/office/drawing/2014/main" xmlns="" val="4185000908"/>
                  </a:ext>
                </a:extLst>
              </a:tr>
              <a:tr h="0">
                <a:tc>
                  <a:txBody>
                    <a:bodyPr/>
                    <a:lstStyle/>
                    <a:p>
                      <a:pPr algn="ctr" fontAlgn="t"/>
                      <a:r>
                        <a:rPr lang="en-US" sz="1600" b="1">
                          <a:effectLst/>
                        </a:rPr>
                        <a:t>WY</a:t>
                      </a:r>
                      <a:endParaRPr lang="en-US" sz="1600">
                        <a:effectLst/>
                      </a:endParaRPr>
                    </a:p>
                  </a:txBody>
                  <a:tcPr marL="60960" marR="60960" marT="60960" marB="60960"/>
                </a:tc>
                <a:tc>
                  <a:txBody>
                    <a:bodyPr/>
                    <a:lstStyle/>
                    <a:p>
                      <a:pPr algn="ctr" fontAlgn="t"/>
                      <a:endParaRPr lang="hi-IN" sz="1600">
                        <a:effectLst/>
                      </a:endParaRPr>
                    </a:p>
                  </a:txBody>
                  <a:tcPr marL="60960" marR="60960" marT="60960" marB="60960"/>
                </a:tc>
                <a:tc>
                  <a:txBody>
                    <a:bodyPr/>
                    <a:lstStyle/>
                    <a:p>
                      <a:pPr algn="ctr" fontAlgn="t"/>
                      <a:endParaRPr lang="hi-IN" sz="1600">
                        <a:effectLst/>
                      </a:endParaRP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dirty="0">
                          <a:effectLst/>
                        </a:rPr>
                        <a:t>1</a:t>
                      </a:r>
                    </a:p>
                  </a:txBody>
                  <a:tcPr marL="60960" marR="60960" marT="60960" marB="60960"/>
                </a:tc>
                <a:extLst>
                  <a:ext uri="{0D108BD9-81ED-4DB2-BD59-A6C34878D82A}">
                    <a16:rowId xmlns:a16="http://schemas.microsoft.com/office/drawing/2014/main" xmlns="" val="2385446339"/>
                  </a:ext>
                </a:extLst>
              </a:tr>
            </a:tbl>
          </a:graphicData>
        </a:graphic>
      </p:graphicFrame>
    </p:spTree>
    <p:extLst>
      <p:ext uri="{BB962C8B-B14F-4D97-AF65-F5344CB8AC3E}">
        <p14:creationId xmlns:p14="http://schemas.microsoft.com/office/powerpoint/2010/main" val="3047630312"/>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7" name="TextBox 6">
            <a:extLst>
              <a:ext uri="{FF2B5EF4-FFF2-40B4-BE49-F238E27FC236}">
                <a16:creationId xmlns:a16="http://schemas.microsoft.com/office/drawing/2014/main" xmlns="" id="{3507791D-3710-4F76-BECC-00724E7E75D4}"/>
              </a:ext>
            </a:extLst>
          </p:cNvPr>
          <p:cNvSpPr txBox="1"/>
          <p:nvPr/>
        </p:nvSpPr>
        <p:spPr>
          <a:xfrm>
            <a:off x="304800" y="1284643"/>
            <a:ext cx="3200400" cy="3600986"/>
          </a:xfrm>
          <a:prstGeom prst="rect">
            <a:avLst/>
          </a:prstGeom>
          <a:noFill/>
        </p:spPr>
        <p:txBody>
          <a:bodyPr wrap="square" rtlCol="0">
            <a:spAutoFit/>
          </a:bodyPr>
          <a:lstStyle/>
          <a:p>
            <a:pPr algn="just"/>
            <a:r>
              <a:rPr lang="en-US" sz="1600" b="0" i="0" dirty="0">
                <a:solidFill>
                  <a:srgbClr val="000000"/>
                </a:solidFill>
                <a:effectLst/>
                <a:latin typeface="Nunito" pitchFamily="2" charset="0"/>
              </a:rPr>
              <a:t>The min terms 8 and 9 are covered only by one prime implicant </a:t>
            </a:r>
            <a:r>
              <a:rPr lang="en-US" sz="1600" b="1" i="0" dirty="0">
                <a:solidFill>
                  <a:srgbClr val="000000"/>
                </a:solidFill>
                <a:effectLst/>
                <a:latin typeface="Nunito" pitchFamily="2" charset="0"/>
              </a:rPr>
              <a:t>WX’</a:t>
            </a:r>
            <a:r>
              <a:rPr lang="en-US" sz="1600" b="0" i="0" dirty="0">
                <a:solidFill>
                  <a:srgbClr val="000000"/>
                </a:solidFill>
                <a:effectLst/>
                <a:latin typeface="Nunito" pitchFamily="2" charset="0"/>
              </a:rPr>
              <a:t>. </a:t>
            </a:r>
          </a:p>
          <a:p>
            <a:pPr algn="just"/>
            <a:r>
              <a:rPr lang="en-US" sz="1600" b="0" i="0" dirty="0">
                <a:solidFill>
                  <a:srgbClr val="000000"/>
                </a:solidFill>
                <a:effectLst/>
                <a:latin typeface="Nunito" pitchFamily="2" charset="0"/>
              </a:rPr>
              <a:t>So, it is an </a:t>
            </a:r>
            <a:r>
              <a:rPr lang="en-US" sz="1600" b="1" i="0" dirty="0">
                <a:solidFill>
                  <a:srgbClr val="000000"/>
                </a:solidFill>
                <a:effectLst/>
                <a:latin typeface="Nunito" pitchFamily="2" charset="0"/>
              </a:rPr>
              <a:t>essential prime implicant</a:t>
            </a:r>
            <a:r>
              <a:rPr lang="en-US" sz="1600" b="0" i="0" dirty="0">
                <a:solidFill>
                  <a:srgbClr val="000000"/>
                </a:solidFill>
                <a:effectLst/>
                <a:latin typeface="Nunito" pitchFamily="2" charset="0"/>
              </a:rPr>
              <a:t>. </a:t>
            </a:r>
          </a:p>
          <a:p>
            <a:pPr algn="just"/>
            <a:r>
              <a:rPr lang="en-US" sz="1600" b="0" i="0" dirty="0">
                <a:solidFill>
                  <a:srgbClr val="000000"/>
                </a:solidFill>
                <a:effectLst/>
                <a:latin typeface="Nunito" pitchFamily="2" charset="0"/>
              </a:rPr>
              <a:t>This will also be part of simplified Boolean function.</a:t>
            </a:r>
          </a:p>
          <a:p>
            <a:pPr algn="just"/>
            <a:endParaRPr lang="en-US" sz="1600" dirty="0">
              <a:solidFill>
                <a:srgbClr val="000000"/>
              </a:solidFill>
              <a:latin typeface="Nunito" pitchFamily="2" charset="0"/>
            </a:endParaRPr>
          </a:p>
          <a:p>
            <a:pPr algn="just"/>
            <a:r>
              <a:rPr lang="en-US" sz="1600" b="0" i="0" dirty="0">
                <a:solidFill>
                  <a:srgbClr val="000000"/>
                </a:solidFill>
                <a:effectLst/>
                <a:latin typeface="Nunito" pitchFamily="2" charset="0"/>
              </a:rPr>
              <a:t>Now, remove this prime implicant row and the corresponding min term columns. </a:t>
            </a:r>
          </a:p>
          <a:p>
            <a:pPr algn="just"/>
            <a:r>
              <a:rPr lang="en-US" sz="1600" b="0" i="0" dirty="0">
                <a:solidFill>
                  <a:srgbClr val="000000"/>
                </a:solidFill>
                <a:effectLst/>
                <a:latin typeface="Nunito" pitchFamily="2" charset="0"/>
              </a:rPr>
              <a:t>The reduced prime implicant table is shown along.</a:t>
            </a:r>
          </a:p>
        </p:txBody>
      </p:sp>
      <p:graphicFrame>
        <p:nvGraphicFramePr>
          <p:cNvPr id="6" name="Table 5">
            <a:extLst>
              <a:ext uri="{FF2B5EF4-FFF2-40B4-BE49-F238E27FC236}">
                <a16:creationId xmlns:a16="http://schemas.microsoft.com/office/drawing/2014/main" xmlns="" id="{4FA7B240-5ECE-482E-B8A7-6A34BFB10AEA}"/>
              </a:ext>
            </a:extLst>
          </p:cNvPr>
          <p:cNvGraphicFramePr>
            <a:graphicFrameLocks noGrp="1"/>
          </p:cNvGraphicFramePr>
          <p:nvPr>
            <p:extLst>
              <p:ext uri="{D42A27DB-BD31-4B8C-83A1-F6EECF244321}">
                <p14:modId xmlns:p14="http://schemas.microsoft.com/office/powerpoint/2010/main" val="2651177173"/>
              </p:ext>
            </p:extLst>
          </p:nvPr>
        </p:nvGraphicFramePr>
        <p:xfrm>
          <a:off x="3796564" y="1524000"/>
          <a:ext cx="4980434" cy="1584960"/>
        </p:xfrm>
        <a:graphic>
          <a:graphicData uri="http://schemas.openxmlformats.org/drawingml/2006/table">
            <a:tbl>
              <a:tblPr>
                <a:tableStyleId>{5940675A-B579-460E-94D1-54222C63F5DA}</a:tableStyleId>
              </a:tblPr>
              <a:tblGrid>
                <a:gridCol w="1492434">
                  <a:extLst>
                    <a:ext uri="{9D8B030D-6E8A-4147-A177-3AD203B41FA5}">
                      <a16:colId xmlns:a16="http://schemas.microsoft.com/office/drawing/2014/main" xmlns="" val="616790348"/>
                    </a:ext>
                  </a:extLst>
                </a:gridCol>
                <a:gridCol w="872000">
                  <a:extLst>
                    <a:ext uri="{9D8B030D-6E8A-4147-A177-3AD203B41FA5}">
                      <a16:colId xmlns:a16="http://schemas.microsoft.com/office/drawing/2014/main" xmlns="" val="3963530999"/>
                    </a:ext>
                  </a:extLst>
                </a:gridCol>
                <a:gridCol w="872000">
                  <a:extLst>
                    <a:ext uri="{9D8B030D-6E8A-4147-A177-3AD203B41FA5}">
                      <a16:colId xmlns:a16="http://schemas.microsoft.com/office/drawing/2014/main" xmlns="" val="2995535293"/>
                    </a:ext>
                  </a:extLst>
                </a:gridCol>
                <a:gridCol w="872000">
                  <a:extLst>
                    <a:ext uri="{9D8B030D-6E8A-4147-A177-3AD203B41FA5}">
                      <a16:colId xmlns:a16="http://schemas.microsoft.com/office/drawing/2014/main" xmlns="" val="417828586"/>
                    </a:ext>
                  </a:extLst>
                </a:gridCol>
                <a:gridCol w="872000">
                  <a:extLst>
                    <a:ext uri="{9D8B030D-6E8A-4147-A177-3AD203B41FA5}">
                      <a16:colId xmlns:a16="http://schemas.microsoft.com/office/drawing/2014/main" xmlns="" val="3028973634"/>
                    </a:ext>
                  </a:extLst>
                </a:gridCol>
              </a:tblGrid>
              <a:tr h="0">
                <a:tc>
                  <a:txBody>
                    <a:bodyPr/>
                    <a:lstStyle/>
                    <a:p>
                      <a:pPr algn="ctr" fontAlgn="t"/>
                      <a:r>
                        <a:rPr lang="en-US" sz="1600" dirty="0">
                          <a:effectLst/>
                        </a:rPr>
                        <a:t>Min terms / Prime Implicants</a:t>
                      </a:r>
                    </a:p>
                  </a:txBody>
                  <a:tcPr marL="60960" marR="60960" marT="60960" marB="60960"/>
                </a:tc>
                <a:tc>
                  <a:txBody>
                    <a:bodyPr/>
                    <a:lstStyle/>
                    <a:p>
                      <a:pPr algn="ctr" fontAlgn="t"/>
                      <a:r>
                        <a:rPr lang="hi-IN" sz="1600">
                          <a:effectLst/>
                        </a:rPr>
                        <a:t>8</a:t>
                      </a:r>
                    </a:p>
                  </a:txBody>
                  <a:tcPr marL="60960" marR="60960" marT="60960" marB="60960"/>
                </a:tc>
                <a:tc>
                  <a:txBody>
                    <a:bodyPr/>
                    <a:lstStyle/>
                    <a:p>
                      <a:pPr algn="ctr" fontAlgn="t"/>
                      <a:r>
                        <a:rPr lang="hi-IN" sz="1600">
                          <a:effectLst/>
                        </a:rPr>
                        <a:t>9</a:t>
                      </a:r>
                    </a:p>
                  </a:txBody>
                  <a:tcPr marL="60960" marR="60960" marT="60960" marB="60960"/>
                </a:tc>
                <a:tc>
                  <a:txBody>
                    <a:bodyPr/>
                    <a:lstStyle/>
                    <a:p>
                      <a:pPr algn="ctr" fontAlgn="t"/>
                      <a:r>
                        <a:rPr lang="hi-IN" sz="1600">
                          <a:effectLst/>
                        </a:rPr>
                        <a:t>11</a:t>
                      </a:r>
                    </a:p>
                  </a:txBody>
                  <a:tcPr marL="60960" marR="60960" marT="60960" marB="60960"/>
                </a:tc>
                <a:tc>
                  <a:txBody>
                    <a:bodyPr/>
                    <a:lstStyle/>
                    <a:p>
                      <a:pPr algn="ctr" fontAlgn="t"/>
                      <a:r>
                        <a:rPr lang="hi-IN" sz="1600">
                          <a:effectLst/>
                        </a:rPr>
                        <a:t>15</a:t>
                      </a:r>
                    </a:p>
                  </a:txBody>
                  <a:tcPr marL="60960" marR="60960" marT="60960" marB="60960"/>
                </a:tc>
                <a:extLst>
                  <a:ext uri="{0D108BD9-81ED-4DB2-BD59-A6C34878D82A}">
                    <a16:rowId xmlns:a16="http://schemas.microsoft.com/office/drawing/2014/main" xmlns="" val="3348822074"/>
                  </a:ext>
                </a:extLst>
              </a:tr>
              <a:tr h="0">
                <a:tc>
                  <a:txBody>
                    <a:bodyPr/>
                    <a:lstStyle/>
                    <a:p>
                      <a:pPr algn="ctr" fontAlgn="t"/>
                      <a:r>
                        <a:rPr lang="en-US" sz="1600" b="1">
                          <a:effectLst/>
                        </a:rPr>
                        <a:t>WX’</a:t>
                      </a:r>
                      <a:endParaRPr lang="en-US" sz="1600">
                        <a:effectLst/>
                      </a:endParaRP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endParaRPr lang="hi-IN" sz="1600">
                        <a:effectLst/>
                      </a:endParaRPr>
                    </a:p>
                  </a:txBody>
                  <a:tcPr marL="60960" marR="60960" marT="60960" marB="60960"/>
                </a:tc>
                <a:extLst>
                  <a:ext uri="{0D108BD9-81ED-4DB2-BD59-A6C34878D82A}">
                    <a16:rowId xmlns:a16="http://schemas.microsoft.com/office/drawing/2014/main" xmlns="" val="4185000908"/>
                  </a:ext>
                </a:extLst>
              </a:tr>
              <a:tr h="0">
                <a:tc>
                  <a:txBody>
                    <a:bodyPr/>
                    <a:lstStyle/>
                    <a:p>
                      <a:pPr algn="ctr" fontAlgn="t"/>
                      <a:r>
                        <a:rPr lang="en-US" sz="1600" b="1">
                          <a:effectLst/>
                        </a:rPr>
                        <a:t>WY</a:t>
                      </a:r>
                      <a:endParaRPr lang="en-US" sz="1600">
                        <a:effectLst/>
                      </a:endParaRPr>
                    </a:p>
                  </a:txBody>
                  <a:tcPr marL="60960" marR="60960" marT="60960" marB="60960"/>
                </a:tc>
                <a:tc>
                  <a:txBody>
                    <a:bodyPr/>
                    <a:lstStyle/>
                    <a:p>
                      <a:pPr algn="ctr" fontAlgn="t"/>
                      <a:endParaRPr lang="hi-IN" sz="1600">
                        <a:effectLst/>
                      </a:endParaRPr>
                    </a:p>
                  </a:txBody>
                  <a:tcPr marL="60960" marR="60960" marT="60960" marB="60960"/>
                </a:tc>
                <a:tc>
                  <a:txBody>
                    <a:bodyPr/>
                    <a:lstStyle/>
                    <a:p>
                      <a:pPr algn="ctr" fontAlgn="t"/>
                      <a:endParaRPr lang="hi-IN" sz="1600">
                        <a:effectLst/>
                      </a:endParaRPr>
                    </a:p>
                  </a:txBody>
                  <a:tcPr marL="60960" marR="60960" marT="60960" marB="60960"/>
                </a:tc>
                <a:tc>
                  <a:txBody>
                    <a:bodyPr/>
                    <a:lstStyle/>
                    <a:p>
                      <a:pPr algn="ctr" fontAlgn="t"/>
                      <a:r>
                        <a:rPr lang="hi-IN" sz="1600">
                          <a:effectLst/>
                        </a:rPr>
                        <a:t>1</a:t>
                      </a:r>
                    </a:p>
                  </a:txBody>
                  <a:tcPr marL="60960" marR="60960" marT="60960" marB="60960"/>
                </a:tc>
                <a:tc>
                  <a:txBody>
                    <a:bodyPr/>
                    <a:lstStyle/>
                    <a:p>
                      <a:pPr algn="ctr" fontAlgn="t"/>
                      <a:r>
                        <a:rPr lang="hi-IN" sz="1600" dirty="0">
                          <a:effectLst/>
                        </a:rPr>
                        <a:t>1</a:t>
                      </a:r>
                    </a:p>
                  </a:txBody>
                  <a:tcPr marL="60960" marR="60960" marT="60960" marB="60960"/>
                </a:tc>
                <a:extLst>
                  <a:ext uri="{0D108BD9-81ED-4DB2-BD59-A6C34878D82A}">
                    <a16:rowId xmlns:a16="http://schemas.microsoft.com/office/drawing/2014/main" xmlns="" val="2385446339"/>
                  </a:ext>
                </a:extLst>
              </a:tr>
            </a:tbl>
          </a:graphicData>
        </a:graphic>
      </p:graphicFrame>
      <p:graphicFrame>
        <p:nvGraphicFramePr>
          <p:cNvPr id="3" name="Table 2">
            <a:extLst>
              <a:ext uri="{FF2B5EF4-FFF2-40B4-BE49-F238E27FC236}">
                <a16:creationId xmlns:a16="http://schemas.microsoft.com/office/drawing/2014/main" xmlns="" id="{969556DF-A36E-439A-A125-AA8EEA3BF31A}"/>
              </a:ext>
            </a:extLst>
          </p:cNvPr>
          <p:cNvGraphicFramePr>
            <a:graphicFrameLocks noGrp="1"/>
          </p:cNvGraphicFramePr>
          <p:nvPr>
            <p:extLst>
              <p:ext uri="{D42A27DB-BD31-4B8C-83A1-F6EECF244321}">
                <p14:modId xmlns:p14="http://schemas.microsoft.com/office/powerpoint/2010/main" val="667363907"/>
              </p:ext>
            </p:extLst>
          </p:nvPr>
        </p:nvGraphicFramePr>
        <p:xfrm>
          <a:off x="4581331" y="3456521"/>
          <a:ext cx="3671035" cy="1219200"/>
        </p:xfrm>
        <a:graphic>
          <a:graphicData uri="http://schemas.openxmlformats.org/drawingml/2006/table">
            <a:tbl>
              <a:tblPr>
                <a:tableStyleId>{5940675A-B579-460E-94D1-54222C63F5DA}</a:tableStyleId>
              </a:tblPr>
              <a:tblGrid>
                <a:gridCol w="1100061">
                  <a:extLst>
                    <a:ext uri="{9D8B030D-6E8A-4147-A177-3AD203B41FA5}">
                      <a16:colId xmlns:a16="http://schemas.microsoft.com/office/drawing/2014/main" xmlns="" val="596375618"/>
                    </a:ext>
                  </a:extLst>
                </a:gridCol>
                <a:gridCol w="2570974">
                  <a:extLst>
                    <a:ext uri="{9D8B030D-6E8A-4147-A177-3AD203B41FA5}">
                      <a16:colId xmlns:a16="http://schemas.microsoft.com/office/drawing/2014/main" xmlns="" val="3182998565"/>
                    </a:ext>
                  </a:extLst>
                </a:gridCol>
              </a:tblGrid>
              <a:tr h="0">
                <a:tc>
                  <a:txBody>
                    <a:bodyPr/>
                    <a:lstStyle/>
                    <a:p>
                      <a:pPr algn="ctr" fontAlgn="t"/>
                      <a:r>
                        <a:rPr lang="en-US" sz="1600">
                          <a:effectLst/>
                        </a:rPr>
                        <a:t>Min terms / Prime Implicants</a:t>
                      </a:r>
                    </a:p>
                  </a:txBody>
                  <a:tcPr marL="60960" marR="60960" marT="60960" marB="60960"/>
                </a:tc>
                <a:tc>
                  <a:txBody>
                    <a:bodyPr/>
                    <a:lstStyle/>
                    <a:p>
                      <a:pPr algn="ctr" fontAlgn="t"/>
                      <a:r>
                        <a:rPr lang="hi-IN" sz="1600" dirty="0">
                          <a:effectLst/>
                        </a:rPr>
                        <a:t>15</a:t>
                      </a:r>
                    </a:p>
                  </a:txBody>
                  <a:tcPr marL="60960" marR="60960" marT="60960" marB="60960"/>
                </a:tc>
                <a:extLst>
                  <a:ext uri="{0D108BD9-81ED-4DB2-BD59-A6C34878D82A}">
                    <a16:rowId xmlns:a16="http://schemas.microsoft.com/office/drawing/2014/main" xmlns="" val="3576361667"/>
                  </a:ext>
                </a:extLst>
              </a:tr>
              <a:tr h="0">
                <a:tc>
                  <a:txBody>
                    <a:bodyPr/>
                    <a:lstStyle/>
                    <a:p>
                      <a:pPr algn="ctr" fontAlgn="t"/>
                      <a:r>
                        <a:rPr lang="en-US" sz="1600" b="1">
                          <a:effectLst/>
                        </a:rPr>
                        <a:t>WY</a:t>
                      </a:r>
                      <a:endParaRPr lang="en-US" sz="1600">
                        <a:effectLst/>
                      </a:endParaRPr>
                    </a:p>
                  </a:txBody>
                  <a:tcPr marL="60960" marR="60960" marT="60960" marB="60960"/>
                </a:tc>
                <a:tc>
                  <a:txBody>
                    <a:bodyPr/>
                    <a:lstStyle/>
                    <a:p>
                      <a:pPr algn="ctr" fontAlgn="t"/>
                      <a:r>
                        <a:rPr lang="hi-IN" sz="1600" dirty="0">
                          <a:effectLst/>
                        </a:rPr>
                        <a:t>1</a:t>
                      </a:r>
                    </a:p>
                  </a:txBody>
                  <a:tcPr marL="60960" marR="60960" marT="60960" marB="60960"/>
                </a:tc>
                <a:extLst>
                  <a:ext uri="{0D108BD9-81ED-4DB2-BD59-A6C34878D82A}">
                    <a16:rowId xmlns:a16="http://schemas.microsoft.com/office/drawing/2014/main" xmlns="" val="2507399652"/>
                  </a:ext>
                </a:extLst>
              </a:tr>
            </a:tbl>
          </a:graphicData>
        </a:graphic>
      </p:graphicFrame>
      <p:sp>
        <p:nvSpPr>
          <p:cNvPr id="10" name="TextBox 9">
            <a:extLst>
              <a:ext uri="{FF2B5EF4-FFF2-40B4-BE49-F238E27FC236}">
                <a16:creationId xmlns:a16="http://schemas.microsoft.com/office/drawing/2014/main" xmlns="" id="{6F49B0CC-9AB0-4DB4-B68C-E93DFECA4382}"/>
              </a:ext>
            </a:extLst>
          </p:cNvPr>
          <p:cNvSpPr txBox="1"/>
          <p:nvPr/>
        </p:nvSpPr>
        <p:spPr>
          <a:xfrm>
            <a:off x="395773" y="4903007"/>
            <a:ext cx="8504853" cy="1477328"/>
          </a:xfrm>
          <a:prstGeom prst="rect">
            <a:avLst/>
          </a:prstGeom>
          <a:noFill/>
        </p:spPr>
        <p:txBody>
          <a:bodyPr wrap="square">
            <a:spAutoFit/>
          </a:bodyPr>
          <a:lstStyle/>
          <a:p>
            <a:r>
              <a:rPr lang="en-US" dirty="0"/>
              <a:t>The min term 15 is covered only by one prime implicant WY. So, it is an essential prime implicant. This will also be part of simplified Boolean function.</a:t>
            </a:r>
          </a:p>
          <a:p>
            <a:endParaRPr lang="en-US" dirty="0"/>
          </a:p>
          <a:p>
            <a:r>
              <a:rPr lang="en-US" dirty="0"/>
              <a:t>we got three prime implicants and all three are essential. Therefore, the simplified Boolean function is: f(W,X,Y,Z) = YZ’ + WX’ + WY.</a:t>
            </a:r>
            <a:endParaRPr lang="hi-IN" dirty="0"/>
          </a:p>
        </p:txBody>
      </p:sp>
    </p:spTree>
    <p:extLst>
      <p:ext uri="{BB962C8B-B14F-4D97-AF65-F5344CB8AC3E}">
        <p14:creationId xmlns:p14="http://schemas.microsoft.com/office/powerpoint/2010/main" val="930132111"/>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52894" y="1447800"/>
            <a:ext cx="8991600" cy="419048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a:p>
            <a:pPr marL="0" indent="0" eaLnBrk="1" fontAlgn="auto" hangingPunct="1">
              <a:spcAft>
                <a:spcPts val="0"/>
              </a:spcAft>
              <a:buFont typeface="Arial" panose="020B0604020202020204" pitchFamily="34" charset="0"/>
              <a:buNone/>
              <a:defRPr/>
            </a:pPr>
            <a:endParaRPr lang="en-US" sz="2000" dirty="0"/>
          </a:p>
        </p:txBody>
      </p:sp>
      <p:sp>
        <p:nvSpPr>
          <p:cNvPr id="4" name="Rectangle 5">
            <a:extLst>
              <a:ext uri="{FF2B5EF4-FFF2-40B4-BE49-F238E27FC236}">
                <a16:creationId xmlns:a16="http://schemas.microsoft.com/office/drawing/2014/main" xmlns="" id="{9EDECCB9-906F-4713-85AF-BA9C24F76A4B}"/>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5" name="TextBox 4">
            <a:extLst>
              <a:ext uri="{FF2B5EF4-FFF2-40B4-BE49-F238E27FC236}">
                <a16:creationId xmlns:a16="http://schemas.microsoft.com/office/drawing/2014/main" xmlns="" id="{F39EE702-D1A0-48C2-9F76-C11EB1B1FBBE}"/>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2" name="TextBox 1">
            <a:extLst>
              <a:ext uri="{FF2B5EF4-FFF2-40B4-BE49-F238E27FC236}">
                <a16:creationId xmlns:a16="http://schemas.microsoft.com/office/drawing/2014/main" xmlns="" id="{A96A0A1E-05E0-469A-842D-54E8B4919417}"/>
              </a:ext>
            </a:extLst>
          </p:cNvPr>
          <p:cNvSpPr txBox="1"/>
          <p:nvPr/>
        </p:nvSpPr>
        <p:spPr>
          <a:xfrm>
            <a:off x="457200" y="1524000"/>
            <a:ext cx="184731" cy="646331"/>
          </a:xfrm>
          <a:prstGeom prst="rect">
            <a:avLst/>
          </a:prstGeom>
          <a:noFill/>
        </p:spPr>
        <p:txBody>
          <a:bodyPr wrap="none" rtlCol="0">
            <a:spAutoFit/>
          </a:bodyPr>
          <a:lstStyle/>
          <a:p>
            <a:endParaRPr lang="en-US" b="1" i="0" dirty="0">
              <a:solidFill>
                <a:srgbClr val="273239"/>
              </a:solidFill>
              <a:effectLst/>
              <a:latin typeface="Nunito" pitchFamily="2" charset="0"/>
            </a:endParaRPr>
          </a:p>
          <a:p>
            <a:endParaRPr lang="en-US" b="1" dirty="0"/>
          </a:p>
        </p:txBody>
      </p:sp>
      <p:sp>
        <p:nvSpPr>
          <p:cNvPr id="3" name="TextBox 2">
            <a:extLst>
              <a:ext uri="{FF2B5EF4-FFF2-40B4-BE49-F238E27FC236}">
                <a16:creationId xmlns:a16="http://schemas.microsoft.com/office/drawing/2014/main" xmlns="" id="{F61C3147-78B5-40D5-9353-DA3A1C8A1BA6}"/>
              </a:ext>
            </a:extLst>
          </p:cNvPr>
          <p:cNvSpPr txBox="1"/>
          <p:nvPr/>
        </p:nvSpPr>
        <p:spPr>
          <a:xfrm>
            <a:off x="217815" y="1788715"/>
            <a:ext cx="8468985" cy="1754326"/>
          </a:xfrm>
          <a:prstGeom prst="rect">
            <a:avLst/>
          </a:prstGeom>
          <a:noFill/>
        </p:spPr>
        <p:txBody>
          <a:bodyPr wrap="none" rtlCol="0">
            <a:spAutoFit/>
          </a:bodyPr>
          <a:lstStyle/>
          <a:p>
            <a:pPr algn="just"/>
            <a:r>
              <a:rPr lang="en-US" b="0" i="0" dirty="0">
                <a:effectLst/>
                <a:latin typeface="Nunito" pitchFamily="2" charset="0"/>
              </a:rPr>
              <a:t>K-map is the best manual technique to solve Boolean equations, but it becomes </a:t>
            </a:r>
          </a:p>
          <a:p>
            <a:pPr algn="just"/>
            <a:r>
              <a:rPr lang="en-US" b="0" i="0" dirty="0">
                <a:effectLst/>
                <a:latin typeface="Nunito" pitchFamily="2" charset="0"/>
              </a:rPr>
              <a:t>difficult to manage when the number of variables exceeds 5 or 6. </a:t>
            </a:r>
          </a:p>
          <a:p>
            <a:pPr algn="just"/>
            <a:r>
              <a:rPr lang="en-US" b="0" i="0" dirty="0">
                <a:effectLst/>
                <a:latin typeface="Nunito" pitchFamily="2" charset="0"/>
              </a:rPr>
              <a:t>So, a technique called </a:t>
            </a:r>
            <a:r>
              <a:rPr lang="en-US" b="1" i="0" dirty="0">
                <a:effectLst/>
                <a:latin typeface="Nunito" pitchFamily="2" charset="0"/>
              </a:rPr>
              <a:t>Variable Entrant Map (VEM) </a:t>
            </a:r>
            <a:r>
              <a:rPr lang="en-US" b="0" i="0" dirty="0">
                <a:effectLst/>
                <a:latin typeface="Nunito" pitchFamily="2" charset="0"/>
              </a:rPr>
              <a:t>is used to increase </a:t>
            </a:r>
          </a:p>
          <a:p>
            <a:pPr algn="just"/>
            <a:r>
              <a:rPr lang="en-US" b="0" i="0" dirty="0">
                <a:effectLst/>
                <a:latin typeface="Nunito" pitchFamily="2" charset="0"/>
              </a:rPr>
              <a:t>the effective size of the K-map. </a:t>
            </a:r>
          </a:p>
          <a:p>
            <a:pPr algn="just"/>
            <a:r>
              <a:rPr lang="en-US" b="0" i="0" dirty="0">
                <a:effectLst/>
                <a:latin typeface="Nunito" pitchFamily="2" charset="0"/>
              </a:rPr>
              <a:t>It allows a smaller map to handle a large number of variables. </a:t>
            </a:r>
          </a:p>
          <a:p>
            <a:pPr algn="just"/>
            <a:r>
              <a:rPr lang="en-US" b="0" i="0" dirty="0">
                <a:effectLst/>
                <a:latin typeface="Nunito" pitchFamily="2" charset="0"/>
              </a:rPr>
              <a:t>This is done by writing output in terms of input.</a:t>
            </a:r>
            <a:endParaRPr lang="en-US" dirty="0"/>
          </a:p>
        </p:txBody>
      </p:sp>
      <p:sp>
        <p:nvSpPr>
          <p:cNvPr id="13" name="TextBox 12">
            <a:extLst>
              <a:ext uri="{FF2B5EF4-FFF2-40B4-BE49-F238E27FC236}">
                <a16:creationId xmlns:a16="http://schemas.microsoft.com/office/drawing/2014/main" xmlns="" id="{9D7D1DE9-3165-46B1-86D7-24EE43F10C9D}"/>
              </a:ext>
            </a:extLst>
          </p:cNvPr>
          <p:cNvSpPr txBox="1"/>
          <p:nvPr/>
        </p:nvSpPr>
        <p:spPr>
          <a:xfrm>
            <a:off x="3048000" y="1419383"/>
            <a:ext cx="2711063" cy="369332"/>
          </a:xfrm>
          <a:prstGeom prst="rect">
            <a:avLst/>
          </a:prstGeom>
          <a:noFill/>
        </p:spPr>
        <p:txBody>
          <a:bodyPr wrap="none" rtlCol="0">
            <a:spAutoFit/>
          </a:bodyPr>
          <a:lstStyle/>
          <a:p>
            <a:r>
              <a:rPr lang="en-US" sz="1800" b="1" i="0" u="none" strike="noStrike" baseline="0" dirty="0">
                <a:solidFill>
                  <a:srgbClr val="000000"/>
                </a:solidFill>
                <a:latin typeface="Arial" panose="020B0604020202020204" pitchFamily="34" charset="0"/>
              </a:rPr>
              <a:t>Variable Entered Maps</a:t>
            </a:r>
            <a:r>
              <a:rPr lang="en-US" b="1" dirty="0"/>
              <a:t> </a:t>
            </a:r>
          </a:p>
        </p:txBody>
      </p:sp>
      <p:sp>
        <p:nvSpPr>
          <p:cNvPr id="14" name="TextBox 13">
            <a:extLst>
              <a:ext uri="{FF2B5EF4-FFF2-40B4-BE49-F238E27FC236}">
                <a16:creationId xmlns:a16="http://schemas.microsoft.com/office/drawing/2014/main" xmlns="" id="{04D454C0-AE46-4C4E-A954-0069096CD592}"/>
              </a:ext>
            </a:extLst>
          </p:cNvPr>
          <p:cNvSpPr txBox="1"/>
          <p:nvPr/>
        </p:nvSpPr>
        <p:spPr>
          <a:xfrm>
            <a:off x="304800" y="3710151"/>
            <a:ext cx="3505200" cy="2308324"/>
          </a:xfrm>
          <a:prstGeom prst="rect">
            <a:avLst/>
          </a:prstGeom>
          <a:noFill/>
        </p:spPr>
        <p:txBody>
          <a:bodyPr wrap="square">
            <a:spAutoFit/>
          </a:bodyPr>
          <a:lstStyle/>
          <a:p>
            <a:pPr algn="l" fontAlgn="base"/>
            <a:r>
              <a:rPr lang="en-US" b="1" i="0" dirty="0">
                <a:solidFill>
                  <a:srgbClr val="273239"/>
                </a:solidFill>
                <a:effectLst/>
                <a:latin typeface="Nunito" pitchFamily="2" charset="0"/>
              </a:rPr>
              <a:t>Example –</a:t>
            </a:r>
            <a:r>
              <a:rPr lang="en-US" b="0" i="0" dirty="0">
                <a:solidFill>
                  <a:srgbClr val="273239"/>
                </a:solidFill>
                <a:effectLst/>
                <a:latin typeface="Nunito" pitchFamily="2" charset="0"/>
              </a:rPr>
              <a:t> A 3-variable function can be defined as a function of 2-variables if the output is written in terms of third variable.</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Consider a function </a:t>
            </a:r>
            <a:r>
              <a:rPr lang="en-US" b="1" i="0" dirty="0">
                <a:solidFill>
                  <a:srgbClr val="273239"/>
                </a:solidFill>
                <a:effectLst/>
                <a:latin typeface="Nunito" pitchFamily="2" charset="0"/>
              </a:rPr>
              <a:t>F(A,B,C) = m(0,1,2,5)</a:t>
            </a:r>
            <a:endParaRPr lang="en-US" b="0" i="0" dirty="0">
              <a:solidFill>
                <a:srgbClr val="273239"/>
              </a:solidFill>
              <a:effectLst/>
              <a:latin typeface="Nunito" pitchFamily="2" charset="0"/>
            </a:endParaRPr>
          </a:p>
        </p:txBody>
      </p:sp>
      <p:pic>
        <p:nvPicPr>
          <p:cNvPr id="9" name="Picture 8">
            <a:extLst>
              <a:ext uri="{FF2B5EF4-FFF2-40B4-BE49-F238E27FC236}">
                <a16:creationId xmlns:a16="http://schemas.microsoft.com/office/drawing/2014/main" xmlns="" id="{430D3A13-58AA-4B96-8992-67D7F9ACA937}"/>
              </a:ext>
            </a:extLst>
          </p:cNvPr>
          <p:cNvPicPr>
            <a:picLocks noChangeAspect="1"/>
          </p:cNvPicPr>
          <p:nvPr/>
        </p:nvPicPr>
        <p:blipFill>
          <a:blip r:embed="rId4"/>
          <a:stretch>
            <a:fillRect/>
          </a:stretch>
        </p:blipFill>
        <p:spPr>
          <a:xfrm>
            <a:off x="3770983" y="3523343"/>
            <a:ext cx="1754434" cy="2876939"/>
          </a:xfrm>
          <a:prstGeom prst="rect">
            <a:avLst/>
          </a:prstGeom>
        </p:spPr>
      </p:pic>
      <p:pic>
        <p:nvPicPr>
          <p:cNvPr id="16" name="Picture 15">
            <a:extLst>
              <a:ext uri="{FF2B5EF4-FFF2-40B4-BE49-F238E27FC236}">
                <a16:creationId xmlns:a16="http://schemas.microsoft.com/office/drawing/2014/main" xmlns="" id="{4A214132-38D2-4B77-A1BA-68589B21A0C9}"/>
              </a:ext>
            </a:extLst>
          </p:cNvPr>
          <p:cNvPicPr>
            <a:picLocks noChangeAspect="1"/>
          </p:cNvPicPr>
          <p:nvPr/>
        </p:nvPicPr>
        <p:blipFill>
          <a:blip r:embed="rId5"/>
          <a:stretch>
            <a:fillRect/>
          </a:stretch>
        </p:blipFill>
        <p:spPr>
          <a:xfrm>
            <a:off x="5927427" y="3429000"/>
            <a:ext cx="1600662" cy="1754326"/>
          </a:xfrm>
          <a:prstGeom prst="rect">
            <a:avLst/>
          </a:prstGeom>
          <a:ln w="38100">
            <a:solidFill>
              <a:schemeClr val="tx1"/>
            </a:solidFill>
            <a:prstDash val="dash"/>
          </a:ln>
        </p:spPr>
      </p:pic>
      <p:pic>
        <p:nvPicPr>
          <p:cNvPr id="19" name="Picture 18">
            <a:extLst>
              <a:ext uri="{FF2B5EF4-FFF2-40B4-BE49-F238E27FC236}">
                <a16:creationId xmlns:a16="http://schemas.microsoft.com/office/drawing/2014/main" xmlns="" id="{73133F36-B828-47F4-BF03-E50F0E470280}"/>
              </a:ext>
            </a:extLst>
          </p:cNvPr>
          <p:cNvPicPr>
            <a:picLocks noChangeAspect="1"/>
          </p:cNvPicPr>
          <p:nvPr/>
        </p:nvPicPr>
        <p:blipFill>
          <a:blip r:embed="rId6"/>
          <a:stretch>
            <a:fillRect/>
          </a:stretch>
        </p:blipFill>
        <p:spPr>
          <a:xfrm>
            <a:off x="6581893" y="5327589"/>
            <a:ext cx="1388579" cy="1381772"/>
          </a:xfrm>
          <a:prstGeom prst="rect">
            <a:avLst/>
          </a:prstGeom>
        </p:spPr>
      </p:pic>
    </p:spTree>
    <p:extLst>
      <p:ext uri="{BB962C8B-B14F-4D97-AF65-F5344CB8AC3E}">
        <p14:creationId xmlns:p14="http://schemas.microsoft.com/office/powerpoint/2010/main" val="815449129"/>
      </p:ext>
    </p:extLst>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 y="1617663"/>
            <a:ext cx="9144000" cy="8027582"/>
          </a:xfrm>
          <a:prstGeom prst="rect">
            <a:avLst/>
          </a:prstGeom>
        </p:spPr>
        <p:txBody>
          <a:bodyPr>
            <a:spAutoFit/>
          </a:bodyPr>
          <a:lstStyle/>
          <a:p>
            <a:pPr>
              <a:lnSpc>
                <a:spcPct val="115000"/>
              </a:lnSpc>
              <a:defRPr/>
            </a:pPr>
            <a:r>
              <a:rPr lang="en-US" sz="2000" b="0" i="0" dirty="0">
                <a:solidFill>
                  <a:srgbClr val="000000"/>
                </a:solidFill>
                <a:effectLst/>
                <a:latin typeface="+mn-lt"/>
              </a:rPr>
              <a:t>Some sets of rules and laws are used in Boolean algebra which are called ‘</a:t>
            </a:r>
            <a:r>
              <a:rPr lang="en-US" sz="2000" b="1" dirty="0">
                <a:solidFill>
                  <a:srgbClr val="2C3E50"/>
                </a:solidFill>
                <a:latin typeface="verdana" panose="020B0604030504040204" pitchFamily="34" charset="0"/>
              </a:rPr>
              <a:t>Laws of Boolean algebra</a:t>
            </a:r>
            <a:r>
              <a:rPr lang="en-US" sz="2000" b="0" i="0" dirty="0">
                <a:solidFill>
                  <a:srgbClr val="000000"/>
                </a:solidFill>
                <a:effectLst/>
                <a:latin typeface="+mn-lt"/>
              </a:rPr>
              <a:t>’. </a:t>
            </a:r>
          </a:p>
          <a:p>
            <a:pPr>
              <a:lnSpc>
                <a:spcPct val="115000"/>
              </a:lnSpc>
              <a:defRPr/>
            </a:pPr>
            <a:r>
              <a:rPr lang="en-US" sz="2000" b="0" i="0" dirty="0">
                <a:solidFill>
                  <a:srgbClr val="000000"/>
                </a:solidFill>
                <a:effectLst/>
                <a:latin typeface="+mn-lt"/>
              </a:rPr>
              <a:t>These laws and rules are used to reduce the number of gates used in logic operations. </a:t>
            </a:r>
          </a:p>
          <a:p>
            <a:pPr>
              <a:lnSpc>
                <a:spcPct val="115000"/>
              </a:lnSpc>
              <a:defRPr/>
            </a:pPr>
            <a:r>
              <a:rPr lang="en-US" sz="2000" b="0" i="0" dirty="0">
                <a:solidFill>
                  <a:srgbClr val="000000"/>
                </a:solidFill>
                <a:effectLst/>
                <a:latin typeface="+mn-lt"/>
              </a:rPr>
              <a:t>In Boolean algebra, the alphabets A, B, C, … are used as variables and their values can be 1 or 0. </a:t>
            </a:r>
          </a:p>
          <a:p>
            <a:pPr>
              <a:lnSpc>
                <a:spcPct val="115000"/>
              </a:lnSpc>
              <a:defRPr/>
            </a:pPr>
            <a:endParaRPr lang="en-IN" sz="2000" b="1" i="0" dirty="0">
              <a:solidFill>
                <a:schemeClr val="bg1"/>
              </a:solidFill>
              <a:effectLst/>
              <a:latin typeface="+mn-lt"/>
              <a:cs typeface="Times New Roman" panose="02020603050405020304" pitchFamily="18" charset="0"/>
            </a:endParaRPr>
          </a:p>
          <a:p>
            <a:pPr marL="457200" indent="-457200">
              <a:lnSpc>
                <a:spcPct val="115000"/>
              </a:lnSpc>
              <a:buAutoNum type="arabicParenR"/>
              <a:defRPr/>
            </a:pPr>
            <a:r>
              <a:rPr lang="en-US" sz="2000" b="1" i="0" u="none" strike="noStrike" dirty="0">
                <a:solidFill>
                  <a:srgbClr val="2C3E50"/>
                </a:solidFill>
                <a:effectLst/>
                <a:latin typeface="verdana" panose="020B0604030504040204" pitchFamily="34" charset="0"/>
              </a:rPr>
              <a:t>Commutative law: </a:t>
            </a:r>
          </a:p>
          <a:p>
            <a:pPr algn="just" fontAlgn="base"/>
            <a:r>
              <a:rPr lang="pt-BR" sz="2000" b="0" i="0" u="none" strike="noStrike" dirty="0">
                <a:solidFill>
                  <a:srgbClr val="000000"/>
                </a:solidFill>
                <a:effectLst/>
                <a:latin typeface="verdana" panose="020B0604030504040204" pitchFamily="34" charset="0"/>
              </a:rPr>
              <a:t>	a) A </a:t>
            </a:r>
            <a:r>
              <a:rPr lang="pt-BR" sz="2000" b="1" i="0" u="none" strike="noStrike" dirty="0">
                <a:solidFill>
                  <a:srgbClr val="000000"/>
                </a:solidFill>
                <a:effectLst/>
                <a:latin typeface="verdana" panose="020B0604030504040204" pitchFamily="34" charset="0"/>
              </a:rPr>
              <a:t>OR </a:t>
            </a:r>
            <a:r>
              <a:rPr lang="pt-BR" sz="2000" b="0" i="0" u="none" strike="noStrike" dirty="0">
                <a:solidFill>
                  <a:srgbClr val="000000"/>
                </a:solidFill>
                <a:effectLst/>
                <a:latin typeface="verdana" panose="020B0604030504040204" pitchFamily="34" charset="0"/>
              </a:rPr>
              <a:t>B=B </a:t>
            </a:r>
            <a:r>
              <a:rPr lang="pt-BR" sz="2000" b="1" i="0" u="none" strike="noStrike" dirty="0">
                <a:solidFill>
                  <a:srgbClr val="000000"/>
                </a:solidFill>
                <a:effectLst/>
                <a:latin typeface="verdana" panose="020B0604030504040204" pitchFamily="34" charset="0"/>
              </a:rPr>
              <a:t>OR</a:t>
            </a:r>
            <a:r>
              <a:rPr lang="pt-BR" sz="2000" b="0" i="0" u="none" strike="noStrike" dirty="0">
                <a:solidFill>
                  <a:srgbClr val="000000"/>
                </a:solidFill>
                <a:effectLst/>
                <a:latin typeface="verdana" panose="020B0604030504040204" pitchFamily="34" charset="0"/>
              </a:rPr>
              <a:t> A, i.e.,</a:t>
            </a:r>
            <a:r>
              <a:rPr lang="pt-BR" sz="2000" b="1" i="0" u="none" strike="noStrike" dirty="0">
                <a:solidFill>
                  <a:srgbClr val="000000"/>
                </a:solidFill>
                <a:effectLst/>
                <a:latin typeface="verdana" panose="020B0604030504040204" pitchFamily="34" charset="0"/>
              </a:rPr>
              <a:t> </a:t>
            </a:r>
            <a:r>
              <a:rPr lang="pt-BR" sz="2000" b="1" u="none" strike="noStrike" dirty="0">
                <a:solidFill>
                  <a:srgbClr val="000000"/>
                </a:solidFill>
                <a:effectLst/>
                <a:latin typeface="verdana" panose="020B0604030504040204" pitchFamily="34" charset="0"/>
              </a:rPr>
              <a:t>A + B = B + A </a:t>
            </a:r>
            <a:endParaRPr lang="pt-BR" sz="2000" b="1" u="none" strike="noStrike" dirty="0">
              <a:solidFill>
                <a:srgbClr val="000000"/>
              </a:solidFill>
              <a:effectLst/>
              <a:latin typeface="Open Sans" panose="020B0606030504020204" pitchFamily="34" charset="0"/>
            </a:endParaRPr>
          </a:p>
          <a:p>
            <a:pPr algn="just" fontAlgn="base"/>
            <a:r>
              <a:rPr lang="pt-BR" sz="2000" b="0" u="none" strike="noStrike" dirty="0">
                <a:solidFill>
                  <a:srgbClr val="000000"/>
                </a:solidFill>
                <a:effectLst/>
                <a:latin typeface="verdana" panose="020B0604030504040204" pitchFamily="34" charset="0"/>
              </a:rPr>
              <a:t>	b) A </a:t>
            </a:r>
            <a:r>
              <a:rPr lang="pt-BR" sz="2000" b="1" u="none" strike="noStrike" dirty="0">
                <a:solidFill>
                  <a:srgbClr val="000000"/>
                </a:solidFill>
                <a:effectLst/>
                <a:latin typeface="verdana" panose="020B0604030504040204" pitchFamily="34" charset="0"/>
              </a:rPr>
              <a:t>AND</a:t>
            </a:r>
            <a:r>
              <a:rPr lang="pt-BR" sz="2000" b="0" u="none" strike="noStrike" dirty="0">
                <a:solidFill>
                  <a:srgbClr val="000000"/>
                </a:solidFill>
                <a:effectLst/>
                <a:latin typeface="verdana" panose="020B0604030504040204" pitchFamily="34" charset="0"/>
              </a:rPr>
              <a:t> B=B </a:t>
            </a:r>
            <a:r>
              <a:rPr lang="pt-BR" sz="2000" b="1" u="none" strike="noStrike" dirty="0">
                <a:solidFill>
                  <a:srgbClr val="000000"/>
                </a:solidFill>
                <a:effectLst/>
                <a:latin typeface="verdana" panose="020B0604030504040204" pitchFamily="34" charset="0"/>
              </a:rPr>
              <a:t>AND</a:t>
            </a:r>
            <a:r>
              <a:rPr lang="pt-BR" sz="2000" b="0" u="none" strike="noStrike" dirty="0">
                <a:solidFill>
                  <a:srgbClr val="000000"/>
                </a:solidFill>
                <a:effectLst/>
                <a:latin typeface="verdana" panose="020B0604030504040204" pitchFamily="34" charset="0"/>
              </a:rPr>
              <a:t> A, i.e., </a:t>
            </a:r>
            <a:r>
              <a:rPr lang="pt-BR" sz="2000" b="1" u="none" strike="noStrike" dirty="0">
                <a:solidFill>
                  <a:srgbClr val="000000"/>
                </a:solidFill>
                <a:effectLst/>
                <a:latin typeface="verdana" panose="020B0604030504040204" pitchFamily="34" charset="0"/>
              </a:rPr>
              <a:t>A*B = B*A</a:t>
            </a:r>
            <a:r>
              <a:rPr lang="pt-BR" sz="2000" b="1" i="0" u="none" strike="noStrike" dirty="0">
                <a:solidFill>
                  <a:srgbClr val="000000"/>
                </a:solidFill>
                <a:effectLst/>
                <a:latin typeface="verdana" panose="020B0604030504040204" pitchFamily="34" charset="0"/>
              </a:rPr>
              <a:t> </a:t>
            </a:r>
            <a:endParaRPr lang="pt-BR" sz="2000" b="1" i="0" u="none" strike="noStrike" dirty="0">
              <a:solidFill>
                <a:srgbClr val="000000"/>
              </a:solidFill>
              <a:effectLst/>
              <a:latin typeface="Open Sans" panose="020B0606030504020204" pitchFamily="34" charset="0"/>
            </a:endParaRPr>
          </a:p>
          <a:p>
            <a:pPr marL="457200" indent="-457200">
              <a:lnSpc>
                <a:spcPct val="115000"/>
              </a:lnSpc>
              <a:buAutoNum type="arabicParenR"/>
              <a:defRPr/>
            </a:pPr>
            <a:endParaRPr lang="en-US" sz="2000" b="1" i="0" u="none" strike="noStrike" dirty="0">
              <a:solidFill>
                <a:srgbClr val="2C3E50"/>
              </a:solidFill>
              <a:effectLst/>
              <a:latin typeface="Open Sans" panose="020B0606030504020204" pitchFamily="34" charset="0"/>
            </a:endParaRPr>
          </a:p>
          <a:p>
            <a:pPr marL="457200" indent="-457200">
              <a:lnSpc>
                <a:spcPct val="115000"/>
              </a:lnSpc>
              <a:buFont typeface="+mj-lt"/>
              <a:buAutoNum type="arabicParenR" startAt="2"/>
              <a:defRPr/>
            </a:pPr>
            <a:r>
              <a:rPr lang="en-US" sz="2000" b="1" dirty="0">
                <a:solidFill>
                  <a:srgbClr val="2C3E50"/>
                </a:solidFill>
                <a:latin typeface="verdana" panose="020B0604030504040204" pitchFamily="34" charset="0"/>
              </a:rPr>
              <a:t>Associative law: </a:t>
            </a:r>
          </a:p>
          <a:p>
            <a:pPr algn="just" fontAlgn="base"/>
            <a:r>
              <a:rPr lang="pt-BR" sz="2000" b="0" i="0" u="none" strike="noStrike" dirty="0">
                <a:solidFill>
                  <a:srgbClr val="000000"/>
                </a:solidFill>
                <a:effectLst/>
                <a:latin typeface="verdana" panose="020B0604030504040204" pitchFamily="34" charset="0"/>
              </a:rPr>
              <a:t>	a) (A+B)+C= A+(B+C)</a:t>
            </a:r>
            <a:endParaRPr lang="pt-BR" sz="2000" b="0" i="0" u="none" strike="noStrike" dirty="0">
              <a:solidFill>
                <a:srgbClr val="000000"/>
              </a:solidFill>
              <a:effectLst/>
              <a:latin typeface="Open Sans" panose="020B0606030504020204" pitchFamily="34" charset="0"/>
            </a:endParaRPr>
          </a:p>
          <a:p>
            <a:pPr algn="just" fontAlgn="base"/>
            <a:r>
              <a:rPr lang="pt-BR" sz="2000" b="0" i="0" u="none" strike="noStrike">
                <a:solidFill>
                  <a:srgbClr val="000000"/>
                </a:solidFill>
                <a:effectLst/>
                <a:latin typeface="verdana" panose="020B0604030504040204" pitchFamily="34" charset="0"/>
              </a:rPr>
              <a:t>	b</a:t>
            </a:r>
            <a:r>
              <a:rPr lang="pt-BR" sz="2000" b="0" i="0" u="none" strike="noStrike" dirty="0">
                <a:solidFill>
                  <a:srgbClr val="000000"/>
                </a:solidFill>
                <a:effectLst/>
                <a:latin typeface="verdana" panose="020B0604030504040204" pitchFamily="34" charset="0"/>
              </a:rPr>
              <a:t>) (A*B)*C= A*(B*C)</a:t>
            </a:r>
            <a:endParaRPr lang="pt-BR" sz="2000" b="0" i="0" u="none" strike="noStrike" dirty="0">
              <a:solidFill>
                <a:srgbClr val="000000"/>
              </a:solidFill>
              <a:effectLst/>
              <a:latin typeface="Open Sans" panose="020B0606030504020204" pitchFamily="34" charset="0"/>
            </a:endParaRPr>
          </a:p>
          <a:p>
            <a:pPr marL="457200" indent="-457200">
              <a:lnSpc>
                <a:spcPct val="115000"/>
              </a:lnSpc>
              <a:buFont typeface="+mj-lt"/>
              <a:buAutoNum type="arabicParenR" startAt="2"/>
              <a:defRPr/>
            </a:pPr>
            <a:endParaRPr lang="en-US" sz="2000" b="1" dirty="0">
              <a:solidFill>
                <a:srgbClr val="2C3E50"/>
              </a:solidFill>
              <a:latin typeface="verdana" panose="020B0604030504040204" pitchFamily="34"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US" sz="2000" b="1" dirty="0">
              <a:solidFill>
                <a:schemeClr val="bg1"/>
              </a:solidFill>
              <a:latin typeface="+mn-lt"/>
              <a:cs typeface="Times New Roman" panose="02020603050405020304" pitchFamily="18" charset="0"/>
            </a:endParaRPr>
          </a:p>
        </p:txBody>
      </p:sp>
      <p:sp>
        <p:nvSpPr>
          <p:cNvPr id="8" name="Rectangle 5">
            <a:extLst>
              <a:ext uri="{FF2B5EF4-FFF2-40B4-BE49-F238E27FC236}">
                <a16:creationId xmlns:a16="http://schemas.microsoft.com/office/drawing/2014/main" xmlns="" id="{EEFA606A-ECC8-4A4C-90CB-7DA31D82CC10}"/>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C65B4141-3E47-4F09-863D-F45E871C9D11}"/>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660"/>
    </mc:Choice>
    <mc:Fallback xmlns="">
      <p:transition spd="slow" advTm="3066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76200" y="1617663"/>
            <a:ext cx="9144000" cy="8366136"/>
          </a:xfrm>
          <a:prstGeom prst="rect">
            <a:avLst/>
          </a:prstGeom>
        </p:spPr>
        <p:txBody>
          <a:bodyPr>
            <a:spAutoFit/>
          </a:bodyPr>
          <a:lstStyle/>
          <a:p>
            <a:pPr algn="just" fontAlgn="base"/>
            <a:r>
              <a:rPr lang="en-US" sz="2000" b="1" i="0" u="none" strike="noStrike" dirty="0">
                <a:solidFill>
                  <a:srgbClr val="2C3E50"/>
                </a:solidFill>
                <a:effectLst/>
                <a:latin typeface="verdana" panose="020B0604030504040204" pitchFamily="34" charset="0"/>
              </a:rPr>
              <a:t>3) Distributive law:</a:t>
            </a:r>
            <a:endParaRPr lang="en-US" sz="2000" b="1" i="0" u="none" strike="noStrike" dirty="0">
              <a:solidFill>
                <a:srgbClr val="2C3E5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a) A*(B+C)= (A*B)+(A*C)</a:t>
            </a:r>
            <a:endParaRPr lang="en-US" sz="2000" b="0" i="0" u="none" strike="noStrike" dirty="0">
              <a:solidFill>
                <a:srgbClr val="00000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b) A+(B*C)= (A+B)*(A+C)</a:t>
            </a:r>
            <a:endParaRPr lang="en-US" sz="2000" b="0" i="0" u="none" strike="noStrike" dirty="0">
              <a:solidFill>
                <a:srgbClr val="000000"/>
              </a:solidFill>
              <a:effectLst/>
              <a:latin typeface="Open Sans" panose="020B0606030504020204" pitchFamily="34" charset="0"/>
            </a:endParaRPr>
          </a:p>
          <a:p>
            <a:pPr marL="457200" indent="-457200">
              <a:lnSpc>
                <a:spcPct val="115000"/>
              </a:lnSpc>
              <a:buFont typeface="+mj-lt"/>
              <a:buAutoNum type="arabicParenR" startAt="2"/>
              <a:defRPr/>
            </a:pPr>
            <a:endParaRPr lang="en-US" sz="2000" b="1" dirty="0">
              <a:solidFill>
                <a:srgbClr val="2C3E50"/>
              </a:solidFill>
              <a:latin typeface="verdana" panose="020B0604030504040204" pitchFamily="34" charset="0"/>
            </a:endParaRPr>
          </a:p>
          <a:p>
            <a:pPr algn="just" fontAlgn="base"/>
            <a:r>
              <a:rPr lang="en-US" sz="2000" b="1" i="0" u="none" strike="noStrike" dirty="0">
                <a:solidFill>
                  <a:srgbClr val="2C3E50"/>
                </a:solidFill>
                <a:effectLst/>
                <a:latin typeface="verdana" panose="020B0604030504040204" pitchFamily="34" charset="0"/>
              </a:rPr>
              <a:t>4) Identity law:</a:t>
            </a:r>
            <a:endParaRPr lang="en-US" sz="2000" b="1" i="0" u="none" strike="noStrike" dirty="0">
              <a:solidFill>
                <a:srgbClr val="2C3E5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a) A+0 = A</a:t>
            </a:r>
            <a:endParaRPr lang="en-US" sz="2000" b="0" i="0" u="none" strike="noStrike" dirty="0">
              <a:solidFill>
                <a:srgbClr val="00000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b) A*1 = A</a:t>
            </a:r>
            <a:endParaRPr lang="en-US" sz="2000" b="0" i="0" u="none" strike="noStrike" dirty="0">
              <a:solidFill>
                <a:srgbClr val="000000"/>
              </a:solidFill>
              <a:effectLst/>
              <a:latin typeface="Open Sans" panose="020B0606030504020204" pitchFamily="34" charset="0"/>
            </a:endParaRPr>
          </a:p>
          <a:p>
            <a:pPr marL="457200" indent="-457200">
              <a:lnSpc>
                <a:spcPct val="115000"/>
              </a:lnSpc>
              <a:buFont typeface="+mj-lt"/>
              <a:buAutoNum type="arabicParenR" startAt="2"/>
              <a:defRPr/>
            </a:pPr>
            <a:endParaRPr lang="en-US" sz="2000" b="1" dirty="0">
              <a:solidFill>
                <a:srgbClr val="2C3E50"/>
              </a:solidFill>
              <a:latin typeface="verdana" panose="020B0604030504040204" pitchFamily="34" charset="0"/>
            </a:endParaRPr>
          </a:p>
          <a:p>
            <a:pPr algn="just" fontAlgn="base"/>
            <a:r>
              <a:rPr lang="en-US" sz="2000" b="1" i="0" u="none" strike="noStrike" dirty="0">
                <a:solidFill>
                  <a:srgbClr val="2C3E50"/>
                </a:solidFill>
                <a:effectLst/>
                <a:latin typeface="verdana" panose="020B0604030504040204" pitchFamily="34" charset="0"/>
              </a:rPr>
              <a:t>5) Complement law:</a:t>
            </a:r>
            <a:endParaRPr lang="en-US" sz="2000" b="1" i="0" u="none" strike="noStrike" dirty="0">
              <a:solidFill>
                <a:srgbClr val="2C3E5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a) A+Ā=1</a:t>
            </a:r>
            <a:endParaRPr lang="en-US" sz="2000" b="0" i="0" u="none" strike="noStrike" dirty="0">
              <a:solidFill>
                <a:srgbClr val="00000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b) A* Ā =0</a:t>
            </a:r>
            <a:endParaRPr lang="en-US" sz="2000" b="0" i="0" u="none" strike="noStrike" dirty="0">
              <a:solidFill>
                <a:srgbClr val="000000"/>
              </a:solidFill>
              <a:effectLst/>
              <a:latin typeface="Open Sans" panose="020B0606030504020204" pitchFamily="34" charset="0"/>
            </a:endParaRPr>
          </a:p>
          <a:p>
            <a:pPr marL="457200" indent="-457200">
              <a:lnSpc>
                <a:spcPct val="115000"/>
              </a:lnSpc>
              <a:buFont typeface="+mj-lt"/>
              <a:buAutoNum type="arabicParenR" startAt="2"/>
              <a:defRPr/>
            </a:pPr>
            <a:endParaRPr lang="en-US" sz="2000" b="1" dirty="0">
              <a:solidFill>
                <a:srgbClr val="2C3E50"/>
              </a:solidFill>
              <a:latin typeface="verdana" panose="020B0604030504040204" pitchFamily="34" charset="0"/>
            </a:endParaRPr>
          </a:p>
          <a:p>
            <a:pPr algn="just" fontAlgn="base"/>
            <a:r>
              <a:rPr lang="en-US" sz="2000" b="1" i="0" u="none" strike="noStrike" dirty="0">
                <a:solidFill>
                  <a:srgbClr val="2C3E50"/>
                </a:solidFill>
                <a:effectLst/>
                <a:latin typeface="verdana" panose="020B0604030504040204" pitchFamily="34" charset="0"/>
              </a:rPr>
              <a:t>6) Idempotent law</a:t>
            </a:r>
            <a:endParaRPr lang="en-US" sz="2000" b="1" i="0" u="none" strike="noStrike" dirty="0">
              <a:solidFill>
                <a:srgbClr val="2C3E5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a) A+A=A</a:t>
            </a:r>
            <a:endParaRPr lang="en-US" sz="2000" b="0" i="0" u="none" strike="noStrike" dirty="0">
              <a:solidFill>
                <a:srgbClr val="00000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b) A*A=A</a:t>
            </a:r>
            <a:endParaRPr lang="en-US" sz="2000" b="0" i="0" u="none" strike="noStrike" dirty="0">
              <a:solidFill>
                <a:srgbClr val="000000"/>
              </a:solidFill>
              <a:effectLst/>
              <a:latin typeface="Open Sans" panose="020B0606030504020204" pitchFamily="34" charset="0"/>
            </a:endParaRPr>
          </a:p>
          <a:p>
            <a:pPr marL="457200" indent="-457200">
              <a:lnSpc>
                <a:spcPct val="115000"/>
              </a:lnSpc>
              <a:buFont typeface="+mj-lt"/>
              <a:buAutoNum type="arabicParenR" startAt="2"/>
              <a:defRPr/>
            </a:pPr>
            <a:endParaRPr lang="en-US" sz="2000" b="1" dirty="0">
              <a:solidFill>
                <a:srgbClr val="2C3E50"/>
              </a:solidFill>
              <a:latin typeface="verdana" panose="020B0604030504040204" pitchFamily="34"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US" sz="2000" b="1" dirty="0">
              <a:solidFill>
                <a:schemeClr val="bg1"/>
              </a:solidFill>
              <a:latin typeface="+mn-lt"/>
              <a:cs typeface="Times New Roman" panose="02020603050405020304" pitchFamily="18" charset="0"/>
            </a:endParaRPr>
          </a:p>
        </p:txBody>
      </p:sp>
      <p:sp>
        <p:nvSpPr>
          <p:cNvPr id="8" name="Rectangle 5">
            <a:extLst>
              <a:ext uri="{FF2B5EF4-FFF2-40B4-BE49-F238E27FC236}">
                <a16:creationId xmlns:a16="http://schemas.microsoft.com/office/drawing/2014/main" xmlns="" id="{EEFA606A-ECC8-4A4C-90CB-7DA31D82CC10}"/>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C65B4141-3E47-4F09-863D-F45E871C9D11}"/>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919698311"/>
      </p:ext>
    </p:extLst>
  </p:cSld>
  <p:clrMapOvr>
    <a:masterClrMapping/>
  </p:clrMapOvr>
  <mc:AlternateContent xmlns:mc="http://schemas.openxmlformats.org/markup-compatibility/2006" xmlns:p14="http://schemas.microsoft.com/office/powerpoint/2010/main">
    <mc:Choice Requires="p14">
      <p:transition spd="slow" p14:dur="2000" advTm="30660"/>
    </mc:Choice>
    <mc:Fallback xmlns="">
      <p:transition spd="slow" advTm="3066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 y="1617663"/>
                <a:ext cx="9144000" cy="7529562"/>
              </a:xfrm>
              <a:prstGeom prst="rect">
                <a:avLst/>
              </a:prstGeom>
            </p:spPr>
            <p:txBody>
              <a:bodyPr>
                <a:spAutoFit/>
              </a:bodyPr>
              <a:lstStyle/>
              <a:p>
                <a:pPr algn="just" fontAlgn="base"/>
                <a:r>
                  <a:rPr lang="en-US" sz="2000" b="1" i="0" u="none" strike="noStrike" dirty="0">
                    <a:solidFill>
                      <a:srgbClr val="2C3E50"/>
                    </a:solidFill>
                    <a:effectLst/>
                    <a:latin typeface="verdana" panose="020B0604030504040204" pitchFamily="34" charset="0"/>
                  </a:rPr>
                  <a:t>7) Absorption law</a:t>
                </a:r>
                <a:endParaRPr lang="en-US" sz="2000" b="1" i="0" u="none" strike="noStrike" dirty="0">
                  <a:solidFill>
                    <a:srgbClr val="2C3E5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a) A*(A+B)=A</a:t>
                </a:r>
                <a:endParaRPr lang="en-US" sz="2000" b="0" i="0" u="none" strike="noStrike" dirty="0">
                  <a:solidFill>
                    <a:srgbClr val="00000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b) A+(A*B)=A</a:t>
                </a:r>
                <a:endParaRPr lang="en-US" sz="2000" b="0" i="0" u="none" strike="noStrike" dirty="0">
                  <a:solidFill>
                    <a:srgbClr val="000000"/>
                  </a:solidFill>
                  <a:effectLst/>
                  <a:latin typeface="Open Sans" panose="020B0606030504020204" pitchFamily="34" charset="0"/>
                </a:endParaRPr>
              </a:p>
              <a:p>
                <a:pPr marL="457200" indent="-457200">
                  <a:lnSpc>
                    <a:spcPct val="115000"/>
                  </a:lnSpc>
                  <a:buFont typeface="+mj-lt"/>
                  <a:buAutoNum type="arabicParenR" startAt="2"/>
                  <a:defRPr/>
                </a:pPr>
                <a:endParaRPr lang="en-US" sz="2000" b="1" dirty="0">
                  <a:solidFill>
                    <a:srgbClr val="2C3E50"/>
                  </a:solidFill>
                  <a:latin typeface="verdana" panose="020B0604030504040204" pitchFamily="34" charset="0"/>
                </a:endParaRPr>
              </a:p>
              <a:p>
                <a:pPr algn="just" fontAlgn="base"/>
                <a:r>
                  <a:rPr lang="en-US" sz="2000" b="1" i="0" u="none" strike="noStrike" dirty="0">
                    <a:solidFill>
                      <a:srgbClr val="2C3E50"/>
                    </a:solidFill>
                    <a:effectLst/>
                    <a:latin typeface="verdana" panose="020B0604030504040204" pitchFamily="34" charset="0"/>
                  </a:rPr>
                  <a:t>8) Double negation law</a:t>
                </a:r>
                <a:endParaRPr lang="en-US" sz="2000" b="1" dirty="0">
                  <a:solidFill>
                    <a:srgbClr val="2C3E50"/>
                  </a:solidFill>
                  <a:latin typeface="Open Sans" panose="020B0606030504020204" pitchFamily="34" charset="0"/>
                </a:endParaRPr>
              </a:p>
              <a:p>
                <a:pPr algn="just" fontAlgn="base"/>
                <a:r>
                  <a:rPr lang="en-US" sz="2000" b="1" dirty="0">
                    <a:solidFill>
                      <a:srgbClr val="2C3E50"/>
                    </a:solidFill>
                    <a:latin typeface="Open Sans" panose="020B0606030504020204" pitchFamily="34" charset="0"/>
                  </a:rPr>
                  <a:t>	</a:t>
                </a:r>
                <a14:m>
                  <m:oMath xmlns:m="http://schemas.openxmlformats.org/officeDocument/2006/math">
                    <m:acc>
                      <m:accPr>
                        <m:chr m:val="̅"/>
                        <m:ctrlPr>
                          <a:rPr lang="en-US" sz="2000" b="1" i="1" smtClean="0">
                            <a:solidFill>
                              <a:srgbClr val="2C3E50"/>
                            </a:solidFill>
                            <a:latin typeface="Cambria Math"/>
                          </a:rPr>
                        </m:ctrlPr>
                      </m:accPr>
                      <m:e>
                        <m:acc>
                          <m:accPr>
                            <m:chr m:val="̅"/>
                            <m:ctrlPr>
                              <a:rPr lang="en-US" sz="2000" b="1" i="1" smtClean="0">
                                <a:solidFill>
                                  <a:srgbClr val="2C3E50"/>
                                </a:solidFill>
                                <a:latin typeface="Cambria Math"/>
                              </a:rPr>
                            </m:ctrlPr>
                          </m:accPr>
                          <m:e>
                            <m:r>
                              <a:rPr lang="en-US" sz="2000" b="1" i="1" smtClean="0">
                                <a:solidFill>
                                  <a:srgbClr val="2C3E50"/>
                                </a:solidFill>
                                <a:latin typeface="Cambria Math" panose="02040503050406030204" pitchFamily="18" charset="0"/>
                              </a:rPr>
                              <m:t>𝑨</m:t>
                            </m:r>
                          </m:e>
                        </m:acc>
                      </m:e>
                    </m:acc>
                    <m:r>
                      <a:rPr lang="en-US" sz="2000" b="1" i="1" smtClean="0">
                        <a:solidFill>
                          <a:srgbClr val="2C3E50"/>
                        </a:solidFill>
                        <a:latin typeface="Cambria Math" panose="02040503050406030204" pitchFamily="18" charset="0"/>
                      </a:rPr>
                      <m:t>=</m:t>
                    </m:r>
                    <m:r>
                      <a:rPr lang="en-US" sz="2000" b="1" i="1" smtClean="0">
                        <a:solidFill>
                          <a:srgbClr val="2C3E50"/>
                        </a:solidFill>
                        <a:latin typeface="Cambria Math" panose="02040503050406030204" pitchFamily="18" charset="0"/>
                      </a:rPr>
                      <m:t>𝑨</m:t>
                    </m:r>
                  </m:oMath>
                </a14:m>
                <a:endParaRPr lang="en-US" sz="2000" b="1" dirty="0">
                  <a:solidFill>
                    <a:srgbClr val="2C3E50"/>
                  </a:solidFill>
                  <a:latin typeface="verdana" panose="020B0604030504040204" pitchFamily="34" charset="0"/>
                </a:endParaRPr>
              </a:p>
              <a:p>
                <a:pPr>
                  <a:lnSpc>
                    <a:spcPct val="115000"/>
                  </a:lnSpc>
                  <a:defRPr/>
                </a:pPr>
                <a:endParaRPr lang="en-US" sz="2000" b="1" dirty="0">
                  <a:solidFill>
                    <a:srgbClr val="2C3E50"/>
                  </a:solidFill>
                  <a:latin typeface="verdana" panose="020B0604030504040204" pitchFamily="34" charset="0"/>
                  <a:cs typeface="Times New Roman" panose="02020603050405020304" pitchFamily="18" charset="0"/>
                </a:endParaRPr>
              </a:p>
              <a:p>
                <a:pPr algn="just" fontAlgn="base"/>
                <a:r>
                  <a:rPr lang="en-US" sz="2000" b="1" i="0" u="none" strike="noStrike" dirty="0">
                    <a:solidFill>
                      <a:srgbClr val="2C3E50"/>
                    </a:solidFill>
                    <a:effectLst/>
                    <a:latin typeface="verdana" panose="020B0604030504040204" pitchFamily="34" charset="0"/>
                  </a:rPr>
                  <a:t>9) Annulment law</a:t>
                </a:r>
                <a:endParaRPr lang="en-US" sz="2000" b="1" i="0" u="none" strike="noStrike" dirty="0">
                  <a:solidFill>
                    <a:srgbClr val="2C3E5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a) A+1= 1</a:t>
                </a:r>
                <a:endParaRPr lang="en-US" sz="2000" b="0" i="0" u="none" strike="noStrike" dirty="0">
                  <a:solidFill>
                    <a:srgbClr val="000000"/>
                  </a:solidFill>
                  <a:effectLst/>
                  <a:latin typeface="Open Sans" panose="020B0606030504020204" pitchFamily="34" charset="0"/>
                </a:endParaRPr>
              </a:p>
              <a:p>
                <a:pPr algn="just" fontAlgn="base"/>
                <a:r>
                  <a:rPr lang="en-US" sz="2000" b="0" i="0" u="none" strike="noStrike" dirty="0">
                    <a:solidFill>
                      <a:srgbClr val="000000"/>
                    </a:solidFill>
                    <a:effectLst/>
                    <a:latin typeface="verdana" panose="020B0604030504040204" pitchFamily="34" charset="0"/>
                  </a:rPr>
                  <a:t>	b) A*0= 0</a:t>
                </a:r>
                <a:endParaRPr lang="en-US" sz="2000" b="0" i="0" u="none" strike="noStrike" dirty="0">
                  <a:solidFill>
                    <a:srgbClr val="000000"/>
                  </a:solidFill>
                  <a:effectLst/>
                  <a:latin typeface="Open Sans" panose="020B0606030504020204" pitchFamily="34"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r>
                  <a:rPr lang="en-IN" sz="2000" b="1" dirty="0">
                    <a:latin typeface="+mn-lt"/>
                    <a:cs typeface="Times New Roman" panose="02020603050405020304" pitchFamily="18" charset="0"/>
                  </a:rPr>
                  <a:t>      De-Morgan’s Theorem: </a:t>
                </a:r>
                <a:endParaRPr lang="en-US" sz="2000" b="1" i="0" dirty="0">
                  <a:latin typeface="Cambria Math" panose="02040503050406030204" pitchFamily="18" charset="0"/>
                  <a:cs typeface="Times New Roman" panose="02020603050405020304" pitchFamily="18" charset="0"/>
                </a:endParaRPr>
              </a:p>
              <a:p>
                <a:pPr algn="just">
                  <a:lnSpc>
                    <a:spcPct val="115000"/>
                  </a:lnSpc>
                  <a:defRPr/>
                </a:pPr>
                <a14:m>
                  <m:oMathPara xmlns:m="http://schemas.openxmlformats.org/officeDocument/2006/math">
                    <m:oMathParaPr>
                      <m:jc m:val="centerGroup"/>
                    </m:oMathParaPr>
                    <m:oMath xmlns:m="http://schemas.openxmlformats.org/officeDocument/2006/math">
                      <m:acc>
                        <m:accPr>
                          <m:chr m:val="̅"/>
                          <m:ctrlPr>
                            <a:rPr lang="en-IN"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e>
                      </m:acc>
                      <m:r>
                        <a:rPr lang="en-US" sz="2000" b="1" i="1" smtClean="0">
                          <a:latin typeface="Cambria Math" panose="02040503050406030204" pitchFamily="18" charset="0"/>
                          <a:cs typeface="Times New Roman" panose="02020603050405020304" pitchFamily="18" charset="0"/>
                        </a:rPr>
                        <m:t> ∗ </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  </m:t>
                      </m:r>
                    </m:oMath>
                  </m:oMathPara>
                </a14:m>
                <a:endParaRPr lang="en-US" sz="2000" b="1" i="1" dirty="0">
                  <a:latin typeface="Cambria Math" panose="02040503050406030204" pitchFamily="18" charset="0"/>
                  <a:cs typeface="Times New Roman" panose="02020603050405020304" pitchFamily="18" charset="0"/>
                </a:endParaRPr>
              </a:p>
              <a:p>
                <a:pPr algn="just">
                  <a:lnSpc>
                    <a:spcPct val="115000"/>
                  </a:lnSpc>
                  <a:defRPr/>
                </a:pP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e>
                      </m:acc>
                      <m:r>
                        <a:rPr lang="en-US" sz="2000" b="1" i="1" smtClean="0">
                          <a:latin typeface="Cambria Math" panose="02040503050406030204" pitchFamily="18" charset="0"/>
                          <a:cs typeface="Times New Roman" panose="02020603050405020304" pitchFamily="18" charset="0"/>
                        </a:rPr>
                        <m:t>+</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 </m:t>
                      </m:r>
                    </m:oMath>
                  </m:oMathPara>
                </a14:m>
                <a:endParaRPr lang="en-US" sz="2000" b="1" dirty="0">
                  <a:latin typeface="+mn-lt"/>
                  <a:cs typeface="Times New Roman" panose="02020603050405020304" pitchFamily="18" charset="0"/>
                </a:endParaRPr>
              </a:p>
              <a:p>
                <a:pPr algn="just">
                  <a:lnSpc>
                    <a:spcPct val="115000"/>
                  </a:lnSpc>
                  <a:defRPr/>
                </a:pPr>
                <a:endParaRPr lang="en-US" sz="2000" b="1" dirty="0">
                  <a:latin typeface="+mn-lt"/>
                  <a:cs typeface="Times New Roman" panose="02020603050405020304" pitchFamily="18" charset="0"/>
                </a:endParaRPr>
              </a:p>
              <a:p>
                <a:pPr algn="just">
                  <a:lnSpc>
                    <a:spcPct val="115000"/>
                  </a:lnSpc>
                  <a:defRPr/>
                </a:pPr>
                <a:endParaRPr lang="en-IN" sz="2000" b="1" dirty="0">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US" sz="2000" b="1" dirty="0">
                  <a:solidFill>
                    <a:schemeClr val="bg1"/>
                  </a:solidFill>
                  <a:latin typeface="+mn-lt"/>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 y="1617663"/>
                <a:ext cx="9144000" cy="7529562"/>
              </a:xfrm>
              <a:prstGeom prst="rect">
                <a:avLst/>
              </a:prstGeom>
              <a:blipFill>
                <a:blip r:embed="rId4"/>
                <a:stretch>
                  <a:fillRect l="-733" t="-485"/>
                </a:stretch>
              </a:blipFill>
            </p:spPr>
            <p:txBody>
              <a:bodyPr/>
              <a:lstStyle/>
              <a:p>
                <a:r>
                  <a:rPr lang="en-US">
                    <a:noFill/>
                  </a:rPr>
                  <a:t> </a:t>
                </a:r>
              </a:p>
            </p:txBody>
          </p:sp>
        </mc:Fallback>
      </mc:AlternateContent>
      <p:sp>
        <p:nvSpPr>
          <p:cNvPr id="8" name="Rectangle 5">
            <a:extLst>
              <a:ext uri="{FF2B5EF4-FFF2-40B4-BE49-F238E27FC236}">
                <a16:creationId xmlns:a16="http://schemas.microsoft.com/office/drawing/2014/main" xmlns="" id="{EEFA606A-ECC8-4A4C-90CB-7DA31D82CC10}"/>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C65B4141-3E47-4F09-863D-F45E871C9D11}"/>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
        <p:nvSpPr>
          <p:cNvPr id="3" name="Rectangle 2">
            <a:extLst>
              <a:ext uri="{FF2B5EF4-FFF2-40B4-BE49-F238E27FC236}">
                <a16:creationId xmlns:a16="http://schemas.microsoft.com/office/drawing/2014/main" xmlns="" id="{8BE8758D-B654-4E93-B248-25716FF2D975}"/>
              </a:ext>
            </a:extLst>
          </p:cNvPr>
          <p:cNvSpPr/>
          <p:nvPr/>
        </p:nvSpPr>
        <p:spPr>
          <a:xfrm>
            <a:off x="457200" y="5181600"/>
            <a:ext cx="8420100" cy="1295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0823286"/>
      </p:ext>
    </p:extLst>
  </p:cSld>
  <p:clrMapOvr>
    <a:masterClrMapping/>
  </p:clrMapOvr>
  <mc:AlternateContent xmlns:mc="http://schemas.openxmlformats.org/markup-compatibility/2006" xmlns:p14="http://schemas.microsoft.com/office/powerpoint/2010/main">
    <mc:Choice Requires="p14">
      <p:transition spd="slow" p14:dur="2000" advTm="30660"/>
    </mc:Choice>
    <mc:Fallback xmlns="">
      <p:transition spd="slow" advTm="3066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 y="1524000"/>
                <a:ext cx="8763000" cy="3257045"/>
              </a:xfrm>
              <a:prstGeom prst="rect">
                <a:avLst/>
              </a:prstGeom>
            </p:spPr>
            <p:txBody>
              <a:bodyPr wrap="square">
                <a:spAutoFit/>
              </a:bodyPr>
              <a:lstStyle/>
              <a:p>
                <a:pPr>
                  <a:lnSpc>
                    <a:spcPct val="115000"/>
                  </a:lnSpc>
                  <a:defRPr/>
                </a:pPr>
                <a:r>
                  <a:rPr lang="en-IN" sz="2000" b="1" dirty="0">
                    <a:latin typeface="+mn-lt"/>
                    <a:cs typeface="Times New Roman" panose="02020603050405020304" pitchFamily="18" charset="0"/>
                  </a:rPr>
                  <a:t>	De-Morgan’s Theorem: </a:t>
                </a:r>
                <a14:m>
                  <m:oMath xmlns:m="http://schemas.openxmlformats.org/officeDocument/2006/math">
                    <m:r>
                      <a:rPr lang="en-US" sz="2000" b="1" i="0" smtClean="0">
                        <a:latin typeface="Cambria Math" panose="02040503050406030204" pitchFamily="18" charset="0"/>
                        <a:cs typeface="Times New Roman" panose="02020603050405020304" pitchFamily="18" charset="0"/>
                      </a:rPr>
                      <m:t>            </m:t>
                    </m:r>
                    <m:acc>
                      <m:accPr>
                        <m:chr m:val="̅"/>
                        <m:ctrlPr>
                          <a:rPr lang="en-IN"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e>
                    </m:acc>
                    <m:r>
                      <a:rPr lang="en-US" sz="2000" b="1" i="1" smtClean="0">
                        <a:latin typeface="Cambria Math" panose="02040503050406030204" pitchFamily="18" charset="0"/>
                        <a:cs typeface="Times New Roman" panose="02020603050405020304" pitchFamily="18" charset="0"/>
                      </a:rPr>
                      <m:t> ∗ </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  </m:t>
                    </m:r>
                  </m:oMath>
                </a14:m>
                <a:endParaRPr lang="en-US" sz="2000" b="1" i="1" dirty="0">
                  <a:latin typeface="Cambria Math" panose="02040503050406030204" pitchFamily="18" charset="0"/>
                  <a:cs typeface="Times New Roman" panose="02020603050405020304" pitchFamily="18" charset="0"/>
                </a:endParaRPr>
              </a:p>
              <a:p>
                <a:pPr algn="just">
                  <a:lnSpc>
                    <a:spcPct val="115000"/>
                  </a:lnSpc>
                  <a:defRPr/>
                </a:pPr>
                <a:r>
                  <a:rPr lang="en-US" sz="2000" b="1" dirty="0">
                    <a:cs typeface="Times New Roman" panose="02020603050405020304" pitchFamily="18" charset="0"/>
                  </a:rPr>
                  <a:t>                                                          </a:t>
                </a:r>
                <a14:m>
                  <m:oMath xmlns:m="http://schemas.openxmlformats.org/officeDocument/2006/math">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r>
                          <a:rPr lang="en-US" sz="2000" b="1" i="1" smtClean="0">
                            <a:latin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𝑨</m:t>
                        </m:r>
                      </m:e>
                    </m:acc>
                    <m:r>
                      <a:rPr lang="en-US" sz="2000" b="1" i="1" smtClean="0">
                        <a:latin typeface="Cambria Math" panose="02040503050406030204" pitchFamily="18" charset="0"/>
                        <a:cs typeface="Times New Roman" panose="02020603050405020304" pitchFamily="18" charset="0"/>
                      </a:rPr>
                      <m:t>+</m:t>
                    </m:r>
                    <m:acc>
                      <m:accPr>
                        <m:chr m:val="̅"/>
                        <m:ctrlPr>
                          <a:rPr lang="en-US" sz="2000" b="1" i="1" smtClean="0">
                            <a:latin typeface="Cambria Math"/>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𝑩</m:t>
                        </m:r>
                      </m:e>
                    </m:acc>
                    <m:r>
                      <a:rPr lang="en-US" sz="2000" b="1" i="1" smtClean="0">
                        <a:latin typeface="Cambria Math" panose="02040503050406030204" pitchFamily="18" charset="0"/>
                        <a:cs typeface="Times New Roman" panose="02020603050405020304" pitchFamily="18" charset="0"/>
                      </a:rPr>
                      <m:t> </m:t>
                    </m:r>
                  </m:oMath>
                </a14:m>
                <a:endParaRPr lang="en-US" sz="2000" b="1" dirty="0">
                  <a:latin typeface="+mn-lt"/>
                  <a:cs typeface="Times New Roman" panose="02020603050405020304" pitchFamily="18" charset="0"/>
                </a:endParaRPr>
              </a:p>
              <a:p>
                <a:pPr algn="just">
                  <a:lnSpc>
                    <a:spcPct val="115000"/>
                  </a:lnSpc>
                  <a:defRPr/>
                </a:pPr>
                <a:endParaRPr lang="en-IN" sz="2000" b="1" dirty="0">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IN" sz="2000" b="1" dirty="0">
                  <a:solidFill>
                    <a:schemeClr val="bg1"/>
                  </a:solidFill>
                  <a:latin typeface="+mn-lt"/>
                  <a:cs typeface="Times New Roman" panose="02020603050405020304" pitchFamily="18" charset="0"/>
                </a:endParaRPr>
              </a:p>
              <a:p>
                <a:pPr>
                  <a:lnSpc>
                    <a:spcPct val="115000"/>
                  </a:lnSpc>
                  <a:defRPr/>
                </a:pPr>
                <a:endParaRPr lang="en-US" sz="2000" b="1" dirty="0">
                  <a:solidFill>
                    <a:schemeClr val="bg1"/>
                  </a:solidFill>
                  <a:latin typeface="+mn-lt"/>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 y="1524000"/>
                <a:ext cx="8763000" cy="3257045"/>
              </a:xfrm>
              <a:prstGeom prst="rect">
                <a:avLst/>
              </a:prstGeom>
              <a:blipFill>
                <a:blip r:embed="rId4"/>
                <a:stretch>
                  <a:fillRect t="-187"/>
                </a:stretch>
              </a:blipFill>
            </p:spPr>
            <p:txBody>
              <a:bodyPr/>
              <a:lstStyle/>
              <a:p>
                <a:r>
                  <a:rPr lang="en-US">
                    <a:noFill/>
                  </a:rPr>
                  <a:t> </a:t>
                </a:r>
              </a:p>
            </p:txBody>
          </p:sp>
        </mc:Fallback>
      </mc:AlternateContent>
      <p:sp>
        <p:nvSpPr>
          <p:cNvPr id="8" name="Rectangle 5">
            <a:extLst>
              <a:ext uri="{FF2B5EF4-FFF2-40B4-BE49-F238E27FC236}">
                <a16:creationId xmlns:a16="http://schemas.microsoft.com/office/drawing/2014/main" xmlns="" id="{EEFA606A-ECC8-4A4C-90CB-7DA31D82CC10}"/>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C65B4141-3E47-4F09-863D-F45E871C9D11}"/>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pic>
        <p:nvPicPr>
          <p:cNvPr id="5" name="Picture 4">
            <a:extLst>
              <a:ext uri="{FF2B5EF4-FFF2-40B4-BE49-F238E27FC236}">
                <a16:creationId xmlns:a16="http://schemas.microsoft.com/office/drawing/2014/main" xmlns="" id="{F8CC22A9-8F06-4D68-AD17-595667AC2494}"/>
              </a:ext>
            </a:extLst>
          </p:cNvPr>
          <p:cNvPicPr>
            <a:picLocks noChangeAspect="1"/>
          </p:cNvPicPr>
          <p:nvPr/>
        </p:nvPicPr>
        <p:blipFill>
          <a:blip r:embed="rId5"/>
          <a:stretch>
            <a:fillRect/>
          </a:stretch>
        </p:blipFill>
        <p:spPr>
          <a:xfrm>
            <a:off x="4931960" y="2895600"/>
            <a:ext cx="4122777" cy="3093988"/>
          </a:xfrm>
          <a:prstGeom prst="rect">
            <a:avLst/>
          </a:prstGeom>
        </p:spPr>
      </p:pic>
      <p:pic>
        <p:nvPicPr>
          <p:cNvPr id="7" name="Picture 6">
            <a:extLst>
              <a:ext uri="{FF2B5EF4-FFF2-40B4-BE49-F238E27FC236}">
                <a16:creationId xmlns:a16="http://schemas.microsoft.com/office/drawing/2014/main" xmlns="" id="{B55F926E-C7D3-489D-B249-CF98730A026B}"/>
              </a:ext>
            </a:extLst>
          </p:cNvPr>
          <p:cNvPicPr>
            <a:picLocks noChangeAspect="1"/>
          </p:cNvPicPr>
          <p:nvPr/>
        </p:nvPicPr>
        <p:blipFill>
          <a:blip r:embed="rId6"/>
          <a:stretch>
            <a:fillRect/>
          </a:stretch>
        </p:blipFill>
        <p:spPr>
          <a:xfrm>
            <a:off x="28477" y="2895600"/>
            <a:ext cx="4092680" cy="3093988"/>
          </a:xfrm>
          <a:prstGeom prst="rect">
            <a:avLst/>
          </a:prstGeom>
        </p:spPr>
      </p:pic>
    </p:spTree>
    <p:extLst>
      <p:ext uri="{BB962C8B-B14F-4D97-AF65-F5344CB8AC3E}">
        <p14:creationId xmlns:p14="http://schemas.microsoft.com/office/powerpoint/2010/main" val="2115045362"/>
      </p:ext>
    </p:extLst>
  </p:cSld>
  <p:clrMapOvr>
    <a:masterClrMapping/>
  </p:clrMapOvr>
  <mc:AlternateContent xmlns:mc="http://schemas.openxmlformats.org/markup-compatibility/2006" xmlns:p14="http://schemas.microsoft.com/office/powerpoint/2010/main">
    <mc:Choice Requires="p14">
      <p:transition spd="slow" p14:dur="2000" advTm="30660"/>
    </mc:Choice>
    <mc:Fallback xmlns="">
      <p:transition spd="slow" advTm="30660"/>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76200" y="1314826"/>
                <a:ext cx="8839200" cy="779444"/>
              </a:xfrm>
              <a:prstGeom prst="rect">
                <a:avLst/>
              </a:prstGeom>
            </p:spPr>
            <p:txBody>
              <a:bodyPr wrap="square">
                <a:spAutoFit/>
              </a:bodyPr>
              <a:lstStyle/>
              <a:p>
                <a:pPr>
                  <a:lnSpc>
                    <a:spcPct val="115000"/>
                  </a:lnSpc>
                  <a:defRPr/>
                </a:pPr>
                <a:r>
                  <a:rPr lang="en-US" sz="2000" b="1" dirty="0">
                    <a:latin typeface="+mn-lt"/>
                    <a:cs typeface="Times New Roman" panose="02020603050405020304" pitchFamily="18" charset="0"/>
                  </a:rPr>
                  <a:t>P</a:t>
                </a:r>
                <a14:m>
                  <m:oMath xmlns:m="http://schemas.openxmlformats.org/officeDocument/2006/math">
                    <m:r>
                      <a:rPr lang="en-US" sz="2000" b="1" i="0" smtClean="0">
                        <a:latin typeface="Cambria Math" panose="02040503050406030204" pitchFamily="18" charset="0"/>
                        <a:cs typeface="Times New Roman" panose="02020603050405020304" pitchFamily="18" charset="0"/>
                      </a:rPr>
                      <m:t>𝐫𝐨𝐨𝐟</m:t>
                    </m:r>
                    <m:r>
                      <a:rPr lang="en-US" sz="2000" b="1" i="0" smtClean="0">
                        <a:latin typeface="Cambria Math" panose="02040503050406030204" pitchFamily="18" charset="0"/>
                        <a:cs typeface="Times New Roman" panose="02020603050405020304" pitchFamily="18" charset="0"/>
                      </a:rPr>
                      <m:t>:</m:t>
                    </m:r>
                  </m:oMath>
                </a14:m>
                <a:endParaRPr lang="en-US" sz="2000" b="1" i="1" dirty="0">
                  <a:latin typeface="Cambria Math" panose="02040503050406030204" pitchFamily="18" charset="0"/>
                  <a:cs typeface="Times New Roman" panose="02020603050405020304" pitchFamily="18" charset="0"/>
                </a:endParaRPr>
              </a:p>
              <a:p>
                <a:pPr>
                  <a:lnSpc>
                    <a:spcPct val="115000"/>
                  </a:lnSpc>
                  <a:defRPr/>
                </a:pPr>
                <a:endParaRPr lang="en-US" sz="2000" b="1" dirty="0">
                  <a:solidFill>
                    <a:schemeClr val="bg1"/>
                  </a:solidFill>
                  <a:latin typeface="+mn-lt"/>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76200" y="1314826"/>
                <a:ext cx="8839200" cy="779444"/>
              </a:xfrm>
              <a:prstGeom prst="rect">
                <a:avLst/>
              </a:prstGeom>
              <a:blipFill>
                <a:blip r:embed="rId4"/>
                <a:stretch>
                  <a:fillRect l="-759" t="-1563"/>
                </a:stretch>
              </a:blipFill>
            </p:spPr>
            <p:txBody>
              <a:bodyPr/>
              <a:lstStyle/>
              <a:p>
                <a:r>
                  <a:rPr lang="en-US">
                    <a:noFill/>
                  </a:rPr>
                  <a:t> </a:t>
                </a:r>
              </a:p>
            </p:txBody>
          </p:sp>
        </mc:Fallback>
      </mc:AlternateContent>
      <p:sp>
        <p:nvSpPr>
          <p:cNvPr id="8" name="Rectangle 5">
            <a:extLst>
              <a:ext uri="{FF2B5EF4-FFF2-40B4-BE49-F238E27FC236}">
                <a16:creationId xmlns:a16="http://schemas.microsoft.com/office/drawing/2014/main" xmlns="" id="{EEFA606A-ECC8-4A4C-90CB-7DA31D82CC10}"/>
              </a:ext>
            </a:extLst>
          </p:cNvPr>
          <p:cNvSpPr>
            <a:spLocks noChangeArrowheads="1"/>
          </p:cNvSpPr>
          <p:nvPr>
            <p:custDataLst>
              <p:tags r:id="rId1"/>
            </p:custDataLst>
          </p:nvPr>
        </p:nvSpPr>
        <p:spPr bwMode="auto">
          <a:xfrm>
            <a:off x="0" y="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9" name="TextBox 4">
            <a:extLst>
              <a:ext uri="{FF2B5EF4-FFF2-40B4-BE49-F238E27FC236}">
                <a16:creationId xmlns:a16="http://schemas.microsoft.com/office/drawing/2014/main" xmlns="" id="{C65B4141-3E47-4F09-863D-F45E871C9D11}"/>
              </a:ext>
            </a:extLst>
          </p:cNvPr>
          <p:cNvSpPr>
            <a:spLocks noChangeArrowheads="1"/>
          </p:cNvSpPr>
          <p:nvPr>
            <p:custDataLst>
              <p:tags r:id="rId2"/>
            </p:custDataLst>
          </p:nvPr>
        </p:nvSpPr>
        <p:spPr bwMode="auto">
          <a:xfrm>
            <a:off x="76200" y="4639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xmlns="" id="{FFDC847C-8843-43F3-8D91-5338D04A321D}"/>
                  </a:ext>
                </a:extLst>
              </p:cNvPr>
              <p:cNvGraphicFramePr>
                <a:graphicFrameLocks noGrp="1"/>
              </p:cNvGraphicFramePr>
              <p:nvPr>
                <p:extLst>
                  <p:ext uri="{D42A27DB-BD31-4B8C-83A1-F6EECF244321}">
                    <p14:modId xmlns:p14="http://schemas.microsoft.com/office/powerpoint/2010/main" val="2715096414"/>
                  </p:ext>
                </p:extLst>
              </p:nvPr>
            </p:nvGraphicFramePr>
            <p:xfrm>
              <a:off x="1905000" y="1447800"/>
              <a:ext cx="6095999" cy="21234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xmlns="" val="2402592143"/>
                        </a:ext>
                      </a:extLst>
                    </a:gridCol>
                    <a:gridCol w="870857">
                      <a:extLst>
                        <a:ext uri="{9D8B030D-6E8A-4147-A177-3AD203B41FA5}">
                          <a16:colId xmlns:a16="http://schemas.microsoft.com/office/drawing/2014/main" xmlns="" val="919681390"/>
                        </a:ext>
                      </a:extLst>
                    </a:gridCol>
                    <a:gridCol w="870857">
                      <a:extLst>
                        <a:ext uri="{9D8B030D-6E8A-4147-A177-3AD203B41FA5}">
                          <a16:colId xmlns:a16="http://schemas.microsoft.com/office/drawing/2014/main" xmlns="" val="3911411568"/>
                        </a:ext>
                      </a:extLst>
                    </a:gridCol>
                    <a:gridCol w="870857">
                      <a:extLst>
                        <a:ext uri="{9D8B030D-6E8A-4147-A177-3AD203B41FA5}">
                          <a16:colId xmlns:a16="http://schemas.microsoft.com/office/drawing/2014/main" xmlns="" val="2143148791"/>
                        </a:ext>
                      </a:extLst>
                    </a:gridCol>
                    <a:gridCol w="870857">
                      <a:extLst>
                        <a:ext uri="{9D8B030D-6E8A-4147-A177-3AD203B41FA5}">
                          <a16:colId xmlns:a16="http://schemas.microsoft.com/office/drawing/2014/main" xmlns="" val="1242853887"/>
                        </a:ext>
                      </a:extLst>
                    </a:gridCol>
                    <a:gridCol w="870857">
                      <a:extLst>
                        <a:ext uri="{9D8B030D-6E8A-4147-A177-3AD203B41FA5}">
                          <a16:colId xmlns:a16="http://schemas.microsoft.com/office/drawing/2014/main" xmlns="" val="2645726592"/>
                        </a:ext>
                      </a:extLst>
                    </a:gridCol>
                    <a:gridCol w="870857">
                      <a:extLst>
                        <a:ext uri="{9D8B030D-6E8A-4147-A177-3AD203B41FA5}">
                          <a16:colId xmlns:a16="http://schemas.microsoft.com/office/drawing/2014/main" xmlns="" val="3605767735"/>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b="1" dirty="0"/>
                        </a:p>
                        <a:p>
                          <a:pPr algn="ct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oMath>
                            </m:oMathPara>
                          </a14:m>
                          <a:endParaRPr lang="en-US" b="1" dirty="0"/>
                        </a:p>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e>
                                </m:acc>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e>
                                </m:acc>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𝑩</m:t>
                                    </m:r>
                                  </m:e>
                                </m:acc>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e>
                                </m:acc>
                                <m:r>
                                  <a:rPr lang="en-US" b="1" i="1" smtClean="0">
                                    <a:latin typeface="Cambria Math" panose="02040503050406030204" pitchFamily="18" charset="0"/>
                                  </a:rPr>
                                  <m:t>. </m:t>
                                </m:r>
                                <m:acc>
                                  <m:accPr>
                                    <m:chr m:val="̅"/>
                                    <m:ctrlPr>
                                      <a:rPr lang="en-US" b="1" i="1" smtClean="0">
                                        <a:latin typeface="Cambria Math"/>
                                      </a:rPr>
                                    </m:ctrlPr>
                                  </m:accPr>
                                  <m:e>
                                    <m:r>
                                      <a:rPr lang="en-US" b="1" i="1" smtClean="0">
                                        <a:latin typeface="Cambria Math" panose="02040503050406030204" pitchFamily="18" charset="0"/>
                                      </a:rPr>
                                      <m:t>𝑩</m:t>
                                    </m:r>
                                  </m:e>
                                </m:acc>
                              </m:oMath>
                            </m:oMathPara>
                          </a14:m>
                          <a:endParaRPr lang="en-US" b="1" dirty="0"/>
                        </a:p>
                      </a:txBody>
                      <a:tcPr/>
                    </a:tc>
                    <a:extLst>
                      <a:ext uri="{0D108BD9-81ED-4DB2-BD59-A6C34878D82A}">
                        <a16:rowId xmlns:a16="http://schemas.microsoft.com/office/drawing/2014/main" xmlns="" val="167733697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1</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xmlns="" val="51492461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1</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xmlns="" val="402202984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0</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xmlns="" val="105468896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0</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xmlns="" val="712250217"/>
                      </a:ext>
                    </a:extLst>
                  </a:tr>
                </a:tbl>
              </a:graphicData>
            </a:graphic>
          </p:graphicFrame>
        </mc:Choice>
        <mc:Fallback xmlns="">
          <p:graphicFrame>
            <p:nvGraphicFramePr>
              <p:cNvPr id="3" name="Table 3">
                <a:extLst>
                  <a:ext uri="{FF2B5EF4-FFF2-40B4-BE49-F238E27FC236}">
                    <a16:creationId xmlns:a16="http://schemas.microsoft.com/office/drawing/2014/main" id="{FFDC847C-8843-43F3-8D91-5338D04A321D}"/>
                  </a:ext>
                </a:extLst>
              </p:cNvPr>
              <p:cNvGraphicFramePr>
                <a:graphicFrameLocks noGrp="1"/>
              </p:cNvGraphicFramePr>
              <p:nvPr>
                <p:extLst>
                  <p:ext uri="{D42A27DB-BD31-4B8C-83A1-F6EECF244321}">
                    <p14:modId xmlns:p14="http://schemas.microsoft.com/office/powerpoint/2010/main" val="2715096414"/>
                  </p:ext>
                </p:extLst>
              </p:nvPr>
            </p:nvGraphicFramePr>
            <p:xfrm>
              <a:off x="1905000" y="1447800"/>
              <a:ext cx="6095999" cy="21234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402592143"/>
                        </a:ext>
                      </a:extLst>
                    </a:gridCol>
                    <a:gridCol w="870857">
                      <a:extLst>
                        <a:ext uri="{9D8B030D-6E8A-4147-A177-3AD203B41FA5}">
                          <a16:colId xmlns:a16="http://schemas.microsoft.com/office/drawing/2014/main" val="919681390"/>
                        </a:ext>
                      </a:extLst>
                    </a:gridCol>
                    <a:gridCol w="870857">
                      <a:extLst>
                        <a:ext uri="{9D8B030D-6E8A-4147-A177-3AD203B41FA5}">
                          <a16:colId xmlns:a16="http://schemas.microsoft.com/office/drawing/2014/main" val="3911411568"/>
                        </a:ext>
                      </a:extLst>
                    </a:gridCol>
                    <a:gridCol w="870857">
                      <a:extLst>
                        <a:ext uri="{9D8B030D-6E8A-4147-A177-3AD203B41FA5}">
                          <a16:colId xmlns:a16="http://schemas.microsoft.com/office/drawing/2014/main" val="2143148791"/>
                        </a:ext>
                      </a:extLst>
                    </a:gridCol>
                    <a:gridCol w="870857">
                      <a:extLst>
                        <a:ext uri="{9D8B030D-6E8A-4147-A177-3AD203B41FA5}">
                          <a16:colId xmlns:a16="http://schemas.microsoft.com/office/drawing/2014/main" val="1242853887"/>
                        </a:ext>
                      </a:extLst>
                    </a:gridCol>
                    <a:gridCol w="870857">
                      <a:extLst>
                        <a:ext uri="{9D8B030D-6E8A-4147-A177-3AD203B41FA5}">
                          <a16:colId xmlns:a16="http://schemas.microsoft.com/office/drawing/2014/main" val="2645726592"/>
                        </a:ext>
                      </a:extLst>
                    </a:gridCol>
                    <a:gridCol w="870857">
                      <a:extLst>
                        <a:ext uri="{9D8B030D-6E8A-4147-A177-3AD203B41FA5}">
                          <a16:colId xmlns:a16="http://schemas.microsoft.com/office/drawing/2014/main" val="3605767735"/>
                        </a:ext>
                      </a:extLst>
                    </a:gridCol>
                  </a:tblGrid>
                  <a:tr h="640080">
                    <a:tc>
                      <a:txBody>
                        <a:bodyPr/>
                        <a:lstStyle/>
                        <a:p>
                          <a:endParaRPr lang="en-US"/>
                        </a:p>
                      </a:txBody>
                      <a:tcPr>
                        <a:blipFill>
                          <a:blip r:embed="rId5"/>
                          <a:stretch>
                            <a:fillRect l="-699" t="-952" r="-601399" b="-246667"/>
                          </a:stretch>
                        </a:blipFill>
                      </a:tcPr>
                    </a:tc>
                    <a:tc>
                      <a:txBody>
                        <a:bodyPr/>
                        <a:lstStyle/>
                        <a:p>
                          <a:endParaRPr lang="en-US"/>
                        </a:p>
                      </a:txBody>
                      <a:tcPr>
                        <a:blipFill>
                          <a:blip r:embed="rId5"/>
                          <a:stretch>
                            <a:fillRect l="-100699" t="-952" r="-501399" b="-246667"/>
                          </a:stretch>
                        </a:blipFill>
                      </a:tcPr>
                    </a:tc>
                    <a:tc>
                      <a:txBody>
                        <a:bodyPr/>
                        <a:lstStyle/>
                        <a:p>
                          <a:endParaRPr lang="en-US"/>
                        </a:p>
                      </a:txBody>
                      <a:tcPr>
                        <a:blipFill>
                          <a:blip r:embed="rId5"/>
                          <a:stretch>
                            <a:fillRect l="-200699" t="-952" r="-401399" b="-246667"/>
                          </a:stretch>
                        </a:blipFill>
                      </a:tcPr>
                    </a:tc>
                    <a:tc>
                      <a:txBody>
                        <a:bodyPr/>
                        <a:lstStyle/>
                        <a:p>
                          <a:endParaRPr lang="en-US"/>
                        </a:p>
                      </a:txBody>
                      <a:tcPr>
                        <a:blipFill>
                          <a:blip r:embed="rId5"/>
                          <a:stretch>
                            <a:fillRect l="-300699" t="-952" r="-301399" b="-246667"/>
                          </a:stretch>
                        </a:blipFill>
                      </a:tcPr>
                    </a:tc>
                    <a:tc>
                      <a:txBody>
                        <a:bodyPr/>
                        <a:lstStyle/>
                        <a:p>
                          <a:endParaRPr lang="en-US"/>
                        </a:p>
                      </a:txBody>
                      <a:tcPr>
                        <a:blipFill>
                          <a:blip r:embed="rId5"/>
                          <a:stretch>
                            <a:fillRect l="-400699" t="-952" r="-201399" b="-246667"/>
                          </a:stretch>
                        </a:blipFill>
                      </a:tcPr>
                    </a:tc>
                    <a:tc>
                      <a:txBody>
                        <a:bodyPr/>
                        <a:lstStyle/>
                        <a:p>
                          <a:endParaRPr lang="en-US"/>
                        </a:p>
                      </a:txBody>
                      <a:tcPr>
                        <a:blipFill>
                          <a:blip r:embed="rId5"/>
                          <a:stretch>
                            <a:fillRect l="-500699" t="-952" r="-101399" b="-246667"/>
                          </a:stretch>
                        </a:blipFill>
                      </a:tcPr>
                    </a:tc>
                    <a:tc>
                      <a:txBody>
                        <a:bodyPr/>
                        <a:lstStyle/>
                        <a:p>
                          <a:endParaRPr lang="en-US"/>
                        </a:p>
                      </a:txBody>
                      <a:tcPr>
                        <a:blipFill>
                          <a:blip r:embed="rId5"/>
                          <a:stretch>
                            <a:fillRect l="-600699" t="-952" r="-1399" b="-246667"/>
                          </a:stretch>
                        </a:blipFill>
                      </a:tcPr>
                    </a:tc>
                    <a:extLst>
                      <a:ext uri="{0D108BD9-81ED-4DB2-BD59-A6C34878D82A}">
                        <a16:rowId xmlns:a16="http://schemas.microsoft.com/office/drawing/2014/main" val="167733697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1</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val="51492461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1</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val="402202984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0</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val="105468896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0</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val="71225021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3">
                <a:extLst>
                  <a:ext uri="{FF2B5EF4-FFF2-40B4-BE49-F238E27FC236}">
                    <a16:creationId xmlns:a16="http://schemas.microsoft.com/office/drawing/2014/main" xmlns="" id="{8F9862E4-32B2-40DD-B40F-F97E8521E431}"/>
                  </a:ext>
                </a:extLst>
              </p:cNvPr>
              <p:cNvGraphicFramePr>
                <a:graphicFrameLocks noGrp="1"/>
              </p:cNvGraphicFramePr>
              <p:nvPr>
                <p:extLst>
                  <p:ext uri="{D42A27DB-BD31-4B8C-83A1-F6EECF244321}">
                    <p14:modId xmlns:p14="http://schemas.microsoft.com/office/powerpoint/2010/main" val="518022025"/>
                  </p:ext>
                </p:extLst>
              </p:nvPr>
            </p:nvGraphicFramePr>
            <p:xfrm>
              <a:off x="1904999" y="4038600"/>
              <a:ext cx="6095999" cy="21234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xmlns="" val="2402592143"/>
                        </a:ext>
                      </a:extLst>
                    </a:gridCol>
                    <a:gridCol w="870857">
                      <a:extLst>
                        <a:ext uri="{9D8B030D-6E8A-4147-A177-3AD203B41FA5}">
                          <a16:colId xmlns:a16="http://schemas.microsoft.com/office/drawing/2014/main" xmlns="" val="919681390"/>
                        </a:ext>
                      </a:extLst>
                    </a:gridCol>
                    <a:gridCol w="870857">
                      <a:extLst>
                        <a:ext uri="{9D8B030D-6E8A-4147-A177-3AD203B41FA5}">
                          <a16:colId xmlns:a16="http://schemas.microsoft.com/office/drawing/2014/main" xmlns="" val="3911411568"/>
                        </a:ext>
                      </a:extLst>
                    </a:gridCol>
                    <a:gridCol w="870857">
                      <a:extLst>
                        <a:ext uri="{9D8B030D-6E8A-4147-A177-3AD203B41FA5}">
                          <a16:colId xmlns:a16="http://schemas.microsoft.com/office/drawing/2014/main" xmlns="" val="2143148791"/>
                        </a:ext>
                      </a:extLst>
                    </a:gridCol>
                    <a:gridCol w="870857">
                      <a:extLst>
                        <a:ext uri="{9D8B030D-6E8A-4147-A177-3AD203B41FA5}">
                          <a16:colId xmlns:a16="http://schemas.microsoft.com/office/drawing/2014/main" xmlns="" val="1242853887"/>
                        </a:ext>
                      </a:extLst>
                    </a:gridCol>
                    <a:gridCol w="870857">
                      <a:extLst>
                        <a:ext uri="{9D8B030D-6E8A-4147-A177-3AD203B41FA5}">
                          <a16:colId xmlns:a16="http://schemas.microsoft.com/office/drawing/2014/main" xmlns="" val="2645726592"/>
                        </a:ext>
                      </a:extLst>
                    </a:gridCol>
                    <a:gridCol w="870857">
                      <a:extLst>
                        <a:ext uri="{9D8B030D-6E8A-4147-A177-3AD203B41FA5}">
                          <a16:colId xmlns:a16="http://schemas.microsoft.com/office/drawing/2014/main" xmlns="" val="3605767735"/>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oMath>
                            </m:oMathPara>
                          </a14:m>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oMath>
                            </m:oMathPara>
                          </a14:m>
                          <a:endParaRPr lang="en-US" b="1" dirty="0"/>
                        </a:p>
                        <a:p>
                          <a:pPr algn="ct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oMath>
                            </m:oMathPara>
                          </a14:m>
                          <a:endParaRPr lang="en-US" b="1" dirty="0"/>
                        </a:p>
                        <a:p>
                          <a:pPr algn="ctr"/>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r>
                                      <a:rPr lang="en-US" b="1" i="1" smtClean="0">
                                        <a:latin typeface="Cambria Math" panose="02040503050406030204" pitchFamily="18" charset="0"/>
                                      </a:rPr>
                                      <m:t>.</m:t>
                                    </m:r>
                                    <m:r>
                                      <a:rPr lang="en-US" b="1" i="1" smtClean="0">
                                        <a:latin typeface="Cambria Math" panose="02040503050406030204" pitchFamily="18" charset="0"/>
                                      </a:rPr>
                                      <m:t>𝑩</m:t>
                                    </m:r>
                                  </m:e>
                                </m:acc>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e>
                                </m:acc>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𝑩</m:t>
                                    </m:r>
                                  </m:e>
                                </m:acc>
                              </m:oMath>
                            </m:oMathPara>
                          </a14:m>
                          <a:endParaRPr lang="en-US" b="1"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a:rPr>
                                    </m:ctrlPr>
                                  </m:accPr>
                                  <m:e>
                                    <m:r>
                                      <a:rPr lang="en-US" b="1" i="1" smtClean="0">
                                        <a:latin typeface="Cambria Math" panose="02040503050406030204" pitchFamily="18" charset="0"/>
                                      </a:rPr>
                                      <m:t>𝑨</m:t>
                                    </m:r>
                                  </m:e>
                                </m:acc>
                                <m:r>
                                  <a:rPr lang="en-US" b="1" i="1" smtClean="0">
                                    <a:latin typeface="Cambria Math" panose="02040503050406030204" pitchFamily="18" charset="0"/>
                                  </a:rPr>
                                  <m:t>+</m:t>
                                </m:r>
                                <m:acc>
                                  <m:accPr>
                                    <m:chr m:val="̅"/>
                                    <m:ctrlPr>
                                      <a:rPr lang="en-US" b="1" i="1" smtClean="0">
                                        <a:latin typeface="Cambria Math"/>
                                      </a:rPr>
                                    </m:ctrlPr>
                                  </m:accPr>
                                  <m:e>
                                    <m:r>
                                      <a:rPr lang="en-US" b="1" i="1" smtClean="0">
                                        <a:latin typeface="Cambria Math" panose="02040503050406030204" pitchFamily="18" charset="0"/>
                                      </a:rPr>
                                      <m:t>𝑩</m:t>
                                    </m:r>
                                  </m:e>
                                </m:acc>
                              </m:oMath>
                            </m:oMathPara>
                          </a14:m>
                          <a:endParaRPr lang="en-US" b="1" dirty="0"/>
                        </a:p>
                      </a:txBody>
                      <a:tcPr/>
                    </a:tc>
                    <a:extLst>
                      <a:ext uri="{0D108BD9-81ED-4DB2-BD59-A6C34878D82A}">
                        <a16:rowId xmlns:a16="http://schemas.microsoft.com/office/drawing/2014/main" xmlns="" val="167733697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1</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xmlns="" val="51492461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1</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xmlns="" val="402202984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0</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xmlns="" val="105468896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0</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xmlns="" val="712250217"/>
                      </a:ext>
                    </a:extLst>
                  </a:tr>
                </a:tbl>
              </a:graphicData>
            </a:graphic>
          </p:graphicFrame>
        </mc:Choice>
        <mc:Fallback xmlns="">
          <p:graphicFrame>
            <p:nvGraphicFramePr>
              <p:cNvPr id="6" name="Table 3">
                <a:extLst>
                  <a:ext uri="{FF2B5EF4-FFF2-40B4-BE49-F238E27FC236}">
                    <a16:creationId xmlns:a16="http://schemas.microsoft.com/office/drawing/2014/main" id="{8F9862E4-32B2-40DD-B40F-F97E8521E431}"/>
                  </a:ext>
                </a:extLst>
              </p:cNvPr>
              <p:cNvGraphicFramePr>
                <a:graphicFrameLocks noGrp="1"/>
              </p:cNvGraphicFramePr>
              <p:nvPr>
                <p:extLst>
                  <p:ext uri="{D42A27DB-BD31-4B8C-83A1-F6EECF244321}">
                    <p14:modId xmlns:p14="http://schemas.microsoft.com/office/powerpoint/2010/main" val="518022025"/>
                  </p:ext>
                </p:extLst>
              </p:nvPr>
            </p:nvGraphicFramePr>
            <p:xfrm>
              <a:off x="1904999" y="4038600"/>
              <a:ext cx="6095999" cy="212344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402592143"/>
                        </a:ext>
                      </a:extLst>
                    </a:gridCol>
                    <a:gridCol w="870857">
                      <a:extLst>
                        <a:ext uri="{9D8B030D-6E8A-4147-A177-3AD203B41FA5}">
                          <a16:colId xmlns:a16="http://schemas.microsoft.com/office/drawing/2014/main" val="919681390"/>
                        </a:ext>
                      </a:extLst>
                    </a:gridCol>
                    <a:gridCol w="870857">
                      <a:extLst>
                        <a:ext uri="{9D8B030D-6E8A-4147-A177-3AD203B41FA5}">
                          <a16:colId xmlns:a16="http://schemas.microsoft.com/office/drawing/2014/main" val="3911411568"/>
                        </a:ext>
                      </a:extLst>
                    </a:gridCol>
                    <a:gridCol w="870857">
                      <a:extLst>
                        <a:ext uri="{9D8B030D-6E8A-4147-A177-3AD203B41FA5}">
                          <a16:colId xmlns:a16="http://schemas.microsoft.com/office/drawing/2014/main" val="2143148791"/>
                        </a:ext>
                      </a:extLst>
                    </a:gridCol>
                    <a:gridCol w="870857">
                      <a:extLst>
                        <a:ext uri="{9D8B030D-6E8A-4147-A177-3AD203B41FA5}">
                          <a16:colId xmlns:a16="http://schemas.microsoft.com/office/drawing/2014/main" val="1242853887"/>
                        </a:ext>
                      </a:extLst>
                    </a:gridCol>
                    <a:gridCol w="870857">
                      <a:extLst>
                        <a:ext uri="{9D8B030D-6E8A-4147-A177-3AD203B41FA5}">
                          <a16:colId xmlns:a16="http://schemas.microsoft.com/office/drawing/2014/main" val="2645726592"/>
                        </a:ext>
                      </a:extLst>
                    </a:gridCol>
                    <a:gridCol w="870857">
                      <a:extLst>
                        <a:ext uri="{9D8B030D-6E8A-4147-A177-3AD203B41FA5}">
                          <a16:colId xmlns:a16="http://schemas.microsoft.com/office/drawing/2014/main" val="3605767735"/>
                        </a:ext>
                      </a:extLst>
                    </a:gridCol>
                  </a:tblGrid>
                  <a:tr h="640080">
                    <a:tc>
                      <a:txBody>
                        <a:bodyPr/>
                        <a:lstStyle/>
                        <a:p>
                          <a:endParaRPr lang="en-US"/>
                        </a:p>
                      </a:txBody>
                      <a:tcPr>
                        <a:blipFill>
                          <a:blip r:embed="rId6"/>
                          <a:stretch>
                            <a:fillRect l="-699" t="-952" r="-601399" b="-246667"/>
                          </a:stretch>
                        </a:blipFill>
                      </a:tcPr>
                    </a:tc>
                    <a:tc>
                      <a:txBody>
                        <a:bodyPr/>
                        <a:lstStyle/>
                        <a:p>
                          <a:endParaRPr lang="en-US"/>
                        </a:p>
                      </a:txBody>
                      <a:tcPr>
                        <a:blipFill>
                          <a:blip r:embed="rId6"/>
                          <a:stretch>
                            <a:fillRect l="-100699" t="-952" r="-501399" b="-246667"/>
                          </a:stretch>
                        </a:blipFill>
                      </a:tcPr>
                    </a:tc>
                    <a:tc>
                      <a:txBody>
                        <a:bodyPr/>
                        <a:lstStyle/>
                        <a:p>
                          <a:endParaRPr lang="en-US"/>
                        </a:p>
                      </a:txBody>
                      <a:tcPr>
                        <a:blipFill>
                          <a:blip r:embed="rId6"/>
                          <a:stretch>
                            <a:fillRect l="-200699" t="-952" r="-401399" b="-246667"/>
                          </a:stretch>
                        </a:blipFill>
                      </a:tcPr>
                    </a:tc>
                    <a:tc>
                      <a:txBody>
                        <a:bodyPr/>
                        <a:lstStyle/>
                        <a:p>
                          <a:endParaRPr lang="en-US"/>
                        </a:p>
                      </a:txBody>
                      <a:tcPr>
                        <a:blipFill>
                          <a:blip r:embed="rId6"/>
                          <a:stretch>
                            <a:fillRect l="-300699" t="-952" r="-301399" b="-246667"/>
                          </a:stretch>
                        </a:blipFill>
                      </a:tcPr>
                    </a:tc>
                    <a:tc>
                      <a:txBody>
                        <a:bodyPr/>
                        <a:lstStyle/>
                        <a:p>
                          <a:endParaRPr lang="en-US"/>
                        </a:p>
                      </a:txBody>
                      <a:tcPr>
                        <a:blipFill>
                          <a:blip r:embed="rId6"/>
                          <a:stretch>
                            <a:fillRect l="-400699" t="-952" r="-201399" b="-246667"/>
                          </a:stretch>
                        </a:blipFill>
                      </a:tcPr>
                    </a:tc>
                    <a:tc>
                      <a:txBody>
                        <a:bodyPr/>
                        <a:lstStyle/>
                        <a:p>
                          <a:endParaRPr lang="en-US"/>
                        </a:p>
                      </a:txBody>
                      <a:tcPr>
                        <a:blipFill>
                          <a:blip r:embed="rId6"/>
                          <a:stretch>
                            <a:fillRect l="-500699" t="-952" r="-101399" b="-246667"/>
                          </a:stretch>
                        </a:blipFill>
                      </a:tcPr>
                    </a:tc>
                    <a:tc>
                      <a:txBody>
                        <a:bodyPr/>
                        <a:lstStyle/>
                        <a:p>
                          <a:endParaRPr lang="en-US"/>
                        </a:p>
                      </a:txBody>
                      <a:tcPr>
                        <a:blipFill>
                          <a:blip r:embed="rId6"/>
                          <a:stretch>
                            <a:fillRect l="-600699" t="-952" r="-1399" b="-246667"/>
                          </a:stretch>
                        </a:blipFill>
                      </a:tcPr>
                    </a:tc>
                    <a:extLst>
                      <a:ext uri="{0D108BD9-81ED-4DB2-BD59-A6C34878D82A}">
                        <a16:rowId xmlns:a16="http://schemas.microsoft.com/office/drawing/2014/main" val="167733697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1</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val="514924612"/>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1</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val="4022029849"/>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solidFill>
                                <a:srgbClr val="6600CC"/>
                              </a:solidFill>
                            </a:rPr>
                            <a:t>1</a:t>
                          </a:r>
                        </a:p>
                      </a:txBody>
                      <a:tcPr/>
                    </a:tc>
                    <a:tc>
                      <a:txBody>
                        <a:bodyPr/>
                        <a:lstStyle/>
                        <a:p>
                          <a:pPr algn="ctr"/>
                          <a:r>
                            <a:rPr lang="en-US" dirty="0"/>
                            <a:t>0</a:t>
                          </a:r>
                        </a:p>
                      </a:txBody>
                      <a:tcPr/>
                    </a:tc>
                    <a:tc>
                      <a:txBody>
                        <a:bodyPr/>
                        <a:lstStyle/>
                        <a:p>
                          <a:pPr algn="ctr"/>
                          <a:r>
                            <a:rPr lang="en-US" dirty="0"/>
                            <a:t>1</a:t>
                          </a:r>
                        </a:p>
                      </a:txBody>
                      <a:tcPr/>
                    </a:tc>
                    <a:tc>
                      <a:txBody>
                        <a:bodyPr/>
                        <a:lstStyle/>
                        <a:p>
                          <a:pPr marL="0" algn="ctr" defTabSz="914400" rtl="0" eaLnBrk="1" latinLnBrk="0" hangingPunct="1"/>
                          <a:r>
                            <a:rPr lang="en-US" sz="1800" kern="1200" dirty="0">
                              <a:solidFill>
                                <a:srgbClr val="6600CC"/>
                              </a:solidFill>
                              <a:latin typeface="+mn-lt"/>
                              <a:ea typeface="+mn-ea"/>
                              <a:cs typeface="+mn-cs"/>
                            </a:rPr>
                            <a:t>1</a:t>
                          </a:r>
                        </a:p>
                      </a:txBody>
                      <a:tcPr/>
                    </a:tc>
                    <a:extLst>
                      <a:ext uri="{0D108BD9-81ED-4DB2-BD59-A6C34878D82A}">
                        <a16:rowId xmlns:a16="http://schemas.microsoft.com/office/drawing/2014/main" val="1054688964"/>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solidFill>
                                <a:srgbClr val="6600CC"/>
                              </a:solidFill>
                            </a:rPr>
                            <a:t>0</a:t>
                          </a:r>
                        </a:p>
                      </a:txBody>
                      <a:tcPr/>
                    </a:tc>
                    <a:tc>
                      <a:txBody>
                        <a:bodyPr/>
                        <a:lstStyle/>
                        <a:p>
                          <a:pPr algn="ctr"/>
                          <a:r>
                            <a:rPr lang="en-US" dirty="0"/>
                            <a:t>0</a:t>
                          </a:r>
                        </a:p>
                      </a:txBody>
                      <a:tcPr/>
                    </a:tc>
                    <a:tc>
                      <a:txBody>
                        <a:bodyPr/>
                        <a:lstStyle/>
                        <a:p>
                          <a:pPr algn="ctr"/>
                          <a:r>
                            <a:rPr lang="en-US" dirty="0"/>
                            <a:t>0</a:t>
                          </a:r>
                        </a:p>
                      </a:txBody>
                      <a:tcPr/>
                    </a:tc>
                    <a:tc>
                      <a:txBody>
                        <a:bodyPr/>
                        <a:lstStyle/>
                        <a:p>
                          <a:pPr marL="0" algn="ctr" defTabSz="914400" rtl="0" eaLnBrk="1" latinLnBrk="0" hangingPunct="1"/>
                          <a:r>
                            <a:rPr lang="en-US" sz="1800" kern="1200" dirty="0">
                              <a:solidFill>
                                <a:srgbClr val="6600CC"/>
                              </a:solidFill>
                              <a:latin typeface="+mn-lt"/>
                              <a:ea typeface="+mn-ea"/>
                              <a:cs typeface="+mn-cs"/>
                            </a:rPr>
                            <a:t>0</a:t>
                          </a:r>
                        </a:p>
                      </a:txBody>
                      <a:tcPr/>
                    </a:tc>
                    <a:extLst>
                      <a:ext uri="{0D108BD9-81ED-4DB2-BD59-A6C34878D82A}">
                        <a16:rowId xmlns:a16="http://schemas.microsoft.com/office/drawing/2014/main" val="712250217"/>
                      </a:ext>
                    </a:extLst>
                  </a:tr>
                </a:tbl>
              </a:graphicData>
            </a:graphic>
          </p:graphicFrame>
        </mc:Fallback>
      </mc:AlternateContent>
    </p:spTree>
    <p:extLst>
      <p:ext uri="{BB962C8B-B14F-4D97-AF65-F5344CB8AC3E}">
        <p14:creationId xmlns:p14="http://schemas.microsoft.com/office/powerpoint/2010/main" val="1590643578"/>
      </p:ext>
    </p:extLst>
  </p:cSld>
  <p:clrMapOvr>
    <a:masterClrMapping/>
  </p:clrMapOvr>
  <mc:AlternateContent xmlns:mc="http://schemas.openxmlformats.org/markup-compatibility/2006" xmlns:p14="http://schemas.microsoft.com/office/powerpoint/2010/main">
    <mc:Choice Requires="p14">
      <p:transition spd="slow" p14:dur="2000" advTm="30660"/>
    </mc:Choice>
    <mc:Fallback xmlns="">
      <p:transition spd="slow" advTm="30660"/>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Content Placeholder 2"/>
          <p:cNvSpPr>
            <a:spLocks noGrp="1"/>
          </p:cNvSpPr>
          <p:nvPr>
            <p:ph idx="4294967295"/>
          </p:nvPr>
        </p:nvSpPr>
        <p:spPr>
          <a:xfrm>
            <a:off x="76200" y="2286000"/>
            <a:ext cx="8991600" cy="3763963"/>
          </a:xfrm>
        </p:spPr>
        <p:txBody>
          <a:bodyPr rtlCol="0">
            <a:normAutofit/>
          </a:bodyPr>
          <a:lstStyle/>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algn="just" eaLnBrk="1" fontAlgn="auto" hangingPunct="1">
              <a:spcAft>
                <a:spcPts val="0"/>
              </a:spcAft>
              <a:buFont typeface="Arial" panose="020B0604020202020204" pitchFamily="34" charset="0"/>
              <a:buNone/>
              <a:defRPr/>
            </a:pPr>
            <a:endParaRPr lang="en-US" sz="1800" b="1" dirty="0">
              <a:solidFill>
                <a:srgbClr val="000000"/>
              </a:solidFill>
              <a:latin typeface="Arial" panose="020B0604020202020204" pitchFamily="34" charset="0"/>
              <a:cs typeface="Arial" panose="020B0604020202020204" pitchFamily="34" charset="0"/>
            </a:endParaRPr>
          </a:p>
          <a:p>
            <a:pPr marL="0" indent="0" eaLnBrk="1" fontAlgn="auto" hangingPunct="1">
              <a:spcAft>
                <a:spcPts val="0"/>
              </a:spcAft>
              <a:buFont typeface="Arial" panose="020B0604020202020204" pitchFamily="34" charset="0"/>
              <a:buNone/>
              <a:defRPr/>
            </a:pPr>
            <a:endParaRPr lang="en-US" dirty="0"/>
          </a:p>
        </p:txBody>
      </p:sp>
      <p:sp>
        <p:nvSpPr>
          <p:cNvPr id="9222" name="Title 1"/>
          <p:cNvSpPr txBox="1">
            <a:spLocks/>
          </p:cNvSpPr>
          <p:nvPr/>
        </p:nvSpPr>
        <p:spPr bwMode="auto">
          <a:xfrm>
            <a:off x="76200" y="1471614"/>
            <a:ext cx="8991600" cy="2570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15000"/>
              </a:lnSpc>
              <a:spcBef>
                <a:spcPct val="0"/>
              </a:spcBef>
              <a:buFontTx/>
              <a:buNone/>
              <a:defRPr/>
            </a:pPr>
            <a:r>
              <a:rPr lang="en-IN" sz="3000" b="1" dirty="0">
                <a:latin typeface="+mn-lt"/>
                <a:cs typeface="Times New Roman" panose="02020603050405020304" pitchFamily="18" charset="0"/>
              </a:rPr>
              <a:t>Principle of Duality</a:t>
            </a:r>
          </a:p>
          <a:p>
            <a:pPr>
              <a:buNone/>
            </a:pPr>
            <a:r>
              <a:rPr lang="en-US" sz="1600" b="1" i="0" dirty="0">
                <a:effectLst/>
                <a:latin typeface="Open Sans" panose="020B0606030504020204" pitchFamily="34" charset="0"/>
              </a:rPr>
              <a:t>“The Dual of the expression can be achieved by replacing the AND operator with OR operator, along with the binary variables, such as replacing 1 with 0 and 0 with 1”.</a:t>
            </a:r>
            <a:endParaRPr lang="en-US" sz="1600" b="0" i="0" dirty="0">
              <a:effectLst/>
              <a:latin typeface="Open Sans" panose="020B0606030504020204" pitchFamily="34" charset="0"/>
            </a:endParaRPr>
          </a:p>
          <a:p>
            <a:pPr marL="285750" indent="-285750"/>
            <a:r>
              <a:rPr lang="en-US" sz="1600" b="0" i="0" dirty="0">
                <a:effectLst/>
                <a:latin typeface="Open Sans" panose="020B0606030504020204" pitchFamily="34" charset="0"/>
              </a:rPr>
              <a:t>This law explains that replacing the variables doesn’t change the value of the Boolean function.</a:t>
            </a:r>
          </a:p>
          <a:p>
            <a:pPr marL="285750" indent="-285750"/>
            <a:r>
              <a:rPr lang="en-US" sz="1600" b="0" i="0" dirty="0">
                <a:effectLst/>
                <a:latin typeface="Open Sans" panose="020B0606030504020204" pitchFamily="34" charset="0"/>
              </a:rPr>
              <a:t>While interchanging the names of the variables, must change the binary operators also. </a:t>
            </a:r>
          </a:p>
          <a:p>
            <a:pPr marL="285750" indent="-285750"/>
            <a:r>
              <a:rPr lang="en-US" sz="1600" b="0" i="0" dirty="0">
                <a:effectLst/>
                <a:latin typeface="Open Sans" panose="020B0606030504020204" pitchFamily="34" charset="0"/>
              </a:rPr>
              <a:t>“If the operators and variables of an equation or function produce no change in the output of the equation, though they are interchanged are called “Duals”.</a:t>
            </a:r>
          </a:p>
          <a:p>
            <a:pPr>
              <a:lnSpc>
                <a:spcPct val="115000"/>
              </a:lnSpc>
              <a:spcBef>
                <a:spcPct val="0"/>
              </a:spcBef>
              <a:buFontTx/>
              <a:buNone/>
              <a:defRPr/>
            </a:pPr>
            <a:endParaRPr lang="en-US" sz="3000" b="1" dirty="0">
              <a:latin typeface="+mn-lt"/>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640108744"/>
              </p:ext>
            </p:extLst>
          </p:nvPr>
        </p:nvGraphicFramePr>
        <p:xfrm>
          <a:off x="2667000" y="3828701"/>
          <a:ext cx="4191000" cy="2592350"/>
        </p:xfrm>
        <a:graphic>
          <a:graphicData uri="http://schemas.openxmlformats.org/drawingml/2006/table">
            <a:tbl>
              <a:tblPr firstRow="1" bandRow="1">
                <a:tableStyleId>{5940675A-B579-460E-94D1-54222C63F5DA}</a:tableStyleId>
              </a:tblPr>
              <a:tblGrid>
                <a:gridCol w="2095500">
                  <a:extLst>
                    <a:ext uri="{9D8B030D-6E8A-4147-A177-3AD203B41FA5}">
                      <a16:colId xmlns:a16="http://schemas.microsoft.com/office/drawing/2014/main" xmlns="" val="20000"/>
                    </a:ext>
                  </a:extLst>
                </a:gridCol>
                <a:gridCol w="2095500">
                  <a:extLst>
                    <a:ext uri="{9D8B030D-6E8A-4147-A177-3AD203B41FA5}">
                      <a16:colId xmlns:a16="http://schemas.microsoft.com/office/drawing/2014/main" xmlns="" val="20001"/>
                    </a:ext>
                  </a:extLst>
                </a:gridCol>
              </a:tblGrid>
              <a:tr h="301153">
                <a:tc>
                  <a:txBody>
                    <a:bodyPr/>
                    <a:lstStyle/>
                    <a:p>
                      <a:pPr algn="ctr"/>
                      <a:r>
                        <a:rPr lang="en-US" sz="1800" b="1" dirty="0">
                          <a:latin typeface="Times New Roman" panose="02020603050405020304" pitchFamily="18" charset="0"/>
                          <a:cs typeface="Times New Roman" panose="02020603050405020304" pitchFamily="18" charset="0"/>
                        </a:rPr>
                        <a:t>Operator/ Variable</a:t>
                      </a:r>
                    </a:p>
                  </a:txBody>
                  <a:tcPr marT="45751" marB="45751" anchor="ctr"/>
                </a:tc>
                <a:tc>
                  <a:txBody>
                    <a:bodyPr/>
                    <a:lstStyle/>
                    <a:p>
                      <a:pPr algn="ctr"/>
                      <a:r>
                        <a:rPr lang="en-US" sz="1800" b="1" dirty="0">
                          <a:latin typeface="Times New Roman" panose="02020603050405020304" pitchFamily="18" charset="0"/>
                          <a:cs typeface="Times New Roman" panose="02020603050405020304" pitchFamily="18" charset="0"/>
                        </a:rPr>
                        <a:t>Dual </a:t>
                      </a:r>
                    </a:p>
                  </a:txBody>
                  <a:tcPr marT="45751" marB="45751" anchor="ctr"/>
                </a:tc>
                <a:extLst>
                  <a:ext uri="{0D108BD9-81ED-4DB2-BD59-A6C34878D82A}">
                    <a16:rowId xmlns:a16="http://schemas.microsoft.com/office/drawing/2014/main" xmlns="" val="10000"/>
                  </a:ext>
                </a:extLst>
              </a:tr>
              <a:tr h="371088">
                <a:tc>
                  <a:txBody>
                    <a:bodyPr/>
                    <a:lstStyle/>
                    <a:p>
                      <a:pPr algn="ctr"/>
                      <a:r>
                        <a:rPr lang="en-US" sz="1800" b="0" dirty="0">
                          <a:latin typeface="Times New Roman" panose="02020603050405020304" pitchFamily="18" charset="0"/>
                          <a:cs typeface="Times New Roman" panose="02020603050405020304" pitchFamily="18" charset="0"/>
                        </a:rPr>
                        <a:t>AND</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OR</a:t>
                      </a:r>
                    </a:p>
                  </a:txBody>
                  <a:tcPr marT="45751" marB="45751" anchor="ctr"/>
                </a:tc>
                <a:extLst>
                  <a:ext uri="{0D108BD9-81ED-4DB2-BD59-A6C34878D82A}">
                    <a16:rowId xmlns:a16="http://schemas.microsoft.com/office/drawing/2014/main" xmlns="" val="10001"/>
                  </a:ext>
                </a:extLst>
              </a:tr>
              <a:tr h="371088">
                <a:tc>
                  <a:txBody>
                    <a:bodyPr/>
                    <a:lstStyle/>
                    <a:p>
                      <a:pPr algn="ctr"/>
                      <a:r>
                        <a:rPr lang="en-US" sz="1800" b="0" dirty="0">
                          <a:latin typeface="Times New Roman" panose="02020603050405020304" pitchFamily="18" charset="0"/>
                          <a:cs typeface="Times New Roman" panose="02020603050405020304" pitchFamily="18" charset="0"/>
                        </a:rPr>
                        <a:t>OR</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AND</a:t>
                      </a:r>
                    </a:p>
                  </a:txBody>
                  <a:tcPr marT="45751" marB="45751" anchor="ctr"/>
                </a:tc>
                <a:extLst>
                  <a:ext uri="{0D108BD9-81ED-4DB2-BD59-A6C34878D82A}">
                    <a16:rowId xmlns:a16="http://schemas.microsoft.com/office/drawing/2014/main" xmlns="" val="10002"/>
                  </a:ext>
                </a:extLst>
              </a:tr>
              <a:tr h="371088">
                <a:tc>
                  <a:txBody>
                    <a:bodyPr/>
                    <a:lstStyle/>
                    <a:p>
                      <a:pPr algn="ctr"/>
                      <a:r>
                        <a:rPr lang="en-US" sz="1800" b="0" dirty="0">
                          <a:latin typeface="Times New Roman" panose="02020603050405020304" pitchFamily="18" charset="0"/>
                          <a:cs typeface="Times New Roman" panose="02020603050405020304" pitchFamily="18" charset="0"/>
                        </a:rPr>
                        <a:t>1</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0</a:t>
                      </a:r>
                    </a:p>
                  </a:txBody>
                  <a:tcPr marT="45751" marB="45751" anchor="ctr"/>
                </a:tc>
                <a:extLst>
                  <a:ext uri="{0D108BD9-81ED-4DB2-BD59-A6C34878D82A}">
                    <a16:rowId xmlns:a16="http://schemas.microsoft.com/office/drawing/2014/main" xmlns="" val="10003"/>
                  </a:ext>
                </a:extLst>
              </a:tr>
              <a:tr h="371088">
                <a:tc>
                  <a:txBody>
                    <a:bodyPr/>
                    <a:lstStyle/>
                    <a:p>
                      <a:pPr algn="ctr"/>
                      <a:r>
                        <a:rPr lang="en-US" sz="1800" b="0" dirty="0">
                          <a:latin typeface="Times New Roman" panose="02020603050405020304" pitchFamily="18" charset="0"/>
                          <a:cs typeface="Times New Roman" panose="02020603050405020304" pitchFamily="18" charset="0"/>
                        </a:rPr>
                        <a:t>0</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1</a:t>
                      </a:r>
                    </a:p>
                  </a:txBody>
                  <a:tcPr marT="45751" marB="45751" anchor="ctr"/>
                </a:tc>
                <a:extLst>
                  <a:ext uri="{0D108BD9-81ED-4DB2-BD59-A6C34878D82A}">
                    <a16:rowId xmlns:a16="http://schemas.microsoft.com/office/drawing/2014/main" xmlns="" val="10004"/>
                  </a:ext>
                </a:extLst>
              </a:tr>
              <a:tr h="371088">
                <a:tc>
                  <a:txBody>
                    <a:bodyPr/>
                    <a:lstStyle/>
                    <a:p>
                      <a:pPr algn="ctr"/>
                      <a:r>
                        <a:rPr lang="en-US" sz="1800" b="0" dirty="0">
                          <a:latin typeface="Times New Roman" panose="02020603050405020304" pitchFamily="18" charset="0"/>
                          <a:cs typeface="Times New Roman" panose="02020603050405020304" pitchFamily="18" charset="0"/>
                        </a:rPr>
                        <a:t>A</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A’</a:t>
                      </a:r>
                    </a:p>
                  </a:txBody>
                  <a:tcPr marT="45751" marB="45751" anchor="ctr"/>
                </a:tc>
                <a:extLst>
                  <a:ext uri="{0D108BD9-81ED-4DB2-BD59-A6C34878D82A}">
                    <a16:rowId xmlns:a16="http://schemas.microsoft.com/office/drawing/2014/main" xmlns="" val="3689087427"/>
                  </a:ext>
                </a:extLst>
              </a:tr>
              <a:tr h="371088">
                <a:tc>
                  <a:txBody>
                    <a:bodyPr/>
                    <a:lstStyle/>
                    <a:p>
                      <a:pPr algn="ctr"/>
                      <a:r>
                        <a:rPr lang="en-US" sz="1800" b="0" dirty="0">
                          <a:latin typeface="Times New Roman" panose="02020603050405020304" pitchFamily="18" charset="0"/>
                          <a:cs typeface="Times New Roman" panose="02020603050405020304" pitchFamily="18" charset="0"/>
                        </a:rPr>
                        <a:t>A’</a:t>
                      </a:r>
                    </a:p>
                  </a:txBody>
                  <a:tcPr marT="45751" marB="45751" anchor="ctr"/>
                </a:tc>
                <a:tc>
                  <a:txBody>
                    <a:bodyPr/>
                    <a:lstStyle/>
                    <a:p>
                      <a:pPr algn="ctr"/>
                      <a:r>
                        <a:rPr lang="en-US" sz="1800" b="0" dirty="0">
                          <a:latin typeface="Times New Roman" panose="02020603050405020304" pitchFamily="18" charset="0"/>
                          <a:cs typeface="Times New Roman" panose="02020603050405020304" pitchFamily="18" charset="0"/>
                        </a:rPr>
                        <a:t>A</a:t>
                      </a:r>
                    </a:p>
                  </a:txBody>
                  <a:tcPr marT="45751" marB="45751" anchor="ctr"/>
                </a:tc>
                <a:extLst>
                  <a:ext uri="{0D108BD9-81ED-4DB2-BD59-A6C34878D82A}">
                    <a16:rowId xmlns:a16="http://schemas.microsoft.com/office/drawing/2014/main" xmlns="" val="1801905017"/>
                  </a:ext>
                </a:extLst>
              </a:tr>
            </a:tbl>
          </a:graphicData>
        </a:graphic>
      </p:graphicFrame>
      <p:sp>
        <p:nvSpPr>
          <p:cNvPr id="5" name="Rectangle 5">
            <a:extLst>
              <a:ext uri="{FF2B5EF4-FFF2-40B4-BE49-F238E27FC236}">
                <a16:creationId xmlns:a16="http://schemas.microsoft.com/office/drawing/2014/main" xmlns="" id="{12C2E109-EE66-4CE0-B83D-9CFCA6F54442}"/>
              </a:ext>
            </a:extLst>
          </p:cNvPr>
          <p:cNvSpPr>
            <a:spLocks noChangeArrowheads="1"/>
          </p:cNvSpPr>
          <p:nvPr>
            <p:custDataLst>
              <p:tags r:id="rId1"/>
            </p:custDataLst>
          </p:nvPr>
        </p:nvSpPr>
        <p:spPr bwMode="auto">
          <a:xfrm>
            <a:off x="0" y="40920"/>
            <a:ext cx="9144000" cy="1238250"/>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solidFill>
                <a:srgbClr val="000000"/>
              </a:solidFill>
              <a:latin typeface="Arial" panose="020B0604020202020204" pitchFamily="34" charset="0"/>
            </a:endParaRPr>
          </a:p>
        </p:txBody>
      </p:sp>
      <p:sp>
        <p:nvSpPr>
          <p:cNvPr id="6" name="TextBox 4">
            <a:extLst>
              <a:ext uri="{FF2B5EF4-FFF2-40B4-BE49-F238E27FC236}">
                <a16:creationId xmlns:a16="http://schemas.microsoft.com/office/drawing/2014/main" xmlns="" id="{C842D2B6-666A-43A1-B608-CFF8C1FF7A7B}"/>
              </a:ext>
            </a:extLst>
          </p:cNvPr>
          <p:cNvSpPr>
            <a:spLocks noChangeArrowheads="1"/>
          </p:cNvSpPr>
          <p:nvPr>
            <p:custDataLst>
              <p:tags r:id="rId2"/>
            </p:custDataLst>
          </p:nvPr>
        </p:nvSpPr>
        <p:spPr bwMode="auto">
          <a:xfrm>
            <a:off x="76200" y="87313"/>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3500" b="1" dirty="0">
                <a:solidFill>
                  <a:srgbClr val="FFFFFF"/>
                </a:solidFill>
                <a:cs typeface="Times New Roman" panose="02020603050405020304" pitchFamily="18" charset="0"/>
              </a:rPr>
              <a:t>Minimization Techniques </a:t>
            </a:r>
            <a:endParaRPr lang="en-IN" altLang="en-US" sz="3500" b="1" dirty="0">
              <a:solidFill>
                <a:srgbClr val="FFFFFF"/>
              </a:solidFill>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222857"/>
    </mc:Choice>
    <mc:Fallback xmlns="">
      <p:transition spd="slow" advTm="222857"/>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46"/>
</p:tagLst>
</file>

<file path=ppt/tags/tag11.xml><?xml version="1.0" encoding="utf-8"?>
<p:tagLst xmlns:a="http://schemas.openxmlformats.org/drawingml/2006/main" xmlns:r="http://schemas.openxmlformats.org/officeDocument/2006/relationships" xmlns:p="http://schemas.openxmlformats.org/presentationml/2006/main">
  <p:tag name="AS_UNIQUEID" val="47"/>
</p:tagLst>
</file>

<file path=ppt/tags/tag12.xml><?xml version="1.0" encoding="utf-8"?>
<p:tagLst xmlns:a="http://schemas.openxmlformats.org/drawingml/2006/main" xmlns:r="http://schemas.openxmlformats.org/officeDocument/2006/relationships" xmlns:p="http://schemas.openxmlformats.org/presentationml/2006/main">
  <p:tag name="AS_UNIQUEID" val="46"/>
</p:tagLst>
</file>

<file path=ppt/tags/tag13.xml><?xml version="1.0" encoding="utf-8"?>
<p:tagLst xmlns:a="http://schemas.openxmlformats.org/drawingml/2006/main" xmlns:r="http://schemas.openxmlformats.org/officeDocument/2006/relationships" xmlns:p="http://schemas.openxmlformats.org/presentationml/2006/main">
  <p:tag name="AS_UNIQUEID" val="47"/>
</p:tagLst>
</file>

<file path=ppt/tags/tag14.xml><?xml version="1.0" encoding="utf-8"?>
<p:tagLst xmlns:a="http://schemas.openxmlformats.org/drawingml/2006/main" xmlns:r="http://schemas.openxmlformats.org/officeDocument/2006/relationships" xmlns:p="http://schemas.openxmlformats.org/presentationml/2006/main">
  <p:tag name="AS_UNIQUEID" val="46"/>
</p:tagLst>
</file>

<file path=ppt/tags/tag15.xml><?xml version="1.0" encoding="utf-8"?>
<p:tagLst xmlns:a="http://schemas.openxmlformats.org/drawingml/2006/main" xmlns:r="http://schemas.openxmlformats.org/officeDocument/2006/relationships" xmlns:p="http://schemas.openxmlformats.org/presentationml/2006/main">
  <p:tag name="AS_UNIQUEID" val="47"/>
</p:tagLst>
</file>

<file path=ppt/tags/tag16.xml><?xml version="1.0" encoding="utf-8"?>
<p:tagLst xmlns:a="http://schemas.openxmlformats.org/drawingml/2006/main" xmlns:r="http://schemas.openxmlformats.org/officeDocument/2006/relationships" xmlns:p="http://schemas.openxmlformats.org/presentationml/2006/main">
  <p:tag name="AS_UNIQUEID" val="46"/>
</p:tagLst>
</file>

<file path=ppt/tags/tag17.xml><?xml version="1.0" encoding="utf-8"?>
<p:tagLst xmlns:a="http://schemas.openxmlformats.org/drawingml/2006/main" xmlns:r="http://schemas.openxmlformats.org/officeDocument/2006/relationships" xmlns:p="http://schemas.openxmlformats.org/presentationml/2006/main">
  <p:tag name="AS_UNIQUEID" val="47"/>
</p:tagLst>
</file>

<file path=ppt/tags/tag18.xml><?xml version="1.0" encoding="utf-8"?>
<p:tagLst xmlns:a="http://schemas.openxmlformats.org/drawingml/2006/main" xmlns:r="http://schemas.openxmlformats.org/officeDocument/2006/relationships" xmlns:p="http://schemas.openxmlformats.org/presentationml/2006/main">
  <p:tag name="AS_UNIQUEID" val="46"/>
</p:tagLst>
</file>

<file path=ppt/tags/tag19.xml><?xml version="1.0" encoding="utf-8"?>
<p:tagLst xmlns:a="http://schemas.openxmlformats.org/drawingml/2006/main" xmlns:r="http://schemas.openxmlformats.org/officeDocument/2006/relationships" xmlns:p="http://schemas.openxmlformats.org/presentationml/2006/main">
  <p:tag name="AS_UNIQUEID" val="47"/>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46"/>
</p:tagLst>
</file>

<file path=ppt/tags/tag21.xml><?xml version="1.0" encoding="utf-8"?>
<p:tagLst xmlns:a="http://schemas.openxmlformats.org/drawingml/2006/main" xmlns:r="http://schemas.openxmlformats.org/officeDocument/2006/relationships" xmlns:p="http://schemas.openxmlformats.org/presentationml/2006/main">
  <p:tag name="AS_UNIQUEID" val="47"/>
</p:tagLst>
</file>

<file path=ppt/tags/tag22.xml><?xml version="1.0" encoding="utf-8"?>
<p:tagLst xmlns:a="http://schemas.openxmlformats.org/drawingml/2006/main" xmlns:r="http://schemas.openxmlformats.org/officeDocument/2006/relationships" xmlns:p="http://schemas.openxmlformats.org/presentationml/2006/main">
  <p:tag name="AS_UNIQUEID" val="46"/>
</p:tagLst>
</file>

<file path=ppt/tags/tag23.xml><?xml version="1.0" encoding="utf-8"?>
<p:tagLst xmlns:a="http://schemas.openxmlformats.org/drawingml/2006/main" xmlns:r="http://schemas.openxmlformats.org/officeDocument/2006/relationships" xmlns:p="http://schemas.openxmlformats.org/presentationml/2006/main">
  <p:tag name="AS_UNIQUEID" val="47"/>
</p:tagLst>
</file>

<file path=ppt/tags/tag24.xml><?xml version="1.0" encoding="utf-8"?>
<p:tagLst xmlns:a="http://schemas.openxmlformats.org/drawingml/2006/main" xmlns:r="http://schemas.openxmlformats.org/officeDocument/2006/relationships" xmlns:p="http://schemas.openxmlformats.org/presentationml/2006/main">
  <p:tag name="AS_UNIQUEID" val="46"/>
</p:tagLst>
</file>

<file path=ppt/tags/tag25.xml><?xml version="1.0" encoding="utf-8"?>
<p:tagLst xmlns:a="http://schemas.openxmlformats.org/drawingml/2006/main" xmlns:r="http://schemas.openxmlformats.org/officeDocument/2006/relationships" xmlns:p="http://schemas.openxmlformats.org/presentationml/2006/main">
  <p:tag name="AS_UNIQUEID" val="47"/>
</p:tagLst>
</file>

<file path=ppt/tags/tag26.xml><?xml version="1.0" encoding="utf-8"?>
<p:tagLst xmlns:a="http://schemas.openxmlformats.org/drawingml/2006/main" xmlns:r="http://schemas.openxmlformats.org/officeDocument/2006/relationships" xmlns:p="http://schemas.openxmlformats.org/presentationml/2006/main">
  <p:tag name="AS_UNIQUEID" val="46"/>
</p:tagLst>
</file>

<file path=ppt/tags/tag27.xml><?xml version="1.0" encoding="utf-8"?>
<p:tagLst xmlns:a="http://schemas.openxmlformats.org/drawingml/2006/main" xmlns:r="http://schemas.openxmlformats.org/officeDocument/2006/relationships" xmlns:p="http://schemas.openxmlformats.org/presentationml/2006/main">
  <p:tag name="AS_UNIQUEID" val="47"/>
</p:tagLst>
</file>

<file path=ppt/tags/tag28.xml><?xml version="1.0" encoding="utf-8"?>
<p:tagLst xmlns:a="http://schemas.openxmlformats.org/drawingml/2006/main" xmlns:r="http://schemas.openxmlformats.org/officeDocument/2006/relationships" xmlns:p="http://schemas.openxmlformats.org/presentationml/2006/main">
  <p:tag name="AS_UNIQUEID" val="46"/>
</p:tagLst>
</file>

<file path=ppt/tags/tag29.xml><?xml version="1.0" encoding="utf-8"?>
<p:tagLst xmlns:a="http://schemas.openxmlformats.org/drawingml/2006/main" xmlns:r="http://schemas.openxmlformats.org/officeDocument/2006/relationships" xmlns:p="http://schemas.openxmlformats.org/presentationml/2006/main">
  <p:tag name="AS_UNIQUEID" val="47"/>
</p:tagLst>
</file>

<file path=ppt/tags/tag3.xml><?xml version="1.0" encoding="utf-8"?>
<p:tagLst xmlns:a="http://schemas.openxmlformats.org/drawingml/2006/main" xmlns:r="http://schemas.openxmlformats.org/officeDocument/2006/relationships" xmlns:p="http://schemas.openxmlformats.org/presentationml/2006/main">
  <p:tag name="AS_UNIQUEID" val="39"/>
</p:tagLst>
</file>

<file path=ppt/tags/tag30.xml><?xml version="1.0" encoding="utf-8"?>
<p:tagLst xmlns:a="http://schemas.openxmlformats.org/drawingml/2006/main" xmlns:r="http://schemas.openxmlformats.org/officeDocument/2006/relationships" xmlns:p="http://schemas.openxmlformats.org/presentationml/2006/main">
  <p:tag name="AS_UNIQUEID" val="46"/>
</p:tagLst>
</file>

<file path=ppt/tags/tag31.xml><?xml version="1.0" encoding="utf-8"?>
<p:tagLst xmlns:a="http://schemas.openxmlformats.org/drawingml/2006/main" xmlns:r="http://schemas.openxmlformats.org/officeDocument/2006/relationships" xmlns:p="http://schemas.openxmlformats.org/presentationml/2006/main">
  <p:tag name="AS_UNIQUEID" val="47"/>
</p:tagLst>
</file>

<file path=ppt/tags/tag32.xml><?xml version="1.0" encoding="utf-8"?>
<p:tagLst xmlns:a="http://schemas.openxmlformats.org/drawingml/2006/main" xmlns:r="http://schemas.openxmlformats.org/officeDocument/2006/relationships" xmlns:p="http://schemas.openxmlformats.org/presentationml/2006/main">
  <p:tag name="AS_UNIQUEID" val="46"/>
</p:tagLst>
</file>

<file path=ppt/tags/tag33.xml><?xml version="1.0" encoding="utf-8"?>
<p:tagLst xmlns:a="http://schemas.openxmlformats.org/drawingml/2006/main" xmlns:r="http://schemas.openxmlformats.org/officeDocument/2006/relationships" xmlns:p="http://schemas.openxmlformats.org/presentationml/2006/main">
  <p:tag name="AS_UNIQUEID" val="47"/>
</p:tagLst>
</file>

<file path=ppt/tags/tag34.xml><?xml version="1.0" encoding="utf-8"?>
<p:tagLst xmlns:a="http://schemas.openxmlformats.org/drawingml/2006/main" xmlns:r="http://schemas.openxmlformats.org/officeDocument/2006/relationships" xmlns:p="http://schemas.openxmlformats.org/presentationml/2006/main">
  <p:tag name="AS_UNIQUEID" val="46"/>
</p:tagLst>
</file>

<file path=ppt/tags/tag35.xml><?xml version="1.0" encoding="utf-8"?>
<p:tagLst xmlns:a="http://schemas.openxmlformats.org/drawingml/2006/main" xmlns:r="http://schemas.openxmlformats.org/officeDocument/2006/relationships" xmlns:p="http://schemas.openxmlformats.org/presentationml/2006/main">
  <p:tag name="AS_UNIQUEID" val="47"/>
</p:tagLst>
</file>

<file path=ppt/tags/tag36.xml><?xml version="1.0" encoding="utf-8"?>
<p:tagLst xmlns:a="http://schemas.openxmlformats.org/drawingml/2006/main" xmlns:r="http://schemas.openxmlformats.org/officeDocument/2006/relationships" xmlns:p="http://schemas.openxmlformats.org/presentationml/2006/main">
  <p:tag name="AS_UNIQUEID" val="46"/>
</p:tagLst>
</file>

<file path=ppt/tags/tag37.xml><?xml version="1.0" encoding="utf-8"?>
<p:tagLst xmlns:a="http://schemas.openxmlformats.org/drawingml/2006/main" xmlns:r="http://schemas.openxmlformats.org/officeDocument/2006/relationships" xmlns:p="http://schemas.openxmlformats.org/presentationml/2006/main">
  <p:tag name="AS_UNIQUEID" val="47"/>
</p:tagLst>
</file>

<file path=ppt/tags/tag38.xml><?xml version="1.0" encoding="utf-8"?>
<p:tagLst xmlns:a="http://schemas.openxmlformats.org/drawingml/2006/main" xmlns:r="http://schemas.openxmlformats.org/officeDocument/2006/relationships" xmlns:p="http://schemas.openxmlformats.org/presentationml/2006/main">
  <p:tag name="AS_UNIQUEID" val="46"/>
</p:tagLst>
</file>

<file path=ppt/tags/tag39.xml><?xml version="1.0" encoding="utf-8"?>
<p:tagLst xmlns:a="http://schemas.openxmlformats.org/drawingml/2006/main" xmlns:r="http://schemas.openxmlformats.org/officeDocument/2006/relationships" xmlns:p="http://schemas.openxmlformats.org/presentationml/2006/main">
  <p:tag name="AS_UNIQUEID" val="47"/>
</p:tagLst>
</file>

<file path=ppt/tags/tag4.xml><?xml version="1.0" encoding="utf-8"?>
<p:tagLst xmlns:a="http://schemas.openxmlformats.org/drawingml/2006/main" xmlns:r="http://schemas.openxmlformats.org/officeDocument/2006/relationships" xmlns:p="http://schemas.openxmlformats.org/presentationml/2006/main">
  <p:tag name="AS_UNIQUEID" val="41"/>
</p:tagLst>
</file>

<file path=ppt/tags/tag40.xml><?xml version="1.0" encoding="utf-8"?>
<p:tagLst xmlns:a="http://schemas.openxmlformats.org/drawingml/2006/main" xmlns:r="http://schemas.openxmlformats.org/officeDocument/2006/relationships" xmlns:p="http://schemas.openxmlformats.org/presentationml/2006/main">
  <p:tag name="AS_UNIQUEID" val="46"/>
</p:tagLst>
</file>

<file path=ppt/tags/tag41.xml><?xml version="1.0" encoding="utf-8"?>
<p:tagLst xmlns:a="http://schemas.openxmlformats.org/drawingml/2006/main" xmlns:r="http://schemas.openxmlformats.org/officeDocument/2006/relationships" xmlns:p="http://schemas.openxmlformats.org/presentationml/2006/main">
  <p:tag name="AS_UNIQUEID" val="47"/>
</p:tagLst>
</file>

<file path=ppt/tags/tag42.xml><?xml version="1.0" encoding="utf-8"?>
<p:tagLst xmlns:a="http://schemas.openxmlformats.org/drawingml/2006/main" xmlns:r="http://schemas.openxmlformats.org/officeDocument/2006/relationships" xmlns:p="http://schemas.openxmlformats.org/presentationml/2006/main">
  <p:tag name="AS_UNIQUEID" val="46"/>
</p:tagLst>
</file>

<file path=ppt/tags/tag43.xml><?xml version="1.0" encoding="utf-8"?>
<p:tagLst xmlns:a="http://schemas.openxmlformats.org/drawingml/2006/main" xmlns:r="http://schemas.openxmlformats.org/officeDocument/2006/relationships" xmlns:p="http://schemas.openxmlformats.org/presentationml/2006/main">
  <p:tag name="AS_UNIQUEID" val="47"/>
</p:tagLst>
</file>

<file path=ppt/tags/tag44.xml><?xml version="1.0" encoding="utf-8"?>
<p:tagLst xmlns:a="http://schemas.openxmlformats.org/drawingml/2006/main" xmlns:r="http://schemas.openxmlformats.org/officeDocument/2006/relationships" xmlns:p="http://schemas.openxmlformats.org/presentationml/2006/main">
  <p:tag name="AS_UNIQUEID" val="46"/>
</p:tagLst>
</file>

<file path=ppt/tags/tag45.xml><?xml version="1.0" encoding="utf-8"?>
<p:tagLst xmlns:a="http://schemas.openxmlformats.org/drawingml/2006/main" xmlns:r="http://schemas.openxmlformats.org/officeDocument/2006/relationships" xmlns:p="http://schemas.openxmlformats.org/presentationml/2006/main">
  <p:tag name="AS_UNIQUEID" val="47"/>
</p:tagLst>
</file>

<file path=ppt/tags/tag46.xml><?xml version="1.0" encoding="utf-8"?>
<p:tagLst xmlns:a="http://schemas.openxmlformats.org/drawingml/2006/main" xmlns:r="http://schemas.openxmlformats.org/officeDocument/2006/relationships" xmlns:p="http://schemas.openxmlformats.org/presentationml/2006/main">
  <p:tag name="AS_UNIQUEID" val="46"/>
</p:tagLst>
</file>

<file path=ppt/tags/tag47.xml><?xml version="1.0" encoding="utf-8"?>
<p:tagLst xmlns:a="http://schemas.openxmlformats.org/drawingml/2006/main" xmlns:r="http://schemas.openxmlformats.org/officeDocument/2006/relationships" xmlns:p="http://schemas.openxmlformats.org/presentationml/2006/main">
  <p:tag name="AS_UNIQUEID" val="47"/>
</p:tagLst>
</file>

<file path=ppt/tags/tag48.xml><?xml version="1.0" encoding="utf-8"?>
<p:tagLst xmlns:a="http://schemas.openxmlformats.org/drawingml/2006/main" xmlns:r="http://schemas.openxmlformats.org/officeDocument/2006/relationships" xmlns:p="http://schemas.openxmlformats.org/presentationml/2006/main">
  <p:tag name="AS_UNIQUEID" val="46"/>
</p:tagLst>
</file>

<file path=ppt/tags/tag49.xml><?xml version="1.0" encoding="utf-8"?>
<p:tagLst xmlns:a="http://schemas.openxmlformats.org/drawingml/2006/main" xmlns:r="http://schemas.openxmlformats.org/officeDocument/2006/relationships" xmlns:p="http://schemas.openxmlformats.org/presentationml/2006/main">
  <p:tag name="AS_UNIQUEID" val="47"/>
</p:tagLst>
</file>

<file path=ppt/tags/tag5.xml><?xml version="1.0" encoding="utf-8"?>
<p:tagLst xmlns:a="http://schemas.openxmlformats.org/drawingml/2006/main" xmlns:r="http://schemas.openxmlformats.org/officeDocument/2006/relationships" xmlns:p="http://schemas.openxmlformats.org/presentationml/2006/main">
  <p:tag name="AS_UNIQUEID" val="42"/>
</p:tagLst>
</file>

<file path=ppt/tags/tag50.xml><?xml version="1.0" encoding="utf-8"?>
<p:tagLst xmlns:a="http://schemas.openxmlformats.org/drawingml/2006/main" xmlns:r="http://schemas.openxmlformats.org/officeDocument/2006/relationships" xmlns:p="http://schemas.openxmlformats.org/presentationml/2006/main">
  <p:tag name="AS_UNIQUEID" val="46"/>
</p:tagLst>
</file>

<file path=ppt/tags/tag51.xml><?xml version="1.0" encoding="utf-8"?>
<p:tagLst xmlns:a="http://schemas.openxmlformats.org/drawingml/2006/main" xmlns:r="http://schemas.openxmlformats.org/officeDocument/2006/relationships" xmlns:p="http://schemas.openxmlformats.org/presentationml/2006/main">
  <p:tag name="AS_UNIQUEID" val="47"/>
</p:tagLst>
</file>

<file path=ppt/tags/tag52.xml><?xml version="1.0" encoding="utf-8"?>
<p:tagLst xmlns:a="http://schemas.openxmlformats.org/drawingml/2006/main" xmlns:r="http://schemas.openxmlformats.org/officeDocument/2006/relationships" xmlns:p="http://schemas.openxmlformats.org/presentationml/2006/main">
  <p:tag name="AS_UNIQUEID" val="46"/>
</p:tagLst>
</file>

<file path=ppt/tags/tag53.xml><?xml version="1.0" encoding="utf-8"?>
<p:tagLst xmlns:a="http://schemas.openxmlformats.org/drawingml/2006/main" xmlns:r="http://schemas.openxmlformats.org/officeDocument/2006/relationships" xmlns:p="http://schemas.openxmlformats.org/presentationml/2006/main">
  <p:tag name="AS_UNIQUEID" val="47"/>
</p:tagLst>
</file>

<file path=ppt/tags/tag54.xml><?xml version="1.0" encoding="utf-8"?>
<p:tagLst xmlns:a="http://schemas.openxmlformats.org/drawingml/2006/main" xmlns:r="http://schemas.openxmlformats.org/officeDocument/2006/relationships" xmlns:p="http://schemas.openxmlformats.org/presentationml/2006/main">
  <p:tag name="AS_UNIQUEID" val="46"/>
</p:tagLst>
</file>

<file path=ppt/tags/tag55.xml><?xml version="1.0" encoding="utf-8"?>
<p:tagLst xmlns:a="http://schemas.openxmlformats.org/drawingml/2006/main" xmlns:r="http://schemas.openxmlformats.org/officeDocument/2006/relationships" xmlns:p="http://schemas.openxmlformats.org/presentationml/2006/main">
  <p:tag name="AS_UNIQUEID" val="47"/>
</p:tagLst>
</file>

<file path=ppt/tags/tag56.xml><?xml version="1.0" encoding="utf-8"?>
<p:tagLst xmlns:a="http://schemas.openxmlformats.org/drawingml/2006/main" xmlns:r="http://schemas.openxmlformats.org/officeDocument/2006/relationships" xmlns:p="http://schemas.openxmlformats.org/presentationml/2006/main">
  <p:tag name="AS_UNIQUEID" val="46"/>
</p:tagLst>
</file>

<file path=ppt/tags/tag57.xml><?xml version="1.0" encoding="utf-8"?>
<p:tagLst xmlns:a="http://schemas.openxmlformats.org/drawingml/2006/main" xmlns:r="http://schemas.openxmlformats.org/officeDocument/2006/relationships" xmlns:p="http://schemas.openxmlformats.org/presentationml/2006/main">
  <p:tag name="AS_UNIQUEID" val="47"/>
</p:tagLst>
</file>

<file path=ppt/tags/tag58.xml><?xml version="1.0" encoding="utf-8"?>
<p:tagLst xmlns:a="http://schemas.openxmlformats.org/drawingml/2006/main" xmlns:r="http://schemas.openxmlformats.org/officeDocument/2006/relationships" xmlns:p="http://schemas.openxmlformats.org/presentationml/2006/main">
  <p:tag name="AS_UNIQUEID" val="46"/>
</p:tagLst>
</file>

<file path=ppt/tags/tag59.xml><?xml version="1.0" encoding="utf-8"?>
<p:tagLst xmlns:a="http://schemas.openxmlformats.org/drawingml/2006/main" xmlns:r="http://schemas.openxmlformats.org/officeDocument/2006/relationships" xmlns:p="http://schemas.openxmlformats.org/presentationml/2006/main">
  <p:tag name="AS_UNIQUEID" val="47"/>
</p:tagLst>
</file>

<file path=ppt/tags/tag6.xml><?xml version="1.0" encoding="utf-8"?>
<p:tagLst xmlns:a="http://schemas.openxmlformats.org/drawingml/2006/main" xmlns:r="http://schemas.openxmlformats.org/officeDocument/2006/relationships" xmlns:p="http://schemas.openxmlformats.org/presentationml/2006/main">
  <p:tag name="AS_UNIQUEID" val="43"/>
</p:tagLst>
</file>

<file path=ppt/tags/tag60.xml><?xml version="1.0" encoding="utf-8"?>
<p:tagLst xmlns:a="http://schemas.openxmlformats.org/drawingml/2006/main" xmlns:r="http://schemas.openxmlformats.org/officeDocument/2006/relationships" xmlns:p="http://schemas.openxmlformats.org/presentationml/2006/main">
  <p:tag name="AS_UNIQUEID" val="46"/>
</p:tagLst>
</file>

<file path=ppt/tags/tag61.xml><?xml version="1.0" encoding="utf-8"?>
<p:tagLst xmlns:a="http://schemas.openxmlformats.org/drawingml/2006/main" xmlns:r="http://schemas.openxmlformats.org/officeDocument/2006/relationships" xmlns:p="http://schemas.openxmlformats.org/presentationml/2006/main">
  <p:tag name="AS_UNIQUEID" val="47"/>
</p:tagLst>
</file>

<file path=ppt/tags/tag62.xml><?xml version="1.0" encoding="utf-8"?>
<p:tagLst xmlns:a="http://schemas.openxmlformats.org/drawingml/2006/main" xmlns:r="http://schemas.openxmlformats.org/officeDocument/2006/relationships" xmlns:p="http://schemas.openxmlformats.org/presentationml/2006/main">
  <p:tag name="AS_UNIQUEID" val="46"/>
</p:tagLst>
</file>

<file path=ppt/tags/tag63.xml><?xml version="1.0" encoding="utf-8"?>
<p:tagLst xmlns:a="http://schemas.openxmlformats.org/drawingml/2006/main" xmlns:r="http://schemas.openxmlformats.org/officeDocument/2006/relationships" xmlns:p="http://schemas.openxmlformats.org/presentationml/2006/main">
  <p:tag name="AS_UNIQUEID" val="47"/>
</p:tagLst>
</file>

<file path=ppt/tags/tag64.xml><?xml version="1.0" encoding="utf-8"?>
<p:tagLst xmlns:a="http://schemas.openxmlformats.org/drawingml/2006/main" xmlns:r="http://schemas.openxmlformats.org/officeDocument/2006/relationships" xmlns:p="http://schemas.openxmlformats.org/presentationml/2006/main">
  <p:tag name="AS_UNIQUEID" val="46"/>
</p:tagLst>
</file>

<file path=ppt/tags/tag65.xml><?xml version="1.0" encoding="utf-8"?>
<p:tagLst xmlns:a="http://schemas.openxmlformats.org/drawingml/2006/main" xmlns:r="http://schemas.openxmlformats.org/officeDocument/2006/relationships" xmlns:p="http://schemas.openxmlformats.org/presentationml/2006/main">
  <p:tag name="AS_UNIQUEID" val="47"/>
</p:tagLst>
</file>

<file path=ppt/tags/tag66.xml><?xml version="1.0" encoding="utf-8"?>
<p:tagLst xmlns:a="http://schemas.openxmlformats.org/drawingml/2006/main" xmlns:r="http://schemas.openxmlformats.org/officeDocument/2006/relationships" xmlns:p="http://schemas.openxmlformats.org/presentationml/2006/main">
  <p:tag name="AS_UNIQUEID" val="46"/>
</p:tagLst>
</file>

<file path=ppt/tags/tag67.xml><?xml version="1.0" encoding="utf-8"?>
<p:tagLst xmlns:a="http://schemas.openxmlformats.org/drawingml/2006/main" xmlns:r="http://schemas.openxmlformats.org/officeDocument/2006/relationships" xmlns:p="http://schemas.openxmlformats.org/presentationml/2006/main">
  <p:tag name="AS_UNIQUEID" val="47"/>
</p:tagLst>
</file>

<file path=ppt/tags/tag68.xml><?xml version="1.0" encoding="utf-8"?>
<p:tagLst xmlns:a="http://schemas.openxmlformats.org/drawingml/2006/main" xmlns:r="http://schemas.openxmlformats.org/officeDocument/2006/relationships" xmlns:p="http://schemas.openxmlformats.org/presentationml/2006/main">
  <p:tag name="AS_UNIQUEID" val="46"/>
</p:tagLst>
</file>

<file path=ppt/tags/tag69.xml><?xml version="1.0" encoding="utf-8"?>
<p:tagLst xmlns:a="http://schemas.openxmlformats.org/drawingml/2006/main" xmlns:r="http://schemas.openxmlformats.org/officeDocument/2006/relationships" xmlns:p="http://schemas.openxmlformats.org/presentationml/2006/main">
  <p:tag name="AS_UNIQUEID" val="47"/>
</p:tagLst>
</file>

<file path=ppt/tags/tag7.xml><?xml version="1.0" encoding="utf-8"?>
<p:tagLst xmlns:a="http://schemas.openxmlformats.org/drawingml/2006/main" xmlns:r="http://schemas.openxmlformats.org/officeDocument/2006/relationships" xmlns:p="http://schemas.openxmlformats.org/presentationml/2006/main">
  <p:tag name="AS_UNIQUEID" val="46"/>
</p:tagLst>
</file>

<file path=ppt/tags/tag70.xml><?xml version="1.0" encoding="utf-8"?>
<p:tagLst xmlns:a="http://schemas.openxmlformats.org/drawingml/2006/main" xmlns:r="http://schemas.openxmlformats.org/officeDocument/2006/relationships" xmlns:p="http://schemas.openxmlformats.org/presentationml/2006/main">
  <p:tag name="AS_UNIQUEID" val="46"/>
</p:tagLst>
</file>

<file path=ppt/tags/tag71.xml><?xml version="1.0" encoding="utf-8"?>
<p:tagLst xmlns:a="http://schemas.openxmlformats.org/drawingml/2006/main" xmlns:r="http://schemas.openxmlformats.org/officeDocument/2006/relationships" xmlns:p="http://schemas.openxmlformats.org/presentationml/2006/main">
  <p:tag name="AS_UNIQUEID" val="47"/>
</p:tagLst>
</file>

<file path=ppt/tags/tag72.xml><?xml version="1.0" encoding="utf-8"?>
<p:tagLst xmlns:a="http://schemas.openxmlformats.org/drawingml/2006/main" xmlns:r="http://schemas.openxmlformats.org/officeDocument/2006/relationships" xmlns:p="http://schemas.openxmlformats.org/presentationml/2006/main">
  <p:tag name="AS_UNIQUEID" val="46"/>
</p:tagLst>
</file>

<file path=ppt/tags/tag73.xml><?xml version="1.0" encoding="utf-8"?>
<p:tagLst xmlns:a="http://schemas.openxmlformats.org/drawingml/2006/main" xmlns:r="http://schemas.openxmlformats.org/officeDocument/2006/relationships" xmlns:p="http://schemas.openxmlformats.org/presentationml/2006/main">
  <p:tag name="AS_UNIQUEID" val="47"/>
</p:tagLst>
</file>

<file path=ppt/tags/tag74.xml><?xml version="1.0" encoding="utf-8"?>
<p:tagLst xmlns:a="http://schemas.openxmlformats.org/drawingml/2006/main" xmlns:r="http://schemas.openxmlformats.org/officeDocument/2006/relationships" xmlns:p="http://schemas.openxmlformats.org/presentationml/2006/main">
  <p:tag name="AS_UNIQUEID" val="46"/>
</p:tagLst>
</file>

<file path=ppt/tags/tag75.xml><?xml version="1.0" encoding="utf-8"?>
<p:tagLst xmlns:a="http://schemas.openxmlformats.org/drawingml/2006/main" xmlns:r="http://schemas.openxmlformats.org/officeDocument/2006/relationships" xmlns:p="http://schemas.openxmlformats.org/presentationml/2006/main">
  <p:tag name="AS_UNIQUEID" val="47"/>
</p:tagLst>
</file>

<file path=ppt/tags/tag76.xml><?xml version="1.0" encoding="utf-8"?>
<p:tagLst xmlns:a="http://schemas.openxmlformats.org/drawingml/2006/main" xmlns:r="http://schemas.openxmlformats.org/officeDocument/2006/relationships" xmlns:p="http://schemas.openxmlformats.org/presentationml/2006/main">
  <p:tag name="AS_UNIQUEID" val="46"/>
</p:tagLst>
</file>

<file path=ppt/tags/tag77.xml><?xml version="1.0" encoding="utf-8"?>
<p:tagLst xmlns:a="http://schemas.openxmlformats.org/drawingml/2006/main" xmlns:r="http://schemas.openxmlformats.org/officeDocument/2006/relationships" xmlns:p="http://schemas.openxmlformats.org/presentationml/2006/main">
  <p:tag name="AS_UNIQUEID" val="47"/>
</p:tagLst>
</file>

<file path=ppt/tags/tag78.xml><?xml version="1.0" encoding="utf-8"?>
<p:tagLst xmlns:a="http://schemas.openxmlformats.org/drawingml/2006/main" xmlns:r="http://schemas.openxmlformats.org/officeDocument/2006/relationships" xmlns:p="http://schemas.openxmlformats.org/presentationml/2006/main">
  <p:tag name="AS_UNIQUEID" val="46"/>
</p:tagLst>
</file>

<file path=ppt/tags/tag79.xml><?xml version="1.0" encoding="utf-8"?>
<p:tagLst xmlns:a="http://schemas.openxmlformats.org/drawingml/2006/main" xmlns:r="http://schemas.openxmlformats.org/officeDocument/2006/relationships" xmlns:p="http://schemas.openxmlformats.org/presentationml/2006/main">
  <p:tag name="AS_UNIQUEID" val="47"/>
</p:tagLst>
</file>

<file path=ppt/tags/tag8.xml><?xml version="1.0" encoding="utf-8"?>
<p:tagLst xmlns:a="http://schemas.openxmlformats.org/drawingml/2006/main" xmlns:r="http://schemas.openxmlformats.org/officeDocument/2006/relationships" xmlns:p="http://schemas.openxmlformats.org/presentationml/2006/main">
  <p:tag name="AS_UNIQUEID" val="47"/>
</p:tagLst>
</file>

<file path=ppt/tags/tag80.xml><?xml version="1.0" encoding="utf-8"?>
<p:tagLst xmlns:a="http://schemas.openxmlformats.org/drawingml/2006/main" xmlns:r="http://schemas.openxmlformats.org/officeDocument/2006/relationships" xmlns:p="http://schemas.openxmlformats.org/presentationml/2006/main">
  <p:tag name="AS_UNIQUEID" val="46"/>
</p:tagLst>
</file>

<file path=ppt/tags/tag81.xml><?xml version="1.0" encoding="utf-8"?>
<p:tagLst xmlns:a="http://schemas.openxmlformats.org/drawingml/2006/main" xmlns:r="http://schemas.openxmlformats.org/officeDocument/2006/relationships" xmlns:p="http://schemas.openxmlformats.org/presentationml/2006/main">
  <p:tag name="AS_UNIQUEID" val="47"/>
</p:tagLst>
</file>

<file path=ppt/tags/tag82.xml><?xml version="1.0" encoding="utf-8"?>
<p:tagLst xmlns:a="http://schemas.openxmlformats.org/drawingml/2006/main" xmlns:r="http://schemas.openxmlformats.org/officeDocument/2006/relationships" xmlns:p="http://schemas.openxmlformats.org/presentationml/2006/main">
  <p:tag name="AS_UNIQUEID" val="46"/>
</p:tagLst>
</file>

<file path=ppt/tags/tag83.xml><?xml version="1.0" encoding="utf-8"?>
<p:tagLst xmlns:a="http://schemas.openxmlformats.org/drawingml/2006/main" xmlns:r="http://schemas.openxmlformats.org/officeDocument/2006/relationships" xmlns:p="http://schemas.openxmlformats.org/presentationml/2006/main">
  <p:tag name="AS_UNIQUEID" val="47"/>
</p:tagLst>
</file>

<file path=ppt/tags/tag9.xml><?xml version="1.0" encoding="utf-8"?>
<p:tagLst xmlns:a="http://schemas.openxmlformats.org/drawingml/2006/main" xmlns:r="http://schemas.openxmlformats.org/officeDocument/2006/relationships" xmlns:p="http://schemas.openxmlformats.org/presentationml/2006/main">
  <p:tag name="AS_UNIQUEID" val="48"/>
</p:tagLst>
</file>

<file path=ppt/theme/theme1.xml><?xml version="1.0" encoding="utf-8"?>
<a:theme xmlns:a="http://schemas.openxmlformats.org/drawingml/2006/main" name="Slid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3.xml><?xml version="1.0" encoding="utf-8"?>
<a:theme xmlns:a="http://schemas.openxmlformats.org/drawingml/2006/main" name="1_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8627</TotalTime>
  <Words>2888</Words>
  <Application>Microsoft Office PowerPoint</Application>
  <PresentationFormat>On-screen Show (4:3)</PresentationFormat>
  <Paragraphs>923</Paragraphs>
  <Slides>39</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39</vt:i4>
      </vt:variant>
    </vt:vector>
  </HeadingPairs>
  <TitlesOfParts>
    <vt:vector size="43" baseType="lpstr">
      <vt:lpstr>Slide_3</vt:lpstr>
      <vt:lpstr>Wisp</vt:lpstr>
      <vt:lpstr>1_Wisp</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Srivastava</dc:creator>
  <cp:lastModifiedBy>Lenovo</cp:lastModifiedBy>
  <cp:revision>114</cp:revision>
  <dcterms:created xsi:type="dcterms:W3CDTF">2012-11-06T17:06:15Z</dcterms:created>
  <dcterms:modified xsi:type="dcterms:W3CDTF">2024-07-20T07:34:10Z</dcterms:modified>
</cp:coreProperties>
</file>