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xml" ContentType="application/vnd.openxmlformats-officedocument.presentationml.notesSlide+xml"/>
  <Override PartName="/ppt/tags/tag53.xml" ContentType="application/vnd.openxmlformats-officedocument.presentationml.tags+xml"/>
  <Override PartName="/ppt/notesSlides/notesSlide2.xml" ContentType="application/vnd.openxmlformats-officedocument.presentationml.notesSlide+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336" r:id="rId2"/>
    <p:sldMasterId id="2147484353" r:id="rId3"/>
  </p:sldMasterIdLst>
  <p:notesMasterIdLst>
    <p:notesMasterId r:id="rId51"/>
  </p:notesMasterIdLst>
  <p:handoutMasterIdLst>
    <p:handoutMasterId r:id="rId52"/>
  </p:handoutMasterIdLst>
  <p:sldIdLst>
    <p:sldId id="306" r:id="rId4"/>
    <p:sldId id="307" r:id="rId5"/>
    <p:sldId id="258" r:id="rId6"/>
    <p:sldId id="341" r:id="rId7"/>
    <p:sldId id="318" r:id="rId8"/>
    <p:sldId id="319" r:id="rId9"/>
    <p:sldId id="308" r:id="rId10"/>
    <p:sldId id="309" r:id="rId11"/>
    <p:sldId id="310" r:id="rId12"/>
    <p:sldId id="311" r:id="rId13"/>
    <p:sldId id="312" r:id="rId14"/>
    <p:sldId id="313" r:id="rId15"/>
    <p:sldId id="314" r:id="rId16"/>
    <p:sldId id="315" r:id="rId17"/>
    <p:sldId id="316" r:id="rId18"/>
    <p:sldId id="327" r:id="rId19"/>
    <p:sldId id="328" r:id="rId20"/>
    <p:sldId id="317" r:id="rId21"/>
    <p:sldId id="320" r:id="rId22"/>
    <p:sldId id="321" r:id="rId23"/>
    <p:sldId id="323" r:id="rId24"/>
    <p:sldId id="324" r:id="rId25"/>
    <p:sldId id="331" r:id="rId26"/>
    <p:sldId id="326" r:id="rId27"/>
    <p:sldId id="329" r:id="rId28"/>
    <p:sldId id="330" r:id="rId29"/>
    <p:sldId id="325" r:id="rId30"/>
    <p:sldId id="332" r:id="rId31"/>
    <p:sldId id="333" r:id="rId32"/>
    <p:sldId id="334" r:id="rId33"/>
    <p:sldId id="336" r:id="rId34"/>
    <p:sldId id="337" r:id="rId35"/>
    <p:sldId id="338" r:id="rId36"/>
    <p:sldId id="339" r:id="rId37"/>
    <p:sldId id="340" r:id="rId38"/>
    <p:sldId id="342" r:id="rId39"/>
    <p:sldId id="343" r:id="rId40"/>
    <p:sldId id="344" r:id="rId41"/>
    <p:sldId id="345" r:id="rId42"/>
    <p:sldId id="346" r:id="rId43"/>
    <p:sldId id="351" r:id="rId44"/>
    <p:sldId id="350" r:id="rId45"/>
    <p:sldId id="349" r:id="rId46"/>
    <p:sldId id="352" r:id="rId47"/>
    <p:sldId id="353" r:id="rId48"/>
    <p:sldId id="354" r:id="rId49"/>
    <p:sldId id="355"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36"/>
    <a:srgbClr val="FF2507"/>
    <a:srgbClr val="FFC000"/>
    <a:srgbClr val="FF0000"/>
    <a:srgbClr val="6600CC"/>
    <a:srgbClr val="9E5215"/>
    <a:srgbClr val="00B0F0"/>
    <a:srgbClr val="000099"/>
    <a:srgbClr val="617A9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0718" autoAdjust="0"/>
  </p:normalViewPr>
  <p:slideViewPr>
    <p:cSldViewPr>
      <p:cViewPr varScale="1">
        <p:scale>
          <a:sx n="53" d="100"/>
          <a:sy n="53" d="100"/>
        </p:scale>
        <p:origin x="-128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a:t>Module-1 Basic Concept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4AF7C43-E464-46E0-96E0-58BA1B738D96}" type="datetimeFigureOut">
              <a:rPr lang="en-US"/>
              <a:pPr>
                <a:defRPr/>
              </a:pPr>
              <a:t>7/15/2024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FE7F09-F334-4582-AFFE-EAFAE36B664C}" type="slidenum">
              <a:rPr lang="en-US"/>
              <a:pPr>
                <a:defRPr/>
              </a:pPr>
              <a:t>‹#›</a:t>
            </a:fld>
            <a:endParaRPr lang="en-US"/>
          </a:p>
        </p:txBody>
      </p:sp>
    </p:spTree>
    <p:extLst>
      <p:ext uri="{BB962C8B-B14F-4D97-AF65-F5344CB8AC3E}">
        <p14:creationId xmlns:p14="http://schemas.microsoft.com/office/powerpoint/2010/main" val="356464703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US"/>
              <a:t>Module-1 Basic Concept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8A4AA5-2CA5-4CBB-A0AC-635B1B1AE6B6}" type="datetimeFigureOut">
              <a:rPr lang="en-US"/>
              <a:pPr>
                <a:defRPr/>
              </a:pPr>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3FF72-3CE5-4970-8C62-2F2011E4DC2B}" type="slidenum">
              <a:rPr lang="en-US"/>
              <a:pPr>
                <a:defRPr/>
              </a:pPr>
              <a:t>‹#›</a:t>
            </a:fld>
            <a:endParaRPr lang="en-US"/>
          </a:p>
        </p:txBody>
      </p:sp>
    </p:spTree>
    <p:extLst>
      <p:ext uri="{BB962C8B-B14F-4D97-AF65-F5344CB8AC3E}">
        <p14:creationId xmlns:p14="http://schemas.microsoft.com/office/powerpoint/2010/main" val="1841427788"/>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Header Placeholder 3"/>
          <p:cNvSpPr>
            <a:spLocks noGrp="1"/>
          </p:cNvSpPr>
          <p:nvPr>
            <p:ph type="hdr" sz="quarter"/>
          </p:nvPr>
        </p:nvSpPr>
        <p:spPr/>
        <p:txBody>
          <a:bodyPr/>
          <a:lstStyle/>
          <a:p>
            <a:pPr>
              <a:defRPr/>
            </a:pPr>
            <a:r>
              <a:rPr lang="en-US"/>
              <a:t>Module-1 Basic Concept</a:t>
            </a:r>
          </a:p>
        </p:txBody>
      </p:sp>
      <p:sp>
        <p:nvSpPr>
          <p:cNvPr id="5" name="Footer Placeholder 4"/>
          <p:cNvSpPr>
            <a:spLocks noGrp="1"/>
          </p:cNvSpPr>
          <p:nvPr>
            <p:ph type="ftr" sz="quarter" idx="4"/>
          </p:nvPr>
        </p:nvSpPr>
        <p:spPr/>
        <p:txBody>
          <a:body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Tree>
    <p:extLst>
      <p:ext uri="{BB962C8B-B14F-4D97-AF65-F5344CB8AC3E}">
        <p14:creationId xmlns:p14="http://schemas.microsoft.com/office/powerpoint/2010/main" val="352425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Header Placeholder 3"/>
          <p:cNvSpPr>
            <a:spLocks noGrp="1"/>
          </p:cNvSpPr>
          <p:nvPr>
            <p:ph type="hdr" sz="quarter"/>
          </p:nvPr>
        </p:nvSpPr>
        <p:spPr/>
        <p:txBody>
          <a:bodyPr/>
          <a:lstStyle/>
          <a:p>
            <a:pPr>
              <a:defRPr/>
            </a:pPr>
            <a:r>
              <a:rPr lang="en-US"/>
              <a:t>Module-1 Basic Concept</a:t>
            </a:r>
          </a:p>
        </p:txBody>
      </p:sp>
      <p:sp>
        <p:nvSpPr>
          <p:cNvPr id="5" name="Footer Placeholder 4"/>
          <p:cNvSpPr>
            <a:spLocks noGrp="1"/>
          </p:cNvSpPr>
          <p:nvPr>
            <p:ph type="ftr" sz="quarter" idx="4"/>
          </p:nvPr>
        </p:nvSpPr>
        <p:spPr/>
        <p:txBody>
          <a:body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Tree>
    <p:extLst>
      <p:ext uri="{BB962C8B-B14F-4D97-AF65-F5344CB8AC3E}">
        <p14:creationId xmlns:p14="http://schemas.microsoft.com/office/powerpoint/2010/main" val="233681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3229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8D931A2-8960-43C4-9CE8-1692171EEC3A}"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64E017BD-2A39-4032-BF6C-8F88F3E638F9}" type="slidenum">
              <a:rPr lang="en-US"/>
              <a:pPr>
                <a:defRPr/>
              </a:pPr>
              <a:t>‹#›</a:t>
            </a:fld>
            <a:endParaRPr lang="en-US"/>
          </a:p>
        </p:txBody>
      </p:sp>
    </p:spTree>
    <p:extLst>
      <p:ext uri="{BB962C8B-B14F-4D97-AF65-F5344CB8AC3E}">
        <p14:creationId xmlns:p14="http://schemas.microsoft.com/office/powerpoint/2010/main" val="218887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F2CD8809-61DF-4CB0-A3D2-7EF250F782A7}"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9643ACF9-2A4A-49C2-B7EF-A6F6F56625D5}" type="slidenum">
              <a:rPr lang="en-US"/>
              <a:pPr>
                <a:defRPr/>
              </a:pPr>
              <a:t>‹#›</a:t>
            </a:fld>
            <a:endParaRPr lang="en-US"/>
          </a:p>
        </p:txBody>
      </p:sp>
    </p:spTree>
    <p:extLst>
      <p:ext uri="{BB962C8B-B14F-4D97-AF65-F5344CB8AC3E}">
        <p14:creationId xmlns:p14="http://schemas.microsoft.com/office/powerpoint/2010/main" val="23252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4DE88D2-00AC-4C82-80B0-B425687BB3E6}"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C69D1C80-B52C-43E9-8D03-C930CF1982ED}" type="slidenum">
              <a:rPr lang="en-US" altLang="en-US" smtClean="0"/>
              <a:pPr>
                <a:defRPr/>
              </a:pPr>
              <a:t>‹#›</a:t>
            </a:fld>
            <a:endParaRPr lang="en-US" altLang="en-US"/>
          </a:p>
        </p:txBody>
      </p:sp>
    </p:spTree>
    <p:extLst>
      <p:ext uri="{BB962C8B-B14F-4D97-AF65-F5344CB8AC3E}">
        <p14:creationId xmlns:p14="http://schemas.microsoft.com/office/powerpoint/2010/main" val="57205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05AC7C-690C-4B4D-A02A-B9A21A561357}"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87BA621-C399-4B64-B59C-25BB9C4333B4}" type="slidenum">
              <a:rPr lang="en-US" altLang="en-US" smtClean="0"/>
              <a:pPr>
                <a:defRPr/>
              </a:pPr>
              <a:t>‹#›</a:t>
            </a:fld>
            <a:endParaRPr lang="en-US" altLang="en-US"/>
          </a:p>
        </p:txBody>
      </p:sp>
    </p:spTree>
    <p:extLst>
      <p:ext uri="{BB962C8B-B14F-4D97-AF65-F5344CB8AC3E}">
        <p14:creationId xmlns:p14="http://schemas.microsoft.com/office/powerpoint/2010/main" val="320802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50B354A-2440-4BC7-877D-663B3A5A0DD0}"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96850134-AD92-4A7E-8BA6-33220A652AC9}" type="slidenum">
              <a:rPr lang="en-US" altLang="en-US" smtClean="0"/>
              <a:pPr>
                <a:defRPr/>
              </a:pPr>
              <a:t>‹#›</a:t>
            </a:fld>
            <a:endParaRPr lang="en-US" altLang="en-US"/>
          </a:p>
        </p:txBody>
      </p:sp>
    </p:spTree>
    <p:extLst>
      <p:ext uri="{BB962C8B-B14F-4D97-AF65-F5344CB8AC3E}">
        <p14:creationId xmlns:p14="http://schemas.microsoft.com/office/powerpoint/2010/main" val="297823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2F8F876-308F-430E-A621-6837F8D0856E}"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45B350C-BC79-4602-A45A-FEEC2B630626}" type="slidenum">
              <a:rPr lang="en-US" altLang="en-US" smtClean="0"/>
              <a:pPr>
                <a:defRPr/>
              </a:pPr>
              <a:t>‹#›</a:t>
            </a:fld>
            <a:endParaRPr lang="en-US" altLang="en-US"/>
          </a:p>
        </p:txBody>
      </p:sp>
    </p:spTree>
    <p:extLst>
      <p:ext uri="{BB962C8B-B14F-4D97-AF65-F5344CB8AC3E}">
        <p14:creationId xmlns:p14="http://schemas.microsoft.com/office/powerpoint/2010/main" val="158416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F5D039D-3732-4F39-8BB8-FD6B8B6F31CA}" type="datetime1">
              <a:rPr lang="en-US" altLang="en-US" smtClean="0"/>
              <a:pPr>
                <a:defRPr/>
              </a:pPr>
              <a:t>7/15/2024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FC80113-755E-4ED4-8522-3072FC25F02B}" type="slidenum">
              <a:rPr lang="en-US" altLang="en-US" smtClean="0"/>
              <a:pPr>
                <a:defRPr/>
              </a:pPr>
              <a:t>‹#›</a:t>
            </a:fld>
            <a:endParaRPr lang="en-US" altLang="en-US"/>
          </a:p>
        </p:txBody>
      </p:sp>
    </p:spTree>
    <p:extLst>
      <p:ext uri="{BB962C8B-B14F-4D97-AF65-F5344CB8AC3E}">
        <p14:creationId xmlns:p14="http://schemas.microsoft.com/office/powerpoint/2010/main" val="1897793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CB456E4-7DD7-4263-A19D-BEC1BA910135}" type="datetime1">
              <a:rPr lang="en-US" altLang="en-US" smtClean="0"/>
              <a:pPr>
                <a:defRPr/>
              </a:pPr>
              <a:t>7/15/2024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2ADCBB01-3F78-4753-B8E2-39FF2E703B73}" type="slidenum">
              <a:rPr lang="en-US" altLang="en-US" smtClean="0"/>
              <a:pPr>
                <a:defRPr/>
              </a:pPr>
              <a:t>‹#›</a:t>
            </a:fld>
            <a:endParaRPr lang="en-US" altLang="en-US"/>
          </a:p>
        </p:txBody>
      </p:sp>
    </p:spTree>
    <p:extLst>
      <p:ext uri="{BB962C8B-B14F-4D97-AF65-F5344CB8AC3E}">
        <p14:creationId xmlns:p14="http://schemas.microsoft.com/office/powerpoint/2010/main" val="295980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D9B288-48B0-468D-A1A0-376B55B351E9}" type="datetime1">
              <a:rPr lang="en-US" altLang="en-US" smtClean="0"/>
              <a:pPr>
                <a:defRPr/>
              </a:pPr>
              <a:t>7/15/2024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99C17D5B-AB86-4053-B3EA-4DD8A925F8B9}" type="slidenum">
              <a:rPr lang="en-US" altLang="en-US" smtClean="0"/>
              <a:pPr>
                <a:defRPr/>
              </a:pPr>
              <a:t>‹#›</a:t>
            </a:fld>
            <a:endParaRPr lang="en-US" altLang="en-US"/>
          </a:p>
        </p:txBody>
      </p:sp>
    </p:spTree>
    <p:extLst>
      <p:ext uri="{BB962C8B-B14F-4D97-AF65-F5344CB8AC3E}">
        <p14:creationId xmlns:p14="http://schemas.microsoft.com/office/powerpoint/2010/main" val="3867357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1E0E091-BF1E-4788-BE54-6F22E3497034}"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36A1E29-168E-4D7F-B7C0-A4C272133F92}" type="slidenum">
              <a:rPr lang="en-US" altLang="en-US" smtClean="0"/>
              <a:pPr>
                <a:defRPr/>
              </a:pPr>
              <a:t>‹#›</a:t>
            </a:fld>
            <a:endParaRPr lang="en-US" altLang="en-US"/>
          </a:p>
        </p:txBody>
      </p:sp>
    </p:spTree>
    <p:extLst>
      <p:ext uri="{BB962C8B-B14F-4D97-AF65-F5344CB8AC3E}">
        <p14:creationId xmlns:p14="http://schemas.microsoft.com/office/powerpoint/2010/main" val="406676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97906973-C4D8-44A8-9EB5-78EB28FE0E32}"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04A3DCD4-C83E-4B5F-A7ED-520327ED3F41}" type="slidenum">
              <a:rPr lang="en-US"/>
              <a:pPr>
                <a:defRPr/>
              </a:pPr>
              <a:t>‹#›</a:t>
            </a:fld>
            <a:endParaRPr lang="en-US"/>
          </a:p>
        </p:txBody>
      </p:sp>
    </p:spTree>
    <p:extLst>
      <p:ext uri="{BB962C8B-B14F-4D97-AF65-F5344CB8AC3E}">
        <p14:creationId xmlns:p14="http://schemas.microsoft.com/office/powerpoint/2010/main" val="75194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DA9BC9-6314-4C14-87F4-17005E9DF1A5}"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B8F3D954-CEAA-4376-A927-CE725B090A2E}" type="slidenum">
              <a:rPr lang="en-US" altLang="en-US" smtClean="0"/>
              <a:pPr>
                <a:defRPr/>
              </a:pPr>
              <a:t>‹#›</a:t>
            </a:fld>
            <a:endParaRPr lang="en-US" altLang="en-US"/>
          </a:p>
        </p:txBody>
      </p:sp>
    </p:spTree>
    <p:extLst>
      <p:ext uri="{BB962C8B-B14F-4D97-AF65-F5344CB8AC3E}">
        <p14:creationId xmlns:p14="http://schemas.microsoft.com/office/powerpoint/2010/main" val="165432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51027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595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28030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6362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086503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63A7B6E-3C22-48DA-BE9A-C830A871B4FA}"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25E289D-51A0-41EE-9C05-3782486D7557}" type="slidenum">
              <a:rPr lang="en-US" altLang="en-US" smtClean="0"/>
              <a:pPr>
                <a:defRPr/>
              </a:pPr>
              <a:t>‹#›</a:t>
            </a:fld>
            <a:endParaRPr lang="en-US" altLang="en-US"/>
          </a:p>
        </p:txBody>
      </p:sp>
    </p:spTree>
    <p:extLst>
      <p:ext uri="{BB962C8B-B14F-4D97-AF65-F5344CB8AC3E}">
        <p14:creationId xmlns:p14="http://schemas.microsoft.com/office/powerpoint/2010/main" val="1990671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DB5D43-BCE3-4641-A55D-67760A558F5E}"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9E625E6-9BAF-4711-890E-9A5185EF0A76}" type="slidenum">
              <a:rPr lang="en-US" altLang="en-US" smtClean="0"/>
              <a:pPr>
                <a:defRPr/>
              </a:pPr>
              <a:t>‹#›</a:t>
            </a:fld>
            <a:endParaRPr lang="en-US" altLang="en-US"/>
          </a:p>
        </p:txBody>
      </p:sp>
    </p:spTree>
    <p:extLst>
      <p:ext uri="{BB962C8B-B14F-4D97-AF65-F5344CB8AC3E}">
        <p14:creationId xmlns:p14="http://schemas.microsoft.com/office/powerpoint/2010/main" val="1859601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2E035FC-1B88-4225-BDD9-FB2BC6E74829}"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4DCE36D9-4FE7-4E69-A43F-4D6379110A08}" type="slidenum">
              <a:rPr lang="en-US" altLang="en-US" smtClean="0"/>
              <a:pPr>
                <a:defRPr/>
              </a:pPr>
              <a:t>‹#›</a:t>
            </a:fld>
            <a:endParaRPr lang="en-US" altLang="en-US"/>
          </a:p>
        </p:txBody>
      </p:sp>
    </p:spTree>
    <p:extLst>
      <p:ext uri="{BB962C8B-B14F-4D97-AF65-F5344CB8AC3E}">
        <p14:creationId xmlns:p14="http://schemas.microsoft.com/office/powerpoint/2010/main" val="3878126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FDD8FA-7551-4B81-8F85-BC1B6E2EB803}"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D5332E0-DE82-4CA3-AD1A-3D11909C113E}" type="slidenum">
              <a:rPr lang="en-US" altLang="en-US" smtClean="0"/>
              <a:pPr>
                <a:defRPr/>
              </a:pPr>
              <a:t>‹#›</a:t>
            </a:fld>
            <a:endParaRPr lang="en-US" altLang="en-US"/>
          </a:p>
        </p:txBody>
      </p:sp>
    </p:spTree>
    <p:extLst>
      <p:ext uri="{BB962C8B-B14F-4D97-AF65-F5344CB8AC3E}">
        <p14:creationId xmlns:p14="http://schemas.microsoft.com/office/powerpoint/2010/main" val="76137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010AA4C-A09D-484E-B1EE-E49BB9E78640}" type="datetime1">
              <a:rPr lang="en-US"/>
              <a:pPr>
                <a:defRPr/>
              </a:pPr>
              <a:t>7/15/2024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211BA05D-3471-4572-8FAA-4B960EB658C8}" type="slidenum">
              <a:rPr lang="en-US"/>
              <a:pPr>
                <a:defRPr/>
              </a:pPr>
              <a:t>‹#›</a:t>
            </a:fld>
            <a:endParaRPr lang="en-US"/>
          </a:p>
        </p:txBody>
      </p:sp>
    </p:spTree>
    <p:extLst>
      <p:ext uri="{BB962C8B-B14F-4D97-AF65-F5344CB8AC3E}">
        <p14:creationId xmlns:p14="http://schemas.microsoft.com/office/powerpoint/2010/main" val="1181380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009230-C6F9-40EB-B807-4BDF9AD42AF7}"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B26826C-DB15-4087-9F83-48BC0BF6EB35}" type="slidenum">
              <a:rPr lang="en-US" altLang="en-US" smtClean="0"/>
              <a:pPr>
                <a:defRPr/>
              </a:pPr>
              <a:t>‹#›</a:t>
            </a:fld>
            <a:endParaRPr lang="en-US" altLang="en-US"/>
          </a:p>
        </p:txBody>
      </p:sp>
    </p:spTree>
    <p:extLst>
      <p:ext uri="{BB962C8B-B14F-4D97-AF65-F5344CB8AC3E}">
        <p14:creationId xmlns:p14="http://schemas.microsoft.com/office/powerpoint/2010/main" val="137815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FCFB9BB-A541-4FEF-99A7-52FD4A0696AF}"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57B256D8-1D65-4FEF-8160-A36A93FEDC6E}" type="slidenum">
              <a:rPr lang="en-US" altLang="en-US" smtClean="0"/>
              <a:pPr>
                <a:defRPr/>
              </a:pPr>
              <a:t>‹#›</a:t>
            </a:fld>
            <a:endParaRPr lang="en-US" altLang="en-US"/>
          </a:p>
        </p:txBody>
      </p:sp>
    </p:spTree>
    <p:extLst>
      <p:ext uri="{BB962C8B-B14F-4D97-AF65-F5344CB8AC3E}">
        <p14:creationId xmlns:p14="http://schemas.microsoft.com/office/powerpoint/2010/main" val="3046334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99A4238-12C5-4760-98CE-6A74866FCD55}" type="datetime1">
              <a:rPr lang="en-US" altLang="en-US" smtClean="0"/>
              <a:pPr>
                <a:defRPr/>
              </a:pPr>
              <a:t>7/15/2024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9A4939ED-97CE-4F4B-98F3-5917A61BDEA4}" type="slidenum">
              <a:rPr lang="en-US" altLang="en-US" smtClean="0"/>
              <a:pPr>
                <a:defRPr/>
              </a:pPr>
              <a:t>‹#›</a:t>
            </a:fld>
            <a:endParaRPr lang="en-US" altLang="en-US"/>
          </a:p>
        </p:txBody>
      </p:sp>
    </p:spTree>
    <p:extLst>
      <p:ext uri="{BB962C8B-B14F-4D97-AF65-F5344CB8AC3E}">
        <p14:creationId xmlns:p14="http://schemas.microsoft.com/office/powerpoint/2010/main" val="4084149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9A3E8E4-6FFC-4CB1-AFC6-7742CF2EC474}" type="datetime1">
              <a:rPr lang="en-US" altLang="en-US" smtClean="0"/>
              <a:pPr>
                <a:defRPr/>
              </a:pPr>
              <a:t>7/15/2024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17580F2-45C2-49A1-AD6A-E346FC692754}" type="slidenum">
              <a:rPr lang="en-US" altLang="en-US" smtClean="0"/>
              <a:pPr>
                <a:defRPr/>
              </a:pPr>
              <a:t>‹#›</a:t>
            </a:fld>
            <a:endParaRPr lang="en-US" altLang="en-US"/>
          </a:p>
        </p:txBody>
      </p:sp>
    </p:spTree>
    <p:extLst>
      <p:ext uri="{BB962C8B-B14F-4D97-AF65-F5344CB8AC3E}">
        <p14:creationId xmlns:p14="http://schemas.microsoft.com/office/powerpoint/2010/main" val="1731241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0F79614-E038-4B87-96AF-852B0AA48E74}" type="datetime1">
              <a:rPr lang="en-US" altLang="en-US" smtClean="0"/>
              <a:pPr>
                <a:defRPr/>
              </a:pPr>
              <a:t>7/15/2024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D218C30E-8482-46F7-AFB4-4654B74980CD}" type="slidenum">
              <a:rPr lang="en-US" altLang="en-US" smtClean="0"/>
              <a:pPr>
                <a:defRPr/>
              </a:pPr>
              <a:t>‹#›</a:t>
            </a:fld>
            <a:endParaRPr lang="en-US" altLang="en-US"/>
          </a:p>
        </p:txBody>
      </p:sp>
    </p:spTree>
    <p:extLst>
      <p:ext uri="{BB962C8B-B14F-4D97-AF65-F5344CB8AC3E}">
        <p14:creationId xmlns:p14="http://schemas.microsoft.com/office/powerpoint/2010/main" val="13083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805C7D-11D0-4ACB-873C-74C3C21CEB96}"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5FA6A481-E5D7-43E3-8AAD-119E9C0AD283}" type="slidenum">
              <a:rPr lang="en-US" altLang="en-US" smtClean="0"/>
              <a:pPr>
                <a:defRPr/>
              </a:pPr>
              <a:t>‹#›</a:t>
            </a:fld>
            <a:endParaRPr lang="en-US" altLang="en-US"/>
          </a:p>
        </p:txBody>
      </p:sp>
    </p:spTree>
    <p:extLst>
      <p:ext uri="{BB962C8B-B14F-4D97-AF65-F5344CB8AC3E}">
        <p14:creationId xmlns:p14="http://schemas.microsoft.com/office/powerpoint/2010/main" val="1913172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559981-5EAC-46D2-8442-F47F4C11E8CA}"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8BCF577-7126-43A5-B2FB-BFD8ADB63C7F}" type="slidenum">
              <a:rPr lang="en-US" altLang="en-US" smtClean="0"/>
              <a:pPr>
                <a:defRPr/>
              </a:pPr>
              <a:t>‹#›</a:t>
            </a:fld>
            <a:endParaRPr lang="en-US" altLang="en-US"/>
          </a:p>
        </p:txBody>
      </p:sp>
    </p:spTree>
    <p:extLst>
      <p:ext uri="{BB962C8B-B14F-4D97-AF65-F5344CB8AC3E}">
        <p14:creationId xmlns:p14="http://schemas.microsoft.com/office/powerpoint/2010/main" val="3993600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105075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437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407184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3F200F65-46EB-4CA6-9055-E07F6869AA2A}"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04420DA3-8B6B-464F-8430-4CD8D46C3976}" type="slidenum">
              <a:rPr lang="en-US"/>
              <a:pPr>
                <a:defRPr/>
              </a:pPr>
              <a:t>‹#›</a:t>
            </a:fld>
            <a:endParaRPr lang="en-US"/>
          </a:p>
        </p:txBody>
      </p:sp>
    </p:spTree>
    <p:extLst>
      <p:ext uri="{BB962C8B-B14F-4D97-AF65-F5344CB8AC3E}">
        <p14:creationId xmlns:p14="http://schemas.microsoft.com/office/powerpoint/2010/main" val="34965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592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7/15/2024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6606496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989F38-6D76-4F35-A174-C2C089BAA1D1}"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A06679F-B4BC-4523-AFB7-C048A12B44BE}" type="slidenum">
              <a:rPr lang="en-US" altLang="en-US" smtClean="0"/>
              <a:pPr>
                <a:defRPr/>
              </a:pPr>
              <a:t>‹#›</a:t>
            </a:fld>
            <a:endParaRPr lang="en-US" altLang="en-US"/>
          </a:p>
        </p:txBody>
      </p:sp>
    </p:spTree>
    <p:extLst>
      <p:ext uri="{BB962C8B-B14F-4D97-AF65-F5344CB8AC3E}">
        <p14:creationId xmlns:p14="http://schemas.microsoft.com/office/powerpoint/2010/main" val="1147105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0B5B01A-B75A-42AE-87F0-BE112B198E30}" type="datetime1">
              <a:rPr lang="en-US" altLang="en-US" smtClean="0"/>
              <a:pPr>
                <a:defRPr/>
              </a:pPr>
              <a:t>7/15/2024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5302AB9-2E07-4FDB-95AB-E5B1C72375EA}" type="slidenum">
              <a:rPr lang="en-US" altLang="en-US" smtClean="0"/>
              <a:pPr>
                <a:defRPr/>
              </a:pPr>
              <a:t>‹#›</a:t>
            </a:fld>
            <a:endParaRPr lang="en-US" altLang="en-US"/>
          </a:p>
        </p:txBody>
      </p:sp>
    </p:spTree>
    <p:extLst>
      <p:ext uri="{BB962C8B-B14F-4D97-AF65-F5344CB8AC3E}">
        <p14:creationId xmlns:p14="http://schemas.microsoft.com/office/powerpoint/2010/main" val="334220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1">
                    <a:tint val="75000"/>
                  </a:schemeClr>
                </a:solidFill>
              </a:defRPr>
            </a:lvl1pPr>
          </a:lstStyle>
          <a:p>
            <a:pPr>
              <a:defRPr/>
            </a:pPr>
            <a:fld id="{4B9FD870-E314-471B-8C3C-75EB12E89608}" type="datetime1">
              <a:rPr lang="en-US"/>
              <a:pPr>
                <a:defRPr/>
              </a:pPr>
              <a:t>7/15/2024</a:t>
            </a:fld>
            <a:endParaRPr lang="en-US"/>
          </a:p>
        </p:txBody>
      </p:sp>
      <p:sp>
        <p:nvSpPr>
          <p:cNvPr id="8" name="Footer Placeholder 7"/>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9" name="Slide Number Placeholder 8"/>
          <p:cNvSpPr>
            <a:spLocks noGrp="1"/>
          </p:cNvSpPr>
          <p:nvPr>
            <p:ph type="sldNum" sz="quarter" idx="12"/>
          </p:nvPr>
        </p:nvSpPr>
        <p:spPr/>
        <p:txBody>
          <a:bodyPr/>
          <a:lstStyle>
            <a:lvl1pPr>
              <a:defRPr>
                <a:solidFill>
                  <a:schemeClr val="tx1">
                    <a:tint val="75000"/>
                  </a:schemeClr>
                </a:solidFill>
              </a:defRPr>
            </a:lvl1pPr>
          </a:lstStyle>
          <a:p>
            <a:pPr>
              <a:defRPr/>
            </a:pPr>
            <a:fld id="{E8483CF3-DB10-4A54-B479-8392A05C623D}" type="slidenum">
              <a:rPr lang="en-US"/>
              <a:pPr>
                <a:defRPr/>
              </a:pPr>
              <a:t>‹#›</a:t>
            </a:fld>
            <a:endParaRPr lang="en-US"/>
          </a:p>
        </p:txBody>
      </p:sp>
    </p:spTree>
    <p:extLst>
      <p:ext uri="{BB962C8B-B14F-4D97-AF65-F5344CB8AC3E}">
        <p14:creationId xmlns:p14="http://schemas.microsoft.com/office/powerpoint/2010/main" val="286896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tint val="75000"/>
                  </a:schemeClr>
                </a:solidFill>
              </a:defRPr>
            </a:lvl1pPr>
          </a:lstStyle>
          <a:p>
            <a:pPr>
              <a:defRPr/>
            </a:pPr>
            <a:fld id="{2923FF0F-A733-414C-9480-C4DF88781995}" type="datetime1">
              <a:rPr lang="en-US"/>
              <a:pPr>
                <a:defRPr/>
              </a:pPr>
              <a:t>7/15/2024</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5" name="Slide Number Placeholder 4"/>
          <p:cNvSpPr>
            <a:spLocks noGrp="1"/>
          </p:cNvSpPr>
          <p:nvPr>
            <p:ph type="sldNum" sz="quarter" idx="12"/>
          </p:nvPr>
        </p:nvSpPr>
        <p:spPr/>
        <p:txBody>
          <a:bodyPr/>
          <a:lstStyle>
            <a:lvl1pPr>
              <a:defRPr>
                <a:solidFill>
                  <a:schemeClr val="tx1">
                    <a:tint val="75000"/>
                  </a:schemeClr>
                </a:solidFill>
              </a:defRPr>
            </a:lvl1pPr>
          </a:lstStyle>
          <a:p>
            <a:pPr>
              <a:defRPr/>
            </a:pPr>
            <a:fld id="{EA00D260-E46F-4648-A6C3-97551C95A9C6}" type="slidenum">
              <a:rPr lang="en-US"/>
              <a:pPr>
                <a:defRPr/>
              </a:pPr>
              <a:t>‹#›</a:t>
            </a:fld>
            <a:endParaRPr lang="en-US"/>
          </a:p>
        </p:txBody>
      </p:sp>
    </p:spTree>
    <p:extLst>
      <p:ext uri="{BB962C8B-B14F-4D97-AF65-F5344CB8AC3E}">
        <p14:creationId xmlns:p14="http://schemas.microsoft.com/office/powerpoint/2010/main" val="56438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tint val="75000"/>
                  </a:schemeClr>
                </a:solidFill>
              </a:defRPr>
            </a:lvl1pPr>
          </a:lstStyle>
          <a:p>
            <a:pPr>
              <a:defRPr/>
            </a:pPr>
            <a:fld id="{367AEE66-B1B8-4BD2-A274-0EEF6368D9B9}" type="datetime1">
              <a:rPr lang="en-US"/>
              <a:pPr>
                <a:defRPr/>
              </a:pPr>
              <a:t>7/15/2024</a:t>
            </a:fld>
            <a:endParaRPr lang="en-US"/>
          </a:p>
        </p:txBody>
      </p:sp>
      <p:sp>
        <p:nvSpPr>
          <p:cNvPr id="3" name="Footer Placeholder 2"/>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4" name="Slide Number Placeholder 3"/>
          <p:cNvSpPr>
            <a:spLocks noGrp="1"/>
          </p:cNvSpPr>
          <p:nvPr>
            <p:ph type="sldNum" sz="quarter" idx="12"/>
          </p:nvPr>
        </p:nvSpPr>
        <p:spPr/>
        <p:txBody>
          <a:bodyPr/>
          <a:lstStyle>
            <a:lvl1pPr>
              <a:defRPr>
                <a:solidFill>
                  <a:schemeClr val="tx1">
                    <a:tint val="75000"/>
                  </a:schemeClr>
                </a:solidFill>
              </a:defRPr>
            </a:lvl1pPr>
          </a:lstStyle>
          <a:p>
            <a:pPr>
              <a:defRPr/>
            </a:pPr>
            <a:fld id="{BDEC5DCA-F577-4866-8880-C465698A39C1}" type="slidenum">
              <a:rPr lang="en-US"/>
              <a:pPr>
                <a:defRPr/>
              </a:pPr>
              <a:t>‹#›</a:t>
            </a:fld>
            <a:endParaRPr lang="en-US"/>
          </a:p>
        </p:txBody>
      </p:sp>
    </p:spTree>
    <p:extLst>
      <p:ext uri="{BB962C8B-B14F-4D97-AF65-F5344CB8AC3E}">
        <p14:creationId xmlns:p14="http://schemas.microsoft.com/office/powerpoint/2010/main" val="20274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27192CBD-1300-4609-97E3-0F029BC74B37}"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51DEBB4A-08E3-4BAA-B794-BA9F4477ECAD}" type="slidenum">
              <a:rPr lang="en-US"/>
              <a:pPr>
                <a:defRPr/>
              </a:pPr>
              <a:t>‹#›</a:t>
            </a:fld>
            <a:endParaRPr lang="en-US"/>
          </a:p>
        </p:txBody>
      </p:sp>
    </p:spTree>
    <p:extLst>
      <p:ext uri="{BB962C8B-B14F-4D97-AF65-F5344CB8AC3E}">
        <p14:creationId xmlns:p14="http://schemas.microsoft.com/office/powerpoint/2010/main" val="23998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E0768611-121C-4C6D-93F3-704C2654DE55}" type="datetime1">
              <a:rPr lang="en-US"/>
              <a:pPr>
                <a:defRPr/>
              </a:pPr>
              <a:t>7/15/2024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FA5B192C-DDE0-4000-BAEB-1D8500B6E37D}" type="slidenum">
              <a:rPr lang="en-US"/>
              <a:pPr>
                <a:defRPr/>
              </a:pPr>
              <a:t>‹#›</a:t>
            </a:fld>
            <a:endParaRPr lang="en-US"/>
          </a:p>
        </p:txBody>
      </p:sp>
    </p:spTree>
    <p:extLst>
      <p:ext uri="{BB962C8B-B14F-4D97-AF65-F5344CB8AC3E}">
        <p14:creationId xmlns:p14="http://schemas.microsoft.com/office/powerpoint/2010/main" val="7562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solidFill>
              </a:defRPr>
            </a:lvl1pPr>
          </a:lstStyle>
          <a:p>
            <a:pPr>
              <a:defRPr/>
            </a:pPr>
            <a:fld id="{05362CE9-13ED-4077-9683-E02D696DDC31}" type="datetime1">
              <a:rPr lang="en-US" altLang="en-US"/>
              <a:pPr>
                <a:defRPr/>
              </a:pPr>
              <a:t>7/15/2024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solidFill>
              </a:defRPr>
            </a:lvl1pPr>
          </a:lstStyle>
          <a:p>
            <a:pPr>
              <a:defRPr/>
            </a:pPr>
            <a:fld id="{A63FF4D3-8215-4C95-BDEC-0E313CF7DF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A8F3F2E-2E07-43E6-BA19-47284F31D3FD}" type="datetime1">
              <a:rPr lang="en-US" altLang="en-US" smtClean="0"/>
              <a:pPr>
                <a:defRPr/>
              </a:pPr>
              <a:t>7/15/2024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85031994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774730-E572-4ED3-81FB-F2CA6B5C18FD}" type="datetime1">
              <a:rPr lang="en-US" altLang="en-US" smtClean="0"/>
              <a:pPr>
                <a:defRPr/>
              </a:pPr>
              <a:t>7/15/2024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2971903960"/>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hyperlink" Target="https://www.freepngimg.com/png/58412-and-electronics-circuits-electronic-fundamentals,-crypto-circuit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190.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19.jpeg"/><Relationship Id="rId11" Type="http://schemas.openxmlformats.org/officeDocument/2006/relationships/image" Target="../media/image25.png"/><Relationship Id="rId5" Type="http://schemas.openxmlformats.org/officeDocument/2006/relationships/image" Target="../media/image20.png"/><Relationship Id="rId10" Type="http://schemas.openxmlformats.org/officeDocument/2006/relationships/image" Target="../media/image24.png"/><Relationship Id="rId4" Type="http://schemas.microsoft.com/office/2007/relationships/hdphoto" Target="../media/hdphoto4.wdp"/><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9.xml"/><Relationship Id="rId6" Type="http://schemas.microsoft.com/office/2007/relationships/hdphoto" Target="../media/hdphoto7.wdp"/><Relationship Id="rId5" Type="http://schemas.openxmlformats.org/officeDocument/2006/relationships/image" Target="../media/image28.png"/><Relationship Id="rId4" Type="http://schemas.microsoft.com/office/2007/relationships/hdphoto" Target="../media/hdphoto6.wdp"/></Relationships>
</file>

<file path=ppt/slides/_rels/slide13.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270.png"/><Relationship Id="rId5" Type="http://schemas.openxmlformats.org/officeDocument/2006/relationships/image" Target="../media/image260.png"/><Relationship Id="rId4" Type="http://schemas.microsoft.com/office/2007/relationships/hdphoto" Target="../media/hdphoto9.wdp"/></Relationships>
</file>

<file path=ppt/slides/_rels/slide14.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ags" Target="../tags/tag21.xml"/><Relationship Id="rId5" Type="http://schemas.microsoft.com/office/2007/relationships/hdphoto" Target="../media/hdphoto10.wdp"/><Relationship Id="rId4" Type="http://schemas.openxmlformats.org/officeDocument/2006/relationships/image" Target="../media/image33.png"/><Relationship Id="rId9" Type="http://schemas.openxmlformats.org/officeDocument/2006/relationships/image" Target="../media/image331.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0.png"/><Relationship Id="rId7" Type="http://schemas.openxmlformats.org/officeDocument/2006/relationships/image" Target="../media/image35.png"/><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image" Target="../media/image340.png"/><Relationship Id="rId5" Type="http://schemas.openxmlformats.org/officeDocument/2006/relationships/image" Target="../media/image330.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ags" Target="../tags/tag24.xml"/><Relationship Id="rId4" Type="http://schemas.microsoft.com/office/2007/relationships/hdphoto" Target="../media/hdphoto11.wdp"/></Relationships>
</file>

<file path=ppt/slides/_rels/slide1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slideLayout" Target="../slideLayouts/slideLayout1.xml"/><Relationship Id="rId1" Type="http://schemas.openxmlformats.org/officeDocument/2006/relationships/tags" Target="../tags/tag26.xml"/><Relationship Id="rId6" Type="http://schemas.openxmlformats.org/officeDocument/2006/relationships/image" Target="../media/image44.png"/><Relationship Id="rId5" Type="http://schemas.openxmlformats.org/officeDocument/2006/relationships/image" Target="../media/image43.png"/><Relationship Id="rId4" Type="http://schemas.microsoft.com/office/2007/relationships/hdphoto" Target="../media/hdphoto12.wdp"/><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50.png"/><Relationship Id="rId2" Type="http://schemas.openxmlformats.org/officeDocument/2006/relationships/slideLayout" Target="../slideLayouts/slideLayout1.xml"/><Relationship Id="rId1" Type="http://schemas.openxmlformats.org/officeDocument/2006/relationships/tags" Target="../tags/tag27.xml"/><Relationship Id="rId6" Type="http://schemas.openxmlformats.org/officeDocument/2006/relationships/image" Target="../media/image49.png"/><Relationship Id="rId5" Type="http://schemas.openxmlformats.org/officeDocument/2006/relationships/image" Target="../media/image48.png"/><Relationship Id="rId4" Type="http://schemas.microsoft.com/office/2007/relationships/hdphoto" Target="../media/hdphoto12.wdp"/><Relationship Id="rId9"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1.xml"/><Relationship Id="rId1" Type="http://schemas.openxmlformats.org/officeDocument/2006/relationships/tags" Target="../tags/tag28.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6.png"/><Relationship Id="rId7" Type="http://schemas.openxmlformats.org/officeDocument/2006/relationships/image" Target="../media/image61.png"/><Relationship Id="rId2" Type="http://schemas.openxmlformats.org/officeDocument/2006/relationships/slideLayout" Target="../slideLayouts/slideLayout1.xml"/><Relationship Id="rId1" Type="http://schemas.openxmlformats.org/officeDocument/2006/relationships/tags" Target="../tags/tag29.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microsoft.com/office/2007/relationships/hdphoto" Target="../media/hdphoto13.wdp"/></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tags" Target="../tags/tag30.xml"/><Relationship Id="rId5" Type="http://schemas.microsoft.com/office/2007/relationships/hdphoto" Target="../media/hdphoto14.wdp"/><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1.xml"/><Relationship Id="rId1" Type="http://schemas.openxmlformats.org/officeDocument/2006/relationships/tags" Target="../tags/tag31.xml"/><Relationship Id="rId4" Type="http://schemas.microsoft.com/office/2007/relationships/hdphoto" Target="../media/hdphoto15.wdp"/></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1.xml"/><Relationship Id="rId1" Type="http://schemas.openxmlformats.org/officeDocument/2006/relationships/tags" Target="../tags/tag32.xml"/><Relationship Id="rId4" Type="http://schemas.microsoft.com/office/2007/relationships/hdphoto" Target="../media/hdphoto16.wdp"/></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1.xml"/><Relationship Id="rId1" Type="http://schemas.openxmlformats.org/officeDocument/2006/relationships/tags" Target="../tags/tag33.xml"/><Relationship Id="rId4" Type="http://schemas.microsoft.com/office/2007/relationships/hdphoto" Target="../media/hdphoto17.wdp"/></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1.xml"/><Relationship Id="rId1" Type="http://schemas.openxmlformats.org/officeDocument/2006/relationships/tags" Target="../tags/tag36.xml"/><Relationship Id="rId4" Type="http://schemas.microsoft.com/office/2007/relationships/hdphoto" Target="../media/hdphoto18.wdp"/></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microsoft.com/office/2007/relationships/hdphoto" Target="../media/hdphoto21.wdp"/><Relationship Id="rId3" Type="http://schemas.openxmlformats.org/officeDocument/2006/relationships/image" Target="../media/image69.png"/><Relationship Id="rId7" Type="http://schemas.openxmlformats.org/officeDocument/2006/relationships/image" Target="../media/image72.png"/><Relationship Id="rId2" Type="http://schemas.openxmlformats.org/officeDocument/2006/relationships/slideLayout" Target="../slideLayouts/slideLayout1.xml"/><Relationship Id="rId1" Type="http://schemas.openxmlformats.org/officeDocument/2006/relationships/tags" Target="../tags/tag37.xml"/><Relationship Id="rId6" Type="http://schemas.microsoft.com/office/2007/relationships/hdphoto" Target="../media/hdphoto20.wdp"/><Relationship Id="rId5" Type="http://schemas.openxmlformats.org/officeDocument/2006/relationships/image" Target="../media/image71.png"/><Relationship Id="rId10" Type="http://schemas.microsoft.com/office/2007/relationships/hdphoto" Target="../media/hdphoto22.wdp"/><Relationship Id="rId4" Type="http://schemas.microsoft.com/office/2007/relationships/hdphoto" Target="../media/hdphoto19.wdp"/><Relationship Id="rId9"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1.xml"/><Relationship Id="rId1" Type="http://schemas.openxmlformats.org/officeDocument/2006/relationships/tags" Target="../tags/tag38.xml"/><Relationship Id="rId4" Type="http://schemas.microsoft.com/office/2007/relationships/hdphoto" Target="../media/hdphoto23.wdp"/></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1.xml"/><Relationship Id="rId1" Type="http://schemas.openxmlformats.org/officeDocument/2006/relationships/tags" Target="../tags/tag39.xml"/><Relationship Id="rId4" Type="http://schemas.microsoft.com/office/2007/relationships/hdphoto" Target="../media/hdphoto24.wdp"/></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1.xml"/><Relationship Id="rId1" Type="http://schemas.openxmlformats.org/officeDocument/2006/relationships/tags" Target="../tags/tag40.xml"/><Relationship Id="rId4" Type="http://schemas.microsoft.com/office/2007/relationships/hdphoto" Target="../media/hdphoto24.wdp"/></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1.xml"/><Relationship Id="rId1" Type="http://schemas.openxmlformats.org/officeDocument/2006/relationships/tags" Target="../tags/tag41.xml"/><Relationship Id="rId4" Type="http://schemas.microsoft.com/office/2007/relationships/hdphoto" Target="../media/hdphoto25.wdp"/></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xml"/><Relationship Id="rId1" Type="http://schemas.openxmlformats.org/officeDocument/2006/relationships/tags" Target="../tags/tag43.xml"/><Relationship Id="rId6" Type="http://schemas.openxmlformats.org/officeDocument/2006/relationships/image" Target="../media/image78.png"/><Relationship Id="rId5" Type="http://schemas.openxmlformats.org/officeDocument/2006/relationships/image" Target="../media/image770.png"/><Relationship Id="rId4" Type="http://schemas.microsoft.com/office/2007/relationships/hdphoto" Target="../media/hdphoto26.wdp"/></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1.xml"/><Relationship Id="rId1" Type="http://schemas.openxmlformats.org/officeDocument/2006/relationships/tags" Target="../tags/tag44.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84.png"/></Relationships>
</file>

<file path=ppt/slides/_rels/slide3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slideLayout" Target="../slideLayouts/slideLayout1.xml"/><Relationship Id="rId1" Type="http://schemas.openxmlformats.org/officeDocument/2006/relationships/tags" Target="../tags/tag46.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microsoft.com/office/2007/relationships/hdphoto" Target="../media/hdphoto26.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slideLayout" Target="../slideLayouts/slideLayout1.xml"/><Relationship Id="rId1" Type="http://schemas.openxmlformats.org/officeDocument/2006/relationships/tags" Target="../tags/tag4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slideLayout" Target="../slideLayouts/slideLayout1.xml"/><Relationship Id="rId1" Type="http://schemas.openxmlformats.org/officeDocument/2006/relationships/tags" Target="../tags/tag50.xml"/><Relationship Id="rId4" Type="http://schemas.openxmlformats.org/officeDocument/2006/relationships/image" Target="../media/image99.png"/></Relationships>
</file>

<file path=ppt/slides/_rels/slide4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101.png"/></Relationships>
</file>

<file path=ppt/slides/_rels/slide45.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notesSlide" Target="../notesSlides/notesSlide1.xml"/><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slideLayout" Target="../slideLayouts/slideLayout1.xml"/><Relationship Id="rId1" Type="http://schemas.openxmlformats.org/officeDocument/2006/relationships/tags" Target="../tags/tag5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46.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23.png"/><Relationship Id="rId18" Type="http://schemas.openxmlformats.org/officeDocument/2006/relationships/image" Target="../media/image128.png"/><Relationship Id="rId3" Type="http://schemas.openxmlformats.org/officeDocument/2006/relationships/notesSlide" Target="../notesSlides/notesSlide2.xml"/><Relationship Id="rId21" Type="http://schemas.openxmlformats.org/officeDocument/2006/relationships/image" Target="../media/image131.png"/><Relationship Id="rId7" Type="http://schemas.openxmlformats.org/officeDocument/2006/relationships/image" Target="../media/image117.png"/><Relationship Id="rId12" Type="http://schemas.openxmlformats.org/officeDocument/2006/relationships/image" Target="../media/image122.png"/><Relationship Id="rId17" Type="http://schemas.openxmlformats.org/officeDocument/2006/relationships/image" Target="../media/image127.png"/><Relationship Id="rId2" Type="http://schemas.openxmlformats.org/officeDocument/2006/relationships/slideLayout" Target="../slideLayouts/slideLayout1.xml"/><Relationship Id="rId16" Type="http://schemas.openxmlformats.org/officeDocument/2006/relationships/image" Target="../media/image126.png"/><Relationship Id="rId20" Type="http://schemas.openxmlformats.org/officeDocument/2006/relationships/image" Target="../media/image130.png"/><Relationship Id="rId1" Type="http://schemas.openxmlformats.org/officeDocument/2006/relationships/tags" Target="../tags/tag53.xml"/><Relationship Id="rId6" Type="http://schemas.openxmlformats.org/officeDocument/2006/relationships/image" Target="../media/image116.png"/><Relationship Id="rId11" Type="http://schemas.openxmlformats.org/officeDocument/2006/relationships/image" Target="../media/image121.png"/><Relationship Id="rId5" Type="http://schemas.openxmlformats.org/officeDocument/2006/relationships/image" Target="../media/image115.png"/><Relationship Id="rId15" Type="http://schemas.openxmlformats.org/officeDocument/2006/relationships/image" Target="../media/image125.png"/><Relationship Id="rId10" Type="http://schemas.openxmlformats.org/officeDocument/2006/relationships/image" Target="../media/image120.png"/><Relationship Id="rId19" Type="http://schemas.openxmlformats.org/officeDocument/2006/relationships/image" Target="../media/image129.png"/><Relationship Id="rId4" Type="http://schemas.openxmlformats.org/officeDocument/2006/relationships/image" Target="../media/image114.png"/><Relationship Id="rId9" Type="http://schemas.openxmlformats.org/officeDocument/2006/relationships/image" Target="../media/image119.png"/><Relationship Id="rId14" Type="http://schemas.openxmlformats.org/officeDocument/2006/relationships/image" Target="../media/image12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3.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80.png"/><Relationship Id="rId12"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60.png"/><Relationship Id="rId10" Type="http://schemas.openxmlformats.org/officeDocument/2006/relationships/image" Target="../media/image11.png"/><Relationship Id="rId4" Type="http://schemas.microsoft.com/office/2007/relationships/hdphoto" Target="../media/hdphoto3.wdp"/><Relationship Id="rId9" Type="http://schemas.openxmlformats.org/officeDocument/2006/relationships/image" Target="../media/image10.png"/><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microsoft.com/office/2007/relationships/hdphoto" Target="../media/hdphoto5.wdp"/><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18.png"/><Relationship Id="rId5" Type="http://schemas.microsoft.com/office/2007/relationships/hdphoto" Target="../media/hdphoto4.wdp"/><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image" Target="../media/image180.png"/><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6"/>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p:blipFill>
        <p:spPr bwMode="auto">
          <a:xfrm>
            <a:off x="349251" y="2819400"/>
            <a:ext cx="8445498" cy="39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2227" name="TextBox 4"/>
          <p:cNvSpPr>
            <a:spLocks noChangeArrowheads="1"/>
          </p:cNvSpPr>
          <p:nvPr>
            <p:custDataLst>
              <p:tags r:id="rId2"/>
            </p:custDataLst>
          </p:nvPr>
        </p:nvSpPr>
        <p:spPr bwMode="auto">
          <a:xfrm>
            <a:off x="1143000" y="6096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Digital </a:t>
            </a:r>
            <a:r>
              <a:rPr lang="en-IN" altLang="en-US" sz="3500" b="1">
                <a:solidFill>
                  <a:srgbClr val="000000"/>
                </a:solidFill>
                <a:cs typeface="Times New Roman" panose="02020603050405020304" pitchFamily="18" charset="0"/>
              </a:rPr>
              <a:t>Electronics (303105220)</a:t>
            </a:r>
            <a:endParaRPr lang="en-IN" altLang="en-US" sz="3500" b="1" dirty="0">
              <a:solidFill>
                <a:srgbClr val="000000"/>
              </a:solidFill>
              <a:cs typeface="Times New Roman" panose="02020603050405020304" pitchFamily="18" charset="0"/>
            </a:endParaRPr>
          </a:p>
        </p:txBody>
      </p:sp>
      <p:sp>
        <p:nvSpPr>
          <p:cNvPr id="52228" name="TextBox 5"/>
          <p:cNvSpPr>
            <a:spLocks noChangeArrowheads="1"/>
          </p:cNvSpPr>
          <p:nvPr>
            <p:custDataLst>
              <p:tags r:id="rId3"/>
            </p:custDataLst>
          </p:nvPr>
        </p:nvSpPr>
        <p:spPr bwMode="auto">
          <a:xfrm>
            <a:off x="1527175" y="1535113"/>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smtClean="0">
                <a:solidFill>
                  <a:srgbClr val="000000"/>
                </a:solidFill>
                <a:cs typeface="Times New Roman" panose="02020603050405020304" pitchFamily="18" charset="0"/>
              </a:rPr>
              <a:t>Alpita </a:t>
            </a:r>
            <a:r>
              <a:rPr lang="en-US" altLang="en-US" sz="2200" b="1" dirty="0" err="1" smtClean="0">
                <a:solidFill>
                  <a:srgbClr val="000000"/>
                </a:solidFill>
                <a:cs typeface="Times New Roman" panose="02020603050405020304" pitchFamily="18" charset="0"/>
              </a:rPr>
              <a:t>makwana</a:t>
            </a:r>
            <a:r>
              <a:rPr lang="en-US" altLang="en-US" sz="2200" b="1" dirty="0">
                <a:solidFill>
                  <a:srgbClr val="000000"/>
                </a:solidFill>
                <a:cs typeface="Times New Roman" panose="02020603050405020304" pitchFamily="18" charset="0"/>
              </a:rPr>
              <a:t>,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a:solidFill>
                  <a:srgbClr val="000000"/>
                </a:solidFill>
                <a:cs typeface="Times New Roman" panose="02020603050405020304" pitchFamily="18" charset="0"/>
              </a:rPr>
              <a:t>Mechatronics Engineering</a:t>
            </a:r>
            <a:endParaRPr lang="en-IN" altLang="en-US" sz="2200" dirty="0">
              <a:solidFill>
                <a:srgbClr val="000000"/>
              </a:solidFill>
              <a:cs typeface="Times New Roman" panose="02020603050405020304" pitchFamily="18" charset="0"/>
            </a:endParaRPr>
          </a:p>
        </p:txBody>
      </p:sp>
      <p:grpSp>
        <p:nvGrpSpPr>
          <p:cNvPr id="52230" name="Group 26"/>
          <p:cNvGrpSpPr>
            <a:grpSpLocks/>
          </p:cNvGrpSpPr>
          <p:nvPr/>
        </p:nvGrpSpPr>
        <p:grpSpPr bwMode="auto">
          <a:xfrm>
            <a:off x="1600200" y="1295400"/>
            <a:ext cx="6308725" cy="93663"/>
            <a:chOff x="1428728" y="2571744"/>
            <a:chExt cx="6309404" cy="94298"/>
          </a:xfrm>
        </p:grpSpPr>
        <p:sp>
          <p:nvSpPr>
            <p:cNvPr id="52232"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2234"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grpSp>
    </p:spTree>
  </p:cSld>
  <p:clrMapOvr>
    <a:masterClrMapping/>
  </p:clrMapOvr>
  <p:transition advTm="558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E7F9F4EA-4A13-4CAC-8544-C2F1FDDFFE5C}"/>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60375" y="1595966"/>
            <a:ext cx="4197324" cy="1833034"/>
          </a:xfrm>
          <a:prstGeom prst="rect">
            <a:avLst/>
          </a:prstGeom>
        </p:spPr>
      </p:pic>
      <mc:AlternateContent xmlns:mc="http://schemas.openxmlformats.org/markup-compatibility/2006" xmlns:a14="http://schemas.microsoft.com/office/drawing/2010/main">
        <mc:Choice Requires="a14">
          <p:graphicFrame>
            <p:nvGraphicFramePr>
              <p:cNvPr id="8" name="Table 4">
                <a:extLst>
                  <a:ext uri="{FF2B5EF4-FFF2-40B4-BE49-F238E27FC236}">
                    <a16:creationId xmlns:a16="http://schemas.microsoft.com/office/drawing/2014/main" xmlns="" id="{B44C5A0F-9923-4292-A45E-90DDDDA9C143}"/>
                  </a:ext>
                </a:extLst>
              </p:cNvPr>
              <p:cNvGraphicFramePr>
                <a:graphicFrameLocks noGrp="1"/>
              </p:cNvGraphicFramePr>
              <p:nvPr>
                <p:extLst>
                  <p:ext uri="{D42A27DB-BD31-4B8C-83A1-F6EECF244321}">
                    <p14:modId xmlns:p14="http://schemas.microsoft.com/office/powerpoint/2010/main" val="3843964675"/>
                  </p:ext>
                </p:extLst>
              </p:nvPr>
            </p:nvGraphicFramePr>
            <p:xfrm>
              <a:off x="913926" y="3857004"/>
              <a:ext cx="7316148" cy="2559050"/>
            </p:xfrm>
            <a:graphic>
              <a:graphicData uri="http://schemas.openxmlformats.org/drawingml/2006/table">
                <a:tbl>
                  <a:tblPr firstRow="1" bandRow="1">
                    <a:tableStyleId>{5940675A-B579-460E-94D1-54222C63F5DA}</a:tableStyleId>
                  </a:tblPr>
                  <a:tblGrid>
                    <a:gridCol w="1868814">
                      <a:extLst>
                        <a:ext uri="{9D8B030D-6E8A-4147-A177-3AD203B41FA5}">
                          <a16:colId xmlns:a16="http://schemas.microsoft.com/office/drawing/2014/main" xmlns="" val="2506441203"/>
                        </a:ext>
                      </a:extLst>
                    </a:gridCol>
                    <a:gridCol w="555957">
                      <a:extLst>
                        <a:ext uri="{9D8B030D-6E8A-4147-A177-3AD203B41FA5}">
                          <a16:colId xmlns:a16="http://schemas.microsoft.com/office/drawing/2014/main" xmlns="" val="3576630049"/>
                        </a:ext>
                      </a:extLst>
                    </a:gridCol>
                    <a:gridCol w="1110370">
                      <a:extLst>
                        <a:ext uri="{9D8B030D-6E8A-4147-A177-3AD203B41FA5}">
                          <a16:colId xmlns:a16="http://schemas.microsoft.com/office/drawing/2014/main" xmlns="" val="1600722537"/>
                        </a:ext>
                      </a:extLst>
                    </a:gridCol>
                    <a:gridCol w="1110370">
                      <a:extLst>
                        <a:ext uri="{9D8B030D-6E8A-4147-A177-3AD203B41FA5}">
                          <a16:colId xmlns:a16="http://schemas.microsoft.com/office/drawing/2014/main" xmlns="" val="1368393226"/>
                        </a:ext>
                      </a:extLst>
                    </a:gridCol>
                    <a:gridCol w="449897">
                      <a:extLst>
                        <a:ext uri="{9D8B030D-6E8A-4147-A177-3AD203B41FA5}">
                          <a16:colId xmlns:a16="http://schemas.microsoft.com/office/drawing/2014/main" xmlns="" val="3825965362"/>
                        </a:ext>
                      </a:extLst>
                    </a:gridCol>
                    <a:gridCol w="1110370">
                      <a:extLst>
                        <a:ext uri="{9D8B030D-6E8A-4147-A177-3AD203B41FA5}">
                          <a16:colId xmlns:a16="http://schemas.microsoft.com/office/drawing/2014/main" xmlns="" val="2072239596"/>
                        </a:ext>
                      </a:extLst>
                    </a:gridCol>
                    <a:gridCol w="1110370">
                      <a:extLst>
                        <a:ext uri="{9D8B030D-6E8A-4147-A177-3AD203B41FA5}">
                          <a16:colId xmlns:a16="http://schemas.microsoft.com/office/drawing/2014/main" xmlns="" val="2250819097"/>
                        </a:ext>
                      </a:extLst>
                    </a:gridCol>
                  </a:tblGrid>
                  <a:tr h="370840">
                    <a:tc>
                      <a:txBody>
                        <a:bodyPr/>
                        <a:lstStyle/>
                        <a:p>
                          <a:pPr algn="ctr"/>
                          <a:r>
                            <a:rPr lang="en-US" dirty="0"/>
                            <a:t>Case I: </a:t>
                          </a:r>
                        </a:p>
                        <a:p>
                          <a:pPr algn="ctr"/>
                          <a14:m>
                            <m:oMathPara xmlns:m="http://schemas.openxmlformats.org/officeDocument/2006/math">
                              <m:oMathParaPr>
                                <m:jc m:val="center"/>
                              </m:oMathParaPr>
                              <m:oMath xmlns:m="http://schemas.openxmlformats.org/officeDocument/2006/math">
                                <m:r>
                                  <a:rPr lang="en-US" b="0" dirty="0" smtClean="0">
                                    <a:latin typeface="Cambria Math" panose="02040503050406030204" pitchFamily="18" charset="0"/>
                                  </a:rPr>
                                  <m:t>𝑄</m:t>
                                </m:r>
                                <m:r>
                                  <a:rPr lang="en-US" b="0" dirty="0" smtClean="0">
                                    <a:latin typeface="Cambria Math" panose="02040503050406030204" pitchFamily="18" charset="0"/>
                                  </a:rPr>
                                  <m:t>=</m:t>
                                </m:r>
                                <m:r>
                                  <a:rPr lang="en-US" b="1" i="1" dirty="0" smtClean="0">
                                    <a:solidFill>
                                      <a:srgbClr val="7030A0"/>
                                    </a:solidFill>
                                    <a:latin typeface="Cambria Math" panose="02040503050406030204" pitchFamily="18" charset="0"/>
                                  </a:rPr>
                                  <m:t>𝟏</m:t>
                                </m:r>
                                <m:r>
                                  <a:rPr lang="en-US" b="0" dirty="0" smtClean="0">
                                    <a:latin typeface="Cambria Math" panose="02040503050406030204" pitchFamily="18" charset="0"/>
                                  </a:rPr>
                                  <m:t>,  </m:t>
                                </m:r>
                                <m:acc>
                                  <m:accPr>
                                    <m:chr m:val="̅"/>
                                    <m:ctrlPr>
                                      <a:rPr lang="en-US" b="0" i="1" dirty="0" smtClean="0">
                                        <a:latin typeface="Cambria Math"/>
                                      </a:rPr>
                                    </m:ctrlPr>
                                  </m:accPr>
                                  <m:e>
                                    <m:r>
                                      <a:rPr lang="en-US" b="0" dirty="0" smtClean="0">
                                        <a:latin typeface="Cambria Math" panose="02040503050406030204" pitchFamily="18" charset="0"/>
                                      </a:rPr>
                                      <m:t>𝑄</m:t>
                                    </m:r>
                                  </m:e>
                                </m:acc>
                                <m:r>
                                  <a:rPr lang="en-US" b="0" dirty="0" smtClean="0">
                                    <a:latin typeface="Cambria Math" panose="02040503050406030204" pitchFamily="18" charset="0"/>
                                  </a:rPr>
                                  <m:t>=0</m:t>
                                </m:r>
                              </m:oMath>
                            </m:oMathPara>
                          </a14:m>
                          <a:endParaRPr lang="hi-IN" b="0"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𝑆</m:t>
                                </m:r>
                              </m:oMath>
                            </m:oMathPara>
                          </a14:m>
                          <a:endParaRPr lang="hi-IN" dirty="0"/>
                        </a:p>
                      </a:txBody>
                      <a:tcPr>
                        <a:solidFill>
                          <a:schemeClr val="accent3"/>
                        </a:solid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m:rPr>
                                    <m:nor/>
                                  </m:rPr>
                                  <a:rPr lang="en-US" dirty="0" smtClean="0"/>
                                  <m:t>Output</m:t>
                                </m:r>
                                <m:r>
                                  <m:rPr>
                                    <m:nor/>
                                  </m:rPr>
                                  <a:rPr lang="en-US" baseline="0" dirty="0" smtClean="0"/>
                                  <m:t> </m:t>
                                </m:r>
                                <m:r>
                                  <m:rPr>
                                    <m:nor/>
                                  </m:rPr>
                                  <a:rPr lang="en-US" baseline="0" dirty="0" smtClean="0"/>
                                  <m:t>of</m:t>
                                </m:r>
                                <m:r>
                                  <m:rPr>
                                    <m:nor/>
                                  </m:rPr>
                                  <a:rPr lang="en-US" baseline="0" dirty="0" smtClean="0"/>
                                  <m:t> </m:t>
                                </m:r>
                                <m:r>
                                  <m:rPr>
                                    <m:nor/>
                                  </m:rPr>
                                  <a:rPr lang="en-US" baseline="0" dirty="0" smtClean="0"/>
                                  <m:t>G</m:t>
                                </m:r>
                                <m:r>
                                  <m:rPr>
                                    <m:nor/>
                                  </m:rPr>
                                  <a:rPr lang="en-US" baseline="-25000" dirty="0" smtClean="0"/>
                                  <m:t>1</m:t>
                                </m:r>
                                <m:r>
                                  <m:rPr>
                                    <m:nor/>
                                  </m:rPr>
                                  <a:rPr lang="en-US" b="0" baseline="0" dirty="0" smtClean="0"/>
                                  <m:t> </m:t>
                                </m:r>
                                <m:r>
                                  <m:rPr>
                                    <m:nor/>
                                  </m:rPr>
                                  <a:rPr lang="en-US" b="0" i="0" baseline="0" dirty="0" smtClean="0"/>
                                  <m:t>(</m:t>
                                </m:r>
                                <m:r>
                                  <a:rPr lang="en-US" dirty="0" smtClean="0">
                                    <a:latin typeface="Cambria Math" panose="02040503050406030204" pitchFamily="18" charset="0"/>
                                  </a:rPr>
                                  <m:t>𝑄</m:t>
                                </m:r>
                                <m:r>
                                  <a:rPr lang="en-US" b="1" dirty="0" smtClean="0">
                                    <a:latin typeface="Cambria Math" panose="02040503050406030204" pitchFamily="18" charset="0"/>
                                  </a:rPr>
                                  <m:t>)</m:t>
                                </m:r>
                              </m:oMath>
                            </m:oMathPara>
                          </a14:m>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𝑅</m:t>
                                </m:r>
                              </m:oMath>
                            </m:oMathPara>
                          </a14:m>
                          <a:endParaRPr lang="hi-IN" dirty="0"/>
                        </a:p>
                      </a:txBody>
                      <a:tcPr>
                        <a:solidFill>
                          <a:schemeClr val="accent3"/>
                        </a:solid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r>
                            <a:rPr lang="en-US" baseline="0" dirty="0"/>
                            <a:t> of G</a:t>
                          </a:r>
                          <a:r>
                            <a:rPr lang="en-US" baseline="-25000" dirty="0"/>
                            <a:t>2 </a:t>
                          </a:r>
                          <a:r>
                            <a:rPr lang="en-US" dirty="0"/>
                            <a:t>(</a:t>
                          </a:r>
                          <a14:m>
                            <m:oMath xmlns:m="http://schemas.openxmlformats.org/officeDocument/2006/math">
                              <m:acc>
                                <m:accPr>
                                  <m:chr m:val="̅"/>
                                  <m:ctrlPr>
                                    <a:rPr lang="en-US" i="1" dirty="0" smtClean="0">
                                      <a:latin typeface="Cambria Math"/>
                                    </a:rPr>
                                  </m:ctrlPr>
                                </m:accPr>
                                <m:e>
                                  <m:r>
                                    <a:rPr lang="en-US" dirty="0" smtClean="0">
                                      <a:latin typeface="Cambria Math" panose="02040503050406030204" pitchFamily="18" charset="0"/>
                                    </a:rPr>
                                    <m:t>𝑄</m:t>
                                  </m:r>
                                </m:e>
                              </m:acc>
                              <m:r>
                                <a:rPr lang="en-US" b="1" dirty="0" smtClean="0">
                                  <a:latin typeface="Cambria Math" panose="02040503050406030204" pitchFamily="18" charset="0"/>
                                </a:rPr>
                                <m:t>)</m:t>
                              </m:r>
                            </m:oMath>
                          </a14:m>
                          <a:endParaRPr lang="hi-IN" dirty="0"/>
                        </a:p>
                      </a:txBody>
                      <a:tcPr>
                        <a:solidFill>
                          <a:schemeClr val="accent3"/>
                        </a:solidFill>
                      </a:tcPr>
                    </a:tc>
                    <a:extLst>
                      <a:ext uri="{0D108BD9-81ED-4DB2-BD59-A6C34878D82A}">
                        <a16:rowId xmlns:a16="http://schemas.microsoft.com/office/drawing/2014/main" xmlns="" val="2692432415"/>
                      </a:ext>
                    </a:extLst>
                  </a:tr>
                  <a:tr h="370840">
                    <a:tc>
                      <a:txBody>
                        <a:bodyPr/>
                        <a:lstStyle/>
                        <a:p>
                          <a:pPr algn="ctr"/>
                          <a:endParaRPr lang="hi-IN"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dirty="0"/>
                            <a:t>0,0</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840148868"/>
                      </a:ext>
                    </a:extLst>
                  </a:tr>
                  <a:tr h="370840">
                    <a:tc>
                      <a:txBody>
                        <a:bodyPr/>
                        <a:lstStyle/>
                        <a:p>
                          <a:pPr algn="ctr"/>
                          <a:r>
                            <a:rPr lang="en-US" dirty="0"/>
                            <a:t>Case II: </a:t>
                          </a:r>
                        </a:p>
                        <a:p>
                          <a:pPr algn="ctr"/>
                          <a14:m>
                            <m:oMathPara xmlns:m="http://schemas.openxmlformats.org/officeDocument/2006/math">
                              <m:oMathParaPr>
                                <m:jc m:val="center"/>
                              </m:oMathParaPr>
                              <m:oMath xmlns:m="http://schemas.openxmlformats.org/officeDocument/2006/math">
                                <m:r>
                                  <a:rPr lang="en-US" b="0" dirty="0" smtClean="0">
                                    <a:latin typeface="Cambria Math" panose="02040503050406030204" pitchFamily="18" charset="0"/>
                                  </a:rPr>
                                  <m:t>𝑄</m:t>
                                </m:r>
                                <m:r>
                                  <a:rPr lang="en-US" b="0" dirty="0" smtClean="0">
                                    <a:latin typeface="Cambria Math" panose="02040503050406030204" pitchFamily="18" charset="0"/>
                                  </a:rPr>
                                  <m:t>=</m:t>
                                </m:r>
                                <m:r>
                                  <a:rPr lang="en-US" b="1" i="1" dirty="0" smtClean="0">
                                    <a:solidFill>
                                      <a:srgbClr val="7030A0"/>
                                    </a:solidFill>
                                    <a:latin typeface="Cambria Math" panose="02040503050406030204" pitchFamily="18" charset="0"/>
                                  </a:rPr>
                                  <m:t>𝟎</m:t>
                                </m:r>
                                <m:r>
                                  <a:rPr lang="en-US" b="0" dirty="0" smtClean="0">
                                    <a:latin typeface="Cambria Math" panose="02040503050406030204" pitchFamily="18" charset="0"/>
                                  </a:rPr>
                                  <m:t>,  </m:t>
                                </m:r>
                                <m:acc>
                                  <m:accPr>
                                    <m:chr m:val="̅"/>
                                    <m:ctrlPr>
                                      <a:rPr lang="en-US" b="0" i="1" dirty="0" smtClean="0">
                                        <a:latin typeface="Cambria Math"/>
                                      </a:rPr>
                                    </m:ctrlPr>
                                  </m:accPr>
                                  <m:e>
                                    <m:r>
                                      <a:rPr lang="en-US" b="0" dirty="0" smtClean="0">
                                        <a:latin typeface="Cambria Math" panose="02040503050406030204" pitchFamily="18" charset="0"/>
                                      </a:rPr>
                                      <m:t>𝑄</m:t>
                                    </m:r>
                                  </m:e>
                                </m:acc>
                                <m:r>
                                  <a:rPr lang="en-US" b="0" dirty="0" smtClean="0">
                                    <a:latin typeface="Cambria Math" panose="02040503050406030204" pitchFamily="18" charset="0"/>
                                  </a:rPr>
                                  <m:t>=1</m:t>
                                </m:r>
                              </m:oMath>
                            </m:oMathPara>
                          </a14:m>
                          <a:endParaRPr lang="hi-IN"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𝑆</m:t>
                                </m:r>
                              </m:oMath>
                            </m:oMathPara>
                          </a14:m>
                          <a:endParaRPr lang="hi-IN" dirty="0"/>
                        </a:p>
                      </a:txBody>
                      <a:tcPr>
                        <a:solidFill>
                          <a:schemeClr val="accent3"/>
                        </a:solid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m:rPr>
                                    <m:nor/>
                                  </m:rPr>
                                  <a:rPr lang="en-US" dirty="0" smtClean="0"/>
                                  <m:t>Output</m:t>
                                </m:r>
                                <m:r>
                                  <m:rPr>
                                    <m:nor/>
                                  </m:rPr>
                                  <a:rPr lang="en-US" baseline="0" dirty="0" smtClean="0"/>
                                  <m:t> </m:t>
                                </m:r>
                                <m:r>
                                  <m:rPr>
                                    <m:nor/>
                                  </m:rPr>
                                  <a:rPr lang="en-US" baseline="0" dirty="0" smtClean="0"/>
                                  <m:t>of</m:t>
                                </m:r>
                                <m:r>
                                  <m:rPr>
                                    <m:nor/>
                                  </m:rPr>
                                  <a:rPr lang="en-US" baseline="0" dirty="0" smtClean="0"/>
                                  <m:t> </m:t>
                                </m:r>
                                <m:r>
                                  <m:rPr>
                                    <m:nor/>
                                  </m:rPr>
                                  <a:rPr lang="en-US" baseline="0" dirty="0" smtClean="0"/>
                                  <m:t>G</m:t>
                                </m:r>
                                <m:r>
                                  <m:rPr>
                                    <m:nor/>
                                  </m:rPr>
                                  <a:rPr lang="en-US" baseline="-25000" dirty="0" smtClean="0"/>
                                  <m:t>1</m:t>
                                </m:r>
                                <m:r>
                                  <m:rPr>
                                    <m:nor/>
                                  </m:rPr>
                                  <a:rPr lang="en-US" b="0" baseline="0" dirty="0" smtClean="0"/>
                                  <m:t> (</m:t>
                                </m:r>
                                <m:r>
                                  <a:rPr lang="en-US" dirty="0" smtClean="0">
                                    <a:latin typeface="Cambria Math" panose="02040503050406030204" pitchFamily="18" charset="0"/>
                                  </a:rPr>
                                  <m:t>𝑄</m:t>
                                </m:r>
                                <m:r>
                                  <a:rPr lang="en-US" b="1" dirty="0" smtClean="0">
                                    <a:latin typeface="Cambria Math" panose="02040503050406030204" pitchFamily="18" charset="0"/>
                                  </a:rPr>
                                  <m:t>)</m:t>
                                </m:r>
                              </m:oMath>
                            </m:oMathPara>
                          </a14:m>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𝑅</m:t>
                                </m:r>
                              </m:oMath>
                            </m:oMathPara>
                          </a14:m>
                          <a:endParaRPr lang="hi-IN" dirty="0"/>
                        </a:p>
                      </a:txBody>
                      <a:tcPr>
                        <a:solidFill>
                          <a:schemeClr val="accent3"/>
                        </a:solid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r>
                            <a:rPr lang="en-US" baseline="0" dirty="0"/>
                            <a:t> of G</a:t>
                          </a:r>
                          <a:r>
                            <a:rPr lang="en-US" baseline="-25000" dirty="0"/>
                            <a:t>2 </a:t>
                          </a:r>
                          <a:r>
                            <a:rPr lang="en-US" dirty="0"/>
                            <a:t>(</a:t>
                          </a:r>
                          <a14:m>
                            <m:oMath xmlns:m="http://schemas.openxmlformats.org/officeDocument/2006/math">
                              <m:acc>
                                <m:accPr>
                                  <m:chr m:val="̅"/>
                                  <m:ctrlPr>
                                    <a:rPr lang="en-US" i="1" dirty="0" smtClean="0">
                                      <a:latin typeface="Cambria Math"/>
                                    </a:rPr>
                                  </m:ctrlPr>
                                </m:accPr>
                                <m:e>
                                  <m:r>
                                    <a:rPr lang="en-US" dirty="0" smtClean="0">
                                      <a:latin typeface="Cambria Math" panose="02040503050406030204" pitchFamily="18" charset="0"/>
                                    </a:rPr>
                                    <m:t>𝑄</m:t>
                                  </m:r>
                                </m:e>
                              </m:acc>
                              <m:r>
                                <a:rPr lang="en-US" b="1" dirty="0" smtClean="0">
                                  <a:latin typeface="Cambria Math" panose="02040503050406030204" pitchFamily="18" charset="0"/>
                                </a:rPr>
                                <m:t>)</m:t>
                              </m:r>
                            </m:oMath>
                          </a14:m>
                          <a:endParaRPr lang="hi-IN" dirty="0"/>
                        </a:p>
                      </a:txBody>
                      <a:tcPr>
                        <a:solidFill>
                          <a:schemeClr val="accent3"/>
                        </a:solidFill>
                      </a:tcPr>
                    </a:tc>
                    <a:extLst>
                      <a:ext uri="{0D108BD9-81ED-4DB2-BD59-A6C34878D82A}">
                        <a16:rowId xmlns:a16="http://schemas.microsoft.com/office/drawing/2014/main" xmlns="" val="4149090509"/>
                      </a:ext>
                    </a:extLst>
                  </a:tr>
                  <a:tr h="370840">
                    <a:tc>
                      <a:txBody>
                        <a:bodyPr/>
                        <a:lstStyle/>
                        <a:p>
                          <a:pPr algn="ctr"/>
                          <a:endParaRPr lang="hi-IN"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dirty="0"/>
                            <a:t>0,1</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2171785762"/>
                      </a:ext>
                    </a:extLst>
                  </a:tr>
                </a:tbl>
              </a:graphicData>
            </a:graphic>
          </p:graphicFrame>
        </mc:Choice>
        <mc:Fallback xmlns="">
          <p:graphicFrame>
            <p:nvGraphicFramePr>
              <p:cNvPr id="8" name="Table 4">
                <a:extLst>
                  <a:ext uri="{FF2B5EF4-FFF2-40B4-BE49-F238E27FC236}">
                    <a16:creationId xmlns:a16="http://schemas.microsoft.com/office/drawing/2014/main" id="{B44C5A0F-9923-4292-A45E-90DDDDA9C143}"/>
                  </a:ext>
                </a:extLst>
              </p:cNvPr>
              <p:cNvGraphicFramePr>
                <a:graphicFrameLocks noGrp="1"/>
              </p:cNvGraphicFramePr>
              <p:nvPr>
                <p:extLst>
                  <p:ext uri="{D42A27DB-BD31-4B8C-83A1-F6EECF244321}">
                    <p14:modId xmlns:p14="http://schemas.microsoft.com/office/powerpoint/2010/main" val="3843964675"/>
                  </p:ext>
                </p:extLst>
              </p:nvPr>
            </p:nvGraphicFramePr>
            <p:xfrm>
              <a:off x="913926" y="3857004"/>
              <a:ext cx="7316148" cy="2559050"/>
            </p:xfrm>
            <a:graphic>
              <a:graphicData uri="http://schemas.openxmlformats.org/drawingml/2006/table">
                <a:tbl>
                  <a:tblPr firstRow="1" bandRow="1">
                    <a:tableStyleId>{5940675A-B579-460E-94D1-54222C63F5DA}</a:tableStyleId>
                  </a:tblPr>
                  <a:tblGrid>
                    <a:gridCol w="1868814">
                      <a:extLst>
                        <a:ext uri="{9D8B030D-6E8A-4147-A177-3AD203B41FA5}">
                          <a16:colId xmlns:a16="http://schemas.microsoft.com/office/drawing/2014/main" val="2506441203"/>
                        </a:ext>
                      </a:extLst>
                    </a:gridCol>
                    <a:gridCol w="555957">
                      <a:extLst>
                        <a:ext uri="{9D8B030D-6E8A-4147-A177-3AD203B41FA5}">
                          <a16:colId xmlns:a16="http://schemas.microsoft.com/office/drawing/2014/main" val="3576630049"/>
                        </a:ext>
                      </a:extLst>
                    </a:gridCol>
                    <a:gridCol w="1110370">
                      <a:extLst>
                        <a:ext uri="{9D8B030D-6E8A-4147-A177-3AD203B41FA5}">
                          <a16:colId xmlns:a16="http://schemas.microsoft.com/office/drawing/2014/main" val="1600722537"/>
                        </a:ext>
                      </a:extLst>
                    </a:gridCol>
                    <a:gridCol w="1110370">
                      <a:extLst>
                        <a:ext uri="{9D8B030D-6E8A-4147-A177-3AD203B41FA5}">
                          <a16:colId xmlns:a16="http://schemas.microsoft.com/office/drawing/2014/main" val="1368393226"/>
                        </a:ext>
                      </a:extLst>
                    </a:gridCol>
                    <a:gridCol w="449897">
                      <a:extLst>
                        <a:ext uri="{9D8B030D-6E8A-4147-A177-3AD203B41FA5}">
                          <a16:colId xmlns:a16="http://schemas.microsoft.com/office/drawing/2014/main" val="3825965362"/>
                        </a:ext>
                      </a:extLst>
                    </a:gridCol>
                    <a:gridCol w="1110370">
                      <a:extLst>
                        <a:ext uri="{9D8B030D-6E8A-4147-A177-3AD203B41FA5}">
                          <a16:colId xmlns:a16="http://schemas.microsoft.com/office/drawing/2014/main" val="2072239596"/>
                        </a:ext>
                      </a:extLst>
                    </a:gridCol>
                    <a:gridCol w="1110370">
                      <a:extLst>
                        <a:ext uri="{9D8B030D-6E8A-4147-A177-3AD203B41FA5}">
                          <a16:colId xmlns:a16="http://schemas.microsoft.com/office/drawing/2014/main" val="2250819097"/>
                        </a:ext>
                      </a:extLst>
                    </a:gridCol>
                  </a:tblGrid>
                  <a:tr h="908685">
                    <a:tc>
                      <a:txBody>
                        <a:bodyPr/>
                        <a:lstStyle/>
                        <a:p>
                          <a:endParaRPr lang="hi-IN"/>
                        </a:p>
                      </a:txBody>
                      <a:tcPr>
                        <a:blipFill>
                          <a:blip r:embed="rId5"/>
                          <a:stretch>
                            <a:fillRect l="-326" t="-3356" r="-292182" b="-193289"/>
                          </a:stretch>
                        </a:blipFill>
                      </a:tcPr>
                    </a:tc>
                    <a:tc>
                      <a:txBody>
                        <a:bodyPr/>
                        <a:lstStyle/>
                        <a:p>
                          <a:endParaRPr lang="hi-IN"/>
                        </a:p>
                      </a:txBody>
                      <a:tcPr>
                        <a:blipFill>
                          <a:blip r:embed="rId5"/>
                          <a:stretch>
                            <a:fillRect l="-338462" t="-3356" r="-885714" b="-193289"/>
                          </a:stretch>
                        </a:blip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endParaRPr lang="hi-IN"/>
                        </a:p>
                      </a:txBody>
                      <a:tcPr>
                        <a:blipFill>
                          <a:blip r:embed="rId5"/>
                          <a:stretch>
                            <a:fillRect l="-319780" t="-3356" r="-242308" b="-193289"/>
                          </a:stretch>
                        </a:blipFill>
                      </a:tcPr>
                    </a:tc>
                    <a:tc>
                      <a:txBody>
                        <a:bodyPr/>
                        <a:lstStyle/>
                        <a:p>
                          <a:endParaRPr lang="hi-IN"/>
                        </a:p>
                      </a:txBody>
                      <a:tcPr>
                        <a:blipFill>
                          <a:blip r:embed="rId5"/>
                          <a:stretch>
                            <a:fillRect l="-1032432" t="-3356" r="-495946" b="-193289"/>
                          </a:stretch>
                        </a:blip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endParaRPr lang="hi-IN"/>
                        </a:p>
                      </a:txBody>
                      <a:tcPr>
                        <a:blipFill>
                          <a:blip r:embed="rId5"/>
                          <a:stretch>
                            <a:fillRect l="-560989" t="-3356" r="-1099" b="-193289"/>
                          </a:stretch>
                        </a:blipFill>
                      </a:tcPr>
                    </a:tc>
                    <a:extLst>
                      <a:ext uri="{0D108BD9-81ED-4DB2-BD59-A6C34878D82A}">
                        <a16:rowId xmlns:a16="http://schemas.microsoft.com/office/drawing/2014/main" val="2692432415"/>
                      </a:ext>
                    </a:extLst>
                  </a:tr>
                  <a:tr h="370840">
                    <a:tc>
                      <a:txBody>
                        <a:bodyPr/>
                        <a:lstStyle/>
                        <a:p>
                          <a:pPr algn="ctr"/>
                          <a:endParaRPr lang="hi-IN"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dirty="0"/>
                            <a:t>0,0</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840148868"/>
                      </a:ext>
                    </a:extLst>
                  </a:tr>
                  <a:tr h="908685">
                    <a:tc>
                      <a:txBody>
                        <a:bodyPr/>
                        <a:lstStyle/>
                        <a:p>
                          <a:endParaRPr lang="hi-IN"/>
                        </a:p>
                      </a:txBody>
                      <a:tcPr>
                        <a:blipFill>
                          <a:blip r:embed="rId5"/>
                          <a:stretch>
                            <a:fillRect l="-326" t="-144966" r="-292182" b="-51678"/>
                          </a:stretch>
                        </a:blipFill>
                      </a:tcPr>
                    </a:tc>
                    <a:tc>
                      <a:txBody>
                        <a:bodyPr/>
                        <a:lstStyle/>
                        <a:p>
                          <a:endParaRPr lang="hi-IN"/>
                        </a:p>
                      </a:txBody>
                      <a:tcPr>
                        <a:blipFill>
                          <a:blip r:embed="rId5"/>
                          <a:stretch>
                            <a:fillRect l="-338462" t="-144966" r="-885714" b="-51678"/>
                          </a:stretch>
                        </a:blip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endParaRPr lang="hi-IN"/>
                        </a:p>
                      </a:txBody>
                      <a:tcPr>
                        <a:blipFill>
                          <a:blip r:embed="rId5"/>
                          <a:stretch>
                            <a:fillRect l="-319780" t="-144966" r="-242308" b="-51678"/>
                          </a:stretch>
                        </a:blipFill>
                      </a:tcPr>
                    </a:tc>
                    <a:tc>
                      <a:txBody>
                        <a:bodyPr/>
                        <a:lstStyle/>
                        <a:p>
                          <a:endParaRPr lang="hi-IN"/>
                        </a:p>
                      </a:txBody>
                      <a:tcPr>
                        <a:blipFill>
                          <a:blip r:embed="rId5"/>
                          <a:stretch>
                            <a:fillRect l="-1032432" t="-144966" r="-495946" b="-51678"/>
                          </a:stretch>
                        </a:blip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endParaRPr lang="hi-IN"/>
                        </a:p>
                      </a:txBody>
                      <a:tcPr>
                        <a:blipFill>
                          <a:blip r:embed="rId5"/>
                          <a:stretch>
                            <a:fillRect l="-560989" t="-144966" r="-1099" b="-51678"/>
                          </a:stretch>
                        </a:blipFill>
                      </a:tcPr>
                    </a:tc>
                    <a:extLst>
                      <a:ext uri="{0D108BD9-81ED-4DB2-BD59-A6C34878D82A}">
                        <a16:rowId xmlns:a16="http://schemas.microsoft.com/office/drawing/2014/main" val="4149090509"/>
                      </a:ext>
                    </a:extLst>
                  </a:tr>
                  <a:tr h="370840">
                    <a:tc>
                      <a:txBody>
                        <a:bodyPr/>
                        <a:lstStyle/>
                        <a:p>
                          <a:pPr algn="ctr"/>
                          <a:endParaRPr lang="hi-IN"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dirty="0"/>
                            <a:t>0,1</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2171785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5">
                <a:extLst>
                  <a:ext uri="{FF2B5EF4-FFF2-40B4-BE49-F238E27FC236}">
                    <a16:creationId xmlns:a16="http://schemas.microsoft.com/office/drawing/2014/main" xmlns="" id="{AA05EA67-29C2-4603-8CAB-529C91682258}"/>
                  </a:ext>
                </a:extLst>
              </p:cNvPr>
              <p:cNvGraphicFramePr>
                <a:graphicFrameLocks noGrp="1"/>
              </p:cNvGraphicFramePr>
              <p:nvPr>
                <p:extLst>
                  <p:ext uri="{D42A27DB-BD31-4B8C-83A1-F6EECF244321}">
                    <p14:modId xmlns:p14="http://schemas.microsoft.com/office/powerpoint/2010/main" val="169179116"/>
                  </p:ext>
                </p:extLst>
              </p:nvPr>
            </p:nvGraphicFramePr>
            <p:xfrm>
              <a:off x="6285163" y="1689697"/>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xmlns="" val="3267773743"/>
                        </a:ext>
                      </a:extLst>
                    </a:gridCol>
                    <a:gridCol w="454152">
                      <a:extLst>
                        <a:ext uri="{9D8B030D-6E8A-4147-A177-3AD203B41FA5}">
                          <a16:colId xmlns:a16="http://schemas.microsoft.com/office/drawing/2014/main" xmlns="" val="183840501"/>
                        </a:ext>
                      </a:extLst>
                    </a:gridCol>
                    <a:gridCol w="1046894">
                      <a:extLst>
                        <a:ext uri="{9D8B030D-6E8A-4147-A177-3AD203B41FA5}">
                          <a16:colId xmlns:a16="http://schemas.microsoft.com/office/drawing/2014/main" xmlns="" val="26967806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i="1" smtClean="0">
                                        <a:latin typeface="Cambria Math"/>
                                      </a:rPr>
                                    </m:ctrlPr>
                                  </m:acc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acc>
                              </m:oMath>
                            </m:oMathPara>
                          </a14:m>
                          <a:endParaRPr lang="hi-IN" dirty="0"/>
                        </a:p>
                      </a:txBody>
                      <a:tcPr/>
                    </a:tc>
                    <a:extLst>
                      <a:ext uri="{0D108BD9-81ED-4DB2-BD59-A6C34878D82A}">
                        <a16:rowId xmlns:a16="http://schemas.microsoft.com/office/drawing/2014/main" xmlns=""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4081727249"/>
                      </a:ext>
                    </a:extLst>
                  </a:tr>
                </a:tbl>
              </a:graphicData>
            </a:graphic>
          </p:graphicFrame>
        </mc:Choice>
        <mc:Fallback xmlns="">
          <p:graphicFrame>
            <p:nvGraphicFramePr>
              <p:cNvPr id="7" name="Table 5">
                <a:extLst>
                  <a:ext uri="{FF2B5EF4-FFF2-40B4-BE49-F238E27FC236}">
                    <a16:creationId xmlns:a16="http://schemas.microsoft.com/office/drawing/2014/main" id="{AA05EA67-29C2-4603-8CAB-529C91682258}"/>
                  </a:ext>
                </a:extLst>
              </p:cNvPr>
              <p:cNvGraphicFramePr>
                <a:graphicFrameLocks noGrp="1"/>
              </p:cNvGraphicFramePr>
              <p:nvPr>
                <p:extLst>
                  <p:ext uri="{D42A27DB-BD31-4B8C-83A1-F6EECF244321}">
                    <p14:modId xmlns:p14="http://schemas.microsoft.com/office/powerpoint/2010/main" val="169179116"/>
                  </p:ext>
                </p:extLst>
              </p:nvPr>
            </p:nvGraphicFramePr>
            <p:xfrm>
              <a:off x="6285163" y="1689697"/>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3267773743"/>
                        </a:ext>
                      </a:extLst>
                    </a:gridCol>
                    <a:gridCol w="454152">
                      <a:extLst>
                        <a:ext uri="{9D8B030D-6E8A-4147-A177-3AD203B41FA5}">
                          <a16:colId xmlns:a16="http://schemas.microsoft.com/office/drawing/2014/main" val="183840501"/>
                        </a:ext>
                      </a:extLst>
                    </a:gridCol>
                    <a:gridCol w="1046894">
                      <a:extLst>
                        <a:ext uri="{9D8B030D-6E8A-4147-A177-3AD203B41FA5}">
                          <a16:colId xmlns:a16="http://schemas.microsoft.com/office/drawing/2014/main" val="269678065"/>
                        </a:ext>
                      </a:extLst>
                    </a:gridCol>
                  </a:tblGrid>
                  <a:tr h="370840">
                    <a:tc>
                      <a:txBody>
                        <a:bodyPr/>
                        <a:lstStyle/>
                        <a:p>
                          <a:endParaRPr lang="hi-IN"/>
                        </a:p>
                      </a:txBody>
                      <a:tcPr>
                        <a:blipFill>
                          <a:blip r:embed="rId5"/>
                          <a:stretch>
                            <a:fillRect l="-2740" t="-6557" r="-341096" b="-426230"/>
                          </a:stretch>
                        </a:blipFill>
                      </a:tcPr>
                    </a:tc>
                    <a:tc>
                      <a:txBody>
                        <a:bodyPr/>
                        <a:lstStyle/>
                        <a:p>
                          <a:endParaRPr lang="hi-IN"/>
                        </a:p>
                      </a:txBody>
                      <a:tcPr>
                        <a:blipFill>
                          <a:blip r:embed="rId5"/>
                          <a:stretch>
                            <a:fillRect l="-100000" t="-6557" r="-232000" b="-426230"/>
                          </a:stretch>
                        </a:blipFill>
                      </a:tcPr>
                    </a:tc>
                    <a:tc>
                      <a:txBody>
                        <a:bodyPr/>
                        <a:lstStyle/>
                        <a:p>
                          <a:endParaRPr lang="hi-IN"/>
                        </a:p>
                      </a:txBody>
                      <a:tcPr>
                        <a:blipFill>
                          <a:blip r:embed="rId5"/>
                          <a:stretch>
                            <a:fillRect l="-87209" t="-6557" r="-1163" b="-426230"/>
                          </a:stretch>
                        </a:blipFill>
                      </a:tcPr>
                    </a:tc>
                    <a:extLst>
                      <a:ext uri="{0D108BD9-81ED-4DB2-BD59-A6C34878D82A}">
                        <a16:rowId xmlns:a16="http://schemas.microsoft.com/office/drawing/2014/main"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4081727249"/>
                      </a:ext>
                    </a:extLst>
                  </a:tr>
                </a:tbl>
              </a:graphicData>
            </a:graphic>
          </p:graphicFrame>
        </mc:Fallback>
      </mc:AlternateContent>
    </p:spTree>
    <p:extLst>
      <p:ext uri="{BB962C8B-B14F-4D97-AF65-F5344CB8AC3E}">
        <p14:creationId xmlns:p14="http://schemas.microsoft.com/office/powerpoint/2010/main" val="391206273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E7F9F4EA-4A13-4CAC-8544-C2F1FDDFFE5C}"/>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60375" y="1595966"/>
            <a:ext cx="4197324" cy="1833034"/>
          </a:xfrm>
          <a:prstGeom prst="rect">
            <a:avLst/>
          </a:prstGeom>
        </p:spPr>
      </p:pic>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xmlns="" id="{00C5F084-02D9-4EFD-BF97-0EA4BD23FC82}"/>
                  </a:ext>
                </a:extLst>
              </p:cNvPr>
              <p:cNvGraphicFramePr>
                <a:graphicFrameLocks noGrp="1"/>
              </p:cNvGraphicFramePr>
              <p:nvPr>
                <p:extLst>
                  <p:ext uri="{D42A27DB-BD31-4B8C-83A1-F6EECF244321}">
                    <p14:modId xmlns:p14="http://schemas.microsoft.com/office/powerpoint/2010/main" val="1123184"/>
                  </p:ext>
                </p:extLst>
              </p:nvPr>
            </p:nvGraphicFramePr>
            <p:xfrm>
              <a:off x="3865076" y="3835351"/>
              <a:ext cx="5137892" cy="1854200"/>
            </p:xfrm>
            <a:graphic>
              <a:graphicData uri="http://schemas.openxmlformats.org/drawingml/2006/table">
                <a:tbl>
                  <a:tblPr firstRow="1" bandRow="1">
                    <a:tableStyleId>{5940675A-B579-460E-94D1-54222C63F5DA}</a:tableStyleId>
                  </a:tblPr>
                  <a:tblGrid>
                    <a:gridCol w="458434">
                      <a:extLst>
                        <a:ext uri="{9D8B030D-6E8A-4147-A177-3AD203B41FA5}">
                          <a16:colId xmlns:a16="http://schemas.microsoft.com/office/drawing/2014/main" xmlns="" val="2540920656"/>
                        </a:ext>
                      </a:extLst>
                    </a:gridCol>
                    <a:gridCol w="421318">
                      <a:extLst>
                        <a:ext uri="{9D8B030D-6E8A-4147-A177-3AD203B41FA5}">
                          <a16:colId xmlns:a16="http://schemas.microsoft.com/office/drawing/2014/main" xmlns="" val="1613483716"/>
                        </a:ext>
                      </a:extLst>
                    </a:gridCol>
                    <a:gridCol w="1057133">
                      <a:extLst>
                        <a:ext uri="{9D8B030D-6E8A-4147-A177-3AD203B41FA5}">
                          <a16:colId xmlns:a16="http://schemas.microsoft.com/office/drawing/2014/main" xmlns="" val="407581435"/>
                        </a:ext>
                      </a:extLst>
                    </a:gridCol>
                    <a:gridCol w="1106193">
                      <a:extLst>
                        <a:ext uri="{9D8B030D-6E8A-4147-A177-3AD203B41FA5}">
                          <a16:colId xmlns:a16="http://schemas.microsoft.com/office/drawing/2014/main" xmlns="" val="3952418235"/>
                        </a:ext>
                      </a:extLst>
                    </a:gridCol>
                    <a:gridCol w="2094814">
                      <a:extLst>
                        <a:ext uri="{9D8B030D-6E8A-4147-A177-3AD203B41FA5}">
                          <a16:colId xmlns:a16="http://schemas.microsoft.com/office/drawing/2014/main" xmlns="" val="272956617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𝑆</m:t>
                                </m:r>
                              </m:oMath>
                            </m:oMathPara>
                          </a14:m>
                          <a:endParaRPr lang="hi-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hi-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a:rPr>
                                    </m:ctrlPr>
                                  </m:accPr>
                                  <m:e>
                                    <m:sSub>
                                      <m:sSubPr>
                                        <m:ctrlPr>
                                          <a:rPr lang="en-US" i="1" dirty="0" smtClean="0">
                                            <a:latin typeface="Cambria Math"/>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e>
                                </m:acc>
                              </m:oMath>
                            </m:oMathPara>
                          </a14:m>
                          <a:endParaRPr lang="hi-IN" dirty="0"/>
                        </a:p>
                      </a:txBody>
                      <a:tcPr/>
                    </a:tc>
                    <a:tc>
                      <a:txBody>
                        <a:bodyPr/>
                        <a:lstStyle/>
                        <a:p>
                          <a:pPr algn="ctr"/>
                          <a:r>
                            <a:rPr lang="en-US" dirty="0"/>
                            <a:t>Remarks</a:t>
                          </a:r>
                          <a:endParaRPr lang="hi-IN" dirty="0"/>
                        </a:p>
                      </a:txBody>
                      <a:tcPr/>
                    </a:tc>
                    <a:extLst>
                      <a:ext uri="{0D108BD9-81ED-4DB2-BD59-A6C34878D82A}">
                        <a16:rowId xmlns:a16="http://schemas.microsoft.com/office/drawing/2014/main" xmlns="" val="4221064220"/>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𝑛</m:t>
                                    </m:r>
                                  </m:sub>
                                </m:sSub>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dirty="0" smtClean="0">
                                        <a:latin typeface="Cambria Math"/>
                                      </a:rPr>
                                    </m:ctrlPr>
                                  </m:accPr>
                                  <m:e>
                                    <m:sSub>
                                      <m:sSubPr>
                                        <m:ctrlPr>
                                          <a:rPr lang="en-US" i="1" dirty="0" smtClean="0">
                                            <a:latin typeface="Cambria Math"/>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𝑛</m:t>
                                        </m:r>
                                      </m:sub>
                                    </m:sSub>
                                  </m:e>
                                </m:acc>
                              </m:oMath>
                            </m:oMathPara>
                          </a14:m>
                          <a:endParaRPr lang="hi-IN" dirty="0"/>
                        </a:p>
                      </a:txBody>
                      <a:tcPr/>
                    </a:tc>
                    <a:tc>
                      <a:txBody>
                        <a:bodyPr/>
                        <a:lstStyle/>
                        <a:p>
                          <a:pPr algn="ctr"/>
                          <a:r>
                            <a:rPr lang="en-US" dirty="0"/>
                            <a:t>No change </a:t>
                          </a:r>
                          <a:endParaRPr lang="hi-IN" dirty="0"/>
                        </a:p>
                      </a:txBody>
                      <a:tcPr/>
                    </a:tc>
                    <a:extLst>
                      <a:ext uri="{0D108BD9-81ED-4DB2-BD59-A6C34878D82A}">
                        <a16:rowId xmlns:a16="http://schemas.microsoft.com/office/drawing/2014/main" xmlns="" val="3232914784"/>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reset condition</a:t>
                          </a:r>
                          <a:endParaRPr lang="hi-IN" dirty="0"/>
                        </a:p>
                      </a:txBody>
                      <a:tcPr/>
                    </a:tc>
                    <a:extLst>
                      <a:ext uri="{0D108BD9-81ED-4DB2-BD59-A6C34878D82A}">
                        <a16:rowId xmlns:a16="http://schemas.microsoft.com/office/drawing/2014/main" xmlns="" val="119808348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set condition</a:t>
                          </a:r>
                          <a:endParaRPr lang="hi-IN" dirty="0"/>
                        </a:p>
                      </a:txBody>
                      <a:tcPr/>
                    </a:tc>
                    <a:extLst>
                      <a:ext uri="{0D108BD9-81ED-4DB2-BD59-A6C34878D82A}">
                        <a16:rowId xmlns:a16="http://schemas.microsoft.com/office/drawing/2014/main" xmlns="" val="67671630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Not valid</a:t>
                          </a:r>
                          <a:endParaRPr lang="hi-IN" dirty="0"/>
                        </a:p>
                      </a:txBody>
                      <a:tcPr/>
                    </a:tc>
                    <a:tc>
                      <a:txBody>
                        <a:bodyPr/>
                        <a:lstStyle/>
                        <a:p>
                          <a:pPr algn="ctr"/>
                          <a:r>
                            <a:rPr lang="en-US" dirty="0"/>
                            <a:t>Not valid </a:t>
                          </a:r>
                          <a:endParaRPr lang="hi-IN" dirty="0"/>
                        </a:p>
                      </a:txBody>
                      <a:tcPr/>
                    </a:tc>
                    <a:tc>
                      <a:txBody>
                        <a:bodyPr/>
                        <a:lstStyle/>
                        <a:p>
                          <a:pPr algn="ctr"/>
                          <a:r>
                            <a:rPr lang="en-US" b="1" dirty="0">
                              <a:solidFill>
                                <a:srgbClr val="FF0000"/>
                              </a:solidFill>
                            </a:rPr>
                            <a:t>Invalid combination</a:t>
                          </a:r>
                          <a:endParaRPr lang="hi-IN" b="1" dirty="0">
                            <a:solidFill>
                              <a:srgbClr val="FF0000"/>
                            </a:solidFill>
                          </a:endParaRPr>
                        </a:p>
                      </a:txBody>
                      <a:tcPr/>
                    </a:tc>
                    <a:extLst>
                      <a:ext uri="{0D108BD9-81ED-4DB2-BD59-A6C34878D82A}">
                        <a16:rowId xmlns:a16="http://schemas.microsoft.com/office/drawing/2014/main" xmlns="" val="952779659"/>
                      </a:ext>
                    </a:extLst>
                  </a:tr>
                </a:tbl>
              </a:graphicData>
            </a:graphic>
          </p:graphicFrame>
        </mc:Choice>
        <mc:Fallback xmlns="">
          <p:graphicFrame>
            <p:nvGraphicFramePr>
              <p:cNvPr id="2" name="Table 3">
                <a:extLst>
                  <a:ext uri="{FF2B5EF4-FFF2-40B4-BE49-F238E27FC236}">
                    <a16:creationId xmlns:a16="http://schemas.microsoft.com/office/drawing/2014/main" id="{00C5F084-02D9-4EFD-BF97-0EA4BD23FC82}"/>
                  </a:ext>
                </a:extLst>
              </p:cNvPr>
              <p:cNvGraphicFramePr>
                <a:graphicFrameLocks noGrp="1"/>
              </p:cNvGraphicFramePr>
              <p:nvPr>
                <p:extLst>
                  <p:ext uri="{D42A27DB-BD31-4B8C-83A1-F6EECF244321}">
                    <p14:modId xmlns:p14="http://schemas.microsoft.com/office/powerpoint/2010/main" val="1123184"/>
                  </p:ext>
                </p:extLst>
              </p:nvPr>
            </p:nvGraphicFramePr>
            <p:xfrm>
              <a:off x="3865076" y="3835351"/>
              <a:ext cx="5137892" cy="1854200"/>
            </p:xfrm>
            <a:graphic>
              <a:graphicData uri="http://schemas.openxmlformats.org/drawingml/2006/table">
                <a:tbl>
                  <a:tblPr firstRow="1" bandRow="1">
                    <a:tableStyleId>{5940675A-B579-460E-94D1-54222C63F5DA}</a:tableStyleId>
                  </a:tblPr>
                  <a:tblGrid>
                    <a:gridCol w="458434">
                      <a:extLst>
                        <a:ext uri="{9D8B030D-6E8A-4147-A177-3AD203B41FA5}">
                          <a16:colId xmlns:a16="http://schemas.microsoft.com/office/drawing/2014/main" val="2540920656"/>
                        </a:ext>
                      </a:extLst>
                    </a:gridCol>
                    <a:gridCol w="421318">
                      <a:extLst>
                        <a:ext uri="{9D8B030D-6E8A-4147-A177-3AD203B41FA5}">
                          <a16:colId xmlns:a16="http://schemas.microsoft.com/office/drawing/2014/main" val="1613483716"/>
                        </a:ext>
                      </a:extLst>
                    </a:gridCol>
                    <a:gridCol w="1057133">
                      <a:extLst>
                        <a:ext uri="{9D8B030D-6E8A-4147-A177-3AD203B41FA5}">
                          <a16:colId xmlns:a16="http://schemas.microsoft.com/office/drawing/2014/main" val="407581435"/>
                        </a:ext>
                      </a:extLst>
                    </a:gridCol>
                    <a:gridCol w="1106193">
                      <a:extLst>
                        <a:ext uri="{9D8B030D-6E8A-4147-A177-3AD203B41FA5}">
                          <a16:colId xmlns:a16="http://schemas.microsoft.com/office/drawing/2014/main" val="3952418235"/>
                        </a:ext>
                      </a:extLst>
                    </a:gridCol>
                    <a:gridCol w="2094814">
                      <a:extLst>
                        <a:ext uri="{9D8B030D-6E8A-4147-A177-3AD203B41FA5}">
                          <a16:colId xmlns:a16="http://schemas.microsoft.com/office/drawing/2014/main" val="2729566177"/>
                        </a:ext>
                      </a:extLst>
                    </a:gridCol>
                  </a:tblGrid>
                  <a:tr h="370840">
                    <a:tc>
                      <a:txBody>
                        <a:bodyPr/>
                        <a:lstStyle/>
                        <a:p>
                          <a:endParaRPr lang="hi-IN"/>
                        </a:p>
                      </a:txBody>
                      <a:tcPr>
                        <a:blipFill>
                          <a:blip r:embed="rId5"/>
                          <a:stretch>
                            <a:fillRect l="-2667" t="-9836" r="-1026667" b="-424590"/>
                          </a:stretch>
                        </a:blipFill>
                      </a:tcPr>
                    </a:tc>
                    <a:tc>
                      <a:txBody>
                        <a:bodyPr/>
                        <a:lstStyle/>
                        <a:p>
                          <a:endParaRPr lang="hi-IN"/>
                        </a:p>
                      </a:txBody>
                      <a:tcPr>
                        <a:blipFill>
                          <a:blip r:embed="rId5"/>
                          <a:stretch>
                            <a:fillRect l="-111594" t="-9836" r="-1015942" b="-424590"/>
                          </a:stretch>
                        </a:blipFill>
                      </a:tcPr>
                    </a:tc>
                    <a:tc>
                      <a:txBody>
                        <a:bodyPr/>
                        <a:lstStyle/>
                        <a:p>
                          <a:endParaRPr lang="hi-IN"/>
                        </a:p>
                      </a:txBody>
                      <a:tcPr>
                        <a:blipFill>
                          <a:blip r:embed="rId5"/>
                          <a:stretch>
                            <a:fillRect l="-83908" t="-9836" r="-302874" b="-424590"/>
                          </a:stretch>
                        </a:blipFill>
                      </a:tcPr>
                    </a:tc>
                    <a:tc>
                      <a:txBody>
                        <a:bodyPr/>
                        <a:lstStyle/>
                        <a:p>
                          <a:endParaRPr lang="hi-IN"/>
                        </a:p>
                      </a:txBody>
                      <a:tcPr>
                        <a:blipFill>
                          <a:blip r:embed="rId5"/>
                          <a:stretch>
                            <a:fillRect l="-176796" t="-9836" r="-191160" b="-424590"/>
                          </a:stretch>
                        </a:blipFill>
                      </a:tcPr>
                    </a:tc>
                    <a:tc>
                      <a:txBody>
                        <a:bodyPr/>
                        <a:lstStyle/>
                        <a:p>
                          <a:pPr algn="ctr"/>
                          <a:r>
                            <a:rPr lang="en-US" dirty="0"/>
                            <a:t>Remarks</a:t>
                          </a:r>
                          <a:endParaRPr lang="hi-IN" dirty="0"/>
                        </a:p>
                      </a:txBody>
                      <a:tcPr/>
                    </a:tc>
                    <a:extLst>
                      <a:ext uri="{0D108BD9-81ED-4DB2-BD59-A6C34878D82A}">
                        <a16:rowId xmlns:a16="http://schemas.microsoft.com/office/drawing/2014/main" val="4221064220"/>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endParaRPr lang="hi-IN"/>
                        </a:p>
                      </a:txBody>
                      <a:tcPr>
                        <a:blipFill>
                          <a:blip r:embed="rId5"/>
                          <a:stretch>
                            <a:fillRect l="-83908" t="-109836" r="-302874" b="-324590"/>
                          </a:stretch>
                        </a:blipFill>
                      </a:tcPr>
                    </a:tc>
                    <a:tc>
                      <a:txBody>
                        <a:bodyPr/>
                        <a:lstStyle/>
                        <a:p>
                          <a:endParaRPr lang="hi-IN"/>
                        </a:p>
                      </a:txBody>
                      <a:tcPr>
                        <a:blipFill>
                          <a:blip r:embed="rId5"/>
                          <a:stretch>
                            <a:fillRect l="-176796" t="-109836" r="-191160" b="-324590"/>
                          </a:stretch>
                        </a:blipFill>
                      </a:tcPr>
                    </a:tc>
                    <a:tc>
                      <a:txBody>
                        <a:bodyPr/>
                        <a:lstStyle/>
                        <a:p>
                          <a:pPr algn="ctr"/>
                          <a:r>
                            <a:rPr lang="en-US" dirty="0"/>
                            <a:t>No change </a:t>
                          </a:r>
                          <a:endParaRPr lang="hi-IN" dirty="0"/>
                        </a:p>
                      </a:txBody>
                      <a:tcPr/>
                    </a:tc>
                    <a:extLst>
                      <a:ext uri="{0D108BD9-81ED-4DB2-BD59-A6C34878D82A}">
                        <a16:rowId xmlns:a16="http://schemas.microsoft.com/office/drawing/2014/main" val="3232914784"/>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reset condition</a:t>
                          </a:r>
                          <a:endParaRPr lang="hi-IN" dirty="0"/>
                        </a:p>
                      </a:txBody>
                      <a:tcPr/>
                    </a:tc>
                    <a:extLst>
                      <a:ext uri="{0D108BD9-81ED-4DB2-BD59-A6C34878D82A}">
                        <a16:rowId xmlns:a16="http://schemas.microsoft.com/office/drawing/2014/main" val="119808348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set condition</a:t>
                          </a:r>
                          <a:endParaRPr lang="hi-IN" dirty="0"/>
                        </a:p>
                      </a:txBody>
                      <a:tcPr/>
                    </a:tc>
                    <a:extLst>
                      <a:ext uri="{0D108BD9-81ED-4DB2-BD59-A6C34878D82A}">
                        <a16:rowId xmlns:a16="http://schemas.microsoft.com/office/drawing/2014/main" val="67671630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Not valid</a:t>
                          </a:r>
                          <a:endParaRPr lang="hi-IN" dirty="0"/>
                        </a:p>
                      </a:txBody>
                      <a:tcPr/>
                    </a:tc>
                    <a:tc>
                      <a:txBody>
                        <a:bodyPr/>
                        <a:lstStyle/>
                        <a:p>
                          <a:pPr algn="ctr"/>
                          <a:r>
                            <a:rPr lang="en-US" dirty="0"/>
                            <a:t>Not valid </a:t>
                          </a:r>
                          <a:endParaRPr lang="hi-IN" dirty="0"/>
                        </a:p>
                      </a:txBody>
                      <a:tcPr/>
                    </a:tc>
                    <a:tc>
                      <a:txBody>
                        <a:bodyPr/>
                        <a:lstStyle/>
                        <a:p>
                          <a:pPr algn="ctr"/>
                          <a:r>
                            <a:rPr lang="en-US" b="1" dirty="0">
                              <a:solidFill>
                                <a:srgbClr val="FF0000"/>
                              </a:solidFill>
                            </a:rPr>
                            <a:t>Invalid combination</a:t>
                          </a:r>
                          <a:endParaRPr lang="hi-IN" b="1" dirty="0">
                            <a:solidFill>
                              <a:srgbClr val="FF0000"/>
                            </a:solidFill>
                          </a:endParaRPr>
                        </a:p>
                      </a:txBody>
                      <a:tcPr/>
                    </a:tc>
                    <a:extLst>
                      <a:ext uri="{0D108BD9-81ED-4DB2-BD59-A6C34878D82A}">
                        <a16:rowId xmlns:a16="http://schemas.microsoft.com/office/drawing/2014/main" val="952779659"/>
                      </a:ext>
                    </a:extLst>
                  </a:tr>
                </a:tbl>
              </a:graphicData>
            </a:graphic>
          </p:graphicFrame>
        </mc:Fallback>
      </mc:AlternateContent>
      <p:pic>
        <p:nvPicPr>
          <p:cNvPr id="1026" name="Picture 2">
            <a:extLst>
              <a:ext uri="{FF2B5EF4-FFF2-40B4-BE49-F238E27FC236}">
                <a16:creationId xmlns:a16="http://schemas.microsoft.com/office/drawing/2014/main" xmlns="" id="{A3FB61F7-E51D-48A0-971A-828DB677B5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520658"/>
            <a:ext cx="3505200" cy="19836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2C7AC2C1-7D5F-46A9-8DF6-195DA3669111}"/>
                  </a:ext>
                </a:extLst>
              </p:cNvPr>
              <p:cNvGraphicFramePr>
                <a:graphicFrameLocks noGrp="1"/>
              </p:cNvGraphicFramePr>
              <p:nvPr>
                <p:extLst>
                  <p:ext uri="{D42A27DB-BD31-4B8C-83A1-F6EECF244321}">
                    <p14:modId xmlns:p14="http://schemas.microsoft.com/office/powerpoint/2010/main" val="1127414819"/>
                  </p:ext>
                </p:extLst>
              </p:nvPr>
            </p:nvGraphicFramePr>
            <p:xfrm>
              <a:off x="330673" y="3675937"/>
              <a:ext cx="3174528" cy="1320800"/>
            </p:xfrm>
            <a:graphic>
              <a:graphicData uri="http://schemas.openxmlformats.org/drawingml/2006/table">
                <a:tbl>
                  <a:tblPr firstRow="1" bandRow="1">
                    <a:tableStyleId>{5940675A-B579-460E-94D1-54222C63F5DA}</a:tableStyleId>
                  </a:tblPr>
                  <a:tblGrid>
                    <a:gridCol w="923346">
                      <a:extLst>
                        <a:ext uri="{9D8B030D-6E8A-4147-A177-3AD203B41FA5}">
                          <a16:colId xmlns:a16="http://schemas.microsoft.com/office/drawing/2014/main" xmlns="" val="1129921137"/>
                        </a:ext>
                      </a:extLst>
                    </a:gridCol>
                    <a:gridCol w="433297">
                      <a:extLst>
                        <a:ext uri="{9D8B030D-6E8A-4147-A177-3AD203B41FA5}">
                          <a16:colId xmlns:a16="http://schemas.microsoft.com/office/drawing/2014/main" xmlns="" val="1328558890"/>
                        </a:ext>
                      </a:extLst>
                    </a:gridCol>
                    <a:gridCol w="433297">
                      <a:extLst>
                        <a:ext uri="{9D8B030D-6E8A-4147-A177-3AD203B41FA5}">
                          <a16:colId xmlns:a16="http://schemas.microsoft.com/office/drawing/2014/main" xmlns="" val="2371152288"/>
                        </a:ext>
                      </a:extLst>
                    </a:gridCol>
                    <a:gridCol w="433297">
                      <a:extLst>
                        <a:ext uri="{9D8B030D-6E8A-4147-A177-3AD203B41FA5}">
                          <a16:colId xmlns:a16="http://schemas.microsoft.com/office/drawing/2014/main" xmlns="" val="899637932"/>
                        </a:ext>
                      </a:extLst>
                    </a:gridCol>
                    <a:gridCol w="951291">
                      <a:extLst>
                        <a:ext uri="{9D8B030D-6E8A-4147-A177-3AD203B41FA5}">
                          <a16:colId xmlns:a16="http://schemas.microsoft.com/office/drawing/2014/main" xmlns="" val="2631868658"/>
                        </a:ext>
                      </a:extLst>
                    </a:gridCol>
                  </a:tblGrid>
                  <a:tr h="370840">
                    <a:tc>
                      <a:txBody>
                        <a:bodyPr/>
                        <a:lstStyle/>
                        <a:p>
                          <a:r>
                            <a:rPr lang="en-US" sz="1600" b="1" i="1" dirty="0"/>
                            <a:t>          SR</a:t>
                          </a:r>
                          <a:endParaRPr lang="en-US" sz="1600" b="1" i="1" dirty="0">
                            <a:latin typeface="Cambria Math" panose="02040503050406030204" pitchFamily="18" charset="0"/>
                          </a:endParaRPr>
                        </a:p>
                        <a:p>
                          <a:pPr algn="l"/>
                          <a14:m>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𝑸</m:t>
                                  </m:r>
                                </m:e>
                                <m:sub>
                                  <m:r>
                                    <a:rPr lang="en-US" sz="1600" b="1" i="1" smtClean="0">
                                      <a:latin typeface="Cambria Math" panose="02040503050406030204" pitchFamily="18" charset="0"/>
                                    </a:rPr>
                                    <m:t>𝒏</m:t>
                                  </m:r>
                                </m:sub>
                              </m:sSub>
                            </m:oMath>
                          </a14:m>
                          <a:r>
                            <a:rPr lang="en-US" sz="1600" b="1" dirty="0"/>
                            <a:t>  </a:t>
                          </a:r>
                          <a:endParaRPr lang="hi-IN" sz="1600" b="1" dirty="0"/>
                        </a:p>
                      </a:txBody>
                      <a:tcPr/>
                    </a:tc>
                    <a:tc>
                      <a:txBody>
                        <a:bodyPr/>
                        <a:lstStyle/>
                        <a:p>
                          <a:pPr algn="ctr"/>
                          <a:r>
                            <a:rPr lang="en-US" sz="1600" b="1" dirty="0"/>
                            <a:t>00</a:t>
                          </a:r>
                          <a:endParaRPr lang="hi-IN" sz="1600" b="1" dirty="0"/>
                        </a:p>
                      </a:txBody>
                      <a:tcPr/>
                    </a:tc>
                    <a:tc>
                      <a:txBody>
                        <a:bodyPr/>
                        <a:lstStyle/>
                        <a:p>
                          <a:pPr algn="ctr"/>
                          <a:r>
                            <a:rPr lang="en-US" sz="1600" b="1" dirty="0"/>
                            <a:t>01</a:t>
                          </a:r>
                          <a:endParaRPr lang="hi-IN" sz="1600" b="1" dirty="0"/>
                        </a:p>
                      </a:txBody>
                      <a:tcPr/>
                    </a:tc>
                    <a:tc>
                      <a:txBody>
                        <a:bodyPr/>
                        <a:lstStyle/>
                        <a:p>
                          <a:pPr algn="ctr"/>
                          <a:r>
                            <a:rPr lang="en-US" sz="1600" b="1" dirty="0"/>
                            <a:t>11</a:t>
                          </a:r>
                          <a:endParaRPr lang="hi-IN" sz="1600" b="1" dirty="0"/>
                        </a:p>
                      </a:txBody>
                      <a:tcPr/>
                    </a:tc>
                    <a:tc>
                      <a:txBody>
                        <a:bodyPr/>
                        <a:lstStyle/>
                        <a:p>
                          <a:pPr algn="ctr"/>
                          <a:r>
                            <a:rPr lang="en-US" sz="1600" b="1" dirty="0"/>
                            <a:t>10</a:t>
                          </a:r>
                          <a:endParaRPr lang="hi-IN" sz="1600" b="1" dirty="0"/>
                        </a:p>
                      </a:txBody>
                      <a:tcPr/>
                    </a:tc>
                    <a:extLst>
                      <a:ext uri="{0D108BD9-81ED-4DB2-BD59-A6C34878D82A}">
                        <a16:rowId xmlns:a16="http://schemas.microsoft.com/office/drawing/2014/main" xmlns="" val="78435639"/>
                      </a:ext>
                    </a:extLst>
                  </a:tr>
                  <a:tr h="370840">
                    <a:tc>
                      <a:txBody>
                        <a:bodyPr/>
                        <a:lstStyle/>
                        <a:p>
                          <a:pPr algn="ctr"/>
                          <a:r>
                            <a:rPr lang="en-US" sz="1600" dirty="0"/>
                            <a:t>0</a:t>
                          </a:r>
                          <a:endParaRPr lang="hi-IN" sz="1600" dirty="0"/>
                        </a:p>
                      </a:txBody>
                      <a:tcPr/>
                    </a:tc>
                    <a:tc>
                      <a:txBody>
                        <a:bodyPr/>
                        <a:lstStyle/>
                        <a:p>
                          <a:pPr algn="ctr"/>
                          <a:endParaRPr lang="hi-IN" sz="1600" dirty="0"/>
                        </a:p>
                      </a:txBody>
                      <a:tcPr/>
                    </a:tc>
                    <a:tc>
                      <a:txBody>
                        <a:bodyPr/>
                        <a:lstStyle/>
                        <a:p>
                          <a:pPr algn="ctr"/>
                          <a:endParaRPr lang="hi-IN" sz="1600" dirty="0"/>
                        </a:p>
                      </a:txBody>
                      <a:tcPr/>
                    </a:tc>
                    <a:tc>
                      <a:txBody>
                        <a:bodyPr/>
                        <a:lstStyle/>
                        <a:p>
                          <a:pPr algn="ctr"/>
                          <a:r>
                            <a:rPr lang="en-US" sz="1600" dirty="0"/>
                            <a:t>X</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2398217185"/>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endParaRPr lang="hi-IN" sz="1600" dirty="0"/>
                        </a:p>
                      </a:txBody>
                      <a:tcPr/>
                    </a:tc>
                    <a:tc>
                      <a:txBody>
                        <a:bodyPr/>
                        <a:lstStyle/>
                        <a:p>
                          <a:pPr algn="ctr"/>
                          <a:r>
                            <a:rPr lang="en-US" sz="1600" dirty="0"/>
                            <a:t>X</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739516709"/>
                      </a:ext>
                    </a:extLst>
                  </a:tr>
                </a:tbl>
              </a:graphicData>
            </a:graphic>
          </p:graphicFrame>
        </mc:Choice>
        <mc:Fallback xmlns="">
          <p:graphicFrame>
            <p:nvGraphicFramePr>
              <p:cNvPr id="4" name="Table 4">
                <a:extLst>
                  <a:ext uri="{FF2B5EF4-FFF2-40B4-BE49-F238E27FC236}">
                    <a16:creationId xmlns:a16="http://schemas.microsoft.com/office/drawing/2014/main" id="{2C7AC2C1-7D5F-46A9-8DF6-195DA3669111}"/>
                  </a:ext>
                </a:extLst>
              </p:cNvPr>
              <p:cNvGraphicFramePr>
                <a:graphicFrameLocks noGrp="1"/>
              </p:cNvGraphicFramePr>
              <p:nvPr>
                <p:extLst>
                  <p:ext uri="{D42A27DB-BD31-4B8C-83A1-F6EECF244321}">
                    <p14:modId xmlns:p14="http://schemas.microsoft.com/office/powerpoint/2010/main" val="1127414819"/>
                  </p:ext>
                </p:extLst>
              </p:nvPr>
            </p:nvGraphicFramePr>
            <p:xfrm>
              <a:off x="330673" y="3675937"/>
              <a:ext cx="3174528" cy="1320800"/>
            </p:xfrm>
            <a:graphic>
              <a:graphicData uri="http://schemas.openxmlformats.org/drawingml/2006/table">
                <a:tbl>
                  <a:tblPr firstRow="1" bandRow="1">
                    <a:tableStyleId>{5940675A-B579-460E-94D1-54222C63F5DA}</a:tableStyleId>
                  </a:tblPr>
                  <a:tblGrid>
                    <a:gridCol w="923346">
                      <a:extLst>
                        <a:ext uri="{9D8B030D-6E8A-4147-A177-3AD203B41FA5}">
                          <a16:colId xmlns:a16="http://schemas.microsoft.com/office/drawing/2014/main" val="1129921137"/>
                        </a:ext>
                      </a:extLst>
                    </a:gridCol>
                    <a:gridCol w="433297">
                      <a:extLst>
                        <a:ext uri="{9D8B030D-6E8A-4147-A177-3AD203B41FA5}">
                          <a16:colId xmlns:a16="http://schemas.microsoft.com/office/drawing/2014/main" val="1328558890"/>
                        </a:ext>
                      </a:extLst>
                    </a:gridCol>
                    <a:gridCol w="433297">
                      <a:extLst>
                        <a:ext uri="{9D8B030D-6E8A-4147-A177-3AD203B41FA5}">
                          <a16:colId xmlns:a16="http://schemas.microsoft.com/office/drawing/2014/main" val="2371152288"/>
                        </a:ext>
                      </a:extLst>
                    </a:gridCol>
                    <a:gridCol w="433297">
                      <a:extLst>
                        <a:ext uri="{9D8B030D-6E8A-4147-A177-3AD203B41FA5}">
                          <a16:colId xmlns:a16="http://schemas.microsoft.com/office/drawing/2014/main" val="899637932"/>
                        </a:ext>
                      </a:extLst>
                    </a:gridCol>
                    <a:gridCol w="951291">
                      <a:extLst>
                        <a:ext uri="{9D8B030D-6E8A-4147-A177-3AD203B41FA5}">
                          <a16:colId xmlns:a16="http://schemas.microsoft.com/office/drawing/2014/main" val="2631868658"/>
                        </a:ext>
                      </a:extLst>
                    </a:gridCol>
                  </a:tblGrid>
                  <a:tr h="579120">
                    <a:tc>
                      <a:txBody>
                        <a:bodyPr/>
                        <a:lstStyle/>
                        <a:p>
                          <a:endParaRPr lang="hi-IN"/>
                        </a:p>
                      </a:txBody>
                      <a:tcPr>
                        <a:blipFill>
                          <a:blip r:embed="rId7"/>
                          <a:stretch>
                            <a:fillRect l="-658" t="-4211" r="-244737" b="-135789"/>
                          </a:stretch>
                        </a:blipFill>
                      </a:tcPr>
                    </a:tc>
                    <a:tc>
                      <a:txBody>
                        <a:bodyPr/>
                        <a:lstStyle/>
                        <a:p>
                          <a:pPr algn="ctr"/>
                          <a:r>
                            <a:rPr lang="en-US" sz="1600" b="1" dirty="0"/>
                            <a:t>00</a:t>
                          </a:r>
                          <a:endParaRPr lang="hi-IN" sz="1600" b="1" dirty="0"/>
                        </a:p>
                      </a:txBody>
                      <a:tcPr/>
                    </a:tc>
                    <a:tc>
                      <a:txBody>
                        <a:bodyPr/>
                        <a:lstStyle/>
                        <a:p>
                          <a:pPr algn="ctr"/>
                          <a:r>
                            <a:rPr lang="en-US" sz="1600" b="1" dirty="0"/>
                            <a:t>01</a:t>
                          </a:r>
                          <a:endParaRPr lang="hi-IN" sz="1600" b="1" dirty="0"/>
                        </a:p>
                      </a:txBody>
                      <a:tcPr/>
                    </a:tc>
                    <a:tc>
                      <a:txBody>
                        <a:bodyPr/>
                        <a:lstStyle/>
                        <a:p>
                          <a:pPr algn="ctr"/>
                          <a:r>
                            <a:rPr lang="en-US" sz="1600" b="1" dirty="0"/>
                            <a:t>11</a:t>
                          </a:r>
                          <a:endParaRPr lang="hi-IN" sz="1600" b="1" dirty="0"/>
                        </a:p>
                      </a:txBody>
                      <a:tcPr/>
                    </a:tc>
                    <a:tc>
                      <a:txBody>
                        <a:bodyPr/>
                        <a:lstStyle/>
                        <a:p>
                          <a:pPr algn="ctr"/>
                          <a:r>
                            <a:rPr lang="en-US" sz="1600" b="1" dirty="0"/>
                            <a:t>10</a:t>
                          </a:r>
                          <a:endParaRPr lang="hi-IN" sz="1600" b="1" dirty="0"/>
                        </a:p>
                      </a:txBody>
                      <a:tcPr/>
                    </a:tc>
                    <a:extLst>
                      <a:ext uri="{0D108BD9-81ED-4DB2-BD59-A6C34878D82A}">
                        <a16:rowId xmlns:a16="http://schemas.microsoft.com/office/drawing/2014/main" val="78435639"/>
                      </a:ext>
                    </a:extLst>
                  </a:tr>
                  <a:tr h="370840">
                    <a:tc>
                      <a:txBody>
                        <a:bodyPr/>
                        <a:lstStyle/>
                        <a:p>
                          <a:pPr algn="ctr"/>
                          <a:r>
                            <a:rPr lang="en-US" sz="1600" dirty="0"/>
                            <a:t>0</a:t>
                          </a:r>
                          <a:endParaRPr lang="hi-IN" sz="1600" dirty="0"/>
                        </a:p>
                      </a:txBody>
                      <a:tcPr/>
                    </a:tc>
                    <a:tc>
                      <a:txBody>
                        <a:bodyPr/>
                        <a:lstStyle/>
                        <a:p>
                          <a:pPr algn="ctr"/>
                          <a:endParaRPr lang="hi-IN" sz="1600" dirty="0"/>
                        </a:p>
                      </a:txBody>
                      <a:tcPr/>
                    </a:tc>
                    <a:tc>
                      <a:txBody>
                        <a:bodyPr/>
                        <a:lstStyle/>
                        <a:p>
                          <a:pPr algn="ctr"/>
                          <a:endParaRPr lang="hi-IN" sz="1600" dirty="0"/>
                        </a:p>
                      </a:txBody>
                      <a:tcPr/>
                    </a:tc>
                    <a:tc>
                      <a:txBody>
                        <a:bodyPr/>
                        <a:lstStyle/>
                        <a:p>
                          <a:pPr algn="ctr"/>
                          <a:r>
                            <a:rPr lang="en-US" sz="1600" dirty="0"/>
                            <a:t>X</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2398217185"/>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endParaRPr lang="hi-IN" sz="1600" dirty="0"/>
                        </a:p>
                      </a:txBody>
                      <a:tcPr/>
                    </a:tc>
                    <a:tc>
                      <a:txBody>
                        <a:bodyPr/>
                        <a:lstStyle/>
                        <a:p>
                          <a:pPr algn="ctr"/>
                          <a:r>
                            <a:rPr lang="en-US" sz="1600" dirty="0"/>
                            <a:t>X</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739516709"/>
                      </a:ext>
                    </a:extLst>
                  </a:tr>
                </a:tbl>
              </a:graphicData>
            </a:graphic>
          </p:graphicFrame>
        </mc:Fallback>
      </mc:AlternateContent>
      <p:sp>
        <p:nvSpPr>
          <p:cNvPr id="5" name="Rectangle 4">
            <a:extLst>
              <a:ext uri="{FF2B5EF4-FFF2-40B4-BE49-F238E27FC236}">
                <a16:creationId xmlns:a16="http://schemas.microsoft.com/office/drawing/2014/main" xmlns="" id="{B5AE221B-88CC-46E4-84C5-9683C8243EBC}"/>
              </a:ext>
            </a:extLst>
          </p:cNvPr>
          <p:cNvSpPr/>
          <p:nvPr/>
        </p:nvSpPr>
        <p:spPr>
          <a:xfrm>
            <a:off x="2209800" y="4267200"/>
            <a:ext cx="1066800" cy="660400"/>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Arc 5">
            <a:extLst>
              <a:ext uri="{FF2B5EF4-FFF2-40B4-BE49-F238E27FC236}">
                <a16:creationId xmlns:a16="http://schemas.microsoft.com/office/drawing/2014/main" xmlns="" id="{315D796A-9CB4-4486-9B13-A6646B6040FC}"/>
              </a:ext>
            </a:extLst>
          </p:cNvPr>
          <p:cNvSpPr/>
          <p:nvPr/>
        </p:nvSpPr>
        <p:spPr>
          <a:xfrm rot="2254880">
            <a:off x="965438" y="4513828"/>
            <a:ext cx="609599" cy="82754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hi-IN"/>
          </a:p>
        </p:txBody>
      </p:sp>
      <p:sp>
        <p:nvSpPr>
          <p:cNvPr id="11" name="Arc 10">
            <a:extLst>
              <a:ext uri="{FF2B5EF4-FFF2-40B4-BE49-F238E27FC236}">
                <a16:creationId xmlns:a16="http://schemas.microsoft.com/office/drawing/2014/main" xmlns="" id="{E13F659E-881F-469F-B4B0-7E1F4892776A}"/>
              </a:ext>
            </a:extLst>
          </p:cNvPr>
          <p:cNvSpPr/>
          <p:nvPr/>
        </p:nvSpPr>
        <p:spPr>
          <a:xfrm rot="13096848">
            <a:off x="2934001" y="4348680"/>
            <a:ext cx="609599" cy="82754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0B13FFA4-F275-429A-B7C4-102F141B9443}"/>
                  </a:ext>
                </a:extLst>
              </p:cNvPr>
              <p:cNvSpPr txBox="1"/>
              <p:nvPr/>
            </p:nvSpPr>
            <p:spPr>
              <a:xfrm>
                <a:off x="609600" y="5410200"/>
                <a:ext cx="19141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solidFill>
                            <a:schemeClr val="accent1">
                              <a:lumMod val="75000"/>
                            </a:schemeClr>
                          </a:solidFill>
                          <a:latin typeface="Cambria Math" panose="02040503050406030204" pitchFamily="18" charset="0"/>
                        </a:rPr>
                        <m:t>𝑺</m:t>
                      </m:r>
                      <m:r>
                        <a:rPr lang="en-US" b="1" i="1" smtClean="0">
                          <a:latin typeface="Cambria Math" panose="02040503050406030204" pitchFamily="18" charset="0"/>
                        </a:rPr>
                        <m:t>+</m:t>
                      </m:r>
                      <m:sSub>
                        <m:sSubPr>
                          <m:ctrlPr>
                            <a:rPr lang="en-US" b="1" i="1" smtClean="0">
                              <a:solidFill>
                                <a:srgbClr val="9E5215"/>
                              </a:solidFill>
                              <a:latin typeface="Cambria Math"/>
                            </a:rPr>
                          </m:ctrlPr>
                        </m:sSubPr>
                        <m:e>
                          <m:r>
                            <a:rPr lang="en-US" b="1" i="1" smtClean="0">
                              <a:solidFill>
                                <a:srgbClr val="9E5215"/>
                              </a:solidFill>
                              <a:latin typeface="Cambria Math" panose="02040503050406030204" pitchFamily="18" charset="0"/>
                            </a:rPr>
                            <m:t>𝑸</m:t>
                          </m:r>
                        </m:e>
                        <m:sub>
                          <m:r>
                            <a:rPr lang="en-US" b="1" i="1" smtClean="0">
                              <a:solidFill>
                                <a:srgbClr val="9E5215"/>
                              </a:solidFill>
                              <a:latin typeface="Cambria Math" panose="02040503050406030204" pitchFamily="18" charset="0"/>
                            </a:rPr>
                            <m:t>𝒏</m:t>
                          </m:r>
                        </m:sub>
                      </m:sSub>
                      <m:acc>
                        <m:accPr>
                          <m:chr m:val="̅"/>
                          <m:ctrlPr>
                            <a:rPr lang="en-US" b="1" i="1" smtClean="0">
                              <a:solidFill>
                                <a:srgbClr val="9E5215"/>
                              </a:solidFill>
                              <a:latin typeface="Cambria Math"/>
                            </a:rPr>
                          </m:ctrlPr>
                        </m:accPr>
                        <m:e>
                          <m:r>
                            <a:rPr lang="en-US" b="1" i="1" smtClean="0">
                              <a:solidFill>
                                <a:srgbClr val="9E5215"/>
                              </a:solidFill>
                              <a:latin typeface="Cambria Math" panose="02040503050406030204" pitchFamily="18" charset="0"/>
                            </a:rPr>
                            <m:t>𝑹</m:t>
                          </m:r>
                        </m:e>
                      </m:acc>
                    </m:oMath>
                  </m:oMathPara>
                </a14:m>
                <a:endParaRPr lang="hi-IN" b="1" dirty="0"/>
              </a:p>
            </p:txBody>
          </p:sp>
        </mc:Choice>
        <mc:Fallback xmlns="">
          <p:sp>
            <p:nvSpPr>
              <p:cNvPr id="7" name="TextBox 6">
                <a:extLst>
                  <a:ext uri="{FF2B5EF4-FFF2-40B4-BE49-F238E27FC236}">
                    <a16:creationId xmlns:a16="http://schemas.microsoft.com/office/drawing/2014/main" id="{0B13FFA4-F275-429A-B7C4-102F141B9443}"/>
                  </a:ext>
                </a:extLst>
              </p:cNvPr>
              <p:cNvSpPr txBox="1">
                <a:spLocks noRot="1" noChangeAspect="1" noMove="1" noResize="1" noEditPoints="1" noAdjustHandles="1" noChangeArrowheads="1" noChangeShapeType="1" noTextEdit="1"/>
              </p:cNvSpPr>
              <p:nvPr/>
            </p:nvSpPr>
            <p:spPr>
              <a:xfrm>
                <a:off x="609600" y="5410200"/>
                <a:ext cx="1914177" cy="369332"/>
              </a:xfrm>
              <a:prstGeom prst="rect">
                <a:avLst/>
              </a:prstGeom>
              <a:blipFill>
                <a:blip r:embed="rId8"/>
                <a:stretch>
                  <a:fillRect r="-14968" b="-11667"/>
                </a:stretch>
              </a:blipFill>
            </p:spPr>
            <p:txBody>
              <a:bodyPr/>
              <a:lstStyle/>
              <a:p>
                <a:r>
                  <a:rPr lang="hi-IN">
                    <a:noFill/>
                  </a:rPr>
                  <a:t> </a:t>
                </a:r>
              </a:p>
            </p:txBody>
          </p:sp>
        </mc:Fallback>
      </mc:AlternateContent>
      <p:cxnSp>
        <p:nvCxnSpPr>
          <p:cNvPr id="18" name="Connector: Curved 17">
            <a:extLst>
              <a:ext uri="{FF2B5EF4-FFF2-40B4-BE49-F238E27FC236}">
                <a16:creationId xmlns:a16="http://schemas.microsoft.com/office/drawing/2014/main" xmlns="" id="{58CE53B1-68A1-4E55-A4F9-5A05F61726DF}"/>
              </a:ext>
            </a:extLst>
          </p:cNvPr>
          <p:cNvCxnSpPr>
            <a:cxnSpLocks/>
          </p:cNvCxnSpPr>
          <p:nvPr/>
        </p:nvCxnSpPr>
        <p:spPr>
          <a:xfrm flipV="1">
            <a:off x="774712" y="1496922"/>
            <a:ext cx="3721088" cy="12509"/>
          </a:xfrm>
          <a:prstGeom prst="curvedConnector3">
            <a:avLst>
              <a:gd name="adj1" fmla="val 50000"/>
            </a:avLst>
          </a:prstGeom>
          <a:ln w="38100">
            <a:prstDash val="sysDot"/>
            <a:headEnd type="triangle"/>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541044E1-912C-4BD0-B343-CDE486E3096E}"/>
              </a:ext>
            </a:extLst>
          </p:cNvPr>
          <p:cNvSpPr txBox="1"/>
          <p:nvPr/>
        </p:nvSpPr>
        <p:spPr>
          <a:xfrm>
            <a:off x="277526" y="5117068"/>
            <a:ext cx="3044423" cy="369332"/>
          </a:xfrm>
          <a:prstGeom prst="rect">
            <a:avLst/>
          </a:prstGeom>
          <a:noFill/>
        </p:spPr>
        <p:txBody>
          <a:bodyPr wrap="none" rtlCol="0">
            <a:spAutoFit/>
          </a:bodyPr>
          <a:lstStyle/>
          <a:p>
            <a:r>
              <a:rPr lang="en-US" dirty="0"/>
              <a:t>Characteristic eq. of SR-FF:</a:t>
            </a:r>
            <a:endParaRPr lang="hi-IN" dirty="0"/>
          </a:p>
        </p:txBody>
      </p:sp>
      <p:cxnSp>
        <p:nvCxnSpPr>
          <p:cNvPr id="26" name="Connector: Curved 25">
            <a:extLst>
              <a:ext uri="{FF2B5EF4-FFF2-40B4-BE49-F238E27FC236}">
                <a16:creationId xmlns:a16="http://schemas.microsoft.com/office/drawing/2014/main" xmlns="" id="{DBD00DF4-D96E-4D1D-ADAD-30BA88E6A02F}"/>
              </a:ext>
            </a:extLst>
          </p:cNvPr>
          <p:cNvCxnSpPr>
            <a:cxnSpLocks/>
          </p:cNvCxnSpPr>
          <p:nvPr/>
        </p:nvCxnSpPr>
        <p:spPr>
          <a:xfrm flipV="1">
            <a:off x="5029200" y="1474308"/>
            <a:ext cx="3429000" cy="1"/>
          </a:xfrm>
          <a:prstGeom prst="curvedConnector3">
            <a:avLst>
              <a:gd name="adj1" fmla="val 50000"/>
            </a:avLst>
          </a:prstGeom>
          <a:ln w="38100">
            <a:prstDash val="sysDot"/>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E36C5AFB-D191-4A72-A7DA-0D5515E1368C}"/>
                  </a:ext>
                </a:extLst>
              </p:cNvPr>
              <p:cNvSpPr txBox="1"/>
              <p:nvPr/>
            </p:nvSpPr>
            <p:spPr>
              <a:xfrm>
                <a:off x="5896239" y="6153552"/>
                <a:ext cx="4029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𝑅</m:t>
                      </m:r>
                    </m:oMath>
                  </m:oMathPara>
                </a14:m>
                <a:endParaRPr lang="hi-IN" dirty="0"/>
              </a:p>
            </p:txBody>
          </p:sp>
        </mc:Choice>
        <mc:Fallback xmlns="">
          <p:sp>
            <p:nvSpPr>
              <p:cNvPr id="25" name="TextBox 24">
                <a:extLst>
                  <a:ext uri="{FF2B5EF4-FFF2-40B4-BE49-F238E27FC236}">
                    <a16:creationId xmlns:a16="http://schemas.microsoft.com/office/drawing/2014/main" id="{E36C5AFB-D191-4A72-A7DA-0D5515E1368C}"/>
                  </a:ext>
                </a:extLst>
              </p:cNvPr>
              <p:cNvSpPr txBox="1">
                <a:spLocks noRot="1" noChangeAspect="1" noMove="1" noResize="1" noEditPoints="1" noAdjustHandles="1" noChangeArrowheads="1" noChangeShapeType="1" noTextEdit="1"/>
              </p:cNvSpPr>
              <p:nvPr/>
            </p:nvSpPr>
            <p:spPr>
              <a:xfrm>
                <a:off x="5896239" y="6153552"/>
                <a:ext cx="402995" cy="369332"/>
              </a:xfrm>
              <a:prstGeom prst="rect">
                <a:avLst/>
              </a:prstGeom>
              <a:blipFill>
                <a:blip r:embed="rId9"/>
                <a:stretch>
                  <a:fillRect/>
                </a:stretch>
              </a:blipFill>
            </p:spPr>
            <p:txBody>
              <a:bodyPr/>
              <a:lstStyle/>
              <a:p>
                <a:r>
                  <a:rPr lang="hi-IN">
                    <a:noFill/>
                  </a:rPr>
                  <a:t> </a:t>
                </a:r>
              </a:p>
            </p:txBody>
          </p:sp>
        </mc:Fallback>
      </mc:AlternateContent>
      <p:sp>
        <p:nvSpPr>
          <p:cNvPr id="28" name="Arrow: Left-Right 27">
            <a:extLst>
              <a:ext uri="{FF2B5EF4-FFF2-40B4-BE49-F238E27FC236}">
                <a16:creationId xmlns:a16="http://schemas.microsoft.com/office/drawing/2014/main" xmlns="" id="{CDC7D41B-6EA0-4D27-8B70-3D3EB5944153}"/>
              </a:ext>
            </a:extLst>
          </p:cNvPr>
          <p:cNvSpPr/>
          <p:nvPr/>
        </p:nvSpPr>
        <p:spPr>
          <a:xfrm>
            <a:off x="1127711" y="6204783"/>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NAND</a:t>
            </a:r>
            <a:endParaRPr lang="hi-IN"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FE1C0E98-2755-49A0-BFE3-69E782861CB5}"/>
                  </a:ext>
                </a:extLst>
              </p:cNvPr>
              <p:cNvSpPr txBox="1"/>
              <p:nvPr/>
            </p:nvSpPr>
            <p:spPr>
              <a:xfrm>
                <a:off x="2353532" y="6241514"/>
                <a:ext cx="411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𝑄</m:t>
                      </m:r>
                    </m:oMath>
                  </m:oMathPara>
                </a14:m>
                <a:endParaRPr lang="hi-IN" dirty="0"/>
              </a:p>
            </p:txBody>
          </p:sp>
        </mc:Choice>
        <mc:Fallback xmlns="">
          <p:sp>
            <p:nvSpPr>
              <p:cNvPr id="31" name="TextBox 30">
                <a:extLst>
                  <a:ext uri="{FF2B5EF4-FFF2-40B4-BE49-F238E27FC236}">
                    <a16:creationId xmlns:a16="http://schemas.microsoft.com/office/drawing/2014/main" id="{FE1C0E98-2755-49A0-BFE3-69E782861CB5}"/>
                  </a:ext>
                </a:extLst>
              </p:cNvPr>
              <p:cNvSpPr txBox="1">
                <a:spLocks noRot="1" noChangeAspect="1" noMove="1" noResize="1" noEditPoints="1" noAdjustHandles="1" noChangeArrowheads="1" noChangeShapeType="1" noTextEdit="1"/>
              </p:cNvSpPr>
              <p:nvPr/>
            </p:nvSpPr>
            <p:spPr>
              <a:xfrm>
                <a:off x="2353532" y="6241514"/>
                <a:ext cx="411010" cy="369332"/>
              </a:xfrm>
              <a:prstGeom prst="rect">
                <a:avLst/>
              </a:prstGeom>
              <a:blipFill>
                <a:blip r:embed="rId10"/>
                <a:stretch>
                  <a:fillRect b="-11667"/>
                </a:stretch>
              </a:blipFill>
            </p:spPr>
            <p:txBody>
              <a:bodyPr/>
              <a:lstStyle/>
              <a:p>
                <a:r>
                  <a:rPr lang="hi-IN">
                    <a:noFill/>
                  </a:rPr>
                  <a:t> </a:t>
                </a:r>
              </a:p>
            </p:txBody>
          </p:sp>
        </mc:Fallback>
      </mc:AlternateContent>
      <p:sp>
        <p:nvSpPr>
          <p:cNvPr id="32" name="Arrow: Left-Right 31">
            <a:extLst>
              <a:ext uri="{FF2B5EF4-FFF2-40B4-BE49-F238E27FC236}">
                <a16:creationId xmlns:a16="http://schemas.microsoft.com/office/drawing/2014/main" xmlns="" id="{CB1FBEB2-4C5F-46EA-814A-070335F7FE32}"/>
              </a:ext>
            </a:extLst>
          </p:cNvPr>
          <p:cNvSpPr/>
          <p:nvPr/>
        </p:nvSpPr>
        <p:spPr>
          <a:xfrm>
            <a:off x="6299234" y="6095902"/>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a:t>
            </a:r>
            <a:endParaRPr lang="hi-IN"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xmlns="" id="{EF6ABF2A-294F-41EE-9646-07C85DF132F8}"/>
                  </a:ext>
                </a:extLst>
              </p:cNvPr>
              <p:cNvSpPr txBox="1"/>
              <p:nvPr/>
            </p:nvSpPr>
            <p:spPr>
              <a:xfrm>
                <a:off x="7605281" y="6153552"/>
                <a:ext cx="411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𝑄</m:t>
                      </m:r>
                    </m:oMath>
                  </m:oMathPara>
                </a14:m>
                <a:endParaRPr lang="hi-IN" dirty="0"/>
              </a:p>
            </p:txBody>
          </p:sp>
        </mc:Choice>
        <mc:Fallback xmlns="">
          <p:sp>
            <p:nvSpPr>
              <p:cNvPr id="33" name="TextBox 32">
                <a:extLst>
                  <a:ext uri="{FF2B5EF4-FFF2-40B4-BE49-F238E27FC236}">
                    <a16:creationId xmlns:a16="http://schemas.microsoft.com/office/drawing/2014/main" id="{EF6ABF2A-294F-41EE-9646-07C85DF132F8}"/>
                  </a:ext>
                </a:extLst>
              </p:cNvPr>
              <p:cNvSpPr txBox="1">
                <a:spLocks noRot="1" noChangeAspect="1" noMove="1" noResize="1" noEditPoints="1" noAdjustHandles="1" noChangeArrowheads="1" noChangeShapeType="1" noTextEdit="1"/>
              </p:cNvSpPr>
              <p:nvPr/>
            </p:nvSpPr>
            <p:spPr>
              <a:xfrm>
                <a:off x="7605281" y="6153552"/>
                <a:ext cx="411010" cy="369332"/>
              </a:xfrm>
              <a:prstGeom prst="rect">
                <a:avLst/>
              </a:prstGeom>
              <a:blipFill>
                <a:blip r:embed="rId11"/>
                <a:stretch>
                  <a:fillRect b="-11475"/>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A7A140D7-8E50-42D7-9DB1-BDF33776704D}"/>
                  </a:ext>
                </a:extLst>
              </p:cNvPr>
              <p:cNvSpPr txBox="1"/>
              <p:nvPr/>
            </p:nvSpPr>
            <p:spPr>
              <a:xfrm>
                <a:off x="720471" y="6262433"/>
                <a:ext cx="3751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m:t>
                      </m:r>
                    </m:oMath>
                  </m:oMathPara>
                </a14:m>
                <a:endParaRPr lang="hi-IN" dirty="0"/>
              </a:p>
            </p:txBody>
          </p:sp>
        </mc:Choice>
        <mc:Fallback xmlns="">
          <p:sp>
            <p:nvSpPr>
              <p:cNvPr id="34" name="TextBox 33">
                <a:extLst>
                  <a:ext uri="{FF2B5EF4-FFF2-40B4-BE49-F238E27FC236}">
                    <a16:creationId xmlns:a16="http://schemas.microsoft.com/office/drawing/2014/main" id="{A7A140D7-8E50-42D7-9DB1-BDF33776704D}"/>
                  </a:ext>
                </a:extLst>
              </p:cNvPr>
              <p:cNvSpPr txBox="1">
                <a:spLocks noRot="1" noChangeAspect="1" noMove="1" noResize="1" noEditPoints="1" noAdjustHandles="1" noChangeArrowheads="1" noChangeShapeType="1" noTextEdit="1"/>
              </p:cNvSpPr>
              <p:nvPr/>
            </p:nvSpPr>
            <p:spPr>
              <a:xfrm>
                <a:off x="720471" y="6262433"/>
                <a:ext cx="375103" cy="369332"/>
              </a:xfrm>
              <a:prstGeom prst="rect">
                <a:avLst/>
              </a:prstGeom>
              <a:blipFill>
                <a:blip r:embed="rId12"/>
                <a:stretch>
                  <a:fillRect/>
                </a:stretch>
              </a:blipFill>
            </p:spPr>
            <p:txBody>
              <a:bodyPr/>
              <a:lstStyle/>
              <a:p>
                <a:r>
                  <a:rPr lang="hi-IN">
                    <a:noFill/>
                  </a:rPr>
                  <a:t> </a:t>
                </a:r>
              </a:p>
            </p:txBody>
          </p:sp>
        </mc:Fallback>
      </mc:AlternateContent>
    </p:spTree>
    <p:extLst>
      <p:ext uri="{BB962C8B-B14F-4D97-AF65-F5344CB8AC3E}">
        <p14:creationId xmlns:p14="http://schemas.microsoft.com/office/powerpoint/2010/main" val="285064680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5" name="Picture 4">
            <a:extLst>
              <a:ext uri="{FF2B5EF4-FFF2-40B4-BE49-F238E27FC236}">
                <a16:creationId xmlns:a16="http://schemas.microsoft.com/office/drawing/2014/main" xmlns="" id="{E4606371-D667-4DBF-9BC5-47A4B070216B}"/>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155575" y="1873197"/>
            <a:ext cx="3963942" cy="2007188"/>
          </a:xfrm>
          <a:prstGeom prst="rect">
            <a:avLst/>
          </a:prstGeom>
        </p:spPr>
      </p:pic>
      <p:pic>
        <p:nvPicPr>
          <p:cNvPr id="7" name="Picture 6">
            <a:extLst>
              <a:ext uri="{FF2B5EF4-FFF2-40B4-BE49-F238E27FC236}">
                <a16:creationId xmlns:a16="http://schemas.microsoft.com/office/drawing/2014/main" xmlns="" id="{FB70195E-B8A6-4187-BA70-189FAD134C9A}"/>
              </a:ext>
            </a:extLst>
          </p:cNvPr>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304800" y="4093044"/>
            <a:ext cx="3606459" cy="2103768"/>
          </a:xfrm>
          <a:prstGeom prst="rect">
            <a:avLst/>
          </a:prstGeom>
        </p:spPr>
      </p:pic>
      <p:pic>
        <p:nvPicPr>
          <p:cNvPr id="11" name="Picture 10">
            <a:extLst>
              <a:ext uri="{FF2B5EF4-FFF2-40B4-BE49-F238E27FC236}">
                <a16:creationId xmlns:a16="http://schemas.microsoft.com/office/drawing/2014/main" xmlns="" id="{9FA907BD-A70B-4C43-981D-3CB43962AA27}"/>
              </a:ext>
            </a:extLst>
          </p:cNvPr>
          <p:cNvPicPr>
            <a:picLocks noChangeAspect="1"/>
          </p:cNvPicPr>
          <p:nvPr/>
        </p:nvPicPr>
        <p:blipFill>
          <a:blip r:embed="rId7">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4119517" y="1659395"/>
            <a:ext cx="4929856" cy="2639355"/>
          </a:xfrm>
          <a:prstGeom prst="rect">
            <a:avLst/>
          </a:prstGeom>
        </p:spPr>
      </p:pic>
      <p:graphicFrame>
        <p:nvGraphicFramePr>
          <p:cNvPr id="12" name="Table 12">
            <a:extLst>
              <a:ext uri="{FF2B5EF4-FFF2-40B4-BE49-F238E27FC236}">
                <a16:creationId xmlns:a16="http://schemas.microsoft.com/office/drawing/2014/main" xmlns="" id="{03631E38-A827-4A70-83B9-8F4DEF8E8B3B}"/>
              </a:ext>
            </a:extLst>
          </p:cNvPr>
          <p:cNvGraphicFramePr>
            <a:graphicFrameLocks noGrp="1"/>
          </p:cNvGraphicFramePr>
          <p:nvPr>
            <p:extLst>
              <p:ext uri="{D42A27DB-BD31-4B8C-83A1-F6EECF244321}">
                <p14:modId xmlns:p14="http://schemas.microsoft.com/office/powerpoint/2010/main" val="754046422"/>
              </p:ext>
            </p:extLst>
          </p:nvPr>
        </p:nvGraphicFramePr>
        <p:xfrm>
          <a:off x="4087091" y="4517917"/>
          <a:ext cx="4929857" cy="2062480"/>
        </p:xfrm>
        <a:graphic>
          <a:graphicData uri="http://schemas.openxmlformats.org/drawingml/2006/table">
            <a:tbl>
              <a:tblPr firstRow="1" bandRow="1">
                <a:tableStyleId>{5940675A-B579-460E-94D1-54222C63F5DA}</a:tableStyleId>
              </a:tblPr>
              <a:tblGrid>
                <a:gridCol w="772752">
                  <a:extLst>
                    <a:ext uri="{9D8B030D-6E8A-4147-A177-3AD203B41FA5}">
                      <a16:colId xmlns:a16="http://schemas.microsoft.com/office/drawing/2014/main" xmlns="" val="91298807"/>
                    </a:ext>
                  </a:extLst>
                </a:gridCol>
                <a:gridCol w="694170">
                  <a:extLst>
                    <a:ext uri="{9D8B030D-6E8A-4147-A177-3AD203B41FA5}">
                      <a16:colId xmlns:a16="http://schemas.microsoft.com/office/drawing/2014/main" xmlns="" val="3541682573"/>
                    </a:ext>
                  </a:extLst>
                </a:gridCol>
                <a:gridCol w="723046">
                  <a:extLst>
                    <a:ext uri="{9D8B030D-6E8A-4147-A177-3AD203B41FA5}">
                      <a16:colId xmlns:a16="http://schemas.microsoft.com/office/drawing/2014/main" xmlns="" val="2010638980"/>
                    </a:ext>
                  </a:extLst>
                </a:gridCol>
                <a:gridCol w="920239">
                  <a:extLst>
                    <a:ext uri="{9D8B030D-6E8A-4147-A177-3AD203B41FA5}">
                      <a16:colId xmlns:a16="http://schemas.microsoft.com/office/drawing/2014/main" xmlns="" val="241059591"/>
                    </a:ext>
                  </a:extLst>
                </a:gridCol>
                <a:gridCol w="1819650">
                  <a:extLst>
                    <a:ext uri="{9D8B030D-6E8A-4147-A177-3AD203B41FA5}">
                      <a16:colId xmlns:a16="http://schemas.microsoft.com/office/drawing/2014/main" xmlns="" val="2961447496"/>
                    </a:ext>
                  </a:extLst>
                </a:gridCol>
              </a:tblGrid>
              <a:tr h="370840">
                <a:tc gridSpan="3">
                  <a:txBody>
                    <a:bodyPr/>
                    <a:lstStyle/>
                    <a:p>
                      <a:pPr algn="ctr"/>
                      <a:r>
                        <a:rPr lang="en-US" sz="1600" dirty="0"/>
                        <a:t>Inputs </a:t>
                      </a:r>
                      <a:endParaRPr lang="hi-IN" sz="1600" dirty="0"/>
                    </a:p>
                  </a:txBody>
                  <a:tcPr anchor="ctr"/>
                </a:tc>
                <a:tc hMerge="1">
                  <a:txBody>
                    <a:bodyPr/>
                    <a:lstStyle/>
                    <a:p>
                      <a:endParaRPr lang="hi-IN" dirty="0"/>
                    </a:p>
                  </a:txBody>
                  <a:tcPr/>
                </a:tc>
                <a:tc hMerge="1">
                  <a:txBody>
                    <a:bodyPr/>
                    <a:lstStyle/>
                    <a:p>
                      <a:endParaRPr lang="hi-IN" dirty="0"/>
                    </a:p>
                  </a:txBody>
                  <a:tcPr/>
                </a:tc>
                <a:tc rowSpan="2">
                  <a:txBody>
                    <a:bodyPr/>
                    <a:lstStyle/>
                    <a:p>
                      <a:pPr algn="ctr"/>
                      <a:r>
                        <a:rPr lang="en-US" sz="1600" dirty="0"/>
                        <a:t>Output</a:t>
                      </a:r>
                    </a:p>
                    <a:p>
                      <a:pPr algn="ctr"/>
                      <a:r>
                        <a:rPr lang="en-US" sz="1600" dirty="0"/>
                        <a:t>Q</a:t>
                      </a:r>
                      <a:endParaRPr lang="hi-IN" sz="1600" dirty="0"/>
                    </a:p>
                  </a:txBody>
                  <a:tcPr anchor="ctr"/>
                </a:tc>
                <a:tc rowSpan="2">
                  <a:txBody>
                    <a:bodyPr/>
                    <a:lstStyle/>
                    <a:p>
                      <a:pPr algn="ctr"/>
                      <a:r>
                        <a:rPr lang="en-US" sz="1600" dirty="0"/>
                        <a:t>Operation </a:t>
                      </a:r>
                      <a:endParaRPr lang="hi-IN" sz="1600" dirty="0"/>
                    </a:p>
                  </a:txBody>
                  <a:tcPr anchor="ctr"/>
                </a:tc>
                <a:extLst>
                  <a:ext uri="{0D108BD9-81ED-4DB2-BD59-A6C34878D82A}">
                    <a16:rowId xmlns:a16="http://schemas.microsoft.com/office/drawing/2014/main" xmlns="" val="2917162955"/>
                  </a:ext>
                </a:extLst>
              </a:tr>
              <a:tr h="370840">
                <a:tc>
                  <a:txBody>
                    <a:bodyPr/>
                    <a:lstStyle/>
                    <a:p>
                      <a:pPr algn="ctr"/>
                      <a:r>
                        <a:rPr lang="en-US" sz="1600" dirty="0"/>
                        <a:t>Clock (CK)</a:t>
                      </a:r>
                      <a:endParaRPr lang="hi-IN" sz="1600" dirty="0"/>
                    </a:p>
                  </a:txBody>
                  <a:tcPr anchor="ctr"/>
                </a:tc>
                <a:tc>
                  <a:txBody>
                    <a:bodyPr/>
                    <a:lstStyle/>
                    <a:p>
                      <a:pPr algn="ctr"/>
                      <a:r>
                        <a:rPr lang="en-US" sz="1600" dirty="0"/>
                        <a:t>Clear</a:t>
                      </a:r>
                    </a:p>
                    <a:p>
                      <a:pPr algn="ctr"/>
                      <a:r>
                        <a:rPr lang="en-US" sz="1600" dirty="0"/>
                        <a:t> (Cr)</a:t>
                      </a:r>
                      <a:endParaRPr lang="hi-IN" sz="1600" dirty="0"/>
                    </a:p>
                  </a:txBody>
                  <a:tcPr anchor="ctr"/>
                </a:tc>
                <a:tc>
                  <a:txBody>
                    <a:bodyPr/>
                    <a:lstStyle/>
                    <a:p>
                      <a:pPr algn="ctr"/>
                      <a:r>
                        <a:rPr lang="en-US" sz="1600" dirty="0"/>
                        <a:t>Preset</a:t>
                      </a:r>
                    </a:p>
                    <a:p>
                      <a:pPr algn="ctr"/>
                      <a:r>
                        <a:rPr lang="en-US" sz="1600" dirty="0"/>
                        <a:t> (</a:t>
                      </a:r>
                      <a:r>
                        <a:rPr lang="en-US" sz="1600" dirty="0" err="1"/>
                        <a:t>Pr</a:t>
                      </a:r>
                      <a:r>
                        <a:rPr lang="en-US" sz="1600" dirty="0"/>
                        <a:t>)</a:t>
                      </a:r>
                      <a:endParaRPr lang="hi-IN" sz="1600" dirty="0"/>
                    </a:p>
                  </a:txBody>
                  <a:tcPr anchor="ctr"/>
                </a:tc>
                <a:tc vMerge="1">
                  <a:txBody>
                    <a:bodyPr/>
                    <a:lstStyle/>
                    <a:p>
                      <a:r>
                        <a:rPr lang="en-US" dirty="0"/>
                        <a:t>Q</a:t>
                      </a:r>
                      <a:endParaRPr lang="hi-IN" dirty="0"/>
                    </a:p>
                  </a:txBody>
                  <a:tcPr/>
                </a:tc>
                <a:tc vMerge="1">
                  <a:txBody>
                    <a:bodyPr/>
                    <a:lstStyle/>
                    <a:p>
                      <a:endParaRPr lang="hi-IN" dirty="0"/>
                    </a:p>
                  </a:txBody>
                  <a:tcPr/>
                </a:tc>
                <a:extLst>
                  <a:ext uri="{0D108BD9-81ED-4DB2-BD59-A6C34878D82A}">
                    <a16:rowId xmlns:a16="http://schemas.microsoft.com/office/drawing/2014/main" xmlns="" val="599046946"/>
                  </a:ext>
                </a:extLst>
              </a:tr>
              <a:tr h="370840">
                <a:tc>
                  <a:txBody>
                    <a:bodyPr/>
                    <a:lstStyle/>
                    <a:p>
                      <a:pPr algn="ctr"/>
                      <a:r>
                        <a:rPr lang="en-US" sz="1600" dirty="0"/>
                        <a:t>1</a:t>
                      </a:r>
                      <a:endParaRPr lang="hi-IN" sz="1600" dirty="0"/>
                    </a:p>
                  </a:txBody>
                  <a:tcPr anchor="ctr"/>
                </a:tc>
                <a:tc>
                  <a:txBody>
                    <a:bodyPr/>
                    <a:lstStyle/>
                    <a:p>
                      <a:pPr algn="ctr"/>
                      <a:r>
                        <a:rPr lang="en-US" sz="1600" dirty="0"/>
                        <a:t>1</a:t>
                      </a:r>
                      <a:endParaRPr lang="hi-IN" sz="1600" dirty="0"/>
                    </a:p>
                  </a:txBody>
                  <a:tcPr anchor="ctr"/>
                </a:tc>
                <a:tc>
                  <a:txBody>
                    <a:bodyPr/>
                    <a:lstStyle/>
                    <a:p>
                      <a:pPr algn="ctr"/>
                      <a:r>
                        <a:rPr lang="en-US" sz="1600" dirty="0"/>
                        <a:t>1</a:t>
                      </a:r>
                      <a:endParaRPr lang="hi-IN" sz="1600" dirty="0"/>
                    </a:p>
                  </a:txBody>
                  <a:tcPr anchor="ctr"/>
                </a:tc>
                <a:tc>
                  <a:txBody>
                    <a:bodyPr/>
                    <a:lstStyle/>
                    <a:p>
                      <a:pPr algn="ctr"/>
                      <a:r>
                        <a:rPr lang="en-US" sz="1600" dirty="0"/>
                        <a:t>Q</a:t>
                      </a:r>
                      <a:r>
                        <a:rPr lang="en-US" sz="1600" baseline="-25000" dirty="0"/>
                        <a:t>n+1</a:t>
                      </a:r>
                      <a:endParaRPr lang="hi-IN" sz="1600" baseline="-25000" dirty="0"/>
                    </a:p>
                  </a:txBody>
                  <a:tcPr anchor="ctr"/>
                </a:tc>
                <a:tc>
                  <a:txBody>
                    <a:bodyPr/>
                    <a:lstStyle/>
                    <a:p>
                      <a:pPr algn="ctr"/>
                      <a:r>
                        <a:rPr lang="en-US" sz="1600" dirty="0"/>
                        <a:t>Normal FF</a:t>
                      </a:r>
                    </a:p>
                  </a:txBody>
                  <a:tcPr anchor="ctr"/>
                </a:tc>
                <a:extLst>
                  <a:ext uri="{0D108BD9-81ED-4DB2-BD59-A6C34878D82A}">
                    <a16:rowId xmlns:a16="http://schemas.microsoft.com/office/drawing/2014/main" xmlns="" val="3521896163"/>
                  </a:ext>
                </a:extLst>
              </a:tr>
              <a:tr h="370840">
                <a:tc>
                  <a:txBody>
                    <a:bodyPr/>
                    <a:lstStyle/>
                    <a:p>
                      <a:pPr algn="ctr"/>
                      <a:r>
                        <a:rPr lang="en-US" sz="1600" dirty="0"/>
                        <a:t>0</a:t>
                      </a:r>
                      <a:endParaRPr lang="hi-IN" sz="1600" dirty="0"/>
                    </a:p>
                  </a:txBody>
                  <a:tcPr anchor="ctr"/>
                </a:tc>
                <a:tc>
                  <a:txBody>
                    <a:bodyPr/>
                    <a:lstStyle/>
                    <a:p>
                      <a:pPr algn="ctr"/>
                      <a:r>
                        <a:rPr lang="en-US" sz="1600" dirty="0"/>
                        <a:t>0</a:t>
                      </a:r>
                      <a:endParaRPr lang="hi-IN" sz="1600" dirty="0"/>
                    </a:p>
                  </a:txBody>
                  <a:tcPr anchor="ctr"/>
                </a:tc>
                <a:tc>
                  <a:txBody>
                    <a:bodyPr/>
                    <a:lstStyle/>
                    <a:p>
                      <a:pPr algn="ctr"/>
                      <a:r>
                        <a:rPr lang="en-US" sz="1600" dirty="0"/>
                        <a:t>1</a:t>
                      </a:r>
                      <a:endParaRPr lang="hi-IN" sz="1600" dirty="0"/>
                    </a:p>
                  </a:txBody>
                  <a:tcPr anchor="ctr"/>
                </a:tc>
                <a:tc>
                  <a:txBody>
                    <a:bodyPr/>
                    <a:lstStyle/>
                    <a:p>
                      <a:pPr algn="ctr"/>
                      <a:r>
                        <a:rPr lang="en-US" sz="1600" dirty="0"/>
                        <a:t>0</a:t>
                      </a:r>
                      <a:endParaRPr lang="hi-IN" sz="1600" dirty="0"/>
                    </a:p>
                  </a:txBody>
                  <a:tcPr anchor="ctr"/>
                </a:tc>
                <a:tc>
                  <a:txBody>
                    <a:bodyPr/>
                    <a:lstStyle/>
                    <a:p>
                      <a:pPr algn="ctr"/>
                      <a:r>
                        <a:rPr lang="en-US" sz="1600" dirty="0"/>
                        <a:t>Clear</a:t>
                      </a:r>
                      <a:endParaRPr lang="hi-IN" sz="1600" dirty="0"/>
                    </a:p>
                  </a:txBody>
                  <a:tcPr anchor="ctr"/>
                </a:tc>
                <a:extLst>
                  <a:ext uri="{0D108BD9-81ED-4DB2-BD59-A6C34878D82A}">
                    <a16:rowId xmlns:a16="http://schemas.microsoft.com/office/drawing/2014/main" xmlns="" val="2726352858"/>
                  </a:ext>
                </a:extLst>
              </a:tr>
              <a:tr h="370840">
                <a:tc>
                  <a:txBody>
                    <a:bodyPr/>
                    <a:lstStyle/>
                    <a:p>
                      <a:pPr algn="ctr"/>
                      <a:r>
                        <a:rPr lang="en-US" sz="1600" dirty="0"/>
                        <a:t>0</a:t>
                      </a:r>
                      <a:endParaRPr lang="hi-IN" sz="1600" dirty="0"/>
                    </a:p>
                  </a:txBody>
                  <a:tcPr anchor="ctr"/>
                </a:tc>
                <a:tc>
                  <a:txBody>
                    <a:bodyPr/>
                    <a:lstStyle/>
                    <a:p>
                      <a:pPr algn="ctr"/>
                      <a:r>
                        <a:rPr lang="en-US" sz="1600" dirty="0"/>
                        <a:t>1</a:t>
                      </a:r>
                      <a:endParaRPr lang="hi-IN" sz="1600" dirty="0"/>
                    </a:p>
                  </a:txBody>
                  <a:tcPr anchor="ctr"/>
                </a:tc>
                <a:tc>
                  <a:txBody>
                    <a:bodyPr/>
                    <a:lstStyle/>
                    <a:p>
                      <a:pPr algn="ctr"/>
                      <a:r>
                        <a:rPr lang="en-US" sz="1600" dirty="0"/>
                        <a:t>0</a:t>
                      </a:r>
                      <a:endParaRPr lang="hi-IN" sz="1600" dirty="0"/>
                    </a:p>
                  </a:txBody>
                  <a:tcPr anchor="ctr"/>
                </a:tc>
                <a:tc>
                  <a:txBody>
                    <a:bodyPr/>
                    <a:lstStyle/>
                    <a:p>
                      <a:pPr algn="ctr"/>
                      <a:r>
                        <a:rPr lang="en-US" sz="1600" dirty="0"/>
                        <a:t>1</a:t>
                      </a:r>
                      <a:endParaRPr lang="hi-IN" sz="1600" dirty="0"/>
                    </a:p>
                  </a:txBody>
                  <a:tcPr anchor="ctr"/>
                </a:tc>
                <a:tc>
                  <a:txBody>
                    <a:bodyPr/>
                    <a:lstStyle/>
                    <a:p>
                      <a:pPr algn="ctr"/>
                      <a:r>
                        <a:rPr lang="en-US" sz="1600" dirty="0"/>
                        <a:t>Preset</a:t>
                      </a:r>
                      <a:endParaRPr lang="hi-IN" sz="1600" dirty="0"/>
                    </a:p>
                  </a:txBody>
                  <a:tcPr anchor="ctr"/>
                </a:tc>
                <a:extLst>
                  <a:ext uri="{0D108BD9-81ED-4DB2-BD59-A6C34878D82A}">
                    <a16:rowId xmlns:a16="http://schemas.microsoft.com/office/drawing/2014/main" xmlns="" val="3859720828"/>
                  </a:ext>
                </a:extLst>
              </a:tr>
            </a:tbl>
          </a:graphicData>
        </a:graphic>
      </p:graphicFrame>
      <p:sp>
        <p:nvSpPr>
          <p:cNvPr id="2" name="TextBox 1">
            <a:extLst>
              <a:ext uri="{FF2B5EF4-FFF2-40B4-BE49-F238E27FC236}">
                <a16:creationId xmlns:a16="http://schemas.microsoft.com/office/drawing/2014/main" xmlns="" id="{9D7886FF-1DB2-452D-9FB1-BEEE3BADF3E8}"/>
              </a:ext>
            </a:extLst>
          </p:cNvPr>
          <p:cNvSpPr txBox="1"/>
          <p:nvPr/>
        </p:nvSpPr>
        <p:spPr>
          <a:xfrm>
            <a:off x="2937142" y="1440228"/>
            <a:ext cx="2364750" cy="369332"/>
          </a:xfrm>
          <a:prstGeom prst="rect">
            <a:avLst/>
          </a:prstGeom>
          <a:noFill/>
        </p:spPr>
        <p:txBody>
          <a:bodyPr wrap="none" rtlCol="0">
            <a:spAutoFit/>
          </a:bodyPr>
          <a:lstStyle/>
          <a:p>
            <a:r>
              <a:rPr lang="en-US" b="1" dirty="0"/>
              <a:t>Clocked RS flip flop</a:t>
            </a:r>
            <a:endParaRPr lang="hi-IN" b="1" dirty="0"/>
          </a:p>
        </p:txBody>
      </p:sp>
    </p:spTree>
    <p:extLst>
      <p:ext uri="{BB962C8B-B14F-4D97-AF65-F5344CB8AC3E}">
        <p14:creationId xmlns:p14="http://schemas.microsoft.com/office/powerpoint/2010/main" val="118382841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38C25027-62C5-4AF6-81DE-D78D87DECA9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945540" y="4042839"/>
            <a:ext cx="4213051" cy="2409651"/>
          </a:xfrm>
          <a:prstGeom prst="rect">
            <a:avLst/>
          </a:prstGeom>
        </p:spPr>
      </p:pic>
      <mc:AlternateContent xmlns:mc="http://schemas.openxmlformats.org/markup-compatibility/2006" xmlns:a14="http://schemas.microsoft.com/office/drawing/2010/main">
        <mc:Choice Requires="a14">
          <p:graphicFrame>
            <p:nvGraphicFramePr>
              <p:cNvPr id="5" name="Table 3">
                <a:extLst>
                  <a:ext uri="{FF2B5EF4-FFF2-40B4-BE49-F238E27FC236}">
                    <a16:creationId xmlns:a16="http://schemas.microsoft.com/office/drawing/2014/main" xmlns="" id="{47E993B7-1B16-497E-9EFE-834160DDAD5A}"/>
                  </a:ext>
                </a:extLst>
              </p:cNvPr>
              <p:cNvGraphicFramePr>
                <a:graphicFrameLocks noGrp="1"/>
              </p:cNvGraphicFramePr>
              <p:nvPr>
                <p:extLst>
                  <p:ext uri="{D42A27DB-BD31-4B8C-83A1-F6EECF244321}">
                    <p14:modId xmlns:p14="http://schemas.microsoft.com/office/powerpoint/2010/main" val="1581915760"/>
                  </p:ext>
                </p:extLst>
              </p:nvPr>
            </p:nvGraphicFramePr>
            <p:xfrm>
              <a:off x="134499" y="1709176"/>
              <a:ext cx="5504301" cy="1308344"/>
            </p:xfrm>
            <a:graphic>
              <a:graphicData uri="http://schemas.openxmlformats.org/drawingml/2006/table">
                <a:tbl>
                  <a:tblPr firstRow="1" bandRow="1">
                    <a:tableStyleId>{5940675A-B579-460E-94D1-54222C63F5DA}</a:tableStyleId>
                  </a:tblPr>
                  <a:tblGrid>
                    <a:gridCol w="617485">
                      <a:extLst>
                        <a:ext uri="{9D8B030D-6E8A-4147-A177-3AD203B41FA5}">
                          <a16:colId xmlns:a16="http://schemas.microsoft.com/office/drawing/2014/main" xmlns="" val="2540920656"/>
                        </a:ext>
                      </a:extLst>
                    </a:gridCol>
                    <a:gridCol w="603310">
                      <a:extLst>
                        <a:ext uri="{9D8B030D-6E8A-4147-A177-3AD203B41FA5}">
                          <a16:colId xmlns:a16="http://schemas.microsoft.com/office/drawing/2014/main" xmlns="" val="1613483716"/>
                        </a:ext>
                      </a:extLst>
                    </a:gridCol>
                    <a:gridCol w="1206622">
                      <a:extLst>
                        <a:ext uri="{9D8B030D-6E8A-4147-A177-3AD203B41FA5}">
                          <a16:colId xmlns:a16="http://schemas.microsoft.com/office/drawing/2014/main" xmlns="" val="407581435"/>
                        </a:ext>
                      </a:extLst>
                    </a:gridCol>
                    <a:gridCol w="1266953">
                      <a:extLst>
                        <a:ext uri="{9D8B030D-6E8A-4147-A177-3AD203B41FA5}">
                          <a16:colId xmlns:a16="http://schemas.microsoft.com/office/drawing/2014/main" xmlns="" val="3952418235"/>
                        </a:ext>
                      </a:extLst>
                    </a:gridCol>
                    <a:gridCol w="1809931">
                      <a:extLst>
                        <a:ext uri="{9D8B030D-6E8A-4147-A177-3AD203B41FA5}">
                          <a16:colId xmlns:a16="http://schemas.microsoft.com/office/drawing/2014/main" xmlns="" val="2729566177"/>
                        </a:ext>
                      </a:extLst>
                    </a:gridCol>
                  </a:tblGrid>
                  <a:tr h="272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dirty="0" smtClean="0">
                                    <a:latin typeface="Cambria Math" panose="02040503050406030204" pitchFamily="18" charset="0"/>
                                  </a:rPr>
                                  <m:t>𝑆</m:t>
                                </m:r>
                              </m:oMath>
                            </m:oMathPara>
                          </a14:m>
                          <a:endParaRPr lang="hi-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𝑅</m:t>
                                </m:r>
                              </m:oMath>
                            </m:oMathPara>
                          </a14:m>
                          <a:endParaRPr lang="hi-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dirty="0" smtClean="0">
                                        <a:latin typeface="Cambria Math"/>
                                      </a:rPr>
                                    </m:ctrlPr>
                                  </m:sSubPr>
                                  <m:e>
                                    <m:r>
                                      <a:rPr lang="en-US" sz="1600" b="0" i="1" dirty="0" smtClean="0">
                                        <a:latin typeface="Cambria Math" panose="02040503050406030204" pitchFamily="18" charset="0"/>
                                      </a:rPr>
                                      <m:t>𝑄</m:t>
                                    </m:r>
                                  </m:e>
                                  <m:sub>
                                    <m:r>
                                      <a:rPr lang="en-US" sz="1600" b="0" i="1" dirty="0" smtClean="0">
                                        <a:latin typeface="Cambria Math" panose="02040503050406030204" pitchFamily="18" charset="0"/>
                                      </a:rPr>
                                      <m:t>𝑛</m:t>
                                    </m:r>
                                    <m:r>
                                      <a:rPr lang="en-US" sz="1600" b="0" i="1" dirty="0" smtClean="0">
                                        <a:latin typeface="Cambria Math" panose="02040503050406030204" pitchFamily="18" charset="0"/>
                                      </a:rPr>
                                      <m:t>+1</m:t>
                                    </m:r>
                                  </m:sub>
                                </m:sSub>
                              </m:oMath>
                            </m:oMathPara>
                          </a14:m>
                          <a:endParaRPr lang="hi-IN" sz="1600"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1600" i="1" dirty="0" smtClean="0">
                                        <a:latin typeface="Cambria Math"/>
                                      </a:rPr>
                                    </m:ctrlPr>
                                  </m:accPr>
                                  <m:e>
                                    <m:sSub>
                                      <m:sSubPr>
                                        <m:ctrlPr>
                                          <a:rPr lang="en-US" sz="1600" i="1" dirty="0" smtClean="0">
                                            <a:latin typeface="Cambria Math"/>
                                          </a:rPr>
                                        </m:ctrlPr>
                                      </m:sSubPr>
                                      <m:e>
                                        <m:r>
                                          <a:rPr lang="en-US" sz="1600" b="0" i="1" dirty="0" smtClean="0">
                                            <a:latin typeface="Cambria Math" panose="02040503050406030204" pitchFamily="18" charset="0"/>
                                          </a:rPr>
                                          <m:t>𝑄</m:t>
                                        </m:r>
                                      </m:e>
                                      <m:sub>
                                        <m:r>
                                          <a:rPr lang="en-US" sz="1600" b="0" i="1" dirty="0" smtClean="0">
                                            <a:latin typeface="Cambria Math" panose="02040503050406030204" pitchFamily="18" charset="0"/>
                                          </a:rPr>
                                          <m:t>𝑛</m:t>
                                        </m:r>
                                        <m:r>
                                          <a:rPr lang="en-US" sz="1600" b="0" i="1" dirty="0" smtClean="0">
                                            <a:latin typeface="Cambria Math" panose="02040503050406030204" pitchFamily="18" charset="0"/>
                                          </a:rPr>
                                          <m:t>+1</m:t>
                                        </m:r>
                                      </m:sub>
                                    </m:sSub>
                                  </m:e>
                                </m:acc>
                              </m:oMath>
                            </m:oMathPara>
                          </a14:m>
                          <a:endParaRPr lang="hi-IN" sz="1600" dirty="0"/>
                        </a:p>
                      </a:txBody>
                      <a:tcPr/>
                    </a:tc>
                    <a:tc>
                      <a:txBody>
                        <a:bodyPr/>
                        <a:lstStyle/>
                        <a:p>
                          <a:pPr algn="ctr"/>
                          <a:r>
                            <a:rPr lang="en-US" sz="1600" dirty="0"/>
                            <a:t>Remarks</a:t>
                          </a:r>
                          <a:endParaRPr lang="hi-IN" sz="1600" dirty="0"/>
                        </a:p>
                      </a:txBody>
                      <a:tcPr/>
                    </a:tc>
                    <a:extLst>
                      <a:ext uri="{0D108BD9-81ED-4DB2-BD59-A6C34878D82A}">
                        <a16:rowId xmlns:a16="http://schemas.microsoft.com/office/drawing/2014/main" xmlns="" val="4221064220"/>
                      </a:ext>
                    </a:extLst>
                  </a:tr>
                  <a:tr h="393372">
                    <a:tc gridSpan="5">
                      <a:txBody>
                        <a:bodyPr/>
                        <a:lstStyle/>
                        <a:p>
                          <a:pPr algn="ctr"/>
                          <a:r>
                            <a:rPr lang="en-US" sz="1600" dirty="0">
                              <a:solidFill>
                                <a:schemeClr val="tx1"/>
                              </a:solidFill>
                            </a:rPr>
                            <a:t>……………………….</a:t>
                          </a:r>
                          <a:endParaRPr lang="hi-IN" sz="1600" dirty="0">
                            <a:solidFill>
                              <a:schemeClr val="tx1"/>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extLst>
                      <a:ext uri="{0D108BD9-81ED-4DB2-BD59-A6C34878D82A}">
                        <a16:rowId xmlns:a16="http://schemas.microsoft.com/office/drawing/2014/main" xmlns="" val="3232914784"/>
                      </a:ext>
                    </a:extLst>
                  </a:tr>
                  <a:tr h="37084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Not valid</a:t>
                          </a:r>
                          <a:endParaRPr lang="hi-IN" sz="1600" dirty="0"/>
                        </a:p>
                      </a:txBody>
                      <a:tcPr/>
                    </a:tc>
                    <a:tc>
                      <a:txBody>
                        <a:bodyPr/>
                        <a:lstStyle/>
                        <a:p>
                          <a:pPr algn="ctr"/>
                          <a:r>
                            <a:rPr lang="en-US" sz="1600" dirty="0"/>
                            <a:t>Not valid </a:t>
                          </a:r>
                          <a:endParaRPr lang="hi-IN" sz="1600" dirty="0"/>
                        </a:p>
                      </a:txBody>
                      <a:tcPr/>
                    </a:tc>
                    <a:tc>
                      <a:txBody>
                        <a:bodyPr/>
                        <a:lstStyle/>
                        <a:p>
                          <a:pPr algn="ctr"/>
                          <a:r>
                            <a:rPr lang="en-US" sz="1600" b="1" dirty="0">
                              <a:solidFill>
                                <a:srgbClr val="FF0000"/>
                              </a:solidFill>
                            </a:rPr>
                            <a:t>Invalid combination</a:t>
                          </a:r>
                          <a:endParaRPr lang="hi-IN" sz="1600" b="1" dirty="0">
                            <a:solidFill>
                              <a:srgbClr val="FF0000"/>
                            </a:solidFill>
                          </a:endParaRPr>
                        </a:p>
                      </a:txBody>
                      <a:tcPr/>
                    </a:tc>
                    <a:extLst>
                      <a:ext uri="{0D108BD9-81ED-4DB2-BD59-A6C34878D82A}">
                        <a16:rowId xmlns:a16="http://schemas.microsoft.com/office/drawing/2014/main" xmlns="" val="952779659"/>
                      </a:ext>
                    </a:extLst>
                  </a:tr>
                </a:tbl>
              </a:graphicData>
            </a:graphic>
          </p:graphicFrame>
        </mc:Choice>
        <mc:Fallback xmlns="">
          <p:graphicFrame>
            <p:nvGraphicFramePr>
              <p:cNvPr id="5" name="Table 3">
                <a:extLst>
                  <a:ext uri="{FF2B5EF4-FFF2-40B4-BE49-F238E27FC236}">
                    <a16:creationId xmlns:a16="http://schemas.microsoft.com/office/drawing/2014/main" id="{47E993B7-1B16-497E-9EFE-834160DDAD5A}"/>
                  </a:ext>
                </a:extLst>
              </p:cNvPr>
              <p:cNvGraphicFramePr>
                <a:graphicFrameLocks noGrp="1"/>
              </p:cNvGraphicFramePr>
              <p:nvPr>
                <p:extLst>
                  <p:ext uri="{D42A27DB-BD31-4B8C-83A1-F6EECF244321}">
                    <p14:modId xmlns:p14="http://schemas.microsoft.com/office/powerpoint/2010/main" val="1581915760"/>
                  </p:ext>
                </p:extLst>
              </p:nvPr>
            </p:nvGraphicFramePr>
            <p:xfrm>
              <a:off x="134499" y="1709176"/>
              <a:ext cx="5504301" cy="1308344"/>
            </p:xfrm>
            <a:graphic>
              <a:graphicData uri="http://schemas.openxmlformats.org/drawingml/2006/table">
                <a:tbl>
                  <a:tblPr firstRow="1" bandRow="1">
                    <a:tableStyleId>{5940675A-B579-460E-94D1-54222C63F5DA}</a:tableStyleId>
                  </a:tblPr>
                  <a:tblGrid>
                    <a:gridCol w="617485">
                      <a:extLst>
                        <a:ext uri="{9D8B030D-6E8A-4147-A177-3AD203B41FA5}">
                          <a16:colId xmlns:a16="http://schemas.microsoft.com/office/drawing/2014/main" val="2540920656"/>
                        </a:ext>
                      </a:extLst>
                    </a:gridCol>
                    <a:gridCol w="603310">
                      <a:extLst>
                        <a:ext uri="{9D8B030D-6E8A-4147-A177-3AD203B41FA5}">
                          <a16:colId xmlns:a16="http://schemas.microsoft.com/office/drawing/2014/main" val="1613483716"/>
                        </a:ext>
                      </a:extLst>
                    </a:gridCol>
                    <a:gridCol w="1206622">
                      <a:extLst>
                        <a:ext uri="{9D8B030D-6E8A-4147-A177-3AD203B41FA5}">
                          <a16:colId xmlns:a16="http://schemas.microsoft.com/office/drawing/2014/main" val="407581435"/>
                        </a:ext>
                      </a:extLst>
                    </a:gridCol>
                    <a:gridCol w="1266953">
                      <a:extLst>
                        <a:ext uri="{9D8B030D-6E8A-4147-A177-3AD203B41FA5}">
                          <a16:colId xmlns:a16="http://schemas.microsoft.com/office/drawing/2014/main" val="3952418235"/>
                        </a:ext>
                      </a:extLst>
                    </a:gridCol>
                    <a:gridCol w="1809931">
                      <a:extLst>
                        <a:ext uri="{9D8B030D-6E8A-4147-A177-3AD203B41FA5}">
                          <a16:colId xmlns:a16="http://schemas.microsoft.com/office/drawing/2014/main" val="2729566177"/>
                        </a:ext>
                      </a:extLst>
                    </a:gridCol>
                  </a:tblGrid>
                  <a:tr h="335852">
                    <a:tc>
                      <a:txBody>
                        <a:bodyPr/>
                        <a:lstStyle/>
                        <a:p>
                          <a:endParaRPr lang="hi-IN"/>
                        </a:p>
                      </a:txBody>
                      <a:tcPr>
                        <a:blipFill>
                          <a:blip r:embed="rId5"/>
                          <a:stretch>
                            <a:fillRect l="-990" t="-7273" r="-797030" b="-314545"/>
                          </a:stretch>
                        </a:blipFill>
                      </a:tcPr>
                    </a:tc>
                    <a:tc>
                      <a:txBody>
                        <a:bodyPr/>
                        <a:lstStyle/>
                        <a:p>
                          <a:endParaRPr lang="hi-IN"/>
                        </a:p>
                      </a:txBody>
                      <a:tcPr>
                        <a:blipFill>
                          <a:blip r:embed="rId5"/>
                          <a:stretch>
                            <a:fillRect l="-103030" t="-7273" r="-713131" b="-314545"/>
                          </a:stretch>
                        </a:blipFill>
                      </a:tcPr>
                    </a:tc>
                    <a:tc>
                      <a:txBody>
                        <a:bodyPr/>
                        <a:lstStyle/>
                        <a:p>
                          <a:endParaRPr lang="hi-IN"/>
                        </a:p>
                      </a:txBody>
                      <a:tcPr>
                        <a:blipFill>
                          <a:blip r:embed="rId5"/>
                          <a:stretch>
                            <a:fillRect l="-101515" t="-7273" r="-256566" b="-314545"/>
                          </a:stretch>
                        </a:blipFill>
                      </a:tcPr>
                    </a:tc>
                    <a:tc>
                      <a:txBody>
                        <a:bodyPr/>
                        <a:lstStyle/>
                        <a:p>
                          <a:endParaRPr lang="hi-IN"/>
                        </a:p>
                      </a:txBody>
                      <a:tcPr>
                        <a:blipFill>
                          <a:blip r:embed="rId5"/>
                          <a:stretch>
                            <a:fillRect l="-191827" t="-7273" r="-144231" b="-314545"/>
                          </a:stretch>
                        </a:blipFill>
                      </a:tcPr>
                    </a:tc>
                    <a:tc>
                      <a:txBody>
                        <a:bodyPr/>
                        <a:lstStyle/>
                        <a:p>
                          <a:pPr algn="ctr"/>
                          <a:r>
                            <a:rPr lang="en-US" sz="1600" dirty="0"/>
                            <a:t>Remarks</a:t>
                          </a:r>
                          <a:endParaRPr lang="hi-IN" sz="1600" dirty="0"/>
                        </a:p>
                      </a:txBody>
                      <a:tcPr/>
                    </a:tc>
                    <a:extLst>
                      <a:ext uri="{0D108BD9-81ED-4DB2-BD59-A6C34878D82A}">
                        <a16:rowId xmlns:a16="http://schemas.microsoft.com/office/drawing/2014/main" val="4221064220"/>
                      </a:ext>
                    </a:extLst>
                  </a:tr>
                  <a:tr h="393372">
                    <a:tc gridSpan="5">
                      <a:txBody>
                        <a:bodyPr/>
                        <a:lstStyle/>
                        <a:p>
                          <a:pPr algn="ctr"/>
                          <a:r>
                            <a:rPr lang="en-US" sz="1600" dirty="0">
                              <a:solidFill>
                                <a:schemeClr val="tx1"/>
                              </a:solidFill>
                            </a:rPr>
                            <a:t>……………………….</a:t>
                          </a:r>
                          <a:endParaRPr lang="hi-IN" sz="1600" dirty="0">
                            <a:solidFill>
                              <a:schemeClr val="tx1"/>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tc hMerge="1">
                      <a:txBody>
                        <a:bodyPr/>
                        <a:lstStyle/>
                        <a:p>
                          <a:pPr algn="ctr"/>
                          <a:endParaRPr lang="hi-IN" sz="1600" dirty="0">
                            <a:solidFill>
                              <a:schemeClr val="bg1">
                                <a:lumMod val="65000"/>
                              </a:schemeClr>
                            </a:solidFill>
                          </a:endParaRPr>
                        </a:p>
                      </a:txBody>
                      <a:tcPr/>
                    </a:tc>
                    <a:extLst>
                      <a:ext uri="{0D108BD9-81ED-4DB2-BD59-A6C34878D82A}">
                        <a16:rowId xmlns:a16="http://schemas.microsoft.com/office/drawing/2014/main" val="3232914784"/>
                      </a:ext>
                    </a:extLst>
                  </a:tr>
                  <a:tr h="579120">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Not valid</a:t>
                          </a:r>
                          <a:endParaRPr lang="hi-IN" sz="1600" dirty="0"/>
                        </a:p>
                      </a:txBody>
                      <a:tcPr/>
                    </a:tc>
                    <a:tc>
                      <a:txBody>
                        <a:bodyPr/>
                        <a:lstStyle/>
                        <a:p>
                          <a:pPr algn="ctr"/>
                          <a:r>
                            <a:rPr lang="en-US" sz="1600" dirty="0"/>
                            <a:t>Not valid </a:t>
                          </a:r>
                          <a:endParaRPr lang="hi-IN" sz="1600" dirty="0"/>
                        </a:p>
                      </a:txBody>
                      <a:tcPr/>
                    </a:tc>
                    <a:tc>
                      <a:txBody>
                        <a:bodyPr/>
                        <a:lstStyle/>
                        <a:p>
                          <a:pPr algn="ctr"/>
                          <a:r>
                            <a:rPr lang="en-US" sz="1600" b="1" dirty="0">
                              <a:solidFill>
                                <a:srgbClr val="FF0000"/>
                              </a:solidFill>
                            </a:rPr>
                            <a:t>Invalid combination</a:t>
                          </a:r>
                          <a:endParaRPr lang="hi-IN" sz="1600" b="1" dirty="0">
                            <a:solidFill>
                              <a:srgbClr val="FF0000"/>
                            </a:solidFill>
                          </a:endParaRPr>
                        </a:p>
                      </a:txBody>
                      <a:tcPr/>
                    </a:tc>
                    <a:extLst>
                      <a:ext uri="{0D108BD9-81ED-4DB2-BD59-A6C34878D82A}">
                        <a16:rowId xmlns:a16="http://schemas.microsoft.com/office/drawing/2014/main" val="952779659"/>
                      </a:ext>
                    </a:extLst>
                  </a:tr>
                </a:tbl>
              </a:graphicData>
            </a:graphic>
          </p:graphicFrame>
        </mc:Fallback>
      </mc:AlternateContent>
      <p:sp>
        <p:nvSpPr>
          <p:cNvPr id="6" name="TextBox 5">
            <a:extLst>
              <a:ext uri="{FF2B5EF4-FFF2-40B4-BE49-F238E27FC236}">
                <a16:creationId xmlns:a16="http://schemas.microsoft.com/office/drawing/2014/main" xmlns="" id="{84963484-0B35-43AC-9717-C6B67FC66990}"/>
              </a:ext>
            </a:extLst>
          </p:cNvPr>
          <p:cNvSpPr txBox="1"/>
          <p:nvPr/>
        </p:nvSpPr>
        <p:spPr>
          <a:xfrm>
            <a:off x="3844878" y="1324149"/>
            <a:ext cx="1454244" cy="369332"/>
          </a:xfrm>
          <a:prstGeom prst="rect">
            <a:avLst/>
          </a:prstGeom>
          <a:noFill/>
        </p:spPr>
        <p:txBody>
          <a:bodyPr wrap="none" rtlCol="0">
            <a:spAutoFit/>
          </a:bodyPr>
          <a:lstStyle/>
          <a:p>
            <a:r>
              <a:rPr lang="en-US" b="1" dirty="0"/>
              <a:t>JK- flip flop</a:t>
            </a:r>
            <a:endParaRPr lang="hi-IN" b="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19BD680F-A431-4290-B29C-4494323722F7}"/>
                  </a:ext>
                </a:extLst>
              </p:cNvPr>
              <p:cNvSpPr txBox="1"/>
              <p:nvPr/>
            </p:nvSpPr>
            <p:spPr>
              <a:xfrm>
                <a:off x="5802549" y="1727036"/>
                <a:ext cx="1143000" cy="646908"/>
              </a:xfrm>
              <a:prstGeom prst="rect">
                <a:avLst/>
              </a:prstGeom>
              <a:noFill/>
              <a:ln w="28575">
                <a:solidFill>
                  <a:schemeClr val="tx1"/>
                </a:solidFill>
                <a:prstDash val="dash"/>
              </a:ln>
            </p:spPr>
            <p:txBody>
              <a:bodyPr wrap="square" rtlCol="0" anchor="ctr" anchorCtr="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𝐽</m:t>
                      </m:r>
                      <m:acc>
                        <m:accPr>
                          <m:chr m:val="̅"/>
                          <m:ctrlPr>
                            <a:rPr lang="en-US" b="0" i="1" smtClean="0">
                              <a:latin typeface="Cambria Math"/>
                            </a:rPr>
                          </m:ctrlPr>
                        </m:accPr>
                        <m:e>
                          <m:r>
                            <a:rPr lang="en-US" b="0" i="1" smtClean="0">
                              <a:latin typeface="Cambria Math" panose="02040503050406030204" pitchFamily="18" charset="0"/>
                            </a:rPr>
                            <m:t>𝑄</m:t>
                          </m:r>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𝐾𝑄</m:t>
                      </m:r>
                    </m:oMath>
                  </m:oMathPara>
                </a14:m>
                <a:endParaRPr lang="hi-IN" dirty="0"/>
              </a:p>
            </p:txBody>
          </p:sp>
        </mc:Choice>
        <mc:Fallback xmlns="">
          <p:sp>
            <p:nvSpPr>
              <p:cNvPr id="2" name="TextBox 1">
                <a:extLst>
                  <a:ext uri="{FF2B5EF4-FFF2-40B4-BE49-F238E27FC236}">
                    <a16:creationId xmlns:a16="http://schemas.microsoft.com/office/drawing/2014/main" id="{19BD680F-A431-4290-B29C-4494323722F7}"/>
                  </a:ext>
                </a:extLst>
              </p:cNvPr>
              <p:cNvSpPr txBox="1">
                <a:spLocks noRot="1" noChangeAspect="1" noMove="1" noResize="1" noEditPoints="1" noAdjustHandles="1" noChangeArrowheads="1" noChangeShapeType="1" noTextEdit="1"/>
              </p:cNvSpPr>
              <p:nvPr/>
            </p:nvSpPr>
            <p:spPr>
              <a:xfrm>
                <a:off x="5802549" y="1727036"/>
                <a:ext cx="1143000" cy="646908"/>
              </a:xfrm>
              <a:prstGeom prst="rect">
                <a:avLst/>
              </a:prstGeom>
              <a:blipFill>
                <a:blip r:embed="rId6"/>
                <a:stretch>
                  <a:fillRect r="-6771" b="-4505"/>
                </a:stretch>
              </a:blipFill>
              <a:ln w="28575">
                <a:solidFill>
                  <a:schemeClr val="tx1"/>
                </a:solidFill>
                <a:prstDash val="dash"/>
              </a:ln>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4" name="Table 6">
                <a:extLst>
                  <a:ext uri="{FF2B5EF4-FFF2-40B4-BE49-F238E27FC236}">
                    <a16:creationId xmlns:a16="http://schemas.microsoft.com/office/drawing/2014/main" xmlns="" id="{AF117688-3069-44AE-897C-60C1D96182E5}"/>
                  </a:ext>
                </a:extLst>
              </p:cNvPr>
              <p:cNvGraphicFramePr>
                <a:graphicFrameLocks noGrp="1"/>
              </p:cNvGraphicFramePr>
              <p:nvPr>
                <p:extLst>
                  <p:ext uri="{D42A27DB-BD31-4B8C-83A1-F6EECF244321}">
                    <p14:modId xmlns:p14="http://schemas.microsoft.com/office/powerpoint/2010/main" val="373326354"/>
                  </p:ext>
                </p:extLst>
              </p:nvPr>
            </p:nvGraphicFramePr>
            <p:xfrm>
              <a:off x="155575" y="3124200"/>
              <a:ext cx="4766563" cy="3328290"/>
            </p:xfrm>
            <a:graphic>
              <a:graphicData uri="http://schemas.openxmlformats.org/drawingml/2006/table">
                <a:tbl>
                  <a:tblPr firstRow="1" bandRow="1">
                    <a:tableStyleId>{5940675A-B579-460E-94D1-54222C63F5DA}</a:tableStyleId>
                  </a:tblPr>
                  <a:tblGrid>
                    <a:gridCol w="447103">
                      <a:extLst>
                        <a:ext uri="{9D8B030D-6E8A-4147-A177-3AD203B41FA5}">
                          <a16:colId xmlns:a16="http://schemas.microsoft.com/office/drawing/2014/main" xmlns="" val="407567622"/>
                        </a:ext>
                      </a:extLst>
                    </a:gridCol>
                    <a:gridCol w="506222">
                      <a:extLst>
                        <a:ext uri="{9D8B030D-6E8A-4147-A177-3AD203B41FA5}">
                          <a16:colId xmlns:a16="http://schemas.microsoft.com/office/drawing/2014/main" xmlns="" val="3364223628"/>
                        </a:ext>
                      </a:extLst>
                    </a:gridCol>
                    <a:gridCol w="512826">
                      <a:extLst>
                        <a:ext uri="{9D8B030D-6E8A-4147-A177-3AD203B41FA5}">
                          <a16:colId xmlns:a16="http://schemas.microsoft.com/office/drawing/2014/main" xmlns="" val="3047701932"/>
                        </a:ext>
                      </a:extLst>
                    </a:gridCol>
                    <a:gridCol w="512826">
                      <a:extLst>
                        <a:ext uri="{9D8B030D-6E8A-4147-A177-3AD203B41FA5}">
                          <a16:colId xmlns:a16="http://schemas.microsoft.com/office/drawing/2014/main" xmlns="" val="1711082572"/>
                        </a:ext>
                      </a:extLst>
                    </a:gridCol>
                    <a:gridCol w="501586">
                      <a:extLst>
                        <a:ext uri="{9D8B030D-6E8A-4147-A177-3AD203B41FA5}">
                          <a16:colId xmlns:a16="http://schemas.microsoft.com/office/drawing/2014/main" xmlns="" val="2794039028"/>
                        </a:ext>
                      </a:extLst>
                    </a:gridCol>
                    <a:gridCol w="762000">
                      <a:extLst>
                        <a:ext uri="{9D8B030D-6E8A-4147-A177-3AD203B41FA5}">
                          <a16:colId xmlns:a16="http://schemas.microsoft.com/office/drawing/2014/main" xmlns="" val="345830238"/>
                        </a:ext>
                      </a:extLst>
                    </a:gridCol>
                    <a:gridCol w="1524000">
                      <a:extLst>
                        <a:ext uri="{9D8B030D-6E8A-4147-A177-3AD203B41FA5}">
                          <a16:colId xmlns:a16="http://schemas.microsoft.com/office/drawing/2014/main" xmlns="" val="2302111144"/>
                        </a:ext>
                      </a:extLst>
                    </a:gridCol>
                  </a:tblGrid>
                  <a:tr h="370840">
                    <a:tc gridSpan="2">
                      <a:txBody>
                        <a:bodyPr/>
                        <a:lstStyle/>
                        <a:p>
                          <a:pPr algn="ctr"/>
                          <a:r>
                            <a:rPr lang="en-US" sz="1400" dirty="0"/>
                            <a:t>Data </a:t>
                          </a:r>
                        </a:p>
                        <a:p>
                          <a:pPr algn="ctr"/>
                          <a:r>
                            <a:rPr lang="en-US" sz="1400" dirty="0"/>
                            <a:t>inputs</a:t>
                          </a:r>
                          <a:endParaRPr lang="hi-IN" sz="1400" dirty="0"/>
                        </a:p>
                      </a:txBody>
                      <a:tcPr/>
                    </a:tc>
                    <a:tc hMerge="1">
                      <a:txBody>
                        <a:bodyPr/>
                        <a:lstStyle/>
                        <a:p>
                          <a:endParaRPr lang="hi-IN" dirty="0"/>
                        </a:p>
                      </a:txBody>
                      <a:tcPr/>
                    </a:tc>
                    <a:tc gridSpan="2">
                      <a:txBody>
                        <a:bodyPr/>
                        <a:lstStyle/>
                        <a:p>
                          <a:pPr algn="ctr"/>
                          <a:r>
                            <a:rPr lang="en-US" sz="1400" dirty="0"/>
                            <a:t>Outputs</a:t>
                          </a:r>
                          <a:endParaRPr lang="hi-IN" sz="1400" dirty="0"/>
                        </a:p>
                      </a:txBody>
                      <a:tcPr/>
                    </a:tc>
                    <a:tc hMerge="1">
                      <a:txBody>
                        <a:bodyPr/>
                        <a:lstStyle/>
                        <a:p>
                          <a:endParaRPr lang="hi-IN" dirty="0"/>
                        </a:p>
                      </a:txBody>
                      <a:tcPr/>
                    </a:tc>
                    <a:tc gridSpan="2">
                      <a:txBody>
                        <a:bodyPr/>
                        <a:lstStyle/>
                        <a:p>
                          <a:pPr algn="ctr"/>
                          <a:r>
                            <a:rPr lang="en-US" sz="1400" dirty="0"/>
                            <a:t>Inputs to SR </a:t>
                          </a:r>
                        </a:p>
                        <a:p>
                          <a:pPr algn="ctr"/>
                          <a:r>
                            <a:rPr lang="en-US" sz="1400" dirty="0"/>
                            <a:t>FF</a:t>
                          </a:r>
                          <a:endParaRPr lang="hi-IN" sz="1400" dirty="0"/>
                        </a:p>
                      </a:txBody>
                      <a:tcPr/>
                    </a:tc>
                    <a:tc hMerge="1">
                      <a:txBody>
                        <a:bodyPr/>
                        <a:lstStyle/>
                        <a:p>
                          <a:endParaRPr lang="hi-IN" dirty="0"/>
                        </a:p>
                      </a:txBody>
                      <a:tcPr/>
                    </a:tc>
                    <a:tc>
                      <a:txBody>
                        <a:bodyPr/>
                        <a:lstStyle/>
                        <a:p>
                          <a:pPr algn="ctr"/>
                          <a:r>
                            <a:rPr lang="en-US" sz="1400" dirty="0"/>
                            <a:t>Output</a:t>
                          </a:r>
                        </a:p>
                        <a:p>
                          <a:pPr algn="ctr"/>
                          <a14:m>
                            <m:oMathPara xmlns:m="http://schemas.openxmlformats.org/officeDocument/2006/math">
                              <m:oMathParaPr>
                                <m:jc m:val="centerGroup"/>
                              </m:oMathParaPr>
                              <m:oMath xmlns:m="http://schemas.openxmlformats.org/officeDocument/2006/math">
                                <m:sSub>
                                  <m:sSubPr>
                                    <m:ctrlPr>
                                      <a:rPr lang="hi-IN" sz="1400" i="1" smtClean="0">
                                        <a:latin typeface="Cambria Math"/>
                                      </a:rPr>
                                    </m:ctrlPr>
                                  </m:sSubPr>
                                  <m:e>
                                    <m:r>
                                      <a:rPr lang="en-US" sz="1400" b="0" smtClean="0">
                                        <a:latin typeface="Cambria Math" panose="02040503050406030204" pitchFamily="18" charset="0"/>
                                      </a:rPr>
                                      <m:t>𝑄</m:t>
                                    </m:r>
                                  </m:e>
                                  <m:sub>
                                    <m:r>
                                      <a:rPr lang="en-US" sz="1400" b="0" smtClean="0">
                                        <a:latin typeface="Cambria Math" panose="02040503050406030204" pitchFamily="18" charset="0"/>
                                      </a:rPr>
                                      <m:t>𝑛</m:t>
                                    </m:r>
                                    <m:r>
                                      <a:rPr lang="en-US" sz="1400" b="0" i="1" smtClean="0">
                                        <a:latin typeface="Cambria Math" panose="02040503050406030204" pitchFamily="18" charset="0"/>
                                      </a:rPr>
                                      <m:t>+1</m:t>
                                    </m:r>
                                  </m:sub>
                                </m:sSub>
                              </m:oMath>
                            </m:oMathPara>
                          </a14:m>
                          <a:endParaRPr lang="hi-IN" sz="1400" dirty="0"/>
                        </a:p>
                      </a:txBody>
                      <a:tcPr/>
                    </a:tc>
                    <a:extLst>
                      <a:ext uri="{0D108BD9-81ED-4DB2-BD59-A6C34878D82A}">
                        <a16:rowId xmlns:a16="http://schemas.microsoft.com/office/drawing/2014/main" xmlns="" val="3310331034"/>
                      </a:ext>
                    </a:extLst>
                  </a:tr>
                  <a:tr h="243840">
                    <a:tc>
                      <a:txBody>
                        <a:bodyPr/>
                        <a:lstStyle/>
                        <a:p>
                          <a:pPr algn="ctr"/>
                          <a14:m>
                            <m:oMathPara xmlns:m="http://schemas.openxmlformats.org/officeDocument/2006/math">
                              <m:oMathParaPr>
                                <m:jc m:val="centerGroup"/>
                              </m:oMathParaPr>
                              <m:oMath xmlns:m="http://schemas.openxmlformats.org/officeDocument/2006/math">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𝐽</m:t>
                                    </m:r>
                                  </m:e>
                                  <m:sub>
                                    <m:r>
                                      <a:rPr lang="en-US" sz="1400" b="0" i="1" smtClean="0">
                                        <a:solidFill>
                                          <a:schemeClr val="tx1"/>
                                        </a:solidFill>
                                        <a:latin typeface="Cambria Math" panose="02040503050406030204" pitchFamily="18" charset="0"/>
                                      </a:rPr>
                                      <m:t>𝑛</m:t>
                                    </m:r>
                                  </m:sub>
                                </m:sSub>
                              </m:oMath>
                            </m:oMathPara>
                          </a14:m>
                          <a:endParaRPr lang="hi-IN" sz="14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𝐾</m:t>
                                    </m:r>
                                  </m:e>
                                  <m:sub>
                                    <m:r>
                                      <a:rPr lang="en-US" sz="1400" b="0" i="1" smtClean="0">
                                        <a:solidFill>
                                          <a:schemeClr val="tx1"/>
                                        </a:solidFill>
                                        <a:latin typeface="Cambria Math" panose="02040503050406030204" pitchFamily="18" charset="0"/>
                                      </a:rPr>
                                      <m:t>𝑛</m:t>
                                    </m:r>
                                  </m:sub>
                                </m:sSub>
                              </m:oMath>
                            </m:oMathPara>
                          </a14:m>
                          <a:endParaRPr lang="hi-IN" sz="14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𝑄</m:t>
                                    </m:r>
                                  </m:e>
                                  <m:sub>
                                    <m:r>
                                      <a:rPr lang="en-US" sz="1400" b="0" i="1" smtClean="0">
                                        <a:solidFill>
                                          <a:schemeClr val="tx1"/>
                                        </a:solidFill>
                                        <a:latin typeface="Cambria Math" panose="02040503050406030204" pitchFamily="18" charset="0"/>
                                      </a:rPr>
                                      <m:t>𝑛</m:t>
                                    </m:r>
                                  </m:sub>
                                </m:sSub>
                              </m:oMath>
                            </m:oMathPara>
                          </a14:m>
                          <a:endParaRPr lang="hi-IN" sz="14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hi-IN" sz="1400" b="0" i="1" smtClean="0">
                                        <a:solidFill>
                                          <a:schemeClr val="tx1"/>
                                        </a:solidFill>
                                        <a:latin typeface="Cambria Math"/>
                                      </a:rPr>
                                    </m:ctrlPr>
                                  </m:accPr>
                                  <m:e>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𝑄</m:t>
                                        </m:r>
                                      </m:e>
                                      <m:sub>
                                        <m:r>
                                          <a:rPr lang="en-US" sz="1400" b="0" i="1" smtClean="0">
                                            <a:solidFill>
                                              <a:schemeClr val="tx1"/>
                                            </a:solidFill>
                                            <a:latin typeface="Cambria Math" panose="02040503050406030204" pitchFamily="18" charset="0"/>
                                          </a:rPr>
                                          <m:t>𝑛</m:t>
                                        </m:r>
                                      </m:sub>
                                    </m:sSub>
                                  </m:e>
                                </m:acc>
                              </m:oMath>
                            </m:oMathPara>
                          </a14:m>
                          <a:endParaRPr lang="hi-IN" sz="14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𝑆</m:t>
                                    </m:r>
                                  </m:e>
                                  <m:sub>
                                    <m:r>
                                      <a:rPr lang="en-US" sz="1400" b="0" i="1" smtClean="0">
                                        <a:solidFill>
                                          <a:schemeClr val="tx1"/>
                                        </a:solidFill>
                                        <a:latin typeface="Cambria Math" panose="02040503050406030204" pitchFamily="18" charset="0"/>
                                      </a:rPr>
                                      <m:t>𝑛</m:t>
                                    </m:r>
                                  </m:sub>
                                </m:sSub>
                              </m:oMath>
                            </m:oMathPara>
                          </a14:m>
                          <a:endParaRPr lang="hi-IN" sz="1400" b="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400" b="0" i="1" smtClean="0">
                                        <a:solidFill>
                                          <a:schemeClr val="tx1"/>
                                        </a:solidFill>
                                        <a:latin typeface="Cambria Math"/>
                                      </a:rPr>
                                    </m:ctrlPr>
                                  </m:sSubPr>
                                  <m:e>
                                    <m:r>
                                      <a:rPr lang="en-US" sz="1400" b="0" i="1" smtClean="0">
                                        <a:solidFill>
                                          <a:schemeClr val="tx1"/>
                                        </a:solidFill>
                                        <a:latin typeface="Cambria Math" panose="02040503050406030204" pitchFamily="18" charset="0"/>
                                      </a:rPr>
                                      <m:t>𝑅</m:t>
                                    </m:r>
                                  </m:e>
                                  <m:sub>
                                    <m:r>
                                      <a:rPr lang="en-US" sz="1400" b="0" i="1" smtClean="0">
                                        <a:solidFill>
                                          <a:schemeClr val="tx1"/>
                                        </a:solidFill>
                                        <a:latin typeface="Cambria Math" panose="02040503050406030204" pitchFamily="18" charset="0"/>
                                      </a:rPr>
                                      <m:t>𝑛</m:t>
                                    </m:r>
                                  </m:sub>
                                </m:sSub>
                              </m:oMath>
                            </m:oMathPara>
                          </a14:m>
                          <a:endParaRPr lang="hi-IN" sz="1400" b="0" dirty="0">
                            <a:solidFill>
                              <a:schemeClr val="tx1"/>
                            </a:solidFill>
                          </a:endParaRPr>
                        </a:p>
                      </a:txBody>
                      <a:tcPr/>
                    </a:tc>
                    <a:tc>
                      <a:txBody>
                        <a:bodyPr/>
                        <a:lstStyle/>
                        <a:p>
                          <a:pPr algn="ctr"/>
                          <a:endParaRPr lang="hi-IN" sz="1400" dirty="0"/>
                        </a:p>
                      </a:txBody>
                      <a:tcPr/>
                    </a:tc>
                    <a:extLst>
                      <a:ext uri="{0D108BD9-81ED-4DB2-BD59-A6C34878D82A}">
                        <a16:rowId xmlns:a16="http://schemas.microsoft.com/office/drawing/2014/main" xmlns="" val="2830945201"/>
                      </a:ext>
                    </a:extLst>
                  </a:tr>
                  <a:tr h="243395">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t>0 (=</a:t>
                          </a:r>
                          <a14:m>
                            <m:oMath xmlns:m="http://schemas.openxmlformats.org/officeDocument/2006/math">
                              <m:sSub>
                                <m:sSubPr>
                                  <m:ctrlPr>
                                    <a:rPr lang="hi-IN" sz="1400" i="1" smtClean="0">
                                      <a:solidFill>
                                        <a:srgbClr val="00B0F0"/>
                                      </a:solidFill>
                                      <a:latin typeface="Cambria Math"/>
                                    </a:rPr>
                                  </m:ctrlPr>
                                </m:sSubPr>
                                <m:e>
                                  <m:r>
                                    <a:rPr lang="en-US" sz="1400" b="0" smtClean="0">
                                      <a:solidFill>
                                        <a:srgbClr val="00B0F0"/>
                                      </a:solidFill>
                                      <a:latin typeface="Cambria Math" panose="02040503050406030204" pitchFamily="18" charset="0"/>
                                    </a:rPr>
                                    <m:t>𝑄</m:t>
                                  </m:r>
                                </m:e>
                                <m:sub>
                                  <m:r>
                                    <a:rPr lang="en-US" sz="1400" b="0" smtClean="0">
                                      <a:solidFill>
                                        <a:srgbClr val="00B0F0"/>
                                      </a:solidFill>
                                      <a:latin typeface="Cambria Math" panose="02040503050406030204" pitchFamily="18" charset="0"/>
                                    </a:rPr>
                                    <m:t>𝑛</m:t>
                                  </m:r>
                                </m:sub>
                              </m:sSub>
                            </m:oMath>
                          </a14:m>
                          <a:r>
                            <a:rPr lang="en-US" sz="1400" dirty="0"/>
                            <a:t>)</a:t>
                          </a:r>
                          <a:endParaRPr lang="hi-IN" sz="1400" dirty="0"/>
                        </a:p>
                      </a:txBody>
                      <a:tcPr/>
                    </a:tc>
                    <a:extLst>
                      <a:ext uri="{0D108BD9-81ED-4DB2-BD59-A6C34878D82A}">
                        <a16:rowId xmlns:a16="http://schemas.microsoft.com/office/drawing/2014/main" xmlns="" val="2689150241"/>
                      </a:ext>
                    </a:extLst>
                  </a:tr>
                  <a:tr h="243395">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t>1 (=</a:t>
                          </a:r>
                          <a14:m>
                            <m:oMath xmlns:m="http://schemas.openxmlformats.org/officeDocument/2006/math">
                              <m:sSub>
                                <m:sSubPr>
                                  <m:ctrlPr>
                                    <a:rPr lang="hi-IN" sz="1400" i="1" smtClean="0">
                                      <a:solidFill>
                                        <a:srgbClr val="00B0F0"/>
                                      </a:solidFill>
                                      <a:latin typeface="Cambria Math"/>
                                    </a:rPr>
                                  </m:ctrlPr>
                                </m:sSubPr>
                                <m:e>
                                  <m:r>
                                    <a:rPr lang="en-US" sz="1400" b="0" smtClean="0">
                                      <a:solidFill>
                                        <a:srgbClr val="00B0F0"/>
                                      </a:solidFill>
                                      <a:latin typeface="Cambria Math" panose="02040503050406030204" pitchFamily="18" charset="0"/>
                                    </a:rPr>
                                    <m:t>𝑄</m:t>
                                  </m:r>
                                </m:e>
                                <m:sub>
                                  <m:r>
                                    <a:rPr lang="en-US" sz="1400" b="0" smtClean="0">
                                      <a:solidFill>
                                        <a:srgbClr val="00B0F0"/>
                                      </a:solidFill>
                                      <a:latin typeface="Cambria Math" panose="02040503050406030204" pitchFamily="18" charset="0"/>
                                    </a:rPr>
                                    <m:t>𝑛</m:t>
                                  </m:r>
                                </m:sub>
                              </m:sSub>
                            </m:oMath>
                          </a14:m>
                          <a:r>
                            <a:rPr lang="en-US" sz="1400" dirty="0"/>
                            <a:t>)</a:t>
                          </a:r>
                          <a:endParaRPr lang="hi-IN" sz="1400" dirty="0"/>
                        </a:p>
                      </a:txBody>
                      <a:tcPr/>
                    </a:tc>
                    <a:extLst>
                      <a:ext uri="{0D108BD9-81ED-4DB2-BD59-A6C34878D82A}">
                        <a16:rowId xmlns:a16="http://schemas.microsoft.com/office/drawing/2014/main" xmlns="" val="773779846"/>
                      </a:ext>
                    </a:extLst>
                  </a:tr>
                  <a:tr h="243395">
                    <a:tc>
                      <a:txBody>
                        <a:bodyPr/>
                        <a:lstStyle/>
                        <a:p>
                          <a:pPr algn="ctr"/>
                          <a:r>
                            <a:rPr lang="en-US" sz="1400" b="0" dirty="0">
                              <a:solidFill>
                                <a:srgbClr val="C00000"/>
                              </a:solidFill>
                            </a:rPr>
                            <a:t>1</a:t>
                          </a:r>
                          <a:endParaRPr lang="hi-IN" sz="1400" b="0" dirty="0">
                            <a:solidFill>
                              <a:srgbClr val="C00000"/>
                            </a:solidFill>
                          </a:endParaRPr>
                        </a:p>
                      </a:txBody>
                      <a:tcPr/>
                    </a:tc>
                    <a:tc>
                      <a:txBody>
                        <a:bodyPr/>
                        <a:lstStyle/>
                        <a:p>
                          <a:pPr algn="ctr"/>
                          <a:r>
                            <a:rPr lang="en-US" sz="1400" b="0" dirty="0">
                              <a:solidFill>
                                <a:srgbClr val="C00000"/>
                              </a:solidFill>
                            </a:rPr>
                            <a:t>0</a:t>
                          </a:r>
                          <a:endParaRPr lang="hi-IN" sz="1400" b="0" dirty="0">
                            <a:solidFill>
                              <a:srgbClr val="C0000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C00000"/>
                              </a:solidFill>
                            </a:rPr>
                            <a:t>1</a:t>
                          </a:r>
                          <a:endParaRPr lang="hi-IN" sz="1400" dirty="0">
                            <a:solidFill>
                              <a:srgbClr val="C00000"/>
                            </a:solidFill>
                          </a:endParaRPr>
                        </a:p>
                      </a:txBody>
                      <a:tcPr/>
                    </a:tc>
                    <a:extLst>
                      <a:ext uri="{0D108BD9-81ED-4DB2-BD59-A6C34878D82A}">
                        <a16:rowId xmlns:a16="http://schemas.microsoft.com/office/drawing/2014/main" xmlns="" val="512107957"/>
                      </a:ext>
                    </a:extLst>
                  </a:tr>
                  <a:tr h="243395">
                    <a:tc>
                      <a:txBody>
                        <a:bodyPr/>
                        <a:lstStyle/>
                        <a:p>
                          <a:pPr algn="ctr"/>
                          <a:r>
                            <a:rPr lang="en-US" sz="1400" b="0" dirty="0">
                              <a:solidFill>
                                <a:srgbClr val="C00000"/>
                              </a:solidFill>
                            </a:rPr>
                            <a:t>1</a:t>
                          </a:r>
                          <a:endParaRPr lang="hi-IN" sz="1400" b="0" dirty="0">
                            <a:solidFill>
                              <a:srgbClr val="C00000"/>
                            </a:solidFill>
                          </a:endParaRPr>
                        </a:p>
                      </a:txBody>
                      <a:tcPr/>
                    </a:tc>
                    <a:tc>
                      <a:txBody>
                        <a:bodyPr/>
                        <a:lstStyle/>
                        <a:p>
                          <a:pPr algn="ctr"/>
                          <a:r>
                            <a:rPr lang="en-US" sz="1400" b="0" dirty="0">
                              <a:solidFill>
                                <a:srgbClr val="C00000"/>
                              </a:solidFill>
                            </a:rPr>
                            <a:t>0</a:t>
                          </a:r>
                          <a:endParaRPr lang="hi-IN" sz="1400" b="0" dirty="0">
                            <a:solidFill>
                              <a:srgbClr val="C0000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C00000"/>
                              </a:solidFill>
                            </a:rPr>
                            <a:t>1</a:t>
                          </a:r>
                          <a:endParaRPr lang="hi-IN" sz="1400" dirty="0">
                            <a:solidFill>
                              <a:srgbClr val="C00000"/>
                            </a:solidFill>
                          </a:endParaRPr>
                        </a:p>
                      </a:txBody>
                      <a:tcPr/>
                    </a:tc>
                    <a:extLst>
                      <a:ext uri="{0D108BD9-81ED-4DB2-BD59-A6C34878D82A}">
                        <a16:rowId xmlns:a16="http://schemas.microsoft.com/office/drawing/2014/main" xmlns="" val="1313254492"/>
                      </a:ext>
                    </a:extLst>
                  </a:tr>
                  <a:tr h="243395">
                    <a:tc>
                      <a:txBody>
                        <a:bodyPr/>
                        <a:lstStyle/>
                        <a:p>
                          <a:pPr algn="ctr"/>
                          <a:r>
                            <a:rPr lang="en-US" sz="1400" b="0" dirty="0">
                              <a:solidFill>
                                <a:srgbClr val="00B050"/>
                              </a:solidFill>
                            </a:rPr>
                            <a:t>0</a:t>
                          </a:r>
                          <a:endParaRPr lang="hi-IN" sz="1400" b="0" dirty="0">
                            <a:solidFill>
                              <a:srgbClr val="00B050"/>
                            </a:solidFill>
                          </a:endParaRPr>
                        </a:p>
                      </a:txBody>
                      <a:tcPr/>
                    </a:tc>
                    <a:tc>
                      <a:txBody>
                        <a:bodyPr/>
                        <a:lstStyle/>
                        <a:p>
                          <a:pPr algn="ctr"/>
                          <a:r>
                            <a:rPr lang="en-US" sz="1400" b="0" dirty="0">
                              <a:solidFill>
                                <a:srgbClr val="00B050"/>
                              </a:solidFill>
                            </a:rPr>
                            <a:t>1</a:t>
                          </a:r>
                          <a:endParaRPr lang="hi-IN" sz="1400" b="0" dirty="0">
                            <a:solidFill>
                              <a:srgbClr val="00B05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00B050"/>
                              </a:solidFill>
                            </a:rPr>
                            <a:t>0</a:t>
                          </a:r>
                          <a:endParaRPr lang="hi-IN" sz="1400" dirty="0">
                            <a:solidFill>
                              <a:srgbClr val="00B050"/>
                            </a:solidFill>
                          </a:endParaRPr>
                        </a:p>
                      </a:txBody>
                      <a:tcPr/>
                    </a:tc>
                    <a:extLst>
                      <a:ext uri="{0D108BD9-81ED-4DB2-BD59-A6C34878D82A}">
                        <a16:rowId xmlns:a16="http://schemas.microsoft.com/office/drawing/2014/main" xmlns="" val="3331368286"/>
                      </a:ext>
                    </a:extLst>
                  </a:tr>
                  <a:tr h="243395">
                    <a:tc>
                      <a:txBody>
                        <a:bodyPr/>
                        <a:lstStyle/>
                        <a:p>
                          <a:pPr algn="ctr"/>
                          <a:r>
                            <a:rPr lang="en-US" sz="1400" b="0" dirty="0">
                              <a:solidFill>
                                <a:srgbClr val="00B050"/>
                              </a:solidFill>
                            </a:rPr>
                            <a:t>0</a:t>
                          </a:r>
                          <a:endParaRPr lang="hi-IN" sz="1400" b="0" dirty="0">
                            <a:solidFill>
                              <a:srgbClr val="00B050"/>
                            </a:solidFill>
                          </a:endParaRPr>
                        </a:p>
                      </a:txBody>
                      <a:tcPr/>
                    </a:tc>
                    <a:tc>
                      <a:txBody>
                        <a:bodyPr/>
                        <a:lstStyle/>
                        <a:p>
                          <a:pPr algn="ctr"/>
                          <a:r>
                            <a:rPr lang="en-US" sz="1400" b="0" dirty="0">
                              <a:solidFill>
                                <a:srgbClr val="00B050"/>
                              </a:solidFill>
                            </a:rPr>
                            <a:t>1</a:t>
                          </a:r>
                          <a:endParaRPr lang="hi-IN" sz="1400" b="0" dirty="0">
                            <a:solidFill>
                              <a:srgbClr val="00B05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dirty="0">
                              <a:solidFill>
                                <a:srgbClr val="00B050"/>
                              </a:solidFill>
                            </a:rPr>
                            <a:t>0</a:t>
                          </a:r>
                          <a:endParaRPr lang="hi-IN" sz="1400" dirty="0">
                            <a:solidFill>
                              <a:srgbClr val="00B050"/>
                            </a:solidFill>
                          </a:endParaRPr>
                        </a:p>
                      </a:txBody>
                      <a:tcPr/>
                    </a:tc>
                    <a:extLst>
                      <a:ext uri="{0D108BD9-81ED-4DB2-BD59-A6C34878D82A}">
                        <a16:rowId xmlns:a16="http://schemas.microsoft.com/office/drawing/2014/main" xmlns="" val="3469799489"/>
                      </a:ext>
                    </a:extLst>
                  </a:tr>
                  <a:tr h="243395">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t>1 (=</a:t>
                          </a:r>
                          <a14:m>
                            <m:oMath xmlns:m="http://schemas.openxmlformats.org/officeDocument/2006/math">
                              <m:acc>
                                <m:accPr>
                                  <m:chr m:val="̅"/>
                                  <m:ctrlPr>
                                    <a:rPr lang="hi-IN" sz="1400" i="1" smtClean="0">
                                      <a:latin typeface="Cambria Math"/>
                                    </a:rPr>
                                  </m:ctrlPr>
                                </m:accPr>
                                <m:e>
                                  <m:sSub>
                                    <m:sSubPr>
                                      <m:ctrlPr>
                                        <a:rPr lang="hi-IN" sz="1400" i="1" smtClean="0">
                                          <a:solidFill>
                                            <a:srgbClr val="002060"/>
                                          </a:solidFill>
                                          <a:latin typeface="Cambria Math"/>
                                        </a:rPr>
                                      </m:ctrlPr>
                                    </m:sSubPr>
                                    <m:e>
                                      <m:r>
                                        <a:rPr lang="en-US" sz="1400" b="0" smtClean="0">
                                          <a:solidFill>
                                            <a:srgbClr val="002060"/>
                                          </a:solidFill>
                                          <a:latin typeface="Cambria Math" panose="02040503050406030204" pitchFamily="18" charset="0"/>
                                        </a:rPr>
                                        <m:t>𝑄</m:t>
                                      </m:r>
                                    </m:e>
                                    <m:sub>
                                      <m:r>
                                        <a:rPr lang="en-US" sz="1400" b="0" smtClean="0">
                                          <a:solidFill>
                                            <a:srgbClr val="002060"/>
                                          </a:solidFill>
                                          <a:latin typeface="Cambria Math" panose="02040503050406030204" pitchFamily="18" charset="0"/>
                                        </a:rPr>
                                        <m:t>𝑛</m:t>
                                      </m:r>
                                    </m:sub>
                                  </m:sSub>
                                </m:e>
                              </m:acc>
                            </m:oMath>
                          </a14:m>
                          <a:r>
                            <a:rPr lang="en-US" sz="1400" dirty="0"/>
                            <a:t>)</a:t>
                          </a:r>
                          <a:endParaRPr lang="hi-IN" sz="1400" dirty="0"/>
                        </a:p>
                      </a:txBody>
                      <a:tcPr/>
                    </a:tc>
                    <a:extLst>
                      <a:ext uri="{0D108BD9-81ED-4DB2-BD59-A6C34878D82A}">
                        <a16:rowId xmlns:a16="http://schemas.microsoft.com/office/drawing/2014/main" xmlns="" val="1662850617"/>
                      </a:ext>
                    </a:extLst>
                  </a:tr>
                  <a:tr h="370840">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dirty="0"/>
                            <a:t>0 (=</a:t>
                          </a:r>
                          <a14:m>
                            <m:oMath xmlns:m="http://schemas.openxmlformats.org/officeDocument/2006/math">
                              <m:acc>
                                <m:accPr>
                                  <m:chr m:val="̅"/>
                                  <m:ctrlPr>
                                    <a:rPr lang="hi-IN" sz="1400" i="1" smtClean="0">
                                      <a:latin typeface="Cambria Math"/>
                                    </a:rPr>
                                  </m:ctrlPr>
                                </m:accPr>
                                <m:e>
                                  <m:sSub>
                                    <m:sSubPr>
                                      <m:ctrlPr>
                                        <a:rPr lang="hi-IN" sz="1400" i="1" smtClean="0">
                                          <a:solidFill>
                                            <a:srgbClr val="002060"/>
                                          </a:solidFill>
                                          <a:latin typeface="Cambria Math"/>
                                        </a:rPr>
                                      </m:ctrlPr>
                                    </m:sSubPr>
                                    <m:e>
                                      <m:r>
                                        <a:rPr lang="en-US" sz="1400" b="0" smtClean="0">
                                          <a:solidFill>
                                            <a:srgbClr val="002060"/>
                                          </a:solidFill>
                                          <a:latin typeface="Cambria Math" panose="02040503050406030204" pitchFamily="18" charset="0"/>
                                        </a:rPr>
                                        <m:t>𝑄</m:t>
                                      </m:r>
                                    </m:e>
                                    <m:sub>
                                      <m:r>
                                        <a:rPr lang="en-US" sz="1400" b="0" smtClean="0">
                                          <a:solidFill>
                                            <a:srgbClr val="002060"/>
                                          </a:solidFill>
                                          <a:latin typeface="Cambria Math" panose="02040503050406030204" pitchFamily="18" charset="0"/>
                                        </a:rPr>
                                        <m:t>𝑛</m:t>
                                      </m:r>
                                    </m:sub>
                                  </m:sSub>
                                </m:e>
                              </m:acc>
                            </m:oMath>
                          </a14:m>
                          <a:r>
                            <a:rPr lang="en-US" sz="1400" dirty="0"/>
                            <a:t>)</a:t>
                          </a:r>
                          <a:endParaRPr lang="hi-IN" sz="1400" dirty="0"/>
                        </a:p>
                      </a:txBody>
                      <a:tcPr/>
                    </a:tc>
                    <a:extLst>
                      <a:ext uri="{0D108BD9-81ED-4DB2-BD59-A6C34878D82A}">
                        <a16:rowId xmlns:a16="http://schemas.microsoft.com/office/drawing/2014/main" xmlns="" val="1156316603"/>
                      </a:ext>
                    </a:extLst>
                  </a:tr>
                </a:tbl>
              </a:graphicData>
            </a:graphic>
          </p:graphicFrame>
        </mc:Choice>
        <mc:Fallback xmlns="">
          <p:graphicFrame>
            <p:nvGraphicFramePr>
              <p:cNvPr id="4" name="Table 6">
                <a:extLst>
                  <a:ext uri="{FF2B5EF4-FFF2-40B4-BE49-F238E27FC236}">
                    <a16:creationId xmlns:a16="http://schemas.microsoft.com/office/drawing/2014/main" id="{AF117688-3069-44AE-897C-60C1D96182E5}"/>
                  </a:ext>
                </a:extLst>
              </p:cNvPr>
              <p:cNvGraphicFramePr>
                <a:graphicFrameLocks noGrp="1"/>
              </p:cNvGraphicFramePr>
              <p:nvPr>
                <p:extLst>
                  <p:ext uri="{D42A27DB-BD31-4B8C-83A1-F6EECF244321}">
                    <p14:modId xmlns:p14="http://schemas.microsoft.com/office/powerpoint/2010/main" val="373326354"/>
                  </p:ext>
                </p:extLst>
              </p:nvPr>
            </p:nvGraphicFramePr>
            <p:xfrm>
              <a:off x="155575" y="3124200"/>
              <a:ext cx="4766563" cy="3328290"/>
            </p:xfrm>
            <a:graphic>
              <a:graphicData uri="http://schemas.openxmlformats.org/drawingml/2006/table">
                <a:tbl>
                  <a:tblPr firstRow="1" bandRow="1">
                    <a:tableStyleId>{5940675A-B579-460E-94D1-54222C63F5DA}</a:tableStyleId>
                  </a:tblPr>
                  <a:tblGrid>
                    <a:gridCol w="447103">
                      <a:extLst>
                        <a:ext uri="{9D8B030D-6E8A-4147-A177-3AD203B41FA5}">
                          <a16:colId xmlns:a16="http://schemas.microsoft.com/office/drawing/2014/main" val="407567622"/>
                        </a:ext>
                      </a:extLst>
                    </a:gridCol>
                    <a:gridCol w="506222">
                      <a:extLst>
                        <a:ext uri="{9D8B030D-6E8A-4147-A177-3AD203B41FA5}">
                          <a16:colId xmlns:a16="http://schemas.microsoft.com/office/drawing/2014/main" val="3364223628"/>
                        </a:ext>
                      </a:extLst>
                    </a:gridCol>
                    <a:gridCol w="512826">
                      <a:extLst>
                        <a:ext uri="{9D8B030D-6E8A-4147-A177-3AD203B41FA5}">
                          <a16:colId xmlns:a16="http://schemas.microsoft.com/office/drawing/2014/main" val="3047701932"/>
                        </a:ext>
                      </a:extLst>
                    </a:gridCol>
                    <a:gridCol w="512826">
                      <a:extLst>
                        <a:ext uri="{9D8B030D-6E8A-4147-A177-3AD203B41FA5}">
                          <a16:colId xmlns:a16="http://schemas.microsoft.com/office/drawing/2014/main" val="1711082572"/>
                        </a:ext>
                      </a:extLst>
                    </a:gridCol>
                    <a:gridCol w="501586">
                      <a:extLst>
                        <a:ext uri="{9D8B030D-6E8A-4147-A177-3AD203B41FA5}">
                          <a16:colId xmlns:a16="http://schemas.microsoft.com/office/drawing/2014/main" val="2794039028"/>
                        </a:ext>
                      </a:extLst>
                    </a:gridCol>
                    <a:gridCol w="762000">
                      <a:extLst>
                        <a:ext uri="{9D8B030D-6E8A-4147-A177-3AD203B41FA5}">
                          <a16:colId xmlns:a16="http://schemas.microsoft.com/office/drawing/2014/main" val="345830238"/>
                        </a:ext>
                      </a:extLst>
                    </a:gridCol>
                    <a:gridCol w="1524000">
                      <a:extLst>
                        <a:ext uri="{9D8B030D-6E8A-4147-A177-3AD203B41FA5}">
                          <a16:colId xmlns:a16="http://schemas.microsoft.com/office/drawing/2014/main" val="2302111144"/>
                        </a:ext>
                      </a:extLst>
                    </a:gridCol>
                  </a:tblGrid>
                  <a:tr h="518160">
                    <a:tc gridSpan="2">
                      <a:txBody>
                        <a:bodyPr/>
                        <a:lstStyle/>
                        <a:p>
                          <a:pPr algn="ctr"/>
                          <a:r>
                            <a:rPr lang="en-US" sz="1400" dirty="0"/>
                            <a:t>Data </a:t>
                          </a:r>
                        </a:p>
                        <a:p>
                          <a:pPr algn="ctr"/>
                          <a:r>
                            <a:rPr lang="en-US" sz="1400" dirty="0"/>
                            <a:t>inputs</a:t>
                          </a:r>
                          <a:endParaRPr lang="hi-IN" sz="1400" dirty="0"/>
                        </a:p>
                      </a:txBody>
                      <a:tcPr/>
                    </a:tc>
                    <a:tc hMerge="1">
                      <a:txBody>
                        <a:bodyPr/>
                        <a:lstStyle/>
                        <a:p>
                          <a:endParaRPr lang="hi-IN" dirty="0"/>
                        </a:p>
                      </a:txBody>
                      <a:tcPr/>
                    </a:tc>
                    <a:tc gridSpan="2">
                      <a:txBody>
                        <a:bodyPr/>
                        <a:lstStyle/>
                        <a:p>
                          <a:pPr algn="ctr"/>
                          <a:r>
                            <a:rPr lang="en-US" sz="1400" dirty="0"/>
                            <a:t>Outputs</a:t>
                          </a:r>
                          <a:endParaRPr lang="hi-IN" sz="1400" dirty="0"/>
                        </a:p>
                      </a:txBody>
                      <a:tcPr/>
                    </a:tc>
                    <a:tc hMerge="1">
                      <a:txBody>
                        <a:bodyPr/>
                        <a:lstStyle/>
                        <a:p>
                          <a:endParaRPr lang="hi-IN" dirty="0"/>
                        </a:p>
                      </a:txBody>
                      <a:tcPr/>
                    </a:tc>
                    <a:tc gridSpan="2">
                      <a:txBody>
                        <a:bodyPr/>
                        <a:lstStyle/>
                        <a:p>
                          <a:pPr algn="ctr"/>
                          <a:r>
                            <a:rPr lang="en-US" sz="1400" dirty="0"/>
                            <a:t>Inputs to SR </a:t>
                          </a:r>
                        </a:p>
                        <a:p>
                          <a:pPr algn="ctr"/>
                          <a:r>
                            <a:rPr lang="en-US" sz="1400" dirty="0"/>
                            <a:t>FF</a:t>
                          </a:r>
                          <a:endParaRPr lang="hi-IN" sz="1400" dirty="0"/>
                        </a:p>
                      </a:txBody>
                      <a:tcPr/>
                    </a:tc>
                    <a:tc hMerge="1">
                      <a:txBody>
                        <a:bodyPr/>
                        <a:lstStyle/>
                        <a:p>
                          <a:endParaRPr lang="hi-IN" dirty="0"/>
                        </a:p>
                      </a:txBody>
                      <a:tcPr/>
                    </a:tc>
                    <a:tc>
                      <a:txBody>
                        <a:bodyPr/>
                        <a:lstStyle/>
                        <a:p>
                          <a:endParaRPr lang="hi-IN"/>
                        </a:p>
                      </a:txBody>
                      <a:tcPr>
                        <a:blipFill>
                          <a:blip r:embed="rId7"/>
                          <a:stretch>
                            <a:fillRect l="-213600" t="-2353" r="-800" b="-545882"/>
                          </a:stretch>
                        </a:blipFill>
                      </a:tcPr>
                    </a:tc>
                    <a:extLst>
                      <a:ext uri="{0D108BD9-81ED-4DB2-BD59-A6C34878D82A}">
                        <a16:rowId xmlns:a16="http://schemas.microsoft.com/office/drawing/2014/main" val="3310331034"/>
                      </a:ext>
                    </a:extLst>
                  </a:tr>
                  <a:tr h="305245">
                    <a:tc>
                      <a:txBody>
                        <a:bodyPr/>
                        <a:lstStyle/>
                        <a:p>
                          <a:endParaRPr lang="hi-IN"/>
                        </a:p>
                      </a:txBody>
                      <a:tcPr>
                        <a:blipFill>
                          <a:blip r:embed="rId7"/>
                          <a:stretch>
                            <a:fillRect l="-1370" t="-174000" r="-975342" b="-828000"/>
                          </a:stretch>
                        </a:blipFill>
                      </a:tcPr>
                    </a:tc>
                    <a:tc>
                      <a:txBody>
                        <a:bodyPr/>
                        <a:lstStyle/>
                        <a:p>
                          <a:endParaRPr lang="hi-IN"/>
                        </a:p>
                      </a:txBody>
                      <a:tcPr>
                        <a:blipFill>
                          <a:blip r:embed="rId7"/>
                          <a:stretch>
                            <a:fillRect l="-88095" t="-174000" r="-747619" b="-828000"/>
                          </a:stretch>
                        </a:blipFill>
                      </a:tcPr>
                    </a:tc>
                    <a:tc>
                      <a:txBody>
                        <a:bodyPr/>
                        <a:lstStyle/>
                        <a:p>
                          <a:endParaRPr lang="hi-IN"/>
                        </a:p>
                      </a:txBody>
                      <a:tcPr>
                        <a:blipFill>
                          <a:blip r:embed="rId7"/>
                          <a:stretch>
                            <a:fillRect l="-188095" t="-174000" r="-647619" b="-828000"/>
                          </a:stretch>
                        </a:blipFill>
                      </a:tcPr>
                    </a:tc>
                    <a:tc>
                      <a:txBody>
                        <a:bodyPr/>
                        <a:lstStyle/>
                        <a:p>
                          <a:endParaRPr lang="hi-IN"/>
                        </a:p>
                      </a:txBody>
                      <a:tcPr>
                        <a:blipFill>
                          <a:blip r:embed="rId7"/>
                          <a:stretch>
                            <a:fillRect l="-288095" t="-174000" r="-547619" b="-828000"/>
                          </a:stretch>
                        </a:blipFill>
                      </a:tcPr>
                    </a:tc>
                    <a:tc>
                      <a:txBody>
                        <a:bodyPr/>
                        <a:lstStyle/>
                        <a:p>
                          <a:endParaRPr lang="hi-IN"/>
                        </a:p>
                      </a:txBody>
                      <a:tcPr>
                        <a:blipFill>
                          <a:blip r:embed="rId7"/>
                          <a:stretch>
                            <a:fillRect l="-397561" t="-174000" r="-460976" b="-828000"/>
                          </a:stretch>
                        </a:blipFill>
                      </a:tcPr>
                    </a:tc>
                    <a:tc>
                      <a:txBody>
                        <a:bodyPr/>
                        <a:lstStyle/>
                        <a:p>
                          <a:endParaRPr lang="hi-IN"/>
                        </a:p>
                      </a:txBody>
                      <a:tcPr>
                        <a:blipFill>
                          <a:blip r:embed="rId7"/>
                          <a:stretch>
                            <a:fillRect l="-323810" t="-174000" r="-200000" b="-828000"/>
                          </a:stretch>
                        </a:blipFill>
                      </a:tcPr>
                    </a:tc>
                    <a:tc>
                      <a:txBody>
                        <a:bodyPr/>
                        <a:lstStyle/>
                        <a:p>
                          <a:pPr algn="ctr"/>
                          <a:endParaRPr lang="hi-IN" sz="1400" dirty="0"/>
                        </a:p>
                      </a:txBody>
                      <a:tcPr/>
                    </a:tc>
                    <a:extLst>
                      <a:ext uri="{0D108BD9-81ED-4DB2-BD59-A6C34878D82A}">
                        <a16:rowId xmlns:a16="http://schemas.microsoft.com/office/drawing/2014/main" val="2830945201"/>
                      </a:ext>
                    </a:extLst>
                  </a:tr>
                  <a:tr h="304800">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endParaRPr lang="hi-IN"/>
                        </a:p>
                      </a:txBody>
                      <a:tcPr>
                        <a:blipFill>
                          <a:blip r:embed="rId7"/>
                          <a:stretch>
                            <a:fillRect l="-213600" t="-274000" r="-800" b="-728000"/>
                          </a:stretch>
                        </a:blipFill>
                      </a:tcPr>
                    </a:tc>
                    <a:extLst>
                      <a:ext uri="{0D108BD9-81ED-4DB2-BD59-A6C34878D82A}">
                        <a16:rowId xmlns:a16="http://schemas.microsoft.com/office/drawing/2014/main" val="2689150241"/>
                      </a:ext>
                    </a:extLst>
                  </a:tr>
                  <a:tr h="304800">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rgbClr val="00B0F0"/>
                              </a:solidFill>
                            </a:rPr>
                            <a:t>0</a:t>
                          </a:r>
                          <a:endParaRPr lang="hi-IN" sz="1400" b="0" dirty="0">
                            <a:solidFill>
                              <a:srgbClr val="00B0F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endParaRPr lang="hi-IN"/>
                        </a:p>
                      </a:txBody>
                      <a:tcPr>
                        <a:blipFill>
                          <a:blip r:embed="rId7"/>
                          <a:stretch>
                            <a:fillRect l="-213600" t="-366667" r="-800" b="-613725"/>
                          </a:stretch>
                        </a:blipFill>
                      </a:tcPr>
                    </a:tc>
                    <a:extLst>
                      <a:ext uri="{0D108BD9-81ED-4DB2-BD59-A6C34878D82A}">
                        <a16:rowId xmlns:a16="http://schemas.microsoft.com/office/drawing/2014/main" val="773779846"/>
                      </a:ext>
                    </a:extLst>
                  </a:tr>
                  <a:tr h="304800">
                    <a:tc>
                      <a:txBody>
                        <a:bodyPr/>
                        <a:lstStyle/>
                        <a:p>
                          <a:pPr algn="ctr"/>
                          <a:r>
                            <a:rPr lang="en-US" sz="1400" b="0" dirty="0">
                              <a:solidFill>
                                <a:srgbClr val="C00000"/>
                              </a:solidFill>
                            </a:rPr>
                            <a:t>1</a:t>
                          </a:r>
                          <a:endParaRPr lang="hi-IN" sz="1400" b="0" dirty="0">
                            <a:solidFill>
                              <a:srgbClr val="C00000"/>
                            </a:solidFill>
                          </a:endParaRPr>
                        </a:p>
                      </a:txBody>
                      <a:tcPr/>
                    </a:tc>
                    <a:tc>
                      <a:txBody>
                        <a:bodyPr/>
                        <a:lstStyle/>
                        <a:p>
                          <a:pPr algn="ctr"/>
                          <a:r>
                            <a:rPr lang="en-US" sz="1400" b="0" dirty="0">
                              <a:solidFill>
                                <a:srgbClr val="C00000"/>
                              </a:solidFill>
                            </a:rPr>
                            <a:t>0</a:t>
                          </a:r>
                          <a:endParaRPr lang="hi-IN" sz="1400" b="0" dirty="0">
                            <a:solidFill>
                              <a:srgbClr val="C0000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C00000"/>
                              </a:solidFill>
                            </a:rPr>
                            <a:t>1</a:t>
                          </a:r>
                          <a:endParaRPr lang="hi-IN" sz="1400" dirty="0">
                            <a:solidFill>
                              <a:srgbClr val="C00000"/>
                            </a:solidFill>
                          </a:endParaRPr>
                        </a:p>
                      </a:txBody>
                      <a:tcPr/>
                    </a:tc>
                    <a:extLst>
                      <a:ext uri="{0D108BD9-81ED-4DB2-BD59-A6C34878D82A}">
                        <a16:rowId xmlns:a16="http://schemas.microsoft.com/office/drawing/2014/main" val="512107957"/>
                      </a:ext>
                    </a:extLst>
                  </a:tr>
                  <a:tr h="304800">
                    <a:tc>
                      <a:txBody>
                        <a:bodyPr/>
                        <a:lstStyle/>
                        <a:p>
                          <a:pPr algn="ctr"/>
                          <a:r>
                            <a:rPr lang="en-US" sz="1400" b="0" dirty="0">
                              <a:solidFill>
                                <a:srgbClr val="C00000"/>
                              </a:solidFill>
                            </a:rPr>
                            <a:t>1</a:t>
                          </a:r>
                          <a:endParaRPr lang="hi-IN" sz="1400" b="0" dirty="0">
                            <a:solidFill>
                              <a:srgbClr val="C00000"/>
                            </a:solidFill>
                          </a:endParaRPr>
                        </a:p>
                      </a:txBody>
                      <a:tcPr/>
                    </a:tc>
                    <a:tc>
                      <a:txBody>
                        <a:bodyPr/>
                        <a:lstStyle/>
                        <a:p>
                          <a:pPr algn="ctr"/>
                          <a:r>
                            <a:rPr lang="en-US" sz="1400" b="0" dirty="0">
                              <a:solidFill>
                                <a:srgbClr val="C00000"/>
                              </a:solidFill>
                            </a:rPr>
                            <a:t>0</a:t>
                          </a:r>
                          <a:endParaRPr lang="hi-IN" sz="1400" b="0" dirty="0">
                            <a:solidFill>
                              <a:srgbClr val="C0000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C00000"/>
                              </a:solidFill>
                            </a:rPr>
                            <a:t>1</a:t>
                          </a:r>
                          <a:endParaRPr lang="hi-IN" sz="1400" dirty="0">
                            <a:solidFill>
                              <a:srgbClr val="C00000"/>
                            </a:solidFill>
                          </a:endParaRPr>
                        </a:p>
                      </a:txBody>
                      <a:tcPr/>
                    </a:tc>
                    <a:extLst>
                      <a:ext uri="{0D108BD9-81ED-4DB2-BD59-A6C34878D82A}">
                        <a16:rowId xmlns:a16="http://schemas.microsoft.com/office/drawing/2014/main" val="1313254492"/>
                      </a:ext>
                    </a:extLst>
                  </a:tr>
                  <a:tr h="304800">
                    <a:tc>
                      <a:txBody>
                        <a:bodyPr/>
                        <a:lstStyle/>
                        <a:p>
                          <a:pPr algn="ctr"/>
                          <a:r>
                            <a:rPr lang="en-US" sz="1400" b="0" dirty="0">
                              <a:solidFill>
                                <a:srgbClr val="00B050"/>
                              </a:solidFill>
                            </a:rPr>
                            <a:t>0</a:t>
                          </a:r>
                          <a:endParaRPr lang="hi-IN" sz="1400" b="0" dirty="0">
                            <a:solidFill>
                              <a:srgbClr val="00B050"/>
                            </a:solidFill>
                          </a:endParaRPr>
                        </a:p>
                      </a:txBody>
                      <a:tcPr/>
                    </a:tc>
                    <a:tc>
                      <a:txBody>
                        <a:bodyPr/>
                        <a:lstStyle/>
                        <a:p>
                          <a:pPr algn="ctr"/>
                          <a:r>
                            <a:rPr lang="en-US" sz="1400" b="0" dirty="0">
                              <a:solidFill>
                                <a:srgbClr val="00B050"/>
                              </a:solidFill>
                            </a:rPr>
                            <a:t>1</a:t>
                          </a:r>
                          <a:endParaRPr lang="hi-IN" sz="1400" b="0" dirty="0">
                            <a:solidFill>
                              <a:srgbClr val="00B05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dirty="0">
                              <a:solidFill>
                                <a:srgbClr val="00B050"/>
                              </a:solidFill>
                            </a:rPr>
                            <a:t>0</a:t>
                          </a:r>
                          <a:endParaRPr lang="hi-IN" sz="1400" dirty="0">
                            <a:solidFill>
                              <a:srgbClr val="00B050"/>
                            </a:solidFill>
                          </a:endParaRPr>
                        </a:p>
                      </a:txBody>
                      <a:tcPr/>
                    </a:tc>
                    <a:extLst>
                      <a:ext uri="{0D108BD9-81ED-4DB2-BD59-A6C34878D82A}">
                        <a16:rowId xmlns:a16="http://schemas.microsoft.com/office/drawing/2014/main" val="3331368286"/>
                      </a:ext>
                    </a:extLst>
                  </a:tr>
                  <a:tr h="304800">
                    <a:tc>
                      <a:txBody>
                        <a:bodyPr/>
                        <a:lstStyle/>
                        <a:p>
                          <a:pPr algn="ctr"/>
                          <a:r>
                            <a:rPr lang="en-US" sz="1400" b="0" dirty="0">
                              <a:solidFill>
                                <a:srgbClr val="00B050"/>
                              </a:solidFill>
                            </a:rPr>
                            <a:t>0</a:t>
                          </a:r>
                          <a:endParaRPr lang="hi-IN" sz="1400" b="0" dirty="0">
                            <a:solidFill>
                              <a:srgbClr val="00B050"/>
                            </a:solidFill>
                          </a:endParaRPr>
                        </a:p>
                      </a:txBody>
                      <a:tcPr/>
                    </a:tc>
                    <a:tc>
                      <a:txBody>
                        <a:bodyPr/>
                        <a:lstStyle/>
                        <a:p>
                          <a:pPr algn="ctr"/>
                          <a:r>
                            <a:rPr lang="en-US" sz="1400" b="0" dirty="0">
                              <a:solidFill>
                                <a:srgbClr val="00B050"/>
                              </a:solidFill>
                            </a:rPr>
                            <a:t>1</a:t>
                          </a:r>
                          <a:endParaRPr lang="hi-IN" sz="1400" b="0" dirty="0">
                            <a:solidFill>
                              <a:srgbClr val="00B05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dirty="0">
                              <a:solidFill>
                                <a:srgbClr val="00B050"/>
                              </a:solidFill>
                            </a:rPr>
                            <a:t>0</a:t>
                          </a:r>
                          <a:endParaRPr lang="hi-IN" sz="1400" dirty="0">
                            <a:solidFill>
                              <a:srgbClr val="00B050"/>
                            </a:solidFill>
                          </a:endParaRPr>
                        </a:p>
                      </a:txBody>
                      <a:tcPr/>
                    </a:tc>
                    <a:extLst>
                      <a:ext uri="{0D108BD9-81ED-4DB2-BD59-A6C34878D82A}">
                        <a16:rowId xmlns:a16="http://schemas.microsoft.com/office/drawing/2014/main" val="3469799489"/>
                      </a:ext>
                    </a:extLst>
                  </a:tr>
                  <a:tr h="305245">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endParaRPr lang="hi-IN"/>
                        </a:p>
                      </a:txBody>
                      <a:tcPr>
                        <a:blipFill>
                          <a:blip r:embed="rId7"/>
                          <a:stretch>
                            <a:fillRect l="-213600" t="-876000" r="-800" b="-126000"/>
                          </a:stretch>
                        </a:blipFill>
                      </a:tcPr>
                    </a:tc>
                    <a:extLst>
                      <a:ext uri="{0D108BD9-81ED-4DB2-BD59-A6C34878D82A}">
                        <a16:rowId xmlns:a16="http://schemas.microsoft.com/office/drawing/2014/main" val="1662850617"/>
                      </a:ext>
                    </a:extLst>
                  </a:tr>
                  <a:tr h="370840">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rgbClr val="002060"/>
                              </a:solidFill>
                            </a:rPr>
                            <a:t>1</a:t>
                          </a:r>
                          <a:endParaRPr lang="hi-IN" sz="1400" b="0" dirty="0">
                            <a:solidFill>
                              <a:srgbClr val="002060"/>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0</a:t>
                          </a:r>
                          <a:endParaRPr lang="hi-IN" sz="1400" b="0" dirty="0">
                            <a:solidFill>
                              <a:schemeClr val="tx1"/>
                            </a:solidFill>
                          </a:endParaRPr>
                        </a:p>
                      </a:txBody>
                      <a:tcPr/>
                    </a:tc>
                    <a:tc>
                      <a:txBody>
                        <a:bodyPr/>
                        <a:lstStyle/>
                        <a:p>
                          <a:pPr algn="ctr"/>
                          <a:r>
                            <a:rPr lang="en-US" sz="1400" b="0" dirty="0">
                              <a:solidFill>
                                <a:schemeClr val="tx1"/>
                              </a:solidFill>
                            </a:rPr>
                            <a:t>1</a:t>
                          </a:r>
                          <a:endParaRPr lang="hi-IN" sz="1400" b="0" dirty="0">
                            <a:solidFill>
                              <a:schemeClr val="tx1"/>
                            </a:solidFill>
                          </a:endParaRPr>
                        </a:p>
                      </a:txBody>
                      <a:tcPr/>
                    </a:tc>
                    <a:tc>
                      <a:txBody>
                        <a:bodyPr/>
                        <a:lstStyle/>
                        <a:p>
                          <a:endParaRPr lang="hi-IN"/>
                        </a:p>
                      </a:txBody>
                      <a:tcPr>
                        <a:blipFill>
                          <a:blip r:embed="rId7"/>
                          <a:stretch>
                            <a:fillRect l="-213600" t="-800000" r="-800" b="-3279"/>
                          </a:stretch>
                        </a:blipFill>
                      </a:tcPr>
                    </a:tc>
                    <a:extLst>
                      <a:ext uri="{0D108BD9-81ED-4DB2-BD59-A6C34878D82A}">
                        <a16:rowId xmlns:a16="http://schemas.microsoft.com/office/drawing/2014/main" val="11563166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5">
                <a:extLst>
                  <a:ext uri="{FF2B5EF4-FFF2-40B4-BE49-F238E27FC236}">
                    <a16:creationId xmlns:a16="http://schemas.microsoft.com/office/drawing/2014/main" xmlns="" id="{5F6FC864-2812-4817-AD4A-55E731D55E7D}"/>
                  </a:ext>
                </a:extLst>
              </p:cNvPr>
              <p:cNvGraphicFramePr>
                <a:graphicFrameLocks noGrp="1"/>
              </p:cNvGraphicFramePr>
              <p:nvPr>
                <p:extLst>
                  <p:ext uri="{D42A27DB-BD31-4B8C-83A1-F6EECF244321}">
                    <p14:modId xmlns:p14="http://schemas.microsoft.com/office/powerpoint/2010/main" val="3955460065"/>
                  </p:ext>
                </p:extLst>
              </p:nvPr>
            </p:nvGraphicFramePr>
            <p:xfrm>
              <a:off x="7064590" y="1693481"/>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xmlns="" val="3267773743"/>
                        </a:ext>
                      </a:extLst>
                    </a:gridCol>
                    <a:gridCol w="454152">
                      <a:extLst>
                        <a:ext uri="{9D8B030D-6E8A-4147-A177-3AD203B41FA5}">
                          <a16:colId xmlns:a16="http://schemas.microsoft.com/office/drawing/2014/main" xmlns="" val="183840501"/>
                        </a:ext>
                      </a:extLst>
                    </a:gridCol>
                    <a:gridCol w="1046894">
                      <a:extLst>
                        <a:ext uri="{9D8B030D-6E8A-4147-A177-3AD203B41FA5}">
                          <a16:colId xmlns:a16="http://schemas.microsoft.com/office/drawing/2014/main" xmlns="" val="26967806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𝐴𝐵</m:t>
                                </m:r>
                              </m:oMath>
                            </m:oMathPara>
                          </a14:m>
                          <a:endParaRPr lang="hi-IN" dirty="0"/>
                        </a:p>
                      </a:txBody>
                      <a:tcPr/>
                    </a:tc>
                    <a:extLst>
                      <a:ext uri="{0D108BD9-81ED-4DB2-BD59-A6C34878D82A}">
                        <a16:rowId xmlns:a16="http://schemas.microsoft.com/office/drawing/2014/main" xmlns=""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4081727249"/>
                      </a:ext>
                    </a:extLst>
                  </a:tr>
                </a:tbl>
              </a:graphicData>
            </a:graphic>
          </p:graphicFrame>
        </mc:Choice>
        <mc:Fallback xmlns="">
          <p:graphicFrame>
            <p:nvGraphicFramePr>
              <p:cNvPr id="11" name="Table 5">
                <a:extLst>
                  <a:ext uri="{FF2B5EF4-FFF2-40B4-BE49-F238E27FC236}">
                    <a16:creationId xmlns:a16="http://schemas.microsoft.com/office/drawing/2014/main" id="{5F6FC864-2812-4817-AD4A-55E731D55E7D}"/>
                  </a:ext>
                </a:extLst>
              </p:cNvPr>
              <p:cNvGraphicFramePr>
                <a:graphicFrameLocks noGrp="1"/>
              </p:cNvGraphicFramePr>
              <p:nvPr>
                <p:extLst>
                  <p:ext uri="{D42A27DB-BD31-4B8C-83A1-F6EECF244321}">
                    <p14:modId xmlns:p14="http://schemas.microsoft.com/office/powerpoint/2010/main" val="3955460065"/>
                  </p:ext>
                </p:extLst>
              </p:nvPr>
            </p:nvGraphicFramePr>
            <p:xfrm>
              <a:off x="7064590" y="1693481"/>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3267773743"/>
                        </a:ext>
                      </a:extLst>
                    </a:gridCol>
                    <a:gridCol w="454152">
                      <a:extLst>
                        <a:ext uri="{9D8B030D-6E8A-4147-A177-3AD203B41FA5}">
                          <a16:colId xmlns:a16="http://schemas.microsoft.com/office/drawing/2014/main" val="183840501"/>
                        </a:ext>
                      </a:extLst>
                    </a:gridCol>
                    <a:gridCol w="1046894">
                      <a:extLst>
                        <a:ext uri="{9D8B030D-6E8A-4147-A177-3AD203B41FA5}">
                          <a16:colId xmlns:a16="http://schemas.microsoft.com/office/drawing/2014/main" val="269678065"/>
                        </a:ext>
                      </a:extLst>
                    </a:gridCol>
                  </a:tblGrid>
                  <a:tr h="370840">
                    <a:tc>
                      <a:txBody>
                        <a:bodyPr/>
                        <a:lstStyle/>
                        <a:p>
                          <a:endParaRPr lang="hi-IN"/>
                        </a:p>
                      </a:txBody>
                      <a:tcPr>
                        <a:blipFill>
                          <a:blip r:embed="rId8"/>
                          <a:stretch>
                            <a:fillRect l="-1370" t="-6557" r="-342466" b="-426230"/>
                          </a:stretch>
                        </a:blipFill>
                      </a:tcPr>
                    </a:tc>
                    <a:tc>
                      <a:txBody>
                        <a:bodyPr/>
                        <a:lstStyle/>
                        <a:p>
                          <a:endParaRPr lang="hi-IN"/>
                        </a:p>
                      </a:txBody>
                      <a:tcPr>
                        <a:blipFill>
                          <a:blip r:embed="rId8"/>
                          <a:stretch>
                            <a:fillRect l="-98667" t="-6557" r="-233333" b="-426230"/>
                          </a:stretch>
                        </a:blipFill>
                      </a:tcPr>
                    </a:tc>
                    <a:tc>
                      <a:txBody>
                        <a:bodyPr/>
                        <a:lstStyle/>
                        <a:p>
                          <a:endParaRPr lang="hi-IN"/>
                        </a:p>
                      </a:txBody>
                      <a:tcPr>
                        <a:blipFill>
                          <a:blip r:embed="rId8"/>
                          <a:stretch>
                            <a:fillRect l="-86628" t="-6557" r="-1744" b="-426230"/>
                          </a:stretch>
                        </a:blipFill>
                      </a:tcPr>
                    </a:tc>
                    <a:extLst>
                      <a:ext uri="{0D108BD9-81ED-4DB2-BD59-A6C34878D82A}">
                        <a16:rowId xmlns:a16="http://schemas.microsoft.com/office/drawing/2014/main"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4081727249"/>
                      </a:ext>
                    </a:extLst>
                  </a:tr>
                </a:tbl>
              </a:graphicData>
            </a:graphic>
          </p:graphicFrame>
        </mc:Fallback>
      </mc:AlternateContent>
    </p:spTree>
    <p:extLst>
      <p:ext uri="{BB962C8B-B14F-4D97-AF65-F5344CB8AC3E}">
        <p14:creationId xmlns:p14="http://schemas.microsoft.com/office/powerpoint/2010/main" val="410569120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3844878" y="1324149"/>
            <a:ext cx="1454244" cy="369332"/>
          </a:xfrm>
          <a:prstGeom prst="rect">
            <a:avLst/>
          </a:prstGeom>
          <a:noFill/>
        </p:spPr>
        <p:txBody>
          <a:bodyPr wrap="none" rtlCol="0">
            <a:spAutoFit/>
          </a:bodyPr>
          <a:lstStyle/>
          <a:p>
            <a:r>
              <a:rPr lang="en-US" b="1" dirty="0"/>
              <a:t>JK- flip flop</a:t>
            </a:r>
            <a:endParaRPr lang="hi-IN" b="1" dirty="0"/>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xmlns="" id="{AC2656C6-AE0C-43E9-A472-36D6FC97CD93}"/>
                  </a:ext>
                </a:extLst>
              </p:cNvPr>
              <p:cNvGraphicFramePr>
                <a:graphicFrameLocks noGrp="1"/>
              </p:cNvGraphicFramePr>
              <p:nvPr>
                <p:extLst>
                  <p:ext uri="{D42A27DB-BD31-4B8C-83A1-F6EECF244321}">
                    <p14:modId xmlns:p14="http://schemas.microsoft.com/office/powerpoint/2010/main" val="772734697"/>
                  </p:ext>
                </p:extLst>
              </p:nvPr>
            </p:nvGraphicFramePr>
            <p:xfrm>
              <a:off x="312302" y="1447848"/>
              <a:ext cx="3007551" cy="2225040"/>
            </p:xfrm>
            <a:graphic>
              <a:graphicData uri="http://schemas.openxmlformats.org/drawingml/2006/table">
                <a:tbl>
                  <a:tblPr firstRow="1" bandRow="1">
                    <a:tableStyleId>{93296810-A885-4BE3-A3E7-6D5BEEA58F35}</a:tableStyleId>
                  </a:tblPr>
                  <a:tblGrid>
                    <a:gridCol w="458216">
                      <a:extLst>
                        <a:ext uri="{9D8B030D-6E8A-4147-A177-3AD203B41FA5}">
                          <a16:colId xmlns:a16="http://schemas.microsoft.com/office/drawing/2014/main" xmlns="" val="4065434253"/>
                        </a:ext>
                      </a:extLst>
                    </a:gridCol>
                    <a:gridCol w="517335">
                      <a:extLst>
                        <a:ext uri="{9D8B030D-6E8A-4147-A177-3AD203B41FA5}">
                          <a16:colId xmlns:a16="http://schemas.microsoft.com/office/drawing/2014/main" xmlns="" val="2990630019"/>
                        </a:ext>
                      </a:extLst>
                    </a:gridCol>
                    <a:gridCol w="2032000">
                      <a:extLst>
                        <a:ext uri="{9D8B030D-6E8A-4147-A177-3AD203B41FA5}">
                          <a16:colId xmlns:a16="http://schemas.microsoft.com/office/drawing/2014/main" xmlns="" val="699220736"/>
                        </a:ext>
                      </a:extLst>
                    </a:gridCol>
                  </a:tblGrid>
                  <a:tr h="370840">
                    <a:tc gridSpan="2">
                      <a:txBody>
                        <a:bodyPr/>
                        <a:lstStyle/>
                        <a:p>
                          <a:pPr algn="ctr"/>
                          <a:r>
                            <a:rPr lang="en-US" sz="1600" dirty="0">
                              <a:solidFill>
                                <a:schemeClr val="tx1"/>
                              </a:solidFill>
                            </a:rPr>
                            <a:t>Inputs</a:t>
                          </a:r>
                          <a:endParaRPr lang="hi-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600" dirty="0">
                              <a:solidFill>
                                <a:schemeClr val="tx1"/>
                              </a:solidFill>
                            </a:rPr>
                            <a:t>Output</a:t>
                          </a:r>
                          <a:endParaRPr lang="hi-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736324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𝑛</m:t>
                                    </m:r>
                                  </m:sub>
                                </m:sSub>
                              </m:oMath>
                            </m:oMathPara>
                          </a14:m>
                          <a:endParaRPr lang="hi-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smtClean="0">
                                        <a:latin typeface="Cambria Math" panose="02040503050406030204" pitchFamily="18" charset="0"/>
                                      </a:rPr>
                                      <m:t>𝐾</m:t>
                                    </m:r>
                                  </m:e>
                                  <m:sub>
                                    <m:r>
                                      <a:rPr lang="en-US" sz="1600" b="0" smtClean="0">
                                        <a:latin typeface="Cambria Math" panose="02040503050406030204" pitchFamily="18" charset="0"/>
                                      </a:rPr>
                                      <m:t>𝑛</m:t>
                                    </m:r>
                                  </m:sub>
                                </m:sSub>
                              </m:oMath>
                            </m:oMathPara>
                          </a14:m>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smtClean="0">
                                        <a:latin typeface="Cambria Math" panose="02040503050406030204" pitchFamily="18" charset="0"/>
                                      </a:rPr>
                                      <m:t>𝑄</m:t>
                                    </m:r>
                                  </m:e>
                                  <m:sub>
                                    <m:r>
                                      <a:rPr lang="en-US" sz="1600" b="0" smtClean="0">
                                        <a:latin typeface="Cambria Math" panose="02040503050406030204" pitchFamily="18" charset="0"/>
                                      </a:rPr>
                                      <m:t>𝑛</m:t>
                                    </m:r>
                                    <m:r>
                                      <a:rPr lang="en-US" sz="1600" b="0" smtClean="0">
                                        <a:latin typeface="Cambria Math" panose="02040503050406030204" pitchFamily="18" charset="0"/>
                                      </a:rPr>
                                      <m:t>+1</m:t>
                                    </m:r>
                                  </m:sub>
                                </m:sSub>
                              </m:oMath>
                            </m:oMathPara>
                          </a14:m>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7994007"/>
                      </a:ext>
                    </a:extLst>
                  </a:tr>
                  <a:tr h="370840">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smtClean="0">
                                        <a:latin typeface="Cambria Math" panose="02040503050406030204" pitchFamily="18" charset="0"/>
                                      </a:rPr>
                                      <m:t>𝑄</m:t>
                                    </m:r>
                                  </m:e>
                                  <m:sub>
                                    <m:r>
                                      <a:rPr lang="en-US" sz="1600" b="0" smtClean="0">
                                        <a:latin typeface="Cambria Math" panose="02040503050406030204" pitchFamily="18" charset="0"/>
                                      </a:rPr>
                                      <m:t>𝑛</m:t>
                                    </m:r>
                                  </m:sub>
                                </m:sSub>
                              </m:oMath>
                            </m:oMathPara>
                          </a14:m>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2217"/>
                      </a:ext>
                    </a:extLst>
                  </a:tr>
                  <a:tr h="370840">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1334953"/>
                      </a:ext>
                    </a:extLst>
                  </a:tr>
                  <a:tr h="370840">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24217755"/>
                      </a:ext>
                    </a:extLst>
                  </a:tr>
                  <a:tr h="370840">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acc>
                                  <m:accPr>
                                    <m:chr m:val="̅"/>
                                    <m:ctrlPr>
                                      <a:rPr lang="hi-IN" sz="1600" i="1" smtClean="0">
                                        <a:latin typeface="Cambria Math"/>
                                      </a:rPr>
                                    </m:ctrlPr>
                                  </m:accPr>
                                  <m:e>
                                    <m:sSub>
                                      <m:sSubPr>
                                        <m:ctrlPr>
                                          <a:rPr lang="hi-IN" sz="1600" i="1" smtClean="0">
                                            <a:latin typeface="Cambria Math"/>
                                          </a:rPr>
                                        </m:ctrlPr>
                                      </m:sSubPr>
                                      <m:e>
                                        <m:r>
                                          <a:rPr lang="en-US" sz="1600" b="0" smtClean="0">
                                            <a:latin typeface="Cambria Math" panose="02040503050406030204" pitchFamily="18" charset="0"/>
                                          </a:rPr>
                                          <m:t>𝑄</m:t>
                                        </m:r>
                                      </m:e>
                                      <m:sub>
                                        <m:r>
                                          <a:rPr lang="en-US" sz="1600" b="0" smtClean="0">
                                            <a:latin typeface="Cambria Math" panose="02040503050406030204" pitchFamily="18" charset="0"/>
                                          </a:rPr>
                                          <m:t>𝑛</m:t>
                                        </m:r>
                                      </m:sub>
                                    </m:sSub>
                                  </m:e>
                                </m:acc>
                              </m:oMath>
                            </m:oMathPara>
                          </a14:m>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951753"/>
                      </a:ext>
                    </a:extLst>
                  </a:tr>
                </a:tbl>
              </a:graphicData>
            </a:graphic>
          </p:graphicFrame>
        </mc:Choice>
        <mc:Fallback xmlns="">
          <p:graphicFrame>
            <p:nvGraphicFramePr>
              <p:cNvPr id="8" name="Table 8">
                <a:extLst>
                  <a:ext uri="{FF2B5EF4-FFF2-40B4-BE49-F238E27FC236}">
                    <a16:creationId xmlns:a16="http://schemas.microsoft.com/office/drawing/2014/main" id="{AC2656C6-AE0C-43E9-A472-36D6FC97CD93}"/>
                  </a:ext>
                </a:extLst>
              </p:cNvPr>
              <p:cNvGraphicFramePr>
                <a:graphicFrameLocks noGrp="1"/>
              </p:cNvGraphicFramePr>
              <p:nvPr>
                <p:extLst>
                  <p:ext uri="{D42A27DB-BD31-4B8C-83A1-F6EECF244321}">
                    <p14:modId xmlns:p14="http://schemas.microsoft.com/office/powerpoint/2010/main" val="772734697"/>
                  </p:ext>
                </p:extLst>
              </p:nvPr>
            </p:nvGraphicFramePr>
            <p:xfrm>
              <a:off x="312302" y="1447848"/>
              <a:ext cx="3007551" cy="2225040"/>
            </p:xfrm>
            <a:graphic>
              <a:graphicData uri="http://schemas.openxmlformats.org/drawingml/2006/table">
                <a:tbl>
                  <a:tblPr firstRow="1" bandRow="1">
                    <a:tableStyleId>{93296810-A885-4BE3-A3E7-6D5BEEA58F35}</a:tableStyleId>
                  </a:tblPr>
                  <a:tblGrid>
                    <a:gridCol w="458216">
                      <a:extLst>
                        <a:ext uri="{9D8B030D-6E8A-4147-A177-3AD203B41FA5}">
                          <a16:colId xmlns:a16="http://schemas.microsoft.com/office/drawing/2014/main" val="4065434253"/>
                        </a:ext>
                      </a:extLst>
                    </a:gridCol>
                    <a:gridCol w="517335">
                      <a:extLst>
                        <a:ext uri="{9D8B030D-6E8A-4147-A177-3AD203B41FA5}">
                          <a16:colId xmlns:a16="http://schemas.microsoft.com/office/drawing/2014/main" val="2990630019"/>
                        </a:ext>
                      </a:extLst>
                    </a:gridCol>
                    <a:gridCol w="2032000">
                      <a:extLst>
                        <a:ext uri="{9D8B030D-6E8A-4147-A177-3AD203B41FA5}">
                          <a16:colId xmlns:a16="http://schemas.microsoft.com/office/drawing/2014/main" val="699220736"/>
                        </a:ext>
                      </a:extLst>
                    </a:gridCol>
                  </a:tblGrid>
                  <a:tr h="370840">
                    <a:tc gridSpan="2">
                      <a:txBody>
                        <a:bodyPr/>
                        <a:lstStyle/>
                        <a:p>
                          <a:pPr algn="ctr"/>
                          <a:r>
                            <a:rPr lang="en-US" sz="1600" dirty="0">
                              <a:solidFill>
                                <a:schemeClr val="tx1"/>
                              </a:solidFill>
                            </a:rPr>
                            <a:t>Inputs</a:t>
                          </a:r>
                          <a:endParaRPr lang="hi-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600" dirty="0">
                              <a:solidFill>
                                <a:schemeClr val="tx1"/>
                              </a:solidFill>
                            </a:rPr>
                            <a:t>Output</a:t>
                          </a:r>
                          <a:endParaRPr lang="hi-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632440"/>
                      </a:ext>
                    </a:extLst>
                  </a:tr>
                  <a:tr h="370840">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33" t="-104918" r="-561333" b="-411475"/>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9412" t="-104918" r="-395294" b="-411475"/>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8204" t="-104918" r="-599" b="-411475"/>
                          </a:stretch>
                        </a:blipFill>
                      </a:tcPr>
                    </a:tc>
                    <a:extLst>
                      <a:ext uri="{0D108BD9-81ED-4DB2-BD59-A6C34878D82A}">
                        <a16:rowId xmlns:a16="http://schemas.microsoft.com/office/drawing/2014/main" val="897994007"/>
                      </a:ext>
                    </a:extLst>
                  </a:tr>
                  <a:tr h="370840">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8204" t="-204918" r="-599" b="-311475"/>
                          </a:stretch>
                        </a:blipFill>
                      </a:tcPr>
                    </a:tc>
                    <a:extLst>
                      <a:ext uri="{0D108BD9-81ED-4DB2-BD59-A6C34878D82A}">
                        <a16:rowId xmlns:a16="http://schemas.microsoft.com/office/drawing/2014/main" val="1302217"/>
                      </a:ext>
                    </a:extLst>
                  </a:tr>
                  <a:tr h="370840">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334953"/>
                      </a:ext>
                    </a:extLst>
                  </a:tr>
                  <a:tr h="370840">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0</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217755"/>
                      </a:ext>
                    </a:extLst>
                  </a:tr>
                  <a:tr h="370840">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a:t>
                          </a:r>
                          <a:endParaRPr lang="hi-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8204" t="-504918" r="-599" b="-11475"/>
                          </a:stretch>
                        </a:blipFill>
                      </a:tcPr>
                    </a:tc>
                    <a:extLst>
                      <a:ext uri="{0D108BD9-81ED-4DB2-BD59-A6C34878D82A}">
                        <a16:rowId xmlns:a16="http://schemas.microsoft.com/office/drawing/2014/main" val="2720951753"/>
                      </a:ext>
                    </a:extLst>
                  </a:tr>
                </a:tbl>
              </a:graphicData>
            </a:graphic>
          </p:graphicFrame>
        </mc:Fallback>
      </mc:AlternateContent>
      <p:pic>
        <p:nvPicPr>
          <p:cNvPr id="11" name="Picture 10">
            <a:extLst>
              <a:ext uri="{FF2B5EF4-FFF2-40B4-BE49-F238E27FC236}">
                <a16:creationId xmlns:a16="http://schemas.microsoft.com/office/drawing/2014/main" xmlns="" id="{D370090F-BA34-4FFF-8CDC-2EB030994863}"/>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762000" y="3803557"/>
            <a:ext cx="5035484" cy="291610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BFFA21AA-18B5-4863-B263-8074BC77713B}"/>
                  </a:ext>
                </a:extLst>
              </p:cNvPr>
              <p:cNvSpPr txBox="1"/>
              <p:nvPr/>
            </p:nvSpPr>
            <p:spPr>
              <a:xfrm>
                <a:off x="4648200" y="3534318"/>
                <a:ext cx="2183418"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Sub>
                      <m:r>
                        <a:rPr lang="en-US" b="1" i="1" smtClean="0">
                          <a:latin typeface="Cambria Math" panose="02040503050406030204" pitchFamily="18" charset="0"/>
                        </a:rPr>
                        <m:t>=</m:t>
                      </m:r>
                      <m:acc>
                        <m:accPr>
                          <m:chr m:val="̅"/>
                          <m:ctrlPr>
                            <a:rPr lang="en-US" b="1" i="1" smtClean="0">
                              <a:solidFill>
                                <a:srgbClr val="00B050"/>
                              </a:solidFill>
                              <a:latin typeface="Cambria Math"/>
                            </a:rPr>
                          </m:ctrlPr>
                        </m:accPr>
                        <m:e>
                          <m:sSub>
                            <m:sSubPr>
                              <m:ctrlPr>
                                <a:rPr lang="en-US" b="1" i="1">
                                  <a:solidFill>
                                    <a:srgbClr val="00B050"/>
                                  </a:solidFill>
                                  <a:latin typeface="Cambria Math"/>
                                </a:rPr>
                              </m:ctrlPr>
                            </m:sSubPr>
                            <m:e>
                              <m:r>
                                <a:rPr lang="en-US" b="1" i="1">
                                  <a:solidFill>
                                    <a:srgbClr val="00B050"/>
                                  </a:solidFill>
                                  <a:latin typeface="Cambria Math" panose="02040503050406030204" pitchFamily="18" charset="0"/>
                                </a:rPr>
                                <m:t>𝑸</m:t>
                              </m:r>
                            </m:e>
                            <m:sub>
                              <m:r>
                                <a:rPr lang="en-US" b="1" i="1">
                                  <a:solidFill>
                                    <a:srgbClr val="00B050"/>
                                  </a:solidFill>
                                  <a:latin typeface="Cambria Math" panose="02040503050406030204" pitchFamily="18" charset="0"/>
                                </a:rPr>
                                <m:t>𝒏</m:t>
                              </m:r>
                            </m:sub>
                          </m:sSub>
                        </m:e>
                      </m:acc>
                      <m:r>
                        <a:rPr lang="en-US" b="1" i="1" smtClean="0">
                          <a:solidFill>
                            <a:srgbClr val="00B050"/>
                          </a:solidFill>
                          <a:latin typeface="Cambria Math" panose="02040503050406030204" pitchFamily="18" charset="0"/>
                        </a:rPr>
                        <m:t>𝑱</m:t>
                      </m:r>
                      <m:r>
                        <a:rPr lang="en-US" b="1" i="1" smtClean="0">
                          <a:latin typeface="Cambria Math" panose="02040503050406030204" pitchFamily="18" charset="0"/>
                        </a:rPr>
                        <m:t>+</m:t>
                      </m:r>
                      <m:sSub>
                        <m:sSubPr>
                          <m:ctrlPr>
                            <a:rPr lang="en-US" b="1" i="1" smtClean="0">
                              <a:solidFill>
                                <a:schemeClr val="accent2">
                                  <a:lumMod val="75000"/>
                                </a:schemeClr>
                              </a:solidFill>
                              <a:latin typeface="Cambria Math"/>
                            </a:rPr>
                          </m:ctrlPr>
                        </m:sSubPr>
                        <m:e>
                          <m:r>
                            <a:rPr lang="en-US" b="1" i="1" smtClean="0">
                              <a:solidFill>
                                <a:schemeClr val="accent2">
                                  <a:lumMod val="75000"/>
                                </a:schemeClr>
                              </a:solidFill>
                              <a:latin typeface="Cambria Math" panose="02040503050406030204" pitchFamily="18" charset="0"/>
                            </a:rPr>
                            <m:t>𝑸</m:t>
                          </m:r>
                        </m:e>
                        <m:sub>
                          <m:r>
                            <a:rPr lang="en-US" b="1" i="1" smtClean="0">
                              <a:solidFill>
                                <a:schemeClr val="accent2">
                                  <a:lumMod val="75000"/>
                                </a:schemeClr>
                              </a:solidFill>
                              <a:latin typeface="Cambria Math" panose="02040503050406030204" pitchFamily="18" charset="0"/>
                            </a:rPr>
                            <m:t>𝒏</m:t>
                          </m:r>
                        </m:sub>
                      </m:sSub>
                      <m:acc>
                        <m:accPr>
                          <m:chr m:val="̅"/>
                          <m:ctrlPr>
                            <a:rPr lang="en-US" b="1" i="1" smtClean="0">
                              <a:solidFill>
                                <a:schemeClr val="accent2">
                                  <a:lumMod val="75000"/>
                                </a:schemeClr>
                              </a:solidFill>
                              <a:latin typeface="Cambria Math"/>
                            </a:rPr>
                          </m:ctrlPr>
                        </m:accPr>
                        <m:e>
                          <m:r>
                            <a:rPr lang="en-US" b="1" i="1" smtClean="0">
                              <a:solidFill>
                                <a:schemeClr val="accent2">
                                  <a:lumMod val="75000"/>
                                </a:schemeClr>
                              </a:solidFill>
                              <a:latin typeface="Cambria Math" panose="02040503050406030204" pitchFamily="18" charset="0"/>
                            </a:rPr>
                            <m:t>𝑲</m:t>
                          </m:r>
                        </m:e>
                      </m:acc>
                    </m:oMath>
                  </m:oMathPara>
                </a14:m>
                <a:endParaRPr lang="hi-IN" b="1" dirty="0"/>
              </a:p>
            </p:txBody>
          </p:sp>
        </mc:Choice>
        <mc:Fallback xmlns="">
          <p:sp>
            <p:nvSpPr>
              <p:cNvPr id="2" name="TextBox 1">
                <a:extLst>
                  <a:ext uri="{FF2B5EF4-FFF2-40B4-BE49-F238E27FC236}">
                    <a16:creationId xmlns:a16="http://schemas.microsoft.com/office/drawing/2014/main" id="{BFFA21AA-18B5-4863-B263-8074BC77713B}"/>
                  </a:ext>
                </a:extLst>
              </p:cNvPr>
              <p:cNvSpPr txBox="1">
                <a:spLocks noRot="1" noChangeAspect="1" noMove="1" noResize="1" noEditPoints="1" noAdjustHandles="1" noChangeArrowheads="1" noChangeShapeType="1" noTextEdit="1"/>
              </p:cNvSpPr>
              <p:nvPr/>
            </p:nvSpPr>
            <p:spPr>
              <a:xfrm>
                <a:off x="4648200" y="3534318"/>
                <a:ext cx="2183418" cy="369909"/>
              </a:xfrm>
              <a:prstGeom prst="rect">
                <a:avLst/>
              </a:prstGeom>
              <a:blipFill>
                <a:blip r:embed="rId8"/>
                <a:stretch>
                  <a:fillRect r="-12849" b="-1333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0ECB6FD6-948F-4E07-A9B4-374E09CF7429}"/>
                  </a:ext>
                </a:extLst>
              </p:cNvPr>
              <p:cNvGraphicFramePr>
                <a:graphicFrameLocks noGrp="1"/>
              </p:cNvGraphicFramePr>
              <p:nvPr>
                <p:extLst>
                  <p:ext uri="{D42A27DB-BD31-4B8C-83A1-F6EECF244321}">
                    <p14:modId xmlns:p14="http://schemas.microsoft.com/office/powerpoint/2010/main" val="231881599"/>
                  </p:ext>
                </p:extLst>
              </p:nvPr>
            </p:nvGraphicFramePr>
            <p:xfrm>
              <a:off x="3844878" y="1899194"/>
              <a:ext cx="3837987" cy="1381760"/>
            </p:xfrm>
            <a:graphic>
              <a:graphicData uri="http://schemas.openxmlformats.org/drawingml/2006/table">
                <a:tbl>
                  <a:tblPr firstRow="1" bandRow="1">
                    <a:tableStyleId>{5940675A-B579-460E-94D1-54222C63F5DA}</a:tableStyleId>
                  </a:tblPr>
                  <a:tblGrid>
                    <a:gridCol w="1031922">
                      <a:extLst>
                        <a:ext uri="{9D8B030D-6E8A-4147-A177-3AD203B41FA5}">
                          <a16:colId xmlns:a16="http://schemas.microsoft.com/office/drawing/2014/main" xmlns="" val="4027271799"/>
                        </a:ext>
                      </a:extLst>
                    </a:gridCol>
                    <a:gridCol w="685800">
                      <a:extLst>
                        <a:ext uri="{9D8B030D-6E8A-4147-A177-3AD203B41FA5}">
                          <a16:colId xmlns:a16="http://schemas.microsoft.com/office/drawing/2014/main" xmlns="" val="3950685760"/>
                        </a:ext>
                      </a:extLst>
                    </a:gridCol>
                    <a:gridCol w="685800">
                      <a:extLst>
                        <a:ext uri="{9D8B030D-6E8A-4147-A177-3AD203B41FA5}">
                          <a16:colId xmlns:a16="http://schemas.microsoft.com/office/drawing/2014/main" xmlns="" val="261668299"/>
                        </a:ext>
                      </a:extLst>
                    </a:gridCol>
                    <a:gridCol w="685800">
                      <a:extLst>
                        <a:ext uri="{9D8B030D-6E8A-4147-A177-3AD203B41FA5}">
                          <a16:colId xmlns:a16="http://schemas.microsoft.com/office/drawing/2014/main" xmlns="" val="802237234"/>
                        </a:ext>
                      </a:extLst>
                    </a:gridCol>
                    <a:gridCol w="748665">
                      <a:extLst>
                        <a:ext uri="{9D8B030D-6E8A-4147-A177-3AD203B41FA5}">
                          <a16:colId xmlns:a16="http://schemas.microsoft.com/office/drawing/2014/main" xmlns="" val="2806682151"/>
                        </a:ext>
                      </a:extLst>
                    </a:gridCol>
                  </a:tblGrid>
                  <a:tr h="370840">
                    <a:tc>
                      <a:txBody>
                        <a:bodyPr/>
                        <a:lstStyle/>
                        <a:p>
                          <a:pPr/>
                          <a14:m>
                            <m:oMathPara xmlns:m="http://schemas.openxmlformats.org/officeDocument/2006/math">
                              <m:oMathParaPr>
                                <m:jc m:val="right"/>
                              </m:oMathParaPr>
                              <m:oMath xmlns:m="http://schemas.openxmlformats.org/officeDocument/2006/math">
                                <m:r>
                                  <a:rPr lang="en-US" b="0" i="1" smtClean="0">
                                    <a:latin typeface="Cambria Math" panose="02040503050406030204" pitchFamily="18" charset="0"/>
                                  </a:rPr>
                                  <m:t>𝐽𝐾</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708257313"/>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4289562855"/>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813985347"/>
                      </a:ext>
                    </a:extLst>
                  </a:tr>
                </a:tbl>
              </a:graphicData>
            </a:graphic>
          </p:graphicFrame>
        </mc:Choice>
        <mc:Fallback xmlns="">
          <p:graphicFrame>
            <p:nvGraphicFramePr>
              <p:cNvPr id="3" name="Table 3">
                <a:extLst>
                  <a:ext uri="{FF2B5EF4-FFF2-40B4-BE49-F238E27FC236}">
                    <a16:creationId xmlns:a16="http://schemas.microsoft.com/office/drawing/2014/main" id="{0ECB6FD6-948F-4E07-A9B4-374E09CF7429}"/>
                  </a:ext>
                </a:extLst>
              </p:cNvPr>
              <p:cNvGraphicFramePr>
                <a:graphicFrameLocks noGrp="1"/>
              </p:cNvGraphicFramePr>
              <p:nvPr>
                <p:extLst>
                  <p:ext uri="{D42A27DB-BD31-4B8C-83A1-F6EECF244321}">
                    <p14:modId xmlns:p14="http://schemas.microsoft.com/office/powerpoint/2010/main" val="231881599"/>
                  </p:ext>
                </p:extLst>
              </p:nvPr>
            </p:nvGraphicFramePr>
            <p:xfrm>
              <a:off x="3844878" y="1899194"/>
              <a:ext cx="3837987" cy="1381760"/>
            </p:xfrm>
            <a:graphic>
              <a:graphicData uri="http://schemas.openxmlformats.org/drawingml/2006/table">
                <a:tbl>
                  <a:tblPr firstRow="1" bandRow="1">
                    <a:tableStyleId>{5940675A-B579-460E-94D1-54222C63F5DA}</a:tableStyleId>
                  </a:tblPr>
                  <a:tblGrid>
                    <a:gridCol w="1031922">
                      <a:extLst>
                        <a:ext uri="{9D8B030D-6E8A-4147-A177-3AD203B41FA5}">
                          <a16:colId xmlns:a16="http://schemas.microsoft.com/office/drawing/2014/main" val="4027271799"/>
                        </a:ext>
                      </a:extLst>
                    </a:gridCol>
                    <a:gridCol w="685800">
                      <a:extLst>
                        <a:ext uri="{9D8B030D-6E8A-4147-A177-3AD203B41FA5}">
                          <a16:colId xmlns:a16="http://schemas.microsoft.com/office/drawing/2014/main" val="3950685760"/>
                        </a:ext>
                      </a:extLst>
                    </a:gridCol>
                    <a:gridCol w="685800">
                      <a:extLst>
                        <a:ext uri="{9D8B030D-6E8A-4147-A177-3AD203B41FA5}">
                          <a16:colId xmlns:a16="http://schemas.microsoft.com/office/drawing/2014/main" val="261668299"/>
                        </a:ext>
                      </a:extLst>
                    </a:gridCol>
                    <a:gridCol w="685800">
                      <a:extLst>
                        <a:ext uri="{9D8B030D-6E8A-4147-A177-3AD203B41FA5}">
                          <a16:colId xmlns:a16="http://schemas.microsoft.com/office/drawing/2014/main" val="802237234"/>
                        </a:ext>
                      </a:extLst>
                    </a:gridCol>
                    <a:gridCol w="748665">
                      <a:extLst>
                        <a:ext uri="{9D8B030D-6E8A-4147-A177-3AD203B41FA5}">
                          <a16:colId xmlns:a16="http://schemas.microsoft.com/office/drawing/2014/main" val="2806682151"/>
                        </a:ext>
                      </a:extLst>
                    </a:gridCol>
                  </a:tblGrid>
                  <a:tr h="640080">
                    <a:tc>
                      <a:txBody>
                        <a:bodyPr/>
                        <a:lstStyle/>
                        <a:p>
                          <a:endParaRPr lang="hi-IN"/>
                        </a:p>
                      </a:txBody>
                      <a:tcPr>
                        <a:blipFill>
                          <a:blip r:embed="rId9"/>
                          <a:stretch>
                            <a:fillRect l="-588" t="-5660" r="-272353" b="-129245"/>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708257313"/>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4289562855"/>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813985347"/>
                      </a:ext>
                    </a:extLst>
                  </a:tr>
                </a:tbl>
              </a:graphicData>
            </a:graphic>
          </p:graphicFrame>
        </mc:Fallback>
      </mc:AlternateContent>
      <p:sp>
        <p:nvSpPr>
          <p:cNvPr id="12" name="Rectangle 11">
            <a:extLst>
              <a:ext uri="{FF2B5EF4-FFF2-40B4-BE49-F238E27FC236}">
                <a16:creationId xmlns:a16="http://schemas.microsoft.com/office/drawing/2014/main" xmlns="" id="{7E6F9FF8-1DE2-4652-8106-CEB8E515A42F}"/>
              </a:ext>
            </a:extLst>
          </p:cNvPr>
          <p:cNvSpPr/>
          <p:nvPr/>
        </p:nvSpPr>
        <p:spPr>
          <a:xfrm rot="5400000">
            <a:off x="6820321" y="2172848"/>
            <a:ext cx="229325" cy="10652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4" name="Arc 13">
            <a:extLst>
              <a:ext uri="{FF2B5EF4-FFF2-40B4-BE49-F238E27FC236}">
                <a16:creationId xmlns:a16="http://schemas.microsoft.com/office/drawing/2014/main" xmlns="" id="{BD3D4975-1FD0-483F-AC16-68BAAEDE3254}"/>
              </a:ext>
            </a:extLst>
          </p:cNvPr>
          <p:cNvSpPr/>
          <p:nvPr/>
        </p:nvSpPr>
        <p:spPr>
          <a:xfrm rot="2254880">
            <a:off x="4761106" y="2745314"/>
            <a:ext cx="609599" cy="82754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hi-IN"/>
          </a:p>
        </p:txBody>
      </p:sp>
      <p:sp>
        <p:nvSpPr>
          <p:cNvPr id="15" name="Arc 14">
            <a:extLst>
              <a:ext uri="{FF2B5EF4-FFF2-40B4-BE49-F238E27FC236}">
                <a16:creationId xmlns:a16="http://schemas.microsoft.com/office/drawing/2014/main" xmlns="" id="{9C139513-E5DE-48D2-A6C9-5C51A67E61C9}"/>
              </a:ext>
            </a:extLst>
          </p:cNvPr>
          <p:cNvSpPr/>
          <p:nvPr/>
        </p:nvSpPr>
        <p:spPr>
          <a:xfrm rot="12509101">
            <a:off x="7162799" y="2556264"/>
            <a:ext cx="609599" cy="827543"/>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hi-IN"/>
          </a:p>
        </p:txBody>
      </p:sp>
    </p:spTree>
    <p:extLst>
      <p:ext uri="{BB962C8B-B14F-4D97-AF65-F5344CB8AC3E}">
        <p14:creationId xmlns:p14="http://schemas.microsoft.com/office/powerpoint/2010/main" val="3264680465"/>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3190852" y="1376591"/>
            <a:ext cx="2762295" cy="369332"/>
          </a:xfrm>
          <a:prstGeom prst="rect">
            <a:avLst/>
          </a:prstGeom>
          <a:noFill/>
        </p:spPr>
        <p:txBody>
          <a:bodyPr wrap="none" rtlCol="0">
            <a:spAutoFit/>
          </a:bodyPr>
          <a:lstStyle/>
          <a:p>
            <a:r>
              <a:rPr lang="en-US" b="1" dirty="0"/>
              <a:t>Race-around condition </a:t>
            </a:r>
            <a:endParaRPr lang="hi-IN" b="1" dirty="0"/>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xmlns="" id="{AC2656C6-AE0C-43E9-A472-36D6FC97CD93}"/>
                  </a:ext>
                </a:extLst>
              </p:cNvPr>
              <p:cNvGraphicFramePr>
                <a:graphicFrameLocks noGrp="1"/>
              </p:cNvGraphicFramePr>
              <p:nvPr>
                <p:extLst>
                  <p:ext uri="{D42A27DB-BD31-4B8C-83A1-F6EECF244321}">
                    <p14:modId xmlns:p14="http://schemas.microsoft.com/office/powerpoint/2010/main" val="273146441"/>
                  </p:ext>
                </p:extLst>
              </p:nvPr>
            </p:nvGraphicFramePr>
            <p:xfrm>
              <a:off x="307975" y="1622106"/>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xmlns="" val="4065434253"/>
                        </a:ext>
                      </a:extLst>
                    </a:gridCol>
                    <a:gridCol w="533400">
                      <a:extLst>
                        <a:ext uri="{9D8B030D-6E8A-4147-A177-3AD203B41FA5}">
                          <a16:colId xmlns:a16="http://schemas.microsoft.com/office/drawing/2014/main" xmlns="" val="2990630019"/>
                        </a:ext>
                      </a:extLst>
                    </a:gridCol>
                    <a:gridCol w="1104088">
                      <a:extLst>
                        <a:ext uri="{9D8B030D-6E8A-4147-A177-3AD203B41FA5}">
                          <a16:colId xmlns:a16="http://schemas.microsoft.com/office/drawing/2014/main" xmlns=""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7363244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𝑱</m:t>
                                    </m:r>
                                  </m:e>
                                  <m:sub>
                                    <m:r>
                                      <a:rPr lang="en-US" sz="1800" b="1" i="1" smtClean="0">
                                        <a:latin typeface="Cambria Math" panose="02040503050406030204" pitchFamily="18" charset="0"/>
                                      </a:rPr>
                                      <m:t>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𝑲</m:t>
                                    </m:r>
                                  </m:e>
                                  <m:sub>
                                    <m:r>
                                      <a:rPr lang="en-US" sz="1800" b="1" i="1" smtClean="0">
                                        <a:latin typeface="Cambria Math" panose="02040503050406030204" pitchFamily="18" charset="0"/>
                                      </a:rPr>
                                      <m:t>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𝑸</m:t>
                                    </m:r>
                                  </m:e>
                                  <m:sub>
                                    <m:r>
                                      <a:rPr lang="en-US" sz="1800" b="1" i="1" smtClean="0">
                                        <a:latin typeface="Cambria Math" panose="02040503050406030204" pitchFamily="18" charset="0"/>
                                      </a:rPr>
                                      <m:t>𝐧</m:t>
                                    </m:r>
                                    <m:r>
                                      <a:rPr lang="en-US" sz="1800" b="1" smtClean="0">
                                        <a:latin typeface="Cambria Math" panose="02040503050406030204" pitchFamily="18" charset="0"/>
                                      </a:rPr>
                                      <m:t>+</m:t>
                                    </m:r>
                                    <m:r>
                                      <a:rPr lang="en-US" sz="1800" b="1" i="1" smtClean="0">
                                        <a:latin typeface="Cambria Math" panose="02040503050406030204" pitchFamily="18" charset="0"/>
                                      </a:rPr>
                                      <m:t>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7994007"/>
                      </a:ext>
                    </a:extLst>
                  </a:tr>
                  <a:tr h="370840">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0" smtClean="0">
                                        <a:latin typeface="Cambria Math" panose="02040503050406030204" pitchFamily="18" charset="0"/>
                                      </a:rPr>
                                      <m:t>𝑄</m:t>
                                    </m:r>
                                  </m:e>
                                  <m:sub>
                                    <m:r>
                                      <a:rPr lang="en-US" sz="1800" b="0" smtClean="0">
                                        <a:latin typeface="Cambria Math" panose="02040503050406030204" pitchFamily="18" charset="0"/>
                                      </a:rPr>
                                      <m:t>𝑛</m:t>
                                    </m:r>
                                  </m:sub>
                                </m:sSub>
                              </m:oMath>
                            </m:oMathPara>
                          </a14:m>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2217"/>
                      </a:ext>
                    </a:extLst>
                  </a:tr>
                  <a:tr h="370840">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1334953"/>
                      </a:ext>
                    </a:extLst>
                  </a:tr>
                  <a:tr h="370840">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24217755"/>
                      </a:ext>
                    </a:extLst>
                  </a:tr>
                  <a:tr h="370840">
                    <a:tc>
                      <a:txBody>
                        <a:bodyPr/>
                        <a:lstStyle/>
                        <a:p>
                          <a:pPr algn="ctr"/>
                          <a:r>
                            <a:rPr lang="en-US" sz="1800" b="1" dirty="0">
                              <a:solidFill>
                                <a:srgbClr val="FF0000"/>
                              </a:solidFill>
                            </a:rPr>
                            <a:t>1</a:t>
                          </a:r>
                          <a:endParaRPr lang="hi-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rgbClr val="FF0000"/>
                              </a:solidFill>
                            </a:rPr>
                            <a:t>1</a:t>
                          </a:r>
                          <a:endParaRPr lang="hi-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acc>
                                  <m:accPr>
                                    <m:chr m:val="̅"/>
                                    <m:ctrlPr>
                                      <a:rPr lang="hi-IN" sz="1800" b="1" i="1" smtClean="0">
                                        <a:solidFill>
                                          <a:srgbClr val="FF0000"/>
                                        </a:solidFill>
                                        <a:latin typeface="Cambria Math"/>
                                      </a:rPr>
                                    </m:ctrlPr>
                                  </m:accPr>
                                  <m:e>
                                    <m:sSub>
                                      <m:sSubPr>
                                        <m:ctrlPr>
                                          <a:rPr lang="hi-IN" sz="1800" b="1" i="1" smtClean="0">
                                            <a:solidFill>
                                              <a:srgbClr val="FF0000"/>
                                            </a:solidFill>
                                            <a:latin typeface="Cambria Math"/>
                                          </a:rPr>
                                        </m:ctrlPr>
                                      </m:sSubPr>
                                      <m:e>
                                        <m:r>
                                          <a:rPr lang="en-US" sz="1800" b="1" i="1" smtClean="0">
                                            <a:solidFill>
                                              <a:srgbClr val="FF0000"/>
                                            </a:solidFill>
                                            <a:latin typeface="Cambria Math" panose="02040503050406030204" pitchFamily="18" charset="0"/>
                                          </a:rPr>
                                          <m:t>𝑸</m:t>
                                        </m:r>
                                      </m:e>
                                      <m:sub>
                                        <m:r>
                                          <a:rPr lang="en-US" sz="1800" b="1" i="1" smtClean="0">
                                            <a:solidFill>
                                              <a:srgbClr val="FF0000"/>
                                            </a:solidFill>
                                            <a:latin typeface="Cambria Math" panose="02040503050406030204" pitchFamily="18" charset="0"/>
                                          </a:rPr>
                                          <m:t>𝒏</m:t>
                                        </m:r>
                                      </m:sub>
                                    </m:sSub>
                                  </m:e>
                                </m:acc>
                              </m:oMath>
                            </m:oMathPara>
                          </a14:m>
                          <a:endParaRPr lang="hi-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951753"/>
                      </a:ext>
                    </a:extLst>
                  </a:tr>
                </a:tbl>
              </a:graphicData>
            </a:graphic>
          </p:graphicFrame>
        </mc:Choice>
        <mc:Fallback xmlns="">
          <p:graphicFrame>
            <p:nvGraphicFramePr>
              <p:cNvPr id="8" name="Table 8">
                <a:extLst>
                  <a:ext uri="{FF2B5EF4-FFF2-40B4-BE49-F238E27FC236}">
                    <a16:creationId xmlns:a16="http://schemas.microsoft.com/office/drawing/2014/main" id="{AC2656C6-AE0C-43E9-A472-36D6FC97CD93}"/>
                  </a:ext>
                </a:extLst>
              </p:cNvPr>
              <p:cNvGraphicFramePr>
                <a:graphicFrameLocks noGrp="1"/>
              </p:cNvGraphicFramePr>
              <p:nvPr>
                <p:extLst>
                  <p:ext uri="{D42A27DB-BD31-4B8C-83A1-F6EECF244321}">
                    <p14:modId xmlns:p14="http://schemas.microsoft.com/office/powerpoint/2010/main" val="273146441"/>
                  </p:ext>
                </p:extLst>
              </p:nvPr>
            </p:nvGraphicFramePr>
            <p:xfrm>
              <a:off x="307975" y="1622106"/>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val="4065434253"/>
                        </a:ext>
                      </a:extLst>
                    </a:gridCol>
                    <a:gridCol w="533400">
                      <a:extLst>
                        <a:ext uri="{9D8B030D-6E8A-4147-A177-3AD203B41FA5}">
                          <a16:colId xmlns:a16="http://schemas.microsoft.com/office/drawing/2014/main" val="2990630019"/>
                        </a:ext>
                      </a:extLst>
                    </a:gridCol>
                    <a:gridCol w="1104088">
                      <a:extLst>
                        <a:ext uri="{9D8B030D-6E8A-4147-A177-3AD203B41FA5}">
                          <a16:colId xmlns:a16="http://schemas.microsoft.com/office/drawing/2014/main"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632440"/>
                      </a:ext>
                    </a:extLst>
                  </a:tr>
                  <a:tr h="370840">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49" t="-109836" r="-312644" b="-42459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09836" r="-209091" b="-42459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6703" t="-109836" r="-1099" b="-424590"/>
                          </a:stretch>
                        </a:blipFill>
                      </a:tcPr>
                    </a:tc>
                    <a:extLst>
                      <a:ext uri="{0D108BD9-81ED-4DB2-BD59-A6C34878D82A}">
                        <a16:rowId xmlns:a16="http://schemas.microsoft.com/office/drawing/2014/main" val="897994007"/>
                      </a:ext>
                    </a:extLst>
                  </a:tr>
                  <a:tr h="370840">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6703" t="-209836" r="-1099" b="-324590"/>
                          </a:stretch>
                        </a:blipFill>
                      </a:tcPr>
                    </a:tc>
                    <a:extLst>
                      <a:ext uri="{0D108BD9-81ED-4DB2-BD59-A6C34878D82A}">
                        <a16:rowId xmlns:a16="http://schemas.microsoft.com/office/drawing/2014/main" val="1302217"/>
                      </a:ext>
                    </a:extLst>
                  </a:tr>
                  <a:tr h="370840">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334953"/>
                      </a:ext>
                    </a:extLst>
                  </a:tr>
                  <a:tr h="370840">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1</a:t>
                          </a:r>
                          <a:endParaRPr lang="hi-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217755"/>
                      </a:ext>
                    </a:extLst>
                  </a:tr>
                  <a:tr h="370840">
                    <a:tc>
                      <a:txBody>
                        <a:bodyPr/>
                        <a:lstStyle/>
                        <a:p>
                          <a:pPr algn="ctr"/>
                          <a:r>
                            <a:rPr lang="en-US" sz="1800" b="1" dirty="0">
                              <a:solidFill>
                                <a:srgbClr val="FF0000"/>
                              </a:solidFill>
                            </a:rPr>
                            <a:t>1</a:t>
                          </a:r>
                          <a:endParaRPr lang="hi-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rgbClr val="FF0000"/>
                              </a:solidFill>
                            </a:rPr>
                            <a:t>1</a:t>
                          </a:r>
                          <a:endParaRPr lang="hi-IN"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6703" t="-509836" r="-1099" b="-24590"/>
                          </a:stretch>
                        </a:blipFill>
                      </a:tcPr>
                    </a:tc>
                    <a:extLst>
                      <a:ext uri="{0D108BD9-81ED-4DB2-BD59-A6C34878D82A}">
                        <a16:rowId xmlns:a16="http://schemas.microsoft.com/office/drawing/2014/main" val="2720951753"/>
                      </a:ext>
                    </a:extLst>
                  </a:tr>
                </a:tbl>
              </a:graphicData>
            </a:graphic>
          </p:graphicFrame>
        </mc:Fallback>
      </mc:AlternateContent>
      <p:pic>
        <p:nvPicPr>
          <p:cNvPr id="12" name="Picture 11">
            <a:extLst>
              <a:ext uri="{FF2B5EF4-FFF2-40B4-BE49-F238E27FC236}">
                <a16:creationId xmlns:a16="http://schemas.microsoft.com/office/drawing/2014/main" xmlns="" id="{CB885DDC-D1AF-4C66-AA81-11280CC0A212}"/>
              </a:ext>
            </a:extLst>
          </p:cNvPr>
          <p:cNvPicPr>
            <a:picLocks noChangeAspect="1"/>
          </p:cNvPicPr>
          <p:nvPr/>
        </p:nvPicPr>
        <p:blipFill>
          <a:blip r:embed="rId4">
            <a:biLevel thresh="75000"/>
          </a:blip>
          <a:stretch>
            <a:fillRect/>
          </a:stretch>
        </p:blipFill>
        <p:spPr>
          <a:xfrm>
            <a:off x="4572000" y="2046835"/>
            <a:ext cx="3758933" cy="145936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09576F22-6BB5-4287-AE9E-EDE6D7943F3B}"/>
                  </a:ext>
                </a:extLst>
              </p:cNvPr>
              <p:cNvSpPr txBox="1"/>
              <p:nvPr/>
            </p:nvSpPr>
            <p:spPr>
              <a:xfrm>
                <a:off x="6375997" y="2937849"/>
                <a:ext cx="506805"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𝑻</m:t>
                          </m:r>
                        </m:e>
                        <m:sub>
                          <m:r>
                            <a:rPr lang="en-US" b="1" i="1" smtClean="0">
                              <a:latin typeface="Cambria Math" panose="02040503050406030204" pitchFamily="18" charset="0"/>
                            </a:rPr>
                            <m:t>𝒑</m:t>
                          </m:r>
                        </m:sub>
                      </m:sSub>
                    </m:oMath>
                  </m:oMathPara>
                </a14:m>
                <a:endParaRPr lang="hi-IN" b="1" dirty="0"/>
              </a:p>
            </p:txBody>
          </p:sp>
        </mc:Choice>
        <mc:Fallback xmlns="">
          <p:sp>
            <p:nvSpPr>
              <p:cNvPr id="17" name="TextBox 16">
                <a:extLst>
                  <a:ext uri="{FF2B5EF4-FFF2-40B4-BE49-F238E27FC236}">
                    <a16:creationId xmlns:a16="http://schemas.microsoft.com/office/drawing/2014/main" id="{09576F22-6BB5-4287-AE9E-EDE6D7943F3B}"/>
                  </a:ext>
                </a:extLst>
              </p:cNvPr>
              <p:cNvSpPr txBox="1">
                <a:spLocks noRot="1" noChangeAspect="1" noMove="1" noResize="1" noEditPoints="1" noAdjustHandles="1" noChangeArrowheads="1" noChangeShapeType="1" noTextEdit="1"/>
              </p:cNvSpPr>
              <p:nvPr/>
            </p:nvSpPr>
            <p:spPr>
              <a:xfrm>
                <a:off x="6375997" y="2937849"/>
                <a:ext cx="506805" cy="394210"/>
              </a:xfrm>
              <a:prstGeom prst="rect">
                <a:avLst/>
              </a:prstGeom>
              <a:blipFill>
                <a:blip r:embed="rId5"/>
                <a:stretch>
                  <a:fillRect b="-4615"/>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xmlns="" id="{B1124FED-F45A-4B47-A1B1-1D8981F56CF9}"/>
                  </a:ext>
                </a:extLst>
              </p:cNvPr>
              <p:cNvSpPr txBox="1"/>
              <p:nvPr/>
            </p:nvSpPr>
            <p:spPr>
              <a:xfrm>
                <a:off x="7901934" y="3352672"/>
                <a:ext cx="3917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oMath>
                  </m:oMathPara>
                </a14:m>
                <a:endParaRPr lang="hi-IN" b="1" dirty="0"/>
              </a:p>
            </p:txBody>
          </p:sp>
        </mc:Choice>
        <mc:Fallback xmlns="">
          <p:sp>
            <p:nvSpPr>
              <p:cNvPr id="21" name="TextBox 20">
                <a:extLst>
                  <a:ext uri="{FF2B5EF4-FFF2-40B4-BE49-F238E27FC236}">
                    <a16:creationId xmlns:a16="http://schemas.microsoft.com/office/drawing/2014/main" id="{B1124FED-F45A-4B47-A1B1-1D8981F56CF9}"/>
                  </a:ext>
                </a:extLst>
              </p:cNvPr>
              <p:cNvSpPr txBox="1">
                <a:spLocks noRot="1" noChangeAspect="1" noMove="1" noResize="1" noEditPoints="1" noAdjustHandles="1" noChangeArrowheads="1" noChangeShapeType="1" noTextEdit="1"/>
              </p:cNvSpPr>
              <p:nvPr/>
            </p:nvSpPr>
            <p:spPr>
              <a:xfrm>
                <a:off x="7901934" y="3352672"/>
                <a:ext cx="391710" cy="369332"/>
              </a:xfrm>
              <a:prstGeom prst="rect">
                <a:avLst/>
              </a:prstGeom>
              <a:blipFill>
                <a:blip r:embed="rId6"/>
                <a:stretch>
                  <a:fillRect/>
                </a:stretch>
              </a:blipFill>
            </p:spPr>
            <p:txBody>
              <a:bodyPr/>
              <a:lstStyle/>
              <a:p>
                <a:r>
                  <a:rPr lang="hi-IN">
                    <a:noFill/>
                  </a:rPr>
                  <a:t> </a:t>
                </a:r>
              </a:p>
            </p:txBody>
          </p:sp>
        </mc:Fallback>
      </mc:AlternateContent>
      <p:cxnSp>
        <p:nvCxnSpPr>
          <p:cNvPr id="22" name="Straight Arrow Connector 21">
            <a:extLst>
              <a:ext uri="{FF2B5EF4-FFF2-40B4-BE49-F238E27FC236}">
                <a16:creationId xmlns:a16="http://schemas.microsoft.com/office/drawing/2014/main" xmlns="" id="{2E13B591-CB76-400F-B858-559D8CEDDABC}"/>
              </a:ext>
            </a:extLst>
          </p:cNvPr>
          <p:cNvCxnSpPr>
            <a:cxnSpLocks/>
          </p:cNvCxnSpPr>
          <p:nvPr/>
        </p:nvCxnSpPr>
        <p:spPr>
          <a:xfrm>
            <a:off x="6248400" y="2885968"/>
            <a:ext cx="914400" cy="0"/>
          </a:xfrm>
          <a:prstGeom prst="straightConnector1">
            <a:avLst/>
          </a:prstGeom>
          <a:ln w="38100">
            <a:prstDash val="sysDot"/>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C343C554-B9EB-455B-B9E5-A5CB62CE64E5}"/>
              </a:ext>
            </a:extLst>
          </p:cNvPr>
          <p:cNvCxnSpPr>
            <a:cxnSpLocks/>
          </p:cNvCxnSpPr>
          <p:nvPr/>
        </p:nvCxnSpPr>
        <p:spPr>
          <a:xfrm>
            <a:off x="6730401" y="1797142"/>
            <a:ext cx="0" cy="45720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BAF4A78E-C950-465F-B8BF-896F7AFF5585}"/>
              </a:ext>
            </a:extLst>
          </p:cNvPr>
          <p:cNvCxnSpPr>
            <a:cxnSpLocks/>
          </p:cNvCxnSpPr>
          <p:nvPr/>
        </p:nvCxnSpPr>
        <p:spPr>
          <a:xfrm>
            <a:off x="6255043" y="1676400"/>
            <a:ext cx="475358" cy="0"/>
          </a:xfrm>
          <a:prstGeom prst="straightConnector1">
            <a:avLst/>
          </a:prstGeom>
          <a:ln w="38100">
            <a:prstDash val="sysDot"/>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xmlns="" id="{62550A9B-D9D8-481C-859E-7D9E38E39C10}"/>
                  </a:ext>
                </a:extLst>
              </p:cNvPr>
              <p:cNvSpPr txBox="1"/>
              <p:nvPr/>
            </p:nvSpPr>
            <p:spPr>
              <a:xfrm>
                <a:off x="6248400" y="1841076"/>
                <a:ext cx="4828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hi-IN"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𝒕</m:t>
                      </m:r>
                    </m:oMath>
                  </m:oMathPara>
                </a14:m>
                <a:endParaRPr lang="hi-IN" b="1" dirty="0"/>
              </a:p>
            </p:txBody>
          </p:sp>
        </mc:Choice>
        <mc:Fallback xmlns="">
          <p:sp>
            <p:nvSpPr>
              <p:cNvPr id="27" name="TextBox 26">
                <a:extLst>
                  <a:ext uri="{FF2B5EF4-FFF2-40B4-BE49-F238E27FC236}">
                    <a16:creationId xmlns:a16="http://schemas.microsoft.com/office/drawing/2014/main" id="{62550A9B-D9D8-481C-859E-7D9E38E39C10}"/>
                  </a:ext>
                </a:extLst>
              </p:cNvPr>
              <p:cNvSpPr txBox="1">
                <a:spLocks noRot="1" noChangeAspect="1" noMove="1" noResize="1" noEditPoints="1" noAdjustHandles="1" noChangeArrowheads="1" noChangeShapeType="1" noTextEdit="1"/>
              </p:cNvSpPr>
              <p:nvPr/>
            </p:nvSpPr>
            <p:spPr>
              <a:xfrm>
                <a:off x="6248400" y="1841076"/>
                <a:ext cx="482824" cy="369332"/>
              </a:xfrm>
              <a:prstGeom prst="rect">
                <a:avLst/>
              </a:prstGeom>
              <a:blipFill>
                <a:blip r:embed="rId7"/>
                <a:stretch>
                  <a:fillRect/>
                </a:stretch>
              </a:blipFill>
            </p:spPr>
            <p:txBody>
              <a:bodyPr/>
              <a:lstStyle/>
              <a:p>
                <a:r>
                  <a:rPr lang="hi-IN">
                    <a:noFill/>
                  </a:rPr>
                  <a:t> </a:t>
                </a:r>
              </a:p>
            </p:txBody>
          </p:sp>
        </mc:Fallback>
      </mc:AlternateContent>
      <p:cxnSp>
        <p:nvCxnSpPr>
          <p:cNvPr id="28" name="Straight Connector 27">
            <a:extLst>
              <a:ext uri="{FF2B5EF4-FFF2-40B4-BE49-F238E27FC236}">
                <a16:creationId xmlns:a16="http://schemas.microsoft.com/office/drawing/2014/main" xmlns="" id="{F32CCD63-2B44-435B-9544-336E01EDDDC0}"/>
              </a:ext>
            </a:extLst>
          </p:cNvPr>
          <p:cNvCxnSpPr>
            <a:cxnSpLocks/>
          </p:cNvCxnSpPr>
          <p:nvPr/>
        </p:nvCxnSpPr>
        <p:spPr>
          <a:xfrm>
            <a:off x="6255043" y="1818235"/>
            <a:ext cx="0" cy="45720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65EB87C4-BCD9-44EE-A77E-88EEC46BBEC0}"/>
                  </a:ext>
                </a:extLst>
              </p:cNvPr>
              <p:cNvSpPr txBox="1"/>
              <p:nvPr/>
            </p:nvSpPr>
            <p:spPr>
              <a:xfrm>
                <a:off x="6049134" y="3352672"/>
                <a:ext cx="3917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oMath>
                  </m:oMathPara>
                </a14:m>
                <a:endParaRPr lang="hi-IN" b="1" dirty="0"/>
              </a:p>
            </p:txBody>
          </p:sp>
        </mc:Choice>
        <mc:Fallback xmlns="">
          <p:sp>
            <p:nvSpPr>
              <p:cNvPr id="36" name="TextBox 35">
                <a:extLst>
                  <a:ext uri="{FF2B5EF4-FFF2-40B4-BE49-F238E27FC236}">
                    <a16:creationId xmlns:a16="http://schemas.microsoft.com/office/drawing/2014/main" id="{65EB87C4-BCD9-44EE-A77E-88EEC46BBEC0}"/>
                  </a:ext>
                </a:extLst>
              </p:cNvPr>
              <p:cNvSpPr txBox="1">
                <a:spLocks noRot="1" noChangeAspect="1" noMove="1" noResize="1" noEditPoints="1" noAdjustHandles="1" noChangeArrowheads="1" noChangeShapeType="1" noTextEdit="1"/>
              </p:cNvSpPr>
              <p:nvPr/>
            </p:nvSpPr>
            <p:spPr>
              <a:xfrm>
                <a:off x="6049134" y="3352672"/>
                <a:ext cx="391710" cy="369332"/>
              </a:xfrm>
              <a:prstGeom prst="rect">
                <a:avLst/>
              </a:prstGeom>
              <a:blipFill>
                <a:blip r:embed="rId8"/>
                <a:stretch>
                  <a:fillRect/>
                </a:stretch>
              </a:blipFill>
            </p:spPr>
            <p:txBody>
              <a:bodyPr/>
              <a:lstStyle/>
              <a:p>
                <a:r>
                  <a:rPr lang="hi-IN">
                    <a:noFill/>
                  </a:rPr>
                  <a:t> </a:t>
                </a:r>
              </a:p>
            </p:txBody>
          </p:sp>
        </mc:Fallback>
      </mc:AlternateContent>
      <p:cxnSp>
        <p:nvCxnSpPr>
          <p:cNvPr id="37" name="Connector: Curved 36">
            <a:extLst>
              <a:ext uri="{FF2B5EF4-FFF2-40B4-BE49-F238E27FC236}">
                <a16:creationId xmlns:a16="http://schemas.microsoft.com/office/drawing/2014/main" xmlns="" id="{89762558-69A5-44F1-8BB2-66EE4AB030C6}"/>
              </a:ext>
            </a:extLst>
          </p:cNvPr>
          <p:cNvCxnSpPr>
            <a:cxnSpLocks/>
          </p:cNvCxnSpPr>
          <p:nvPr/>
        </p:nvCxnSpPr>
        <p:spPr>
          <a:xfrm flipV="1">
            <a:off x="4661892" y="3158109"/>
            <a:ext cx="1529516" cy="1437046"/>
          </a:xfrm>
          <a:prstGeom prst="curved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xmlns="" id="{FF2E0C5D-40C1-4488-99F6-7C63C0217274}"/>
              </a:ext>
            </a:extLst>
          </p:cNvPr>
          <p:cNvSpPr txBox="1"/>
          <p:nvPr/>
        </p:nvSpPr>
        <p:spPr>
          <a:xfrm>
            <a:off x="3280619" y="4528759"/>
            <a:ext cx="2582758" cy="369332"/>
          </a:xfrm>
          <a:prstGeom prst="rect">
            <a:avLst/>
          </a:prstGeom>
          <a:noFill/>
        </p:spPr>
        <p:txBody>
          <a:bodyPr wrap="none" rtlCol="0">
            <a:spAutoFit/>
          </a:bodyPr>
          <a:lstStyle/>
          <a:p>
            <a:r>
              <a:rPr lang="en-US" dirty="0"/>
              <a:t>Leading (positive) edge</a:t>
            </a:r>
            <a:endParaRPr lang="hi-IN" dirty="0"/>
          </a:p>
        </p:txBody>
      </p:sp>
      <p:sp>
        <p:nvSpPr>
          <p:cNvPr id="43" name="TextBox 42">
            <a:extLst>
              <a:ext uri="{FF2B5EF4-FFF2-40B4-BE49-F238E27FC236}">
                <a16:creationId xmlns:a16="http://schemas.microsoft.com/office/drawing/2014/main" xmlns="" id="{BF437715-8D75-44AA-A453-E219D15D8DD5}"/>
              </a:ext>
            </a:extLst>
          </p:cNvPr>
          <p:cNvSpPr txBox="1"/>
          <p:nvPr/>
        </p:nvSpPr>
        <p:spPr>
          <a:xfrm>
            <a:off x="6489812" y="3991776"/>
            <a:ext cx="2599814" cy="369332"/>
          </a:xfrm>
          <a:prstGeom prst="rect">
            <a:avLst/>
          </a:prstGeom>
          <a:noFill/>
        </p:spPr>
        <p:txBody>
          <a:bodyPr wrap="none" rtlCol="0">
            <a:spAutoFit/>
          </a:bodyPr>
          <a:lstStyle/>
          <a:p>
            <a:r>
              <a:rPr lang="en-US" dirty="0"/>
              <a:t>Trailing (negative) edge</a:t>
            </a:r>
            <a:endParaRPr lang="hi-IN" dirty="0"/>
          </a:p>
        </p:txBody>
      </p:sp>
      <p:cxnSp>
        <p:nvCxnSpPr>
          <p:cNvPr id="44" name="Connector: Curved 43">
            <a:extLst>
              <a:ext uri="{FF2B5EF4-FFF2-40B4-BE49-F238E27FC236}">
                <a16:creationId xmlns:a16="http://schemas.microsoft.com/office/drawing/2014/main" xmlns="" id="{CD0064B4-5944-4320-8001-048460EB30D5}"/>
              </a:ext>
            </a:extLst>
          </p:cNvPr>
          <p:cNvCxnSpPr>
            <a:cxnSpLocks/>
          </p:cNvCxnSpPr>
          <p:nvPr/>
        </p:nvCxnSpPr>
        <p:spPr>
          <a:xfrm rot="10800000">
            <a:off x="7241689" y="3095739"/>
            <a:ext cx="956137" cy="883198"/>
          </a:xfrm>
          <a:prstGeom prst="curvedConnector3">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xmlns="" id="{36D9AB00-ECE9-475D-AE35-58999A83FD40}"/>
                  </a:ext>
                </a:extLst>
              </p:cNvPr>
              <p:cNvSpPr txBox="1"/>
              <p:nvPr/>
            </p:nvSpPr>
            <p:spPr>
              <a:xfrm>
                <a:off x="381001" y="5257800"/>
                <a:ext cx="8610600" cy="1520160"/>
              </a:xfrm>
              <a:prstGeom prst="rect">
                <a:avLst/>
              </a:prstGeom>
              <a:noFill/>
            </p:spPr>
            <p:txBody>
              <a:bodyPr wrap="square" rtlCol="0">
                <a:spAutoFit/>
              </a:bodyPr>
              <a:lstStyle/>
              <a:p>
                <a:r>
                  <a:rPr lang="en-US" dirty="0"/>
                  <a:t>Output oscillates after every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 </m:t>
                    </m:r>
                  </m:oMath>
                </a14:m>
                <a:r>
                  <a:rPr lang="en-US" dirty="0"/>
                  <a:t>when the clock pulse (</a:t>
                </a:r>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is high, </a:t>
                </a:r>
              </a:p>
              <a:p>
                <a:r>
                  <a:rPr lang="en-US" dirty="0"/>
                  <a:t>when both JK inputs are high. </a:t>
                </a:r>
              </a:p>
              <a:p>
                <a:pPr marL="285750" indent="-285750">
                  <a:buFont typeface="Arial" panose="020B0604020202020204" pitchFamily="34" charset="0"/>
                  <a:buChar char="•"/>
                </a:pPr>
                <a:r>
                  <a:rPr lang="en-US" dirty="0"/>
                  <a:t>At the end of clock pulse, the output is not certain. </a:t>
                </a:r>
              </a:p>
              <a:p>
                <a:r>
                  <a:rPr lang="en-US" dirty="0">
                    <a:solidFill>
                      <a:srgbClr val="FF0000"/>
                    </a:solidFill>
                  </a:rPr>
                  <a:t>Avoided,  if </a:t>
                </a:r>
                <a14:m>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𝑝</m:t>
                        </m:r>
                      </m:sub>
                    </m:sSub>
                  </m:oMath>
                </a14:m>
                <a:r>
                  <a:rPr lang="en-US" dirty="0">
                    <a:solidFill>
                      <a:srgbClr val="FF0000"/>
                    </a:solidFill>
                  </a:rPr>
                  <a:t> is made smaller than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𝑡</m:t>
                    </m:r>
                  </m:oMath>
                </a14:m>
                <a:r>
                  <a:rPr lang="en-US" dirty="0">
                    <a:solidFill>
                      <a:srgbClr val="FF0000"/>
                    </a:solidFill>
                  </a:rPr>
                  <a:t>. Practical method - use Master Slave flip flop</a:t>
                </a:r>
                <a:endParaRPr lang="hi-IN" dirty="0">
                  <a:solidFill>
                    <a:srgbClr val="FF0000"/>
                  </a:solidFill>
                </a:endParaRPr>
              </a:p>
            </p:txBody>
          </p:sp>
        </mc:Choice>
        <mc:Fallback xmlns="">
          <p:sp>
            <p:nvSpPr>
              <p:cNvPr id="46" name="TextBox 45">
                <a:extLst>
                  <a:ext uri="{FF2B5EF4-FFF2-40B4-BE49-F238E27FC236}">
                    <a16:creationId xmlns:a16="http://schemas.microsoft.com/office/drawing/2014/main" id="{36D9AB00-ECE9-475D-AE35-58999A83FD40}"/>
                  </a:ext>
                </a:extLst>
              </p:cNvPr>
              <p:cNvSpPr txBox="1">
                <a:spLocks noRot="1" noChangeAspect="1" noMove="1" noResize="1" noEditPoints="1" noAdjustHandles="1" noChangeArrowheads="1" noChangeShapeType="1" noTextEdit="1"/>
              </p:cNvSpPr>
              <p:nvPr/>
            </p:nvSpPr>
            <p:spPr>
              <a:xfrm>
                <a:off x="381001" y="5257800"/>
                <a:ext cx="8610600" cy="1520160"/>
              </a:xfrm>
              <a:prstGeom prst="rect">
                <a:avLst/>
              </a:prstGeom>
              <a:blipFill>
                <a:blip r:embed="rId9"/>
                <a:stretch>
                  <a:fillRect l="-637" t="-2410" b="-5221"/>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EFB6210D-164B-4BFE-BA45-2CADED150248}"/>
                  </a:ext>
                </a:extLst>
              </p:cNvPr>
              <p:cNvSpPr txBox="1"/>
              <p:nvPr/>
            </p:nvSpPr>
            <p:spPr>
              <a:xfrm>
                <a:off x="381000" y="4876800"/>
                <a:ext cx="6494085" cy="369332"/>
              </a:xfrm>
              <a:prstGeom prst="rect">
                <a:avLst/>
              </a:prstGeom>
              <a:noFill/>
            </p:spPr>
            <p:txBody>
              <a:bodyPr wrap="none" rtlCol="0">
                <a:spAutoFit/>
              </a:bodyPr>
              <a:lstStyle/>
              <a:p>
                <a14:m>
                  <m:oMath xmlns:m="http://schemas.openxmlformats.org/officeDocument/2006/math">
                    <m:r>
                      <a:rPr lang="hi-IN"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𝒕</m:t>
                    </m:r>
                    <m:r>
                      <a:rPr lang="en-US" b="1" i="1" smtClean="0">
                        <a:latin typeface="Cambria Math" panose="02040503050406030204" pitchFamily="18" charset="0"/>
                        <a:ea typeface="Cambria Math" panose="02040503050406030204" pitchFamily="18" charset="0"/>
                      </a:rPr>
                      <m:t>: </m:t>
                    </m:r>
                  </m:oMath>
                </a14:m>
                <a:r>
                  <a:rPr lang="en-US" dirty="0"/>
                  <a:t>The propagation delay through two NAND gates in series. </a:t>
                </a:r>
                <a:endParaRPr lang="hi-IN" dirty="0"/>
              </a:p>
            </p:txBody>
          </p:sp>
        </mc:Choice>
        <mc:Fallback xmlns="">
          <p:sp>
            <p:nvSpPr>
              <p:cNvPr id="47" name="TextBox 46">
                <a:extLst>
                  <a:ext uri="{FF2B5EF4-FFF2-40B4-BE49-F238E27FC236}">
                    <a16:creationId xmlns:a16="http://schemas.microsoft.com/office/drawing/2014/main" id="{EFB6210D-164B-4BFE-BA45-2CADED150248}"/>
                  </a:ext>
                </a:extLst>
              </p:cNvPr>
              <p:cNvSpPr txBox="1">
                <a:spLocks noRot="1" noChangeAspect="1" noMove="1" noResize="1" noEditPoints="1" noAdjustHandles="1" noChangeArrowheads="1" noChangeShapeType="1" noTextEdit="1"/>
              </p:cNvSpPr>
              <p:nvPr/>
            </p:nvSpPr>
            <p:spPr>
              <a:xfrm>
                <a:off x="381000" y="4876800"/>
                <a:ext cx="6494085" cy="369332"/>
              </a:xfrm>
              <a:prstGeom prst="rect">
                <a:avLst/>
              </a:prstGeom>
              <a:blipFill>
                <a:blip r:embed="rId10"/>
                <a:stretch>
                  <a:fillRect t="-8197" b="-24590"/>
                </a:stretch>
              </a:blipFill>
            </p:spPr>
            <p:txBody>
              <a:bodyPr/>
              <a:lstStyle/>
              <a:p>
                <a:r>
                  <a:rPr lang="hi-IN">
                    <a:noFill/>
                  </a:rPr>
                  <a:t> </a:t>
                </a:r>
              </a:p>
            </p:txBody>
          </p:sp>
        </mc:Fallback>
      </mc:AlternateContent>
    </p:spTree>
    <p:extLst>
      <p:ext uri="{BB962C8B-B14F-4D97-AF65-F5344CB8AC3E}">
        <p14:creationId xmlns:p14="http://schemas.microsoft.com/office/powerpoint/2010/main" val="106148681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2209800" y="1688068"/>
            <a:ext cx="4826962" cy="369332"/>
          </a:xfrm>
          <a:prstGeom prst="rect">
            <a:avLst/>
          </a:prstGeom>
          <a:noFill/>
        </p:spPr>
        <p:txBody>
          <a:bodyPr wrap="none" rtlCol="0">
            <a:spAutoFit/>
          </a:bodyPr>
          <a:lstStyle/>
          <a:p>
            <a:r>
              <a:rPr lang="en-US" b="1" dirty="0"/>
              <a:t>Master-Slave Flip-flop (Pulse triggered FF)</a:t>
            </a:r>
            <a:endParaRPr lang="hi-IN" b="1" dirty="0"/>
          </a:p>
        </p:txBody>
      </p:sp>
      <p:sp>
        <p:nvSpPr>
          <p:cNvPr id="23" name="TextBox 22">
            <a:extLst>
              <a:ext uri="{FF2B5EF4-FFF2-40B4-BE49-F238E27FC236}">
                <a16:creationId xmlns:a16="http://schemas.microsoft.com/office/drawing/2014/main" xmlns="" id="{04661A55-54AF-4542-BCC2-B1D5850D5083}"/>
              </a:ext>
            </a:extLst>
          </p:cNvPr>
          <p:cNvSpPr txBox="1"/>
          <p:nvPr/>
        </p:nvSpPr>
        <p:spPr>
          <a:xfrm>
            <a:off x="307975" y="2362200"/>
            <a:ext cx="8302625" cy="3416320"/>
          </a:xfrm>
          <a:prstGeom prst="rect">
            <a:avLst/>
          </a:prstGeom>
          <a:noFill/>
        </p:spPr>
        <p:txBody>
          <a:bodyPr wrap="square">
            <a:spAutoFit/>
          </a:bodyPr>
          <a:lstStyle/>
          <a:p>
            <a:pPr marL="285750" indent="-285750" algn="just">
              <a:buFont typeface="Arial" panose="020B0604020202020204" pitchFamily="34" charset="0"/>
              <a:buChar char="•"/>
            </a:pPr>
            <a:r>
              <a:rPr lang="en-US" i="0" dirty="0">
                <a:effectLst/>
                <a:latin typeface="Nunito" pitchFamily="2" charset="0"/>
              </a:rPr>
              <a:t>The Race-</a:t>
            </a:r>
            <a:r>
              <a:rPr lang="en-US" dirty="0">
                <a:latin typeface="Nunito" pitchFamily="2" charset="0"/>
              </a:rPr>
              <a:t>a</a:t>
            </a:r>
            <a:r>
              <a:rPr lang="en-US" i="0" dirty="0">
                <a:effectLst/>
                <a:latin typeface="Nunito" pitchFamily="2" charset="0"/>
              </a:rPr>
              <a:t>round Condition can be avoided by ensuring that the clock input is at logic “1” only for a very short time. </a:t>
            </a:r>
          </a:p>
          <a:p>
            <a:pPr marL="285750" indent="-285750" algn="just">
              <a:buFont typeface="Arial" panose="020B0604020202020204" pitchFamily="34" charset="0"/>
              <a:buChar char="•"/>
            </a:pPr>
            <a:r>
              <a:rPr lang="en-US" i="0" dirty="0">
                <a:effectLst/>
                <a:latin typeface="Nunito" pitchFamily="2" charset="0"/>
              </a:rPr>
              <a:t>The Master-Slave Flip-Flop is a </a:t>
            </a:r>
            <a:r>
              <a:rPr lang="en-US" b="1" i="0" dirty="0">
                <a:effectLst/>
                <a:latin typeface="Nunito" pitchFamily="2" charset="0"/>
              </a:rPr>
              <a:t>combination of two JK flip-flops connected in a series </a:t>
            </a:r>
            <a:r>
              <a:rPr lang="en-US" i="0" dirty="0">
                <a:effectLst/>
                <a:latin typeface="Nunito" pitchFamily="2" charset="0"/>
              </a:rPr>
              <a:t>configuration. </a:t>
            </a:r>
          </a:p>
          <a:p>
            <a:pPr marL="285750" indent="-285750" algn="just">
              <a:buFont typeface="Arial" panose="020B0604020202020204" pitchFamily="34" charset="0"/>
              <a:buChar char="•"/>
            </a:pPr>
            <a:r>
              <a:rPr lang="en-US" i="0" dirty="0">
                <a:effectLst/>
                <a:latin typeface="Nunito" pitchFamily="2" charset="0"/>
              </a:rPr>
              <a:t>One acts as the “master” and the other as a “slave”. </a:t>
            </a:r>
          </a:p>
          <a:p>
            <a:pPr marL="285750" indent="-285750" algn="just">
              <a:buFont typeface="Arial" panose="020B0604020202020204" pitchFamily="34" charset="0"/>
              <a:buChar char="•"/>
            </a:pPr>
            <a:r>
              <a:rPr lang="en-US" i="0" dirty="0">
                <a:effectLst/>
                <a:latin typeface="Nunito" pitchFamily="2" charset="0"/>
              </a:rPr>
              <a:t>The output from the master flip-flop is connected to the two inputs of the slave flip flop whose output is fed back to the inputs of the master flip-flop. </a:t>
            </a:r>
          </a:p>
          <a:p>
            <a:pPr marL="285750" indent="-285750" algn="just">
              <a:buFont typeface="Arial" panose="020B0604020202020204" pitchFamily="34" charset="0"/>
              <a:buChar char="•"/>
            </a:pPr>
            <a:r>
              <a:rPr lang="en-US" i="0" dirty="0">
                <a:effectLst/>
                <a:latin typeface="Nunito" pitchFamily="2" charset="0"/>
              </a:rPr>
              <a:t>In addition to these two flip-flops, the </a:t>
            </a:r>
            <a:r>
              <a:rPr lang="en-US" b="1" i="0" dirty="0">
                <a:effectLst/>
                <a:latin typeface="Nunito" pitchFamily="2" charset="0"/>
              </a:rPr>
              <a:t>circuit also includes an inverter. </a:t>
            </a:r>
          </a:p>
          <a:p>
            <a:pPr marL="285750" indent="-285750" algn="just">
              <a:buFont typeface="Arial" panose="020B0604020202020204" pitchFamily="34" charset="0"/>
              <a:buChar char="•"/>
            </a:pPr>
            <a:r>
              <a:rPr lang="en-US" i="0" dirty="0">
                <a:effectLst/>
                <a:latin typeface="Nunito" pitchFamily="2" charset="0"/>
              </a:rPr>
              <a:t>The inverter is connected to the clock pulse in such a way that the inverted clock pulse is given to the slave flip-flop. In other words if CLK=0 for a master flip-flop, then CLK=1 for a slave flip-flop, and if CLK=1 for a master flip flop then it becomes 0 for a slave flip-flop.</a:t>
            </a:r>
            <a:endParaRPr lang="hi-IN" dirty="0"/>
          </a:p>
        </p:txBody>
      </p:sp>
    </p:spTree>
    <p:extLst>
      <p:ext uri="{BB962C8B-B14F-4D97-AF65-F5344CB8AC3E}">
        <p14:creationId xmlns:p14="http://schemas.microsoft.com/office/powerpoint/2010/main" val="508604095"/>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2158519" y="1591302"/>
            <a:ext cx="4826962" cy="369332"/>
          </a:xfrm>
          <a:prstGeom prst="rect">
            <a:avLst/>
          </a:prstGeom>
          <a:noFill/>
        </p:spPr>
        <p:txBody>
          <a:bodyPr wrap="none" rtlCol="0">
            <a:spAutoFit/>
          </a:bodyPr>
          <a:lstStyle/>
          <a:p>
            <a:r>
              <a:rPr lang="en-US" b="1" dirty="0"/>
              <a:t>Master-Slave Flip-flop (Pulse triggered FF)</a:t>
            </a:r>
            <a:endParaRPr lang="hi-IN" b="1" dirty="0"/>
          </a:p>
        </p:txBody>
      </p:sp>
      <p:pic>
        <p:nvPicPr>
          <p:cNvPr id="1026" name="Picture 2" descr="Lightbox">
            <a:extLst>
              <a:ext uri="{FF2B5EF4-FFF2-40B4-BE49-F238E27FC236}">
                <a16:creationId xmlns:a16="http://schemas.microsoft.com/office/drawing/2014/main" xmlns="" id="{74DB168F-4A3C-4827-A6E1-BD0681A8764C}"/>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762000" y="1975225"/>
            <a:ext cx="6858000" cy="422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93624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3190852" y="1376591"/>
            <a:ext cx="2082621" cy="369332"/>
          </a:xfrm>
          <a:prstGeom prst="rect">
            <a:avLst/>
          </a:prstGeom>
          <a:noFill/>
        </p:spPr>
        <p:txBody>
          <a:bodyPr wrap="none" rtlCol="0">
            <a:spAutoFit/>
          </a:bodyPr>
          <a:lstStyle/>
          <a:p>
            <a:r>
              <a:rPr lang="en-US" b="1" dirty="0"/>
              <a:t>D (Delay) flip flop</a:t>
            </a:r>
            <a:endParaRPr lang="hi-IN" b="1" dirty="0"/>
          </a:p>
        </p:txBody>
      </p:sp>
      <mc:AlternateContent xmlns:mc="http://schemas.openxmlformats.org/markup-compatibility/2006" xmlns:a14="http://schemas.microsoft.com/office/drawing/2010/main">
        <mc:Choice Requires="a14">
          <p:graphicFrame>
            <p:nvGraphicFramePr>
              <p:cNvPr id="30" name="Table 8">
                <a:extLst>
                  <a:ext uri="{FF2B5EF4-FFF2-40B4-BE49-F238E27FC236}">
                    <a16:creationId xmlns:a16="http://schemas.microsoft.com/office/drawing/2014/main" xmlns="" id="{C59AEE91-4082-4C81-B93F-7BB03E932C9F}"/>
                  </a:ext>
                </a:extLst>
              </p:cNvPr>
              <p:cNvGraphicFramePr>
                <a:graphicFrameLocks noGrp="1"/>
              </p:cNvGraphicFramePr>
              <p:nvPr>
                <p:extLst>
                  <p:ext uri="{D42A27DB-BD31-4B8C-83A1-F6EECF244321}">
                    <p14:modId xmlns:p14="http://schemas.microsoft.com/office/powerpoint/2010/main" val="2879957061"/>
                  </p:ext>
                </p:extLst>
              </p:nvPr>
            </p:nvGraphicFramePr>
            <p:xfrm>
              <a:off x="762000" y="2126302"/>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xmlns="" val="4065434253"/>
                        </a:ext>
                      </a:extLst>
                    </a:gridCol>
                    <a:gridCol w="533400">
                      <a:extLst>
                        <a:ext uri="{9D8B030D-6E8A-4147-A177-3AD203B41FA5}">
                          <a16:colId xmlns:a16="http://schemas.microsoft.com/office/drawing/2014/main" xmlns="" val="2990630019"/>
                        </a:ext>
                      </a:extLst>
                    </a:gridCol>
                    <a:gridCol w="1104088">
                      <a:extLst>
                        <a:ext uri="{9D8B030D-6E8A-4147-A177-3AD203B41FA5}">
                          <a16:colId xmlns:a16="http://schemas.microsoft.com/office/drawing/2014/main" xmlns=""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73632440"/>
                      </a:ext>
                    </a:extLst>
                  </a:tr>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𝑫</m:t>
                                </m:r>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𝑸</m:t>
                                    </m:r>
                                  </m:e>
                                  <m:sub>
                                    <m:r>
                                      <a:rPr lang="en-US" sz="1800" b="1" i="1" smtClean="0">
                                        <a:latin typeface="Cambria Math" panose="02040503050406030204" pitchFamily="18" charset="0"/>
                                      </a:rPr>
                                      <m:t>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𝑸</m:t>
                                    </m:r>
                                  </m:e>
                                  <m:sub>
                                    <m:r>
                                      <a:rPr lang="en-US" sz="1800" b="1" i="1" smtClean="0">
                                        <a:latin typeface="Cambria Math" panose="02040503050406030204" pitchFamily="18" charset="0"/>
                                      </a:rPr>
                                      <m:t>𝐧</m:t>
                                    </m:r>
                                    <m:r>
                                      <a:rPr lang="en-US" sz="1800" b="1" smtClean="0">
                                        <a:latin typeface="Cambria Math" panose="02040503050406030204" pitchFamily="18" charset="0"/>
                                      </a:rPr>
                                      <m:t>+</m:t>
                                    </m:r>
                                    <m:r>
                                      <a:rPr lang="en-US" sz="1800" b="1" i="1" smtClean="0">
                                        <a:latin typeface="Cambria Math" panose="02040503050406030204" pitchFamily="18" charset="0"/>
                                      </a:rPr>
                                      <m:t>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799400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   0</m:t>
                                </m:r>
                              </m:oMath>
                            </m:oMathPara>
                          </a14:m>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221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1334953"/>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24217755"/>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951753"/>
                      </a:ext>
                    </a:extLst>
                  </a:tr>
                </a:tbl>
              </a:graphicData>
            </a:graphic>
          </p:graphicFrame>
        </mc:Choice>
        <mc:Fallback xmlns="">
          <p:graphicFrame>
            <p:nvGraphicFramePr>
              <p:cNvPr id="30" name="Table 8">
                <a:extLst>
                  <a:ext uri="{FF2B5EF4-FFF2-40B4-BE49-F238E27FC236}">
                    <a16:creationId xmlns:a16="http://schemas.microsoft.com/office/drawing/2014/main" id="{C59AEE91-4082-4C81-B93F-7BB03E932C9F}"/>
                  </a:ext>
                </a:extLst>
              </p:cNvPr>
              <p:cNvGraphicFramePr>
                <a:graphicFrameLocks noGrp="1"/>
              </p:cNvGraphicFramePr>
              <p:nvPr>
                <p:extLst>
                  <p:ext uri="{D42A27DB-BD31-4B8C-83A1-F6EECF244321}">
                    <p14:modId xmlns:p14="http://schemas.microsoft.com/office/powerpoint/2010/main" val="2879957061"/>
                  </p:ext>
                </p:extLst>
              </p:nvPr>
            </p:nvGraphicFramePr>
            <p:xfrm>
              <a:off x="762000" y="2126302"/>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val="4065434253"/>
                        </a:ext>
                      </a:extLst>
                    </a:gridCol>
                    <a:gridCol w="533400">
                      <a:extLst>
                        <a:ext uri="{9D8B030D-6E8A-4147-A177-3AD203B41FA5}">
                          <a16:colId xmlns:a16="http://schemas.microsoft.com/office/drawing/2014/main" val="2990630019"/>
                        </a:ext>
                      </a:extLst>
                    </a:gridCol>
                    <a:gridCol w="1104088">
                      <a:extLst>
                        <a:ext uri="{9D8B030D-6E8A-4147-A177-3AD203B41FA5}">
                          <a16:colId xmlns:a16="http://schemas.microsoft.com/office/drawing/2014/main"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632440"/>
                      </a:ext>
                    </a:extLst>
                  </a:tr>
                  <a:tr h="370840">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299" t="-109836" r="-311494" b="-42623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1136" t="-109836" r="-207955" b="-42623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7790" t="-109836" r="-1105" b="-426230"/>
                          </a:stretch>
                        </a:blipFill>
                      </a:tcPr>
                    </a:tc>
                    <a:extLst>
                      <a:ext uri="{0D108BD9-81ED-4DB2-BD59-A6C34878D82A}">
                        <a16:rowId xmlns:a16="http://schemas.microsoft.com/office/drawing/2014/main" val="89799400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7790" t="-209836" r="-1105" b="-326230"/>
                          </a:stretch>
                        </a:blipFill>
                      </a:tcPr>
                    </a:tc>
                    <a:extLst>
                      <a:ext uri="{0D108BD9-81ED-4DB2-BD59-A6C34878D82A}">
                        <a16:rowId xmlns:a16="http://schemas.microsoft.com/office/drawing/2014/main" val="130221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334953"/>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217755"/>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951753"/>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5BF18057-7FDE-4666-926F-02A31447FF36}"/>
                  </a:ext>
                </a:extLst>
              </p:cNvPr>
              <p:cNvSpPr txBox="1"/>
              <p:nvPr/>
            </p:nvSpPr>
            <p:spPr>
              <a:xfrm>
                <a:off x="4419600" y="2057400"/>
                <a:ext cx="3427239"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𝑪𝒉𝒂𝒓𝒂𝒄𝒕𝒆𝒓𝒊𝒔𝒕𝒊𝒄</m:t>
                          </m:r>
                          <m:r>
                            <a:rPr lang="en-US" sz="1800" b="1" i="1" smtClean="0">
                              <a:latin typeface="Cambria Math" panose="02040503050406030204" pitchFamily="18" charset="0"/>
                            </a:rPr>
                            <m:t> </m:t>
                          </m:r>
                          <m:r>
                            <a:rPr lang="en-US" sz="1800" b="1" i="1" smtClean="0">
                              <a:latin typeface="Cambria Math" panose="02040503050406030204" pitchFamily="18" charset="0"/>
                            </a:rPr>
                            <m:t>𝑬𝒒</m:t>
                          </m:r>
                          <m:r>
                            <a:rPr lang="en-US" sz="1800" b="1" i="1" smtClean="0">
                              <a:latin typeface="Cambria Math" panose="02040503050406030204" pitchFamily="18" charset="0"/>
                            </a:rPr>
                            <m:t>.: </m:t>
                          </m:r>
                          <m:r>
                            <a:rPr lang="en-US" sz="1800" b="1" i="1" smtClean="0">
                              <a:latin typeface="Cambria Math" panose="02040503050406030204" pitchFamily="18" charset="0"/>
                            </a:rPr>
                            <m:t>𝑸</m:t>
                          </m:r>
                        </m:e>
                        <m:sub>
                          <m:r>
                            <a:rPr lang="en-US" sz="1800" b="1" i="1" smtClean="0">
                              <a:latin typeface="Cambria Math" panose="02040503050406030204" pitchFamily="18" charset="0"/>
                            </a:rPr>
                            <m:t>𝐧</m:t>
                          </m:r>
                          <m:r>
                            <a:rPr lang="en-US" sz="1800" b="1" smtClean="0">
                              <a:latin typeface="Cambria Math" panose="02040503050406030204" pitchFamily="18" charset="0"/>
                            </a:rPr>
                            <m:t>+</m:t>
                          </m:r>
                          <m:r>
                            <a:rPr lang="en-US" sz="1800" b="1" i="1" smtClean="0">
                              <a:latin typeface="Cambria Math" panose="02040503050406030204" pitchFamily="18" charset="0"/>
                            </a:rPr>
                            <m:t>𝟏</m:t>
                          </m:r>
                        </m:sub>
                      </m:sSub>
                      <m:r>
                        <a:rPr lang="en-US" sz="1800" b="1" i="1" smtClean="0">
                          <a:latin typeface="Cambria Math" panose="02040503050406030204" pitchFamily="18" charset="0"/>
                        </a:rPr>
                        <m:t>=</m:t>
                      </m:r>
                      <m:r>
                        <a:rPr lang="en-US" sz="1800" b="1" i="1" smtClean="0">
                          <a:latin typeface="Cambria Math" panose="02040503050406030204" pitchFamily="18" charset="0"/>
                        </a:rPr>
                        <m:t>𝑫</m:t>
                      </m:r>
                    </m:oMath>
                  </m:oMathPara>
                </a14:m>
                <a:endParaRPr lang="hi-IN" dirty="0"/>
              </a:p>
            </p:txBody>
          </p:sp>
        </mc:Choice>
        <mc:Fallback xmlns="">
          <p:sp>
            <p:nvSpPr>
              <p:cNvPr id="31" name="TextBox 30">
                <a:extLst>
                  <a:ext uri="{FF2B5EF4-FFF2-40B4-BE49-F238E27FC236}">
                    <a16:creationId xmlns:a16="http://schemas.microsoft.com/office/drawing/2014/main" id="{5BF18057-7FDE-4666-926F-02A31447FF36}"/>
                  </a:ext>
                </a:extLst>
              </p:cNvPr>
              <p:cNvSpPr txBox="1">
                <a:spLocks noRot="1" noChangeAspect="1" noMove="1" noResize="1" noEditPoints="1" noAdjustHandles="1" noChangeArrowheads="1" noChangeShapeType="1" noTextEdit="1"/>
              </p:cNvSpPr>
              <p:nvPr/>
            </p:nvSpPr>
            <p:spPr>
              <a:xfrm>
                <a:off x="4419600" y="2057400"/>
                <a:ext cx="3427239" cy="369332"/>
              </a:xfrm>
              <a:prstGeom prst="rect">
                <a:avLst/>
              </a:prstGeom>
              <a:blipFill>
                <a:blip r:embed="rId4"/>
                <a:stretch>
                  <a:fillRect b="-1333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xmlns="" id="{793861E7-AC42-41F5-B0E9-077E42FFCA1E}"/>
                  </a:ext>
                </a:extLst>
              </p:cNvPr>
              <p:cNvGraphicFramePr>
                <a:graphicFrameLocks noGrp="1"/>
              </p:cNvGraphicFramePr>
              <p:nvPr>
                <p:extLst>
                  <p:ext uri="{D42A27DB-BD31-4B8C-83A1-F6EECF244321}">
                    <p14:modId xmlns:p14="http://schemas.microsoft.com/office/powerpoint/2010/main" val="1244700409"/>
                  </p:ext>
                </p:extLst>
              </p:nvPr>
            </p:nvGraphicFramePr>
            <p:xfrm>
              <a:off x="4876800" y="3011735"/>
              <a:ext cx="2636085" cy="1381760"/>
            </p:xfrm>
            <a:graphic>
              <a:graphicData uri="http://schemas.openxmlformats.org/drawingml/2006/table">
                <a:tbl>
                  <a:tblPr firstRow="1" bandRow="1">
                    <a:tableStyleId>{5940675A-B579-460E-94D1-54222C63F5DA}</a:tableStyleId>
                  </a:tblPr>
                  <a:tblGrid>
                    <a:gridCol w="849542">
                      <a:extLst>
                        <a:ext uri="{9D8B030D-6E8A-4147-A177-3AD203B41FA5}">
                          <a16:colId xmlns:a16="http://schemas.microsoft.com/office/drawing/2014/main" xmlns="" val="1776791132"/>
                        </a:ext>
                      </a:extLst>
                    </a:gridCol>
                    <a:gridCol w="795942">
                      <a:extLst>
                        <a:ext uri="{9D8B030D-6E8A-4147-A177-3AD203B41FA5}">
                          <a16:colId xmlns:a16="http://schemas.microsoft.com/office/drawing/2014/main" xmlns="" val="4270375794"/>
                        </a:ext>
                      </a:extLst>
                    </a:gridCol>
                    <a:gridCol w="990601">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2" name="Table 2">
                <a:extLst>
                  <a:ext uri="{FF2B5EF4-FFF2-40B4-BE49-F238E27FC236}">
                    <a16:creationId xmlns:a16="http://schemas.microsoft.com/office/drawing/2014/main" id="{793861E7-AC42-41F5-B0E9-077E42FFCA1E}"/>
                  </a:ext>
                </a:extLst>
              </p:cNvPr>
              <p:cNvGraphicFramePr>
                <a:graphicFrameLocks noGrp="1"/>
              </p:cNvGraphicFramePr>
              <p:nvPr>
                <p:extLst>
                  <p:ext uri="{D42A27DB-BD31-4B8C-83A1-F6EECF244321}">
                    <p14:modId xmlns:p14="http://schemas.microsoft.com/office/powerpoint/2010/main" val="1244700409"/>
                  </p:ext>
                </p:extLst>
              </p:nvPr>
            </p:nvGraphicFramePr>
            <p:xfrm>
              <a:off x="4876800" y="3011735"/>
              <a:ext cx="2636085" cy="1381760"/>
            </p:xfrm>
            <a:graphic>
              <a:graphicData uri="http://schemas.openxmlformats.org/drawingml/2006/table">
                <a:tbl>
                  <a:tblPr firstRow="1" bandRow="1">
                    <a:tableStyleId>{5940675A-B579-460E-94D1-54222C63F5DA}</a:tableStyleId>
                  </a:tblPr>
                  <a:tblGrid>
                    <a:gridCol w="849542">
                      <a:extLst>
                        <a:ext uri="{9D8B030D-6E8A-4147-A177-3AD203B41FA5}">
                          <a16:colId xmlns:a16="http://schemas.microsoft.com/office/drawing/2014/main" val="1776791132"/>
                        </a:ext>
                      </a:extLst>
                    </a:gridCol>
                    <a:gridCol w="795942">
                      <a:extLst>
                        <a:ext uri="{9D8B030D-6E8A-4147-A177-3AD203B41FA5}">
                          <a16:colId xmlns:a16="http://schemas.microsoft.com/office/drawing/2014/main" val="4270375794"/>
                        </a:ext>
                      </a:extLst>
                    </a:gridCol>
                    <a:gridCol w="990601">
                      <a:extLst>
                        <a:ext uri="{9D8B030D-6E8A-4147-A177-3AD203B41FA5}">
                          <a16:colId xmlns:a16="http://schemas.microsoft.com/office/drawing/2014/main" val="3692294080"/>
                        </a:ext>
                      </a:extLst>
                    </a:gridCol>
                  </a:tblGrid>
                  <a:tr h="640080">
                    <a:tc>
                      <a:txBody>
                        <a:bodyPr/>
                        <a:lstStyle/>
                        <a:p>
                          <a:endParaRPr lang="hi-IN"/>
                        </a:p>
                      </a:txBody>
                      <a:tcPr>
                        <a:blipFill>
                          <a:blip r:embed="rId5"/>
                          <a:stretch>
                            <a:fillRect l="-1429" t="-5714" r="-210714" b="-13142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227229628"/>
                      </a:ext>
                    </a:extLst>
                  </a:tr>
                </a:tbl>
              </a:graphicData>
            </a:graphic>
          </p:graphicFrame>
        </mc:Fallback>
      </mc:AlternateContent>
      <p:sp>
        <p:nvSpPr>
          <p:cNvPr id="3" name="Rectangle 2">
            <a:extLst>
              <a:ext uri="{FF2B5EF4-FFF2-40B4-BE49-F238E27FC236}">
                <a16:creationId xmlns:a16="http://schemas.microsoft.com/office/drawing/2014/main" xmlns="" id="{37F0847B-53FB-4D95-9876-1EBFA10772D1}"/>
              </a:ext>
            </a:extLst>
          </p:cNvPr>
          <p:cNvSpPr/>
          <p:nvPr/>
        </p:nvSpPr>
        <p:spPr>
          <a:xfrm>
            <a:off x="6895176" y="3702615"/>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5" name="TextBox 4">
            <a:extLst>
              <a:ext uri="{FF2B5EF4-FFF2-40B4-BE49-F238E27FC236}">
                <a16:creationId xmlns:a16="http://schemas.microsoft.com/office/drawing/2014/main" xmlns="" id="{7D611B6B-D195-442A-8BF8-27D057E889E2}"/>
              </a:ext>
            </a:extLst>
          </p:cNvPr>
          <p:cNvSpPr txBox="1"/>
          <p:nvPr/>
        </p:nvSpPr>
        <p:spPr>
          <a:xfrm>
            <a:off x="460375" y="4572000"/>
            <a:ext cx="3053144" cy="369332"/>
          </a:xfrm>
          <a:prstGeom prst="rect">
            <a:avLst/>
          </a:prstGeom>
          <a:noFill/>
        </p:spPr>
        <p:txBody>
          <a:bodyPr wrap="none" rtlCol="0">
            <a:spAutoFit/>
          </a:bodyPr>
          <a:lstStyle/>
          <a:p>
            <a:r>
              <a:rPr lang="en-US" dirty="0"/>
              <a:t>Characteristic Table of D-FF</a:t>
            </a:r>
            <a:endParaRPr lang="hi-IN" dirty="0"/>
          </a:p>
        </p:txBody>
      </p:sp>
    </p:spTree>
    <p:extLst>
      <p:ext uri="{BB962C8B-B14F-4D97-AF65-F5344CB8AC3E}">
        <p14:creationId xmlns:p14="http://schemas.microsoft.com/office/powerpoint/2010/main" val="164093464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3" y="1483776"/>
            <a:ext cx="3313728" cy="369332"/>
          </a:xfrm>
          <a:prstGeom prst="rect">
            <a:avLst/>
          </a:prstGeom>
          <a:noFill/>
        </p:spPr>
        <p:txBody>
          <a:bodyPr wrap="none" rtlCol="0">
            <a:spAutoFit/>
          </a:bodyPr>
          <a:lstStyle/>
          <a:p>
            <a:r>
              <a:rPr lang="en-US" b="1" dirty="0"/>
              <a:t>D flip flop: From SR flip flop </a:t>
            </a:r>
            <a:endParaRPr lang="hi-IN" b="1" dirty="0"/>
          </a:p>
        </p:txBody>
      </p:sp>
      <p:pic>
        <p:nvPicPr>
          <p:cNvPr id="2050" name="Picture 2" descr="Lightbox">
            <a:extLst>
              <a:ext uri="{FF2B5EF4-FFF2-40B4-BE49-F238E27FC236}">
                <a16:creationId xmlns:a16="http://schemas.microsoft.com/office/drawing/2014/main" xmlns="" id="{F788C99C-C04C-4D11-821B-009A987EB4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046887" y="1729552"/>
            <a:ext cx="4482518" cy="18378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9B38632-C723-4992-8ADF-D664F5D91F9F}"/>
              </a:ext>
            </a:extLst>
          </p:cNvPr>
          <p:cNvSpPr txBox="1"/>
          <p:nvPr/>
        </p:nvSpPr>
        <p:spPr>
          <a:xfrm>
            <a:off x="5562600" y="1493887"/>
            <a:ext cx="874421" cy="400110"/>
          </a:xfrm>
          <a:prstGeom prst="rect">
            <a:avLst/>
          </a:prstGeom>
          <a:noFill/>
        </p:spPr>
        <p:txBody>
          <a:bodyPr wrap="square" rtlCol="0">
            <a:spAutoFit/>
          </a:bodyPr>
          <a:lstStyle/>
          <a:p>
            <a:r>
              <a:rPr lang="en-US" sz="2000" b="1" dirty="0"/>
              <a:t>S</a:t>
            </a:r>
            <a:endParaRPr lang="hi-IN" sz="2000" b="1" dirty="0"/>
          </a:p>
        </p:txBody>
      </p:sp>
      <p:sp>
        <p:nvSpPr>
          <p:cNvPr id="29" name="TextBox 28">
            <a:extLst>
              <a:ext uri="{FF2B5EF4-FFF2-40B4-BE49-F238E27FC236}">
                <a16:creationId xmlns:a16="http://schemas.microsoft.com/office/drawing/2014/main" xmlns="" id="{1FD7AA8C-F1E0-401D-A995-A1872DDD87C7}"/>
              </a:ext>
            </a:extLst>
          </p:cNvPr>
          <p:cNvSpPr txBox="1"/>
          <p:nvPr/>
        </p:nvSpPr>
        <p:spPr>
          <a:xfrm>
            <a:off x="5620937" y="3367329"/>
            <a:ext cx="1088960" cy="400110"/>
          </a:xfrm>
          <a:prstGeom prst="rect">
            <a:avLst/>
          </a:prstGeom>
          <a:noFill/>
        </p:spPr>
        <p:txBody>
          <a:bodyPr wrap="square" rtlCol="0">
            <a:spAutoFit/>
          </a:bodyPr>
          <a:lstStyle/>
          <a:p>
            <a:r>
              <a:rPr lang="en-US" sz="2000" b="1" dirty="0"/>
              <a:t>R </a:t>
            </a:r>
            <a:endParaRPr lang="hi-IN" sz="2000" b="1"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7232D4CE-6028-486A-B1D3-CDAA524C275E}"/>
                  </a:ext>
                </a:extLst>
              </p:cNvPr>
              <p:cNvGraphicFramePr>
                <a:graphicFrameLocks noGrp="1"/>
              </p:cNvGraphicFramePr>
              <p:nvPr>
                <p:extLst>
                  <p:ext uri="{D42A27DB-BD31-4B8C-83A1-F6EECF244321}">
                    <p14:modId xmlns:p14="http://schemas.microsoft.com/office/powerpoint/2010/main" val="914060144"/>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xmlns="" val="3314175629"/>
                        </a:ext>
                      </a:extLst>
                    </a:gridCol>
                    <a:gridCol w="564197">
                      <a:extLst>
                        <a:ext uri="{9D8B030D-6E8A-4147-A177-3AD203B41FA5}">
                          <a16:colId xmlns:a16="http://schemas.microsoft.com/office/drawing/2014/main" xmlns="" val="2096837203"/>
                        </a:ext>
                      </a:extLst>
                    </a:gridCol>
                    <a:gridCol w="781685">
                      <a:extLst>
                        <a:ext uri="{9D8B030D-6E8A-4147-A177-3AD203B41FA5}">
                          <a16:colId xmlns:a16="http://schemas.microsoft.com/office/drawing/2014/main" xmlns="" val="3085004907"/>
                        </a:ext>
                      </a:extLst>
                    </a:gridCol>
                    <a:gridCol w="769959">
                      <a:extLst>
                        <a:ext uri="{9D8B030D-6E8A-4147-A177-3AD203B41FA5}">
                          <a16:colId xmlns:a16="http://schemas.microsoft.com/office/drawing/2014/main" xmlns="" val="4092406087"/>
                        </a:ext>
                      </a:extLst>
                    </a:gridCol>
                    <a:gridCol w="871516">
                      <a:extLst>
                        <a:ext uri="{9D8B030D-6E8A-4147-A177-3AD203B41FA5}">
                          <a16:colId xmlns:a16="http://schemas.microsoft.com/office/drawing/2014/main" xmlns="" val="284313260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𝑫</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𝑺</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𝑹</m:t>
                                </m:r>
                              </m:oMath>
                            </m:oMathPara>
                          </a14:m>
                          <a:endParaRPr lang="hi-IN" b="1" dirty="0"/>
                        </a:p>
                      </a:txBody>
                      <a:tcPr/>
                    </a:tc>
                    <a:extLst>
                      <a:ext uri="{0D108BD9-81ED-4DB2-BD59-A6C34878D82A}">
                        <a16:rowId xmlns:a16="http://schemas.microsoft.com/office/drawing/2014/main" xmlns=""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xmlns=""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xmlns=""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xmlns=""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xmlns="" val="106425357"/>
                      </a:ext>
                    </a:extLst>
                  </a:tr>
                </a:tbl>
              </a:graphicData>
            </a:graphic>
          </p:graphicFrame>
        </mc:Choice>
        <mc:Fallback xmlns="">
          <p:graphicFrame>
            <p:nvGraphicFramePr>
              <p:cNvPr id="4" name="Table 4">
                <a:extLst>
                  <a:ext uri="{FF2B5EF4-FFF2-40B4-BE49-F238E27FC236}">
                    <a16:creationId xmlns:a16="http://schemas.microsoft.com/office/drawing/2014/main" id="{7232D4CE-6028-486A-B1D3-CDAA524C275E}"/>
                  </a:ext>
                </a:extLst>
              </p:cNvPr>
              <p:cNvGraphicFramePr>
                <a:graphicFrameLocks noGrp="1"/>
              </p:cNvGraphicFramePr>
              <p:nvPr>
                <p:extLst>
                  <p:ext uri="{D42A27DB-BD31-4B8C-83A1-F6EECF244321}">
                    <p14:modId xmlns:p14="http://schemas.microsoft.com/office/powerpoint/2010/main" val="914060144"/>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val="3314175629"/>
                        </a:ext>
                      </a:extLst>
                    </a:gridCol>
                    <a:gridCol w="564197">
                      <a:extLst>
                        <a:ext uri="{9D8B030D-6E8A-4147-A177-3AD203B41FA5}">
                          <a16:colId xmlns:a16="http://schemas.microsoft.com/office/drawing/2014/main" val="2096837203"/>
                        </a:ext>
                      </a:extLst>
                    </a:gridCol>
                    <a:gridCol w="781685">
                      <a:extLst>
                        <a:ext uri="{9D8B030D-6E8A-4147-A177-3AD203B41FA5}">
                          <a16:colId xmlns:a16="http://schemas.microsoft.com/office/drawing/2014/main" val="3085004907"/>
                        </a:ext>
                      </a:extLst>
                    </a:gridCol>
                    <a:gridCol w="769959">
                      <a:extLst>
                        <a:ext uri="{9D8B030D-6E8A-4147-A177-3AD203B41FA5}">
                          <a16:colId xmlns:a16="http://schemas.microsoft.com/office/drawing/2014/main" val="4092406087"/>
                        </a:ext>
                      </a:extLst>
                    </a:gridCol>
                    <a:gridCol w="871516">
                      <a:extLst>
                        <a:ext uri="{9D8B030D-6E8A-4147-A177-3AD203B41FA5}">
                          <a16:colId xmlns:a16="http://schemas.microsoft.com/office/drawing/2014/main" val="2843132606"/>
                        </a:ext>
                      </a:extLst>
                    </a:gridCol>
                  </a:tblGrid>
                  <a:tr h="370840">
                    <a:tc>
                      <a:txBody>
                        <a:bodyPr/>
                        <a:lstStyle/>
                        <a:p>
                          <a:endParaRPr lang="hi-IN"/>
                        </a:p>
                      </a:txBody>
                      <a:tcPr>
                        <a:blipFill>
                          <a:blip r:embed="rId5"/>
                          <a:stretch>
                            <a:fillRect l="-2632" t="-6557" r="-648684" b="-426230"/>
                          </a:stretch>
                        </a:blipFill>
                      </a:tcPr>
                    </a:tc>
                    <a:tc>
                      <a:txBody>
                        <a:bodyPr/>
                        <a:lstStyle/>
                        <a:p>
                          <a:endParaRPr lang="hi-IN"/>
                        </a:p>
                      </a:txBody>
                      <a:tcPr>
                        <a:blipFill>
                          <a:blip r:embed="rId5"/>
                          <a:stretch>
                            <a:fillRect l="-84783" t="-6557" r="-435870" b="-426230"/>
                          </a:stretch>
                        </a:blipFill>
                      </a:tcPr>
                    </a:tc>
                    <a:tc>
                      <a:txBody>
                        <a:bodyPr/>
                        <a:lstStyle/>
                        <a:p>
                          <a:endParaRPr lang="hi-IN"/>
                        </a:p>
                      </a:txBody>
                      <a:tcPr>
                        <a:blipFill>
                          <a:blip r:embed="rId5"/>
                          <a:stretch>
                            <a:fillRect l="-131783" t="-6557" r="-210853" b="-426230"/>
                          </a:stretch>
                        </a:blipFill>
                      </a:tcPr>
                    </a:tc>
                    <a:tc>
                      <a:txBody>
                        <a:bodyPr/>
                        <a:lstStyle/>
                        <a:p>
                          <a:endParaRPr lang="hi-IN"/>
                        </a:p>
                      </a:txBody>
                      <a:tcPr>
                        <a:blipFill>
                          <a:blip r:embed="rId5"/>
                          <a:stretch>
                            <a:fillRect l="-237302" t="-6557" r="-115873" b="-426230"/>
                          </a:stretch>
                        </a:blipFill>
                      </a:tcPr>
                    </a:tc>
                    <a:tc>
                      <a:txBody>
                        <a:bodyPr/>
                        <a:lstStyle/>
                        <a:p>
                          <a:endParaRPr lang="hi-IN"/>
                        </a:p>
                      </a:txBody>
                      <a:tcPr>
                        <a:blipFill>
                          <a:blip r:embed="rId5"/>
                          <a:stretch>
                            <a:fillRect l="-297203" t="-6557" r="-2098" b="-426230"/>
                          </a:stretch>
                        </a:blipFill>
                      </a:tcPr>
                    </a:tc>
                    <a:extLst>
                      <a:ext uri="{0D108BD9-81ED-4DB2-BD59-A6C34878D82A}">
                        <a16:rowId xmlns:a16="http://schemas.microsoft.com/office/drawing/2014/main"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val="106425357"/>
                      </a:ext>
                    </a:extLst>
                  </a:tr>
                </a:tbl>
              </a:graphicData>
            </a:graphic>
          </p:graphicFrame>
        </mc:Fallback>
      </mc:AlternateContent>
      <p:sp>
        <p:nvSpPr>
          <p:cNvPr id="13" name="TextBox 12">
            <a:extLst>
              <a:ext uri="{FF2B5EF4-FFF2-40B4-BE49-F238E27FC236}">
                <a16:creationId xmlns:a16="http://schemas.microsoft.com/office/drawing/2014/main" xmlns="" id="{C09B1A15-80C1-4E1D-B3CE-A5C46A8AF6C5}"/>
              </a:ext>
            </a:extLst>
          </p:cNvPr>
          <p:cNvSpPr txBox="1"/>
          <p:nvPr/>
        </p:nvSpPr>
        <p:spPr>
          <a:xfrm>
            <a:off x="272305" y="4504108"/>
            <a:ext cx="2270878" cy="646331"/>
          </a:xfrm>
          <a:prstGeom prst="rect">
            <a:avLst/>
          </a:prstGeom>
          <a:noFill/>
        </p:spPr>
        <p:txBody>
          <a:bodyPr wrap="none" rtlCol="0">
            <a:spAutoFit/>
          </a:bodyPr>
          <a:lstStyle/>
          <a:p>
            <a:r>
              <a:rPr lang="en-US" dirty="0"/>
              <a:t>Characteristic Table </a:t>
            </a:r>
          </a:p>
          <a:p>
            <a:r>
              <a:rPr lang="en-US" dirty="0"/>
              <a:t>of D-FF</a:t>
            </a:r>
            <a:endParaRPr lang="hi-IN" dirty="0"/>
          </a:p>
        </p:txBody>
      </p:sp>
      <p:sp>
        <p:nvSpPr>
          <p:cNvPr id="5" name="Left Brace 4">
            <a:extLst>
              <a:ext uri="{FF2B5EF4-FFF2-40B4-BE49-F238E27FC236}">
                <a16:creationId xmlns:a16="http://schemas.microsoft.com/office/drawing/2014/main" xmlns="" id="{1FF0E521-BFED-4E5C-A4DD-333457ECCD54}"/>
              </a:ext>
            </a:extLst>
          </p:cNvPr>
          <p:cNvSpPr/>
          <p:nvPr/>
        </p:nvSpPr>
        <p:spPr>
          <a:xfrm rot="16200000">
            <a:off x="1048561" y="3445890"/>
            <a:ext cx="371319" cy="172742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15" name="TextBox 14">
            <a:extLst>
              <a:ext uri="{FF2B5EF4-FFF2-40B4-BE49-F238E27FC236}">
                <a16:creationId xmlns:a16="http://schemas.microsoft.com/office/drawing/2014/main" xmlns="" id="{68F0F16E-78B1-45C6-B64F-FDA94E476EF1}"/>
              </a:ext>
            </a:extLst>
          </p:cNvPr>
          <p:cNvSpPr txBox="1"/>
          <p:nvPr/>
        </p:nvSpPr>
        <p:spPr>
          <a:xfrm>
            <a:off x="2723013" y="4568962"/>
            <a:ext cx="1813317" cy="646331"/>
          </a:xfrm>
          <a:prstGeom prst="rect">
            <a:avLst/>
          </a:prstGeom>
          <a:noFill/>
          <a:ln w="28575">
            <a:solidFill>
              <a:srgbClr val="92D050"/>
            </a:solidFill>
          </a:ln>
        </p:spPr>
        <p:txBody>
          <a:bodyPr wrap="none" rtlCol="0">
            <a:spAutoFit/>
          </a:bodyPr>
          <a:lstStyle/>
          <a:p>
            <a:r>
              <a:rPr lang="en-US" dirty="0"/>
              <a:t>Excitation table </a:t>
            </a:r>
          </a:p>
          <a:p>
            <a:r>
              <a:rPr lang="en-US" dirty="0"/>
              <a:t>of SR-FF</a:t>
            </a:r>
            <a:endParaRPr lang="hi-IN" dirty="0"/>
          </a:p>
        </p:txBody>
      </p:sp>
      <p:sp>
        <p:nvSpPr>
          <p:cNvPr id="16" name="Left Brace 15">
            <a:extLst>
              <a:ext uri="{FF2B5EF4-FFF2-40B4-BE49-F238E27FC236}">
                <a16:creationId xmlns:a16="http://schemas.microsoft.com/office/drawing/2014/main" xmlns="" id="{304F32E0-AFC9-4627-B3BD-4AB9BA1C78B9}"/>
              </a:ext>
            </a:extLst>
          </p:cNvPr>
          <p:cNvSpPr/>
          <p:nvPr/>
        </p:nvSpPr>
        <p:spPr>
          <a:xfrm rot="16200000">
            <a:off x="2030705" y="2712493"/>
            <a:ext cx="532455" cy="2988801"/>
          </a:xfrm>
          <a:prstGeom prst="leftBrace">
            <a:avLst>
              <a:gd name="adj1" fmla="val 8333"/>
              <a:gd name="adj2" fmla="val 71835"/>
            </a:avLst>
          </a:prstGeom>
          <a:ln w="28575">
            <a:solidFill>
              <a:srgbClr val="92D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mc:AlternateContent xmlns:mc="http://schemas.openxmlformats.org/markup-compatibility/2006" xmlns:a14="http://schemas.microsoft.com/office/drawing/2010/main">
        <mc:Choice Requires="a14">
          <p:graphicFrame>
            <p:nvGraphicFramePr>
              <p:cNvPr id="18" name="Table 2">
                <a:extLst>
                  <a:ext uri="{FF2B5EF4-FFF2-40B4-BE49-F238E27FC236}">
                    <a16:creationId xmlns:a16="http://schemas.microsoft.com/office/drawing/2014/main" xmlns="" id="{2010B4EE-155C-493F-87AC-BDDC46517BBF}"/>
                  </a:ext>
                </a:extLst>
              </p:cNvPr>
              <p:cNvGraphicFramePr>
                <a:graphicFrameLocks noGrp="1"/>
              </p:cNvGraphicFramePr>
              <p:nvPr>
                <p:extLst>
                  <p:ext uri="{D42A27DB-BD31-4B8C-83A1-F6EECF244321}">
                    <p14:modId xmlns:p14="http://schemas.microsoft.com/office/powerpoint/2010/main" val="4071867927"/>
                  </p:ext>
                </p:extLst>
              </p:nvPr>
            </p:nvGraphicFramePr>
            <p:xfrm>
              <a:off x="4800600"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18" name="Table 2">
                <a:extLst>
                  <a:ext uri="{FF2B5EF4-FFF2-40B4-BE49-F238E27FC236}">
                    <a16:creationId xmlns:a16="http://schemas.microsoft.com/office/drawing/2014/main" id="{2010B4EE-155C-493F-87AC-BDDC46517BBF}"/>
                  </a:ext>
                </a:extLst>
              </p:cNvPr>
              <p:cNvGraphicFramePr>
                <a:graphicFrameLocks noGrp="1"/>
              </p:cNvGraphicFramePr>
              <p:nvPr>
                <p:extLst>
                  <p:ext uri="{D42A27DB-BD31-4B8C-83A1-F6EECF244321}">
                    <p14:modId xmlns:p14="http://schemas.microsoft.com/office/powerpoint/2010/main" val="4071867927"/>
                  </p:ext>
                </p:extLst>
              </p:nvPr>
            </p:nvGraphicFramePr>
            <p:xfrm>
              <a:off x="4800600"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6"/>
                          <a:stretch>
                            <a:fillRect l="-885" t="-5660" r="-169027" b="-13018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0AF2799D-966B-4773-9049-BD090736ECE8}"/>
                  </a:ext>
                </a:extLst>
              </p:cNvPr>
              <p:cNvSpPr txBox="1"/>
              <p:nvPr/>
            </p:nvSpPr>
            <p:spPr>
              <a:xfrm>
                <a:off x="5419890" y="5472148"/>
                <a:ext cx="85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𝑫</m:t>
                      </m:r>
                    </m:oMath>
                  </m:oMathPara>
                </a14:m>
                <a:endParaRPr lang="hi-IN" b="1" dirty="0"/>
              </a:p>
            </p:txBody>
          </p:sp>
        </mc:Choice>
        <mc:Fallback xmlns="">
          <p:sp>
            <p:nvSpPr>
              <p:cNvPr id="19" name="TextBox 18">
                <a:extLst>
                  <a:ext uri="{FF2B5EF4-FFF2-40B4-BE49-F238E27FC236}">
                    <a16:creationId xmlns:a16="http://schemas.microsoft.com/office/drawing/2014/main" id="{0AF2799D-966B-4773-9049-BD090736ECE8}"/>
                  </a:ext>
                </a:extLst>
              </p:cNvPr>
              <p:cNvSpPr txBox="1">
                <a:spLocks noRot="1" noChangeAspect="1" noMove="1" noResize="1" noEditPoints="1" noAdjustHandles="1" noChangeArrowheads="1" noChangeShapeType="1" noTextEdit="1"/>
              </p:cNvSpPr>
              <p:nvPr/>
            </p:nvSpPr>
            <p:spPr>
              <a:xfrm>
                <a:off x="5419890" y="5472148"/>
                <a:ext cx="854721" cy="369332"/>
              </a:xfrm>
              <a:prstGeom prst="rect">
                <a:avLst/>
              </a:prstGeom>
              <a:blipFill>
                <a:blip r:embed="rId7"/>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2" name="Table 2">
                <a:extLst>
                  <a:ext uri="{FF2B5EF4-FFF2-40B4-BE49-F238E27FC236}">
                    <a16:creationId xmlns:a16="http://schemas.microsoft.com/office/drawing/2014/main" xmlns="" id="{C409FBC3-CBCC-47E9-8109-BC290E70ACFC}"/>
                  </a:ext>
                </a:extLst>
              </p:cNvPr>
              <p:cNvGraphicFramePr>
                <a:graphicFrameLocks noGrp="1"/>
              </p:cNvGraphicFramePr>
              <p:nvPr>
                <p:extLst>
                  <p:ext uri="{D42A27DB-BD31-4B8C-83A1-F6EECF244321}">
                    <p14:modId xmlns:p14="http://schemas.microsoft.com/office/powerpoint/2010/main" val="2671583988"/>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22" name="Table 2">
                <a:extLst>
                  <a:ext uri="{FF2B5EF4-FFF2-40B4-BE49-F238E27FC236}">
                    <a16:creationId xmlns:a16="http://schemas.microsoft.com/office/drawing/2014/main" id="{C409FBC3-CBCC-47E9-8109-BC290E70ACFC}"/>
                  </a:ext>
                </a:extLst>
              </p:cNvPr>
              <p:cNvGraphicFramePr>
                <a:graphicFrameLocks noGrp="1"/>
              </p:cNvGraphicFramePr>
              <p:nvPr>
                <p:extLst>
                  <p:ext uri="{D42A27DB-BD31-4B8C-83A1-F6EECF244321}">
                    <p14:modId xmlns:p14="http://schemas.microsoft.com/office/powerpoint/2010/main" val="2671583988"/>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8"/>
                          <a:stretch>
                            <a:fillRect l="-885" t="-5660" r="-169027" b="-13018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F1A33719-D435-4087-8CBF-269AD7605C63}"/>
                  </a:ext>
                </a:extLst>
              </p:cNvPr>
              <p:cNvSpPr txBox="1"/>
              <p:nvPr/>
            </p:nvSpPr>
            <p:spPr>
              <a:xfrm>
                <a:off x="7413037" y="5472148"/>
                <a:ext cx="8835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acc>
                        <m:accPr>
                          <m:chr m:val="̅"/>
                          <m:ctrlPr>
                            <a:rPr lang="en-US" b="1" i="1" smtClean="0">
                              <a:latin typeface="Cambria Math"/>
                            </a:rPr>
                          </m:ctrlPr>
                        </m:accPr>
                        <m:e>
                          <m:r>
                            <a:rPr lang="en-US" b="1" i="1">
                              <a:latin typeface="Cambria Math" panose="02040503050406030204" pitchFamily="18" charset="0"/>
                            </a:rPr>
                            <m:t>𝑫</m:t>
                          </m:r>
                        </m:e>
                      </m:acc>
                    </m:oMath>
                  </m:oMathPara>
                </a14:m>
                <a:endParaRPr lang="hi-IN" b="1" dirty="0"/>
              </a:p>
            </p:txBody>
          </p:sp>
        </mc:Choice>
        <mc:Fallback xmlns="">
          <p:sp>
            <p:nvSpPr>
              <p:cNvPr id="23" name="TextBox 22">
                <a:extLst>
                  <a:ext uri="{FF2B5EF4-FFF2-40B4-BE49-F238E27FC236}">
                    <a16:creationId xmlns:a16="http://schemas.microsoft.com/office/drawing/2014/main" id="{F1A33719-D435-4087-8CBF-269AD7605C63}"/>
                  </a:ext>
                </a:extLst>
              </p:cNvPr>
              <p:cNvSpPr txBox="1">
                <a:spLocks noRot="1" noChangeAspect="1" noMove="1" noResize="1" noEditPoints="1" noAdjustHandles="1" noChangeArrowheads="1" noChangeShapeType="1" noTextEdit="1"/>
              </p:cNvSpPr>
              <p:nvPr/>
            </p:nvSpPr>
            <p:spPr>
              <a:xfrm>
                <a:off x="7413037" y="5472148"/>
                <a:ext cx="883575" cy="369332"/>
              </a:xfrm>
              <a:prstGeom prst="rect">
                <a:avLst/>
              </a:prstGeom>
              <a:blipFill>
                <a:blip r:embed="rId9"/>
                <a:stretch>
                  <a:fillRect r="-32414"/>
                </a:stretch>
              </a:blipFill>
            </p:spPr>
            <p:txBody>
              <a:bodyPr/>
              <a:lstStyle/>
              <a:p>
                <a:r>
                  <a:rPr lang="hi-IN">
                    <a:noFill/>
                  </a:rPr>
                  <a:t> </a:t>
                </a:r>
              </a:p>
            </p:txBody>
          </p:sp>
        </mc:Fallback>
      </mc:AlternateContent>
      <p:sp>
        <p:nvSpPr>
          <p:cNvPr id="24" name="Rectangle 23">
            <a:extLst>
              <a:ext uri="{FF2B5EF4-FFF2-40B4-BE49-F238E27FC236}">
                <a16:creationId xmlns:a16="http://schemas.microsoft.com/office/drawing/2014/main" xmlns="" id="{DC04FEB2-0358-433A-BD5E-3195425E9C45}"/>
              </a:ext>
            </a:extLst>
          </p:cNvPr>
          <p:cNvSpPr/>
          <p:nvPr/>
        </p:nvSpPr>
        <p:spPr>
          <a:xfrm>
            <a:off x="6188966" y="4678551"/>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5" name="Rectangle 24">
            <a:extLst>
              <a:ext uri="{FF2B5EF4-FFF2-40B4-BE49-F238E27FC236}">
                <a16:creationId xmlns:a16="http://schemas.microsoft.com/office/drawing/2014/main" xmlns="" id="{95E0663F-FBD1-41B2-93E8-AF792DDE5AFD}"/>
              </a:ext>
            </a:extLst>
          </p:cNvPr>
          <p:cNvSpPr/>
          <p:nvPr/>
        </p:nvSpPr>
        <p:spPr>
          <a:xfrm>
            <a:off x="7577332" y="4663972"/>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Tree>
    <p:extLst>
      <p:ext uri="{BB962C8B-B14F-4D97-AF65-F5344CB8AC3E}">
        <p14:creationId xmlns:p14="http://schemas.microsoft.com/office/powerpoint/2010/main" val="85941470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5"/>
          <p:cNvSpPr>
            <a:spLocks noChangeArrowheads="1"/>
          </p:cNvSpPr>
          <p:nvPr>
            <p:custDataLst>
              <p:tags r:id="rId1"/>
            </p:custDataLst>
          </p:nvPr>
        </p:nvSpPr>
        <p:spPr bwMode="auto">
          <a:xfrm>
            <a:off x="-76200" y="2312988"/>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3253" name="TextBox 4"/>
          <p:cNvSpPr>
            <a:spLocks noChangeArrowheads="1"/>
          </p:cNvSpPr>
          <p:nvPr>
            <p:custDataLst>
              <p:tags r:id="rId2"/>
            </p:custDataLst>
          </p:nvPr>
        </p:nvSpPr>
        <p:spPr bwMode="auto">
          <a:xfrm>
            <a:off x="0" y="2359381"/>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buNone/>
            </a:pPr>
            <a:endParaRPr lang="en-US" sz="1800" b="0" i="0" u="none" strike="noStrike" baseline="0" dirty="0">
              <a:solidFill>
                <a:srgbClr val="000000"/>
              </a:solidFill>
              <a:latin typeface="Arial" panose="020B0604020202020204" pitchFamily="34" charset="0"/>
            </a:endParaRPr>
          </a:p>
          <a:p>
            <a:pPr algn="ctr">
              <a:spcBef>
                <a:spcPts val="0"/>
              </a:spcBef>
              <a:buNone/>
            </a:pPr>
            <a:r>
              <a:rPr lang="en-US" sz="3500" b="1" dirty="0">
                <a:solidFill>
                  <a:srgbClr val="FFFFFF"/>
                </a:solidFill>
                <a:cs typeface="Times New Roman" panose="02020603050405020304" pitchFamily="18" charset="0"/>
              </a:rPr>
              <a:t>Sequential Circuits </a:t>
            </a:r>
            <a:r>
              <a:rPr lang="en-US" sz="1800" b="0" i="0" u="none" strike="noStrike" baseline="0" dirty="0">
                <a:solidFill>
                  <a:srgbClr val="000000"/>
                </a:solidFill>
                <a:latin typeface="Arial" panose="020B0604020202020204" pitchFamily="34" charset="0"/>
              </a:rPr>
              <a:t>	</a:t>
            </a:r>
          </a:p>
          <a:p>
            <a:pPr algn="ctr">
              <a:spcBef>
                <a:spcPct val="0"/>
              </a:spcBef>
              <a:buFontTx/>
              <a:buNone/>
            </a:pPr>
            <a:r>
              <a:rPr lang="en-US" altLang="en-US" sz="3500" b="1" dirty="0">
                <a:solidFill>
                  <a:srgbClr val="FFFFFF"/>
                </a:solidFill>
                <a:cs typeface="Times New Roman" panose="02020603050405020304" pitchFamily="18" charset="0"/>
              </a:rPr>
              <a:t> </a:t>
            </a:r>
            <a:endParaRPr lang="en-IN" altLang="en-US" sz="3500" b="1" dirty="0">
              <a:solidFill>
                <a:srgbClr val="FFFFFF"/>
              </a:solidFill>
              <a:cs typeface="Times New Roman" panose="02020603050405020304" pitchFamily="18" charset="0"/>
            </a:endParaRPr>
          </a:p>
        </p:txBody>
      </p:sp>
      <p:sp>
        <p:nvSpPr>
          <p:cNvPr id="53254" name="TextBox 6"/>
          <p:cNvSpPr>
            <a:spLocks noChangeArrowheads="1"/>
          </p:cNvSpPr>
          <p:nvPr>
            <p:custDataLst>
              <p:tags r:id="rId3"/>
            </p:custDataLst>
          </p:nvPr>
        </p:nvSpPr>
        <p:spPr bwMode="auto">
          <a:xfrm>
            <a:off x="1714500" y="1605757"/>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CHAPTER-4</a:t>
            </a:r>
          </a:p>
        </p:txBody>
      </p:sp>
      <p:sp>
        <p:nvSpPr>
          <p:cNvPr id="6" name="TextBox 5">
            <a:extLst>
              <a:ext uri="{FF2B5EF4-FFF2-40B4-BE49-F238E27FC236}">
                <a16:creationId xmlns:a16="http://schemas.microsoft.com/office/drawing/2014/main" xmlns="" id="{36348F0B-8C51-45A4-B8C1-B397C9B3403C}"/>
              </a:ext>
            </a:extLst>
          </p:cNvPr>
          <p:cNvSpPr txBox="1"/>
          <p:nvPr/>
        </p:nvSpPr>
        <p:spPr>
          <a:xfrm>
            <a:off x="190500" y="3429000"/>
            <a:ext cx="8762999" cy="3016210"/>
          </a:xfrm>
          <a:prstGeom prst="rect">
            <a:avLst/>
          </a:prstGeom>
          <a:noFill/>
        </p:spPr>
        <p:txBody>
          <a:bodyPr wrap="square">
            <a:spAutoFit/>
          </a:bodyPr>
          <a:lstStyle/>
          <a:p>
            <a:pPr algn="l"/>
            <a:endParaRPr lang="en-US" sz="2800" b="0" i="0" u="none" strike="noStrike" baseline="0" dirty="0">
              <a:solidFill>
                <a:srgbClr val="000000"/>
              </a:solidFill>
              <a:latin typeface="Arial" panose="020B0604020202020204" pitchFamily="34" charset="0"/>
            </a:endParaRPr>
          </a:p>
          <a:p>
            <a:pPr algn="just"/>
            <a:endParaRPr lang="en-US" sz="1800" b="0" i="0" u="none" strike="noStrike" baseline="0" dirty="0">
              <a:solidFill>
                <a:srgbClr val="000000"/>
              </a:solidFill>
              <a:latin typeface="Arial" panose="020B0604020202020204" pitchFamily="34" charset="0"/>
            </a:endParaRPr>
          </a:p>
          <a:p>
            <a:pPr algn="just"/>
            <a:r>
              <a:rPr lang="en-US" sz="1800" b="0" i="0" u="none" strike="noStrike" baseline="0" dirty="0">
                <a:solidFill>
                  <a:srgbClr val="221F1F"/>
                </a:solidFill>
                <a:latin typeface="Arial" panose="020B0604020202020204" pitchFamily="34" charset="0"/>
              </a:rPr>
              <a:t>A 1-bit memory, the circuit properties of Bi-stable latch, the clocked SR flip flop, J- K-T and D types flip flops, applications of flip flops, shift registers, applications of shift registers, ring counter, sequence generator, ripple (Asynchronous) counters, synchronous counters, special counter IC’s, asynchronous sequential counters, applications of counters. </a:t>
            </a:r>
            <a:r>
              <a:rPr lang="en-US" sz="1800" b="0" i="0" u="none" strike="noStrike" baseline="0" dirty="0">
                <a:solidFill>
                  <a:srgbClr val="000000"/>
                </a:solidFill>
                <a:latin typeface="Arial" panose="020B0604020202020204" pitchFamily="34" charset="0"/>
              </a:rPr>
              <a:t>	</a:t>
            </a:r>
          </a:p>
          <a:p>
            <a:pPr algn="just"/>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	</a:t>
            </a:r>
          </a:p>
          <a:p>
            <a:r>
              <a:rPr lang="en-US" sz="1800" b="0" i="0" u="none" strike="noStrike" baseline="0" dirty="0">
                <a:solidFill>
                  <a:srgbClr val="000000"/>
                </a:solidFill>
                <a:latin typeface="Arial" panose="020B0604020202020204" pitchFamily="34" charset="0"/>
              </a:rPr>
              <a:t>	</a:t>
            </a:r>
          </a:p>
        </p:txBody>
      </p:sp>
    </p:spTree>
  </p:cSld>
  <p:clrMapOvr>
    <a:masterClrMapping/>
  </p:clrMapOvr>
  <p:transition advTm="30163"/>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3" y="1483776"/>
            <a:ext cx="3288080" cy="369332"/>
          </a:xfrm>
          <a:prstGeom prst="rect">
            <a:avLst/>
          </a:prstGeom>
          <a:noFill/>
        </p:spPr>
        <p:txBody>
          <a:bodyPr wrap="none" rtlCol="0">
            <a:spAutoFit/>
          </a:bodyPr>
          <a:lstStyle/>
          <a:p>
            <a:r>
              <a:rPr lang="en-US" b="1" dirty="0"/>
              <a:t>D flip flop: From JK flip flop </a:t>
            </a:r>
            <a:endParaRPr lang="hi-IN" b="1" dirty="0"/>
          </a:p>
        </p:txBody>
      </p:sp>
      <p:pic>
        <p:nvPicPr>
          <p:cNvPr id="2050" name="Picture 2" descr="Lightbox">
            <a:extLst>
              <a:ext uri="{FF2B5EF4-FFF2-40B4-BE49-F238E27FC236}">
                <a16:creationId xmlns:a16="http://schemas.microsoft.com/office/drawing/2014/main" xmlns="" id="{F788C99C-C04C-4D11-821B-009A987EB4C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046887" y="1729552"/>
            <a:ext cx="4482518" cy="18378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9B38632-C723-4992-8ADF-D664F5D91F9F}"/>
              </a:ext>
            </a:extLst>
          </p:cNvPr>
          <p:cNvSpPr txBox="1"/>
          <p:nvPr/>
        </p:nvSpPr>
        <p:spPr>
          <a:xfrm>
            <a:off x="5562600" y="1493887"/>
            <a:ext cx="874421" cy="400110"/>
          </a:xfrm>
          <a:prstGeom prst="rect">
            <a:avLst/>
          </a:prstGeom>
          <a:noFill/>
        </p:spPr>
        <p:txBody>
          <a:bodyPr wrap="square" rtlCol="0">
            <a:spAutoFit/>
          </a:bodyPr>
          <a:lstStyle/>
          <a:p>
            <a:r>
              <a:rPr lang="en-US" sz="2000" b="1" dirty="0"/>
              <a:t>J</a:t>
            </a:r>
            <a:endParaRPr lang="hi-IN" sz="2000" b="1" dirty="0"/>
          </a:p>
        </p:txBody>
      </p:sp>
      <p:sp>
        <p:nvSpPr>
          <p:cNvPr id="29" name="TextBox 28">
            <a:extLst>
              <a:ext uri="{FF2B5EF4-FFF2-40B4-BE49-F238E27FC236}">
                <a16:creationId xmlns:a16="http://schemas.microsoft.com/office/drawing/2014/main" xmlns="" id="{1FD7AA8C-F1E0-401D-A995-A1872DDD87C7}"/>
              </a:ext>
            </a:extLst>
          </p:cNvPr>
          <p:cNvSpPr txBox="1"/>
          <p:nvPr/>
        </p:nvSpPr>
        <p:spPr>
          <a:xfrm>
            <a:off x="5620937" y="3367329"/>
            <a:ext cx="1088960" cy="400110"/>
          </a:xfrm>
          <a:prstGeom prst="rect">
            <a:avLst/>
          </a:prstGeom>
          <a:noFill/>
        </p:spPr>
        <p:txBody>
          <a:bodyPr wrap="square" rtlCol="0">
            <a:spAutoFit/>
          </a:bodyPr>
          <a:lstStyle/>
          <a:p>
            <a:r>
              <a:rPr lang="en-US" sz="2000" b="1" dirty="0"/>
              <a:t>K </a:t>
            </a:r>
            <a:endParaRPr lang="hi-IN" sz="2000" b="1"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7232D4CE-6028-486A-B1D3-CDAA524C275E}"/>
                  </a:ext>
                </a:extLst>
              </p:cNvPr>
              <p:cNvGraphicFramePr>
                <a:graphicFrameLocks noGrp="1"/>
              </p:cNvGraphicFramePr>
              <p:nvPr>
                <p:extLst>
                  <p:ext uri="{D42A27DB-BD31-4B8C-83A1-F6EECF244321}">
                    <p14:modId xmlns:p14="http://schemas.microsoft.com/office/powerpoint/2010/main" val="1870976282"/>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xmlns="" val="3314175629"/>
                        </a:ext>
                      </a:extLst>
                    </a:gridCol>
                    <a:gridCol w="564197">
                      <a:extLst>
                        <a:ext uri="{9D8B030D-6E8A-4147-A177-3AD203B41FA5}">
                          <a16:colId xmlns:a16="http://schemas.microsoft.com/office/drawing/2014/main" xmlns="" val="2096837203"/>
                        </a:ext>
                      </a:extLst>
                    </a:gridCol>
                    <a:gridCol w="781685">
                      <a:extLst>
                        <a:ext uri="{9D8B030D-6E8A-4147-A177-3AD203B41FA5}">
                          <a16:colId xmlns:a16="http://schemas.microsoft.com/office/drawing/2014/main" xmlns="" val="3085004907"/>
                        </a:ext>
                      </a:extLst>
                    </a:gridCol>
                    <a:gridCol w="769959">
                      <a:extLst>
                        <a:ext uri="{9D8B030D-6E8A-4147-A177-3AD203B41FA5}">
                          <a16:colId xmlns:a16="http://schemas.microsoft.com/office/drawing/2014/main" xmlns="" val="4092406087"/>
                        </a:ext>
                      </a:extLst>
                    </a:gridCol>
                    <a:gridCol w="871516">
                      <a:extLst>
                        <a:ext uri="{9D8B030D-6E8A-4147-A177-3AD203B41FA5}">
                          <a16:colId xmlns:a16="http://schemas.microsoft.com/office/drawing/2014/main" xmlns="" val="284313260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𝑫</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𝑱</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𝑲</m:t>
                                </m:r>
                              </m:oMath>
                            </m:oMathPara>
                          </a14:m>
                          <a:endParaRPr lang="hi-IN" b="1" dirty="0"/>
                        </a:p>
                      </a:txBody>
                      <a:tcPr/>
                    </a:tc>
                    <a:extLst>
                      <a:ext uri="{0D108BD9-81ED-4DB2-BD59-A6C34878D82A}">
                        <a16:rowId xmlns:a16="http://schemas.microsoft.com/office/drawing/2014/main" xmlns=""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xmlns=""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xmlns=""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xmlns=""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xmlns="" val="106425357"/>
                      </a:ext>
                    </a:extLst>
                  </a:tr>
                </a:tbl>
              </a:graphicData>
            </a:graphic>
          </p:graphicFrame>
        </mc:Choice>
        <mc:Fallback xmlns="">
          <p:graphicFrame>
            <p:nvGraphicFramePr>
              <p:cNvPr id="4" name="Table 4">
                <a:extLst>
                  <a:ext uri="{FF2B5EF4-FFF2-40B4-BE49-F238E27FC236}">
                    <a16:creationId xmlns:a16="http://schemas.microsoft.com/office/drawing/2014/main" id="{7232D4CE-6028-486A-B1D3-CDAA524C275E}"/>
                  </a:ext>
                </a:extLst>
              </p:cNvPr>
              <p:cNvGraphicFramePr>
                <a:graphicFrameLocks noGrp="1"/>
              </p:cNvGraphicFramePr>
              <p:nvPr>
                <p:extLst>
                  <p:ext uri="{D42A27DB-BD31-4B8C-83A1-F6EECF244321}">
                    <p14:modId xmlns:p14="http://schemas.microsoft.com/office/powerpoint/2010/main" val="1870976282"/>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val="3314175629"/>
                        </a:ext>
                      </a:extLst>
                    </a:gridCol>
                    <a:gridCol w="564197">
                      <a:extLst>
                        <a:ext uri="{9D8B030D-6E8A-4147-A177-3AD203B41FA5}">
                          <a16:colId xmlns:a16="http://schemas.microsoft.com/office/drawing/2014/main" val="2096837203"/>
                        </a:ext>
                      </a:extLst>
                    </a:gridCol>
                    <a:gridCol w="781685">
                      <a:extLst>
                        <a:ext uri="{9D8B030D-6E8A-4147-A177-3AD203B41FA5}">
                          <a16:colId xmlns:a16="http://schemas.microsoft.com/office/drawing/2014/main" val="3085004907"/>
                        </a:ext>
                      </a:extLst>
                    </a:gridCol>
                    <a:gridCol w="769959">
                      <a:extLst>
                        <a:ext uri="{9D8B030D-6E8A-4147-A177-3AD203B41FA5}">
                          <a16:colId xmlns:a16="http://schemas.microsoft.com/office/drawing/2014/main" val="4092406087"/>
                        </a:ext>
                      </a:extLst>
                    </a:gridCol>
                    <a:gridCol w="871516">
                      <a:extLst>
                        <a:ext uri="{9D8B030D-6E8A-4147-A177-3AD203B41FA5}">
                          <a16:colId xmlns:a16="http://schemas.microsoft.com/office/drawing/2014/main" val="2843132606"/>
                        </a:ext>
                      </a:extLst>
                    </a:gridCol>
                  </a:tblGrid>
                  <a:tr h="370840">
                    <a:tc>
                      <a:txBody>
                        <a:bodyPr/>
                        <a:lstStyle/>
                        <a:p>
                          <a:endParaRPr lang="hi-IN"/>
                        </a:p>
                      </a:txBody>
                      <a:tcPr>
                        <a:blipFill>
                          <a:blip r:embed="rId5"/>
                          <a:stretch>
                            <a:fillRect l="-2632" t="-6557" r="-648684" b="-426230"/>
                          </a:stretch>
                        </a:blipFill>
                      </a:tcPr>
                    </a:tc>
                    <a:tc>
                      <a:txBody>
                        <a:bodyPr/>
                        <a:lstStyle/>
                        <a:p>
                          <a:endParaRPr lang="hi-IN"/>
                        </a:p>
                      </a:txBody>
                      <a:tcPr>
                        <a:blipFill>
                          <a:blip r:embed="rId5"/>
                          <a:stretch>
                            <a:fillRect l="-84783" t="-6557" r="-435870" b="-426230"/>
                          </a:stretch>
                        </a:blipFill>
                      </a:tcPr>
                    </a:tc>
                    <a:tc>
                      <a:txBody>
                        <a:bodyPr/>
                        <a:lstStyle/>
                        <a:p>
                          <a:endParaRPr lang="hi-IN"/>
                        </a:p>
                      </a:txBody>
                      <a:tcPr>
                        <a:blipFill>
                          <a:blip r:embed="rId5"/>
                          <a:stretch>
                            <a:fillRect l="-131783" t="-6557" r="-210853" b="-426230"/>
                          </a:stretch>
                        </a:blipFill>
                      </a:tcPr>
                    </a:tc>
                    <a:tc>
                      <a:txBody>
                        <a:bodyPr/>
                        <a:lstStyle/>
                        <a:p>
                          <a:endParaRPr lang="hi-IN"/>
                        </a:p>
                      </a:txBody>
                      <a:tcPr>
                        <a:blipFill>
                          <a:blip r:embed="rId5"/>
                          <a:stretch>
                            <a:fillRect l="-237302" t="-6557" r="-115873" b="-426230"/>
                          </a:stretch>
                        </a:blipFill>
                      </a:tcPr>
                    </a:tc>
                    <a:tc>
                      <a:txBody>
                        <a:bodyPr/>
                        <a:lstStyle/>
                        <a:p>
                          <a:endParaRPr lang="hi-IN"/>
                        </a:p>
                      </a:txBody>
                      <a:tcPr>
                        <a:blipFill>
                          <a:blip r:embed="rId5"/>
                          <a:stretch>
                            <a:fillRect l="-297203" t="-6557" r="-2098" b="-426230"/>
                          </a:stretch>
                        </a:blipFill>
                      </a:tcPr>
                    </a:tc>
                    <a:extLst>
                      <a:ext uri="{0D108BD9-81ED-4DB2-BD59-A6C34878D82A}">
                        <a16:rowId xmlns:a16="http://schemas.microsoft.com/office/drawing/2014/main"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val="106425357"/>
                      </a:ext>
                    </a:extLst>
                  </a:tr>
                </a:tbl>
              </a:graphicData>
            </a:graphic>
          </p:graphicFrame>
        </mc:Fallback>
      </mc:AlternateContent>
      <p:sp>
        <p:nvSpPr>
          <p:cNvPr id="13" name="TextBox 12">
            <a:extLst>
              <a:ext uri="{FF2B5EF4-FFF2-40B4-BE49-F238E27FC236}">
                <a16:creationId xmlns:a16="http://schemas.microsoft.com/office/drawing/2014/main" xmlns="" id="{C09B1A15-80C1-4E1D-B3CE-A5C46A8AF6C5}"/>
              </a:ext>
            </a:extLst>
          </p:cNvPr>
          <p:cNvSpPr txBox="1"/>
          <p:nvPr/>
        </p:nvSpPr>
        <p:spPr>
          <a:xfrm>
            <a:off x="272305" y="4504108"/>
            <a:ext cx="2270878" cy="646331"/>
          </a:xfrm>
          <a:prstGeom prst="rect">
            <a:avLst/>
          </a:prstGeom>
          <a:noFill/>
        </p:spPr>
        <p:txBody>
          <a:bodyPr wrap="none" rtlCol="0">
            <a:spAutoFit/>
          </a:bodyPr>
          <a:lstStyle/>
          <a:p>
            <a:r>
              <a:rPr lang="en-US" dirty="0"/>
              <a:t>Characteristic Table </a:t>
            </a:r>
          </a:p>
          <a:p>
            <a:r>
              <a:rPr lang="en-US" dirty="0"/>
              <a:t>of D-FF</a:t>
            </a:r>
            <a:endParaRPr lang="hi-IN" dirty="0"/>
          </a:p>
        </p:txBody>
      </p:sp>
      <p:sp>
        <p:nvSpPr>
          <p:cNvPr id="5" name="Left Brace 4">
            <a:extLst>
              <a:ext uri="{FF2B5EF4-FFF2-40B4-BE49-F238E27FC236}">
                <a16:creationId xmlns:a16="http://schemas.microsoft.com/office/drawing/2014/main" xmlns="" id="{1FF0E521-BFED-4E5C-A4DD-333457ECCD54}"/>
              </a:ext>
            </a:extLst>
          </p:cNvPr>
          <p:cNvSpPr/>
          <p:nvPr/>
        </p:nvSpPr>
        <p:spPr>
          <a:xfrm rot="16200000">
            <a:off x="1048561" y="3445890"/>
            <a:ext cx="371319" cy="172742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15" name="TextBox 14">
            <a:extLst>
              <a:ext uri="{FF2B5EF4-FFF2-40B4-BE49-F238E27FC236}">
                <a16:creationId xmlns:a16="http://schemas.microsoft.com/office/drawing/2014/main" xmlns="" id="{68F0F16E-78B1-45C6-B64F-FDA94E476EF1}"/>
              </a:ext>
            </a:extLst>
          </p:cNvPr>
          <p:cNvSpPr txBox="1"/>
          <p:nvPr/>
        </p:nvSpPr>
        <p:spPr>
          <a:xfrm>
            <a:off x="2723013" y="4568962"/>
            <a:ext cx="1813317" cy="646331"/>
          </a:xfrm>
          <a:prstGeom prst="rect">
            <a:avLst/>
          </a:prstGeom>
          <a:noFill/>
          <a:ln w="28575">
            <a:solidFill>
              <a:srgbClr val="92D050"/>
            </a:solidFill>
          </a:ln>
        </p:spPr>
        <p:txBody>
          <a:bodyPr wrap="none" rtlCol="0">
            <a:spAutoFit/>
          </a:bodyPr>
          <a:lstStyle/>
          <a:p>
            <a:r>
              <a:rPr lang="en-US" dirty="0"/>
              <a:t>Excitation table </a:t>
            </a:r>
          </a:p>
          <a:p>
            <a:r>
              <a:rPr lang="en-US" dirty="0"/>
              <a:t>of JK-FF</a:t>
            </a:r>
            <a:endParaRPr lang="hi-IN" dirty="0"/>
          </a:p>
        </p:txBody>
      </p:sp>
      <p:sp>
        <p:nvSpPr>
          <p:cNvPr id="16" name="Left Brace 15">
            <a:extLst>
              <a:ext uri="{FF2B5EF4-FFF2-40B4-BE49-F238E27FC236}">
                <a16:creationId xmlns:a16="http://schemas.microsoft.com/office/drawing/2014/main" xmlns="" id="{304F32E0-AFC9-4627-B3BD-4AB9BA1C78B9}"/>
              </a:ext>
            </a:extLst>
          </p:cNvPr>
          <p:cNvSpPr/>
          <p:nvPr/>
        </p:nvSpPr>
        <p:spPr>
          <a:xfrm rot="16200000">
            <a:off x="2030705" y="2712493"/>
            <a:ext cx="532455" cy="2988801"/>
          </a:xfrm>
          <a:prstGeom prst="leftBrace">
            <a:avLst>
              <a:gd name="adj1" fmla="val 8333"/>
              <a:gd name="adj2" fmla="val 71835"/>
            </a:avLst>
          </a:prstGeom>
          <a:ln w="28575">
            <a:solidFill>
              <a:srgbClr val="92D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mc:AlternateContent xmlns:mc="http://schemas.openxmlformats.org/markup-compatibility/2006" xmlns:a14="http://schemas.microsoft.com/office/drawing/2010/main">
        <mc:Choice Requires="a14">
          <p:graphicFrame>
            <p:nvGraphicFramePr>
              <p:cNvPr id="18" name="Table 2">
                <a:extLst>
                  <a:ext uri="{FF2B5EF4-FFF2-40B4-BE49-F238E27FC236}">
                    <a16:creationId xmlns:a16="http://schemas.microsoft.com/office/drawing/2014/main" xmlns="" id="{2010B4EE-155C-493F-87AC-BDDC46517BBF}"/>
                  </a:ext>
                </a:extLst>
              </p:cNvPr>
              <p:cNvGraphicFramePr>
                <a:graphicFrameLocks noGrp="1"/>
              </p:cNvGraphicFramePr>
              <p:nvPr>
                <p:extLst>
                  <p:ext uri="{D42A27DB-BD31-4B8C-83A1-F6EECF244321}">
                    <p14:modId xmlns:p14="http://schemas.microsoft.com/office/powerpoint/2010/main" val="152011893"/>
                  </p:ext>
                </p:extLst>
              </p:nvPr>
            </p:nvGraphicFramePr>
            <p:xfrm>
              <a:off x="4800600"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18" name="Table 2">
                <a:extLst>
                  <a:ext uri="{FF2B5EF4-FFF2-40B4-BE49-F238E27FC236}">
                    <a16:creationId xmlns:a16="http://schemas.microsoft.com/office/drawing/2014/main" id="{2010B4EE-155C-493F-87AC-BDDC46517BBF}"/>
                  </a:ext>
                </a:extLst>
              </p:cNvPr>
              <p:cNvGraphicFramePr>
                <a:graphicFrameLocks noGrp="1"/>
              </p:cNvGraphicFramePr>
              <p:nvPr>
                <p:extLst>
                  <p:ext uri="{D42A27DB-BD31-4B8C-83A1-F6EECF244321}">
                    <p14:modId xmlns:p14="http://schemas.microsoft.com/office/powerpoint/2010/main" val="152011893"/>
                  </p:ext>
                </p:extLst>
              </p:nvPr>
            </p:nvGraphicFramePr>
            <p:xfrm>
              <a:off x="4800600"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6"/>
                          <a:stretch>
                            <a:fillRect l="-885" t="-5660" r="-169027" b="-13018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0AF2799D-966B-4773-9049-BD090736ECE8}"/>
                  </a:ext>
                </a:extLst>
              </p:cNvPr>
              <p:cNvSpPr txBox="1"/>
              <p:nvPr/>
            </p:nvSpPr>
            <p:spPr>
              <a:xfrm>
                <a:off x="5419890" y="5472148"/>
                <a:ext cx="821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𝑱</m:t>
                      </m:r>
                      <m:r>
                        <a:rPr lang="en-US" b="1" i="1" smtClean="0">
                          <a:latin typeface="Cambria Math" panose="02040503050406030204" pitchFamily="18" charset="0"/>
                        </a:rPr>
                        <m:t>=</m:t>
                      </m:r>
                      <m:r>
                        <a:rPr lang="en-US" b="1" i="1" smtClean="0">
                          <a:latin typeface="Cambria Math" panose="02040503050406030204" pitchFamily="18" charset="0"/>
                        </a:rPr>
                        <m:t>𝑫</m:t>
                      </m:r>
                    </m:oMath>
                  </m:oMathPara>
                </a14:m>
                <a:endParaRPr lang="hi-IN" b="1" dirty="0"/>
              </a:p>
            </p:txBody>
          </p:sp>
        </mc:Choice>
        <mc:Fallback xmlns="">
          <p:sp>
            <p:nvSpPr>
              <p:cNvPr id="19" name="TextBox 18">
                <a:extLst>
                  <a:ext uri="{FF2B5EF4-FFF2-40B4-BE49-F238E27FC236}">
                    <a16:creationId xmlns:a16="http://schemas.microsoft.com/office/drawing/2014/main" id="{0AF2799D-966B-4773-9049-BD090736ECE8}"/>
                  </a:ext>
                </a:extLst>
              </p:cNvPr>
              <p:cNvSpPr txBox="1">
                <a:spLocks noRot="1" noChangeAspect="1" noMove="1" noResize="1" noEditPoints="1" noAdjustHandles="1" noChangeArrowheads="1" noChangeShapeType="1" noTextEdit="1"/>
              </p:cNvSpPr>
              <p:nvPr/>
            </p:nvSpPr>
            <p:spPr>
              <a:xfrm>
                <a:off x="5419890" y="5472148"/>
                <a:ext cx="821059" cy="369332"/>
              </a:xfrm>
              <a:prstGeom prst="rect">
                <a:avLst/>
              </a:prstGeom>
              <a:blipFill>
                <a:blip r:embed="rId7"/>
                <a:stretch>
                  <a:fillRect b="-1166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2" name="Table 2">
                <a:extLst>
                  <a:ext uri="{FF2B5EF4-FFF2-40B4-BE49-F238E27FC236}">
                    <a16:creationId xmlns:a16="http://schemas.microsoft.com/office/drawing/2014/main" xmlns="" id="{C409FBC3-CBCC-47E9-8109-BC290E70ACFC}"/>
                  </a:ext>
                </a:extLst>
              </p:cNvPr>
              <p:cNvGraphicFramePr>
                <a:graphicFrameLocks noGrp="1"/>
              </p:cNvGraphicFramePr>
              <p:nvPr>
                <p:extLst>
                  <p:ext uri="{D42A27DB-BD31-4B8C-83A1-F6EECF244321}">
                    <p14:modId xmlns:p14="http://schemas.microsoft.com/office/powerpoint/2010/main" val="3922898787"/>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𝐷</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22" name="Table 2">
                <a:extLst>
                  <a:ext uri="{FF2B5EF4-FFF2-40B4-BE49-F238E27FC236}">
                    <a16:creationId xmlns:a16="http://schemas.microsoft.com/office/drawing/2014/main" id="{C409FBC3-CBCC-47E9-8109-BC290E70ACFC}"/>
                  </a:ext>
                </a:extLst>
              </p:cNvPr>
              <p:cNvGraphicFramePr>
                <a:graphicFrameLocks noGrp="1"/>
              </p:cNvGraphicFramePr>
              <p:nvPr>
                <p:extLst>
                  <p:ext uri="{D42A27DB-BD31-4B8C-83A1-F6EECF244321}">
                    <p14:modId xmlns:p14="http://schemas.microsoft.com/office/powerpoint/2010/main" val="3922898787"/>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8"/>
                          <a:stretch>
                            <a:fillRect l="-885" t="-5660" r="-169027" b="-13018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F1A33719-D435-4087-8CBF-269AD7605C63}"/>
                  </a:ext>
                </a:extLst>
              </p:cNvPr>
              <p:cNvSpPr txBox="1"/>
              <p:nvPr/>
            </p:nvSpPr>
            <p:spPr>
              <a:xfrm>
                <a:off x="7413037" y="5472148"/>
                <a:ext cx="899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acc>
                        <m:accPr>
                          <m:chr m:val="̅"/>
                          <m:ctrlPr>
                            <a:rPr lang="en-US" b="1" i="1" smtClean="0">
                              <a:latin typeface="Cambria Math"/>
                            </a:rPr>
                          </m:ctrlPr>
                        </m:accPr>
                        <m:e>
                          <m:r>
                            <a:rPr lang="en-US" b="1" i="1">
                              <a:latin typeface="Cambria Math" panose="02040503050406030204" pitchFamily="18" charset="0"/>
                            </a:rPr>
                            <m:t>𝑫</m:t>
                          </m:r>
                        </m:e>
                      </m:acc>
                    </m:oMath>
                  </m:oMathPara>
                </a14:m>
                <a:endParaRPr lang="hi-IN" b="1" dirty="0"/>
              </a:p>
            </p:txBody>
          </p:sp>
        </mc:Choice>
        <mc:Fallback xmlns="">
          <p:sp>
            <p:nvSpPr>
              <p:cNvPr id="23" name="TextBox 22">
                <a:extLst>
                  <a:ext uri="{FF2B5EF4-FFF2-40B4-BE49-F238E27FC236}">
                    <a16:creationId xmlns:a16="http://schemas.microsoft.com/office/drawing/2014/main" id="{F1A33719-D435-4087-8CBF-269AD7605C63}"/>
                  </a:ext>
                </a:extLst>
              </p:cNvPr>
              <p:cNvSpPr txBox="1">
                <a:spLocks noRot="1" noChangeAspect="1" noMove="1" noResize="1" noEditPoints="1" noAdjustHandles="1" noChangeArrowheads="1" noChangeShapeType="1" noTextEdit="1"/>
              </p:cNvSpPr>
              <p:nvPr/>
            </p:nvSpPr>
            <p:spPr>
              <a:xfrm>
                <a:off x="7413037" y="5472148"/>
                <a:ext cx="899605" cy="369332"/>
              </a:xfrm>
              <a:prstGeom prst="rect">
                <a:avLst/>
              </a:prstGeom>
              <a:blipFill>
                <a:blip r:embed="rId9"/>
                <a:stretch>
                  <a:fillRect r="-31081"/>
                </a:stretch>
              </a:blipFill>
            </p:spPr>
            <p:txBody>
              <a:bodyPr/>
              <a:lstStyle/>
              <a:p>
                <a:r>
                  <a:rPr lang="hi-IN">
                    <a:noFill/>
                  </a:rPr>
                  <a:t> </a:t>
                </a:r>
              </a:p>
            </p:txBody>
          </p:sp>
        </mc:Fallback>
      </mc:AlternateContent>
      <p:sp>
        <p:nvSpPr>
          <p:cNvPr id="17" name="Rectangle 16">
            <a:extLst>
              <a:ext uri="{FF2B5EF4-FFF2-40B4-BE49-F238E27FC236}">
                <a16:creationId xmlns:a16="http://schemas.microsoft.com/office/drawing/2014/main" xmlns="" id="{66FF0860-76F6-4BBD-9143-DBADAE384A06}"/>
              </a:ext>
            </a:extLst>
          </p:cNvPr>
          <p:cNvSpPr/>
          <p:nvPr/>
        </p:nvSpPr>
        <p:spPr>
          <a:xfrm>
            <a:off x="7620000" y="4648200"/>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0" name="Rectangle 19">
            <a:extLst>
              <a:ext uri="{FF2B5EF4-FFF2-40B4-BE49-F238E27FC236}">
                <a16:creationId xmlns:a16="http://schemas.microsoft.com/office/drawing/2014/main" xmlns="" id="{453CDECF-5AB8-4F3A-8AFC-FA28571013E5}"/>
              </a:ext>
            </a:extLst>
          </p:cNvPr>
          <p:cNvSpPr/>
          <p:nvPr/>
        </p:nvSpPr>
        <p:spPr>
          <a:xfrm>
            <a:off x="6172200" y="4643120"/>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Tree>
    <p:extLst>
      <p:ext uri="{BB962C8B-B14F-4D97-AF65-F5344CB8AC3E}">
        <p14:creationId xmlns:p14="http://schemas.microsoft.com/office/powerpoint/2010/main" val="274603898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3190852" y="1447800"/>
            <a:ext cx="2180918" cy="369332"/>
          </a:xfrm>
          <a:prstGeom prst="rect">
            <a:avLst/>
          </a:prstGeom>
          <a:noFill/>
          <a:ln w="28575">
            <a:solidFill>
              <a:schemeClr val="tx1"/>
            </a:solidFill>
          </a:ln>
        </p:spPr>
        <p:txBody>
          <a:bodyPr wrap="none" rtlCol="0">
            <a:spAutoFit/>
          </a:bodyPr>
          <a:lstStyle/>
          <a:p>
            <a:r>
              <a:rPr lang="en-US" b="1" dirty="0"/>
              <a:t>T (Toggle) flip flop</a:t>
            </a:r>
            <a:endParaRPr lang="hi-IN" b="1" dirty="0"/>
          </a:p>
        </p:txBody>
      </p:sp>
      <mc:AlternateContent xmlns:mc="http://schemas.openxmlformats.org/markup-compatibility/2006" xmlns:a14="http://schemas.microsoft.com/office/drawing/2010/main">
        <mc:Choice Requires="a14">
          <p:graphicFrame>
            <p:nvGraphicFramePr>
              <p:cNvPr id="30" name="Table 8">
                <a:extLst>
                  <a:ext uri="{FF2B5EF4-FFF2-40B4-BE49-F238E27FC236}">
                    <a16:creationId xmlns:a16="http://schemas.microsoft.com/office/drawing/2014/main" xmlns="" id="{C59AEE91-4082-4C81-B93F-7BB03E932C9F}"/>
                  </a:ext>
                </a:extLst>
              </p:cNvPr>
              <p:cNvGraphicFramePr>
                <a:graphicFrameLocks noGrp="1"/>
              </p:cNvGraphicFramePr>
              <p:nvPr>
                <p:extLst>
                  <p:ext uri="{D42A27DB-BD31-4B8C-83A1-F6EECF244321}">
                    <p14:modId xmlns:p14="http://schemas.microsoft.com/office/powerpoint/2010/main" val="3117583533"/>
                  </p:ext>
                </p:extLst>
              </p:nvPr>
            </p:nvGraphicFramePr>
            <p:xfrm>
              <a:off x="242528" y="1628894"/>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xmlns="" val="4065434253"/>
                        </a:ext>
                      </a:extLst>
                    </a:gridCol>
                    <a:gridCol w="533400">
                      <a:extLst>
                        <a:ext uri="{9D8B030D-6E8A-4147-A177-3AD203B41FA5}">
                          <a16:colId xmlns:a16="http://schemas.microsoft.com/office/drawing/2014/main" xmlns="" val="2990630019"/>
                        </a:ext>
                      </a:extLst>
                    </a:gridCol>
                    <a:gridCol w="1104088">
                      <a:extLst>
                        <a:ext uri="{9D8B030D-6E8A-4147-A177-3AD203B41FA5}">
                          <a16:colId xmlns:a16="http://schemas.microsoft.com/office/drawing/2014/main" xmlns=""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73632440"/>
                      </a:ext>
                    </a:extLst>
                  </a:tr>
                  <a:tr h="370840">
                    <a:tc>
                      <a:txBody>
                        <a:bodyPr/>
                        <a:lstStyle/>
                        <a:p>
                          <a:pPr algn="ct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𝑻</m:t>
                                </m:r>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𝑸</m:t>
                                    </m:r>
                                  </m:e>
                                  <m:sub>
                                    <m:r>
                                      <a:rPr lang="en-US" sz="1800" b="1" i="1" smtClean="0">
                                        <a:latin typeface="Cambria Math" panose="02040503050406030204" pitchFamily="18" charset="0"/>
                                      </a:rPr>
                                      <m:t>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𝑸</m:t>
                                    </m:r>
                                  </m:e>
                                  <m:sub>
                                    <m:r>
                                      <a:rPr lang="en-US" sz="1800" b="1" i="1" smtClean="0">
                                        <a:latin typeface="Cambria Math" panose="02040503050406030204" pitchFamily="18" charset="0"/>
                                      </a:rPr>
                                      <m:t>𝐧</m:t>
                                    </m:r>
                                    <m:r>
                                      <a:rPr lang="en-US" sz="1800" b="1" smtClean="0">
                                        <a:latin typeface="Cambria Math" panose="02040503050406030204" pitchFamily="18" charset="0"/>
                                      </a:rPr>
                                      <m:t>+</m:t>
                                    </m:r>
                                    <m:r>
                                      <a:rPr lang="en-US" sz="1800" b="1" i="1" smtClean="0">
                                        <a:latin typeface="Cambria Math" panose="02040503050406030204" pitchFamily="18" charset="0"/>
                                      </a:rPr>
                                      <m:t>𝟏</m:t>
                                    </m:r>
                                  </m:sub>
                                </m:sSub>
                              </m:oMath>
                            </m:oMathPara>
                          </a14:m>
                          <a:endParaRPr lang="hi-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9799400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   0</m:t>
                                </m:r>
                              </m:oMath>
                            </m:oMathPara>
                          </a14:m>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0221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91334953"/>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24217755"/>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20951753"/>
                      </a:ext>
                    </a:extLst>
                  </a:tr>
                </a:tbl>
              </a:graphicData>
            </a:graphic>
          </p:graphicFrame>
        </mc:Choice>
        <mc:Fallback xmlns="">
          <p:graphicFrame>
            <p:nvGraphicFramePr>
              <p:cNvPr id="30" name="Table 8">
                <a:extLst>
                  <a:ext uri="{FF2B5EF4-FFF2-40B4-BE49-F238E27FC236}">
                    <a16:creationId xmlns:a16="http://schemas.microsoft.com/office/drawing/2014/main" id="{C59AEE91-4082-4C81-B93F-7BB03E932C9F}"/>
                  </a:ext>
                </a:extLst>
              </p:cNvPr>
              <p:cNvGraphicFramePr>
                <a:graphicFrameLocks noGrp="1"/>
              </p:cNvGraphicFramePr>
              <p:nvPr>
                <p:extLst>
                  <p:ext uri="{D42A27DB-BD31-4B8C-83A1-F6EECF244321}">
                    <p14:modId xmlns:p14="http://schemas.microsoft.com/office/powerpoint/2010/main" val="3117583533"/>
                  </p:ext>
                </p:extLst>
              </p:nvPr>
            </p:nvGraphicFramePr>
            <p:xfrm>
              <a:off x="242528" y="1628894"/>
              <a:ext cx="2167713" cy="2225040"/>
            </p:xfrm>
            <a:graphic>
              <a:graphicData uri="http://schemas.openxmlformats.org/drawingml/2006/table">
                <a:tbl>
                  <a:tblPr firstRow="1" bandRow="1">
                    <a:tableStyleId>{93296810-A885-4BE3-A3E7-6D5BEEA58F35}</a:tableStyleId>
                  </a:tblPr>
                  <a:tblGrid>
                    <a:gridCol w="530225">
                      <a:extLst>
                        <a:ext uri="{9D8B030D-6E8A-4147-A177-3AD203B41FA5}">
                          <a16:colId xmlns:a16="http://schemas.microsoft.com/office/drawing/2014/main" val="4065434253"/>
                        </a:ext>
                      </a:extLst>
                    </a:gridCol>
                    <a:gridCol w="533400">
                      <a:extLst>
                        <a:ext uri="{9D8B030D-6E8A-4147-A177-3AD203B41FA5}">
                          <a16:colId xmlns:a16="http://schemas.microsoft.com/office/drawing/2014/main" val="2990630019"/>
                        </a:ext>
                      </a:extLst>
                    </a:gridCol>
                    <a:gridCol w="1104088">
                      <a:extLst>
                        <a:ext uri="{9D8B030D-6E8A-4147-A177-3AD203B41FA5}">
                          <a16:colId xmlns:a16="http://schemas.microsoft.com/office/drawing/2014/main" val="699220736"/>
                        </a:ext>
                      </a:extLst>
                    </a:gridCol>
                  </a:tblGrid>
                  <a:tr h="370840">
                    <a:tc gridSpan="2">
                      <a:txBody>
                        <a:bodyPr/>
                        <a:lstStyle/>
                        <a:p>
                          <a:pPr algn="ctr"/>
                          <a:r>
                            <a:rPr lang="en-US" sz="1800" b="1" dirty="0">
                              <a:solidFill>
                                <a:schemeClr val="tx1"/>
                              </a:solidFill>
                            </a:rPr>
                            <a:t>Inputs</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dirty="0"/>
                        </a:p>
                      </a:txBody>
                      <a:tcPr/>
                    </a:tc>
                    <a:tc>
                      <a:txBody>
                        <a:bodyPr/>
                        <a:lstStyle/>
                        <a:p>
                          <a:pPr algn="ctr"/>
                          <a:r>
                            <a:rPr lang="en-US" sz="1800" b="1" dirty="0">
                              <a:solidFill>
                                <a:schemeClr val="tx1"/>
                              </a:solidFill>
                            </a:rPr>
                            <a:t>Output</a:t>
                          </a:r>
                          <a:endParaRPr lang="hi-IN"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632440"/>
                      </a:ext>
                    </a:extLst>
                  </a:tr>
                  <a:tr h="370840">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149" t="-109836" r="-312644" b="-42459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109836" r="-209091" b="-424590"/>
                          </a:stretch>
                        </a:blipFill>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6703" t="-109836" r="-1099" b="-424590"/>
                          </a:stretch>
                        </a:blipFill>
                      </a:tcPr>
                    </a:tc>
                    <a:extLst>
                      <a:ext uri="{0D108BD9-81ED-4DB2-BD59-A6C34878D82A}">
                        <a16:rowId xmlns:a16="http://schemas.microsoft.com/office/drawing/2014/main" val="89799400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hi-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96703" t="-209836" r="-1099" b="-324590"/>
                          </a:stretch>
                        </a:blipFill>
                      </a:tcPr>
                    </a:tc>
                    <a:extLst>
                      <a:ext uri="{0D108BD9-81ED-4DB2-BD59-A6C34878D82A}">
                        <a16:rowId xmlns:a16="http://schemas.microsoft.com/office/drawing/2014/main" val="1302217"/>
                      </a:ext>
                    </a:extLst>
                  </a:tr>
                  <a:tr h="370840">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1334953"/>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4217755"/>
                      </a:ext>
                    </a:extLst>
                  </a:tr>
                  <a:tr h="370840">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1</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dirty="0">
                              <a:solidFill>
                                <a:schemeClr val="tx1"/>
                              </a:solidFill>
                            </a:rPr>
                            <a:t>0</a:t>
                          </a:r>
                          <a:endParaRPr lang="hi-IN"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951753"/>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5BF18057-7FDE-4666-926F-02A31447FF36}"/>
                  </a:ext>
                </a:extLst>
              </p:cNvPr>
              <p:cNvSpPr txBox="1"/>
              <p:nvPr/>
            </p:nvSpPr>
            <p:spPr>
              <a:xfrm>
                <a:off x="3347145" y="1852138"/>
                <a:ext cx="5572148" cy="36990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hi-IN" sz="1800" b="1" i="1" smtClean="0">
                              <a:latin typeface="Cambria Math"/>
                            </a:rPr>
                          </m:ctrlPr>
                        </m:sSubPr>
                        <m:e>
                          <m:r>
                            <a:rPr lang="en-US" sz="1800" b="1" i="1" smtClean="0">
                              <a:latin typeface="Cambria Math" panose="02040503050406030204" pitchFamily="18" charset="0"/>
                            </a:rPr>
                            <m:t>𝑪𝒉𝒂𝒓𝒂𝒄𝒕𝒆𝒓𝒊𝒔𝒕𝒊𝒄</m:t>
                          </m:r>
                          <m:r>
                            <a:rPr lang="en-US" sz="1800" b="1" i="1" smtClean="0">
                              <a:latin typeface="Cambria Math" panose="02040503050406030204" pitchFamily="18" charset="0"/>
                            </a:rPr>
                            <m:t> </m:t>
                          </m:r>
                          <m:r>
                            <a:rPr lang="en-US" sz="1800" b="1" i="1" smtClean="0">
                              <a:latin typeface="Cambria Math" panose="02040503050406030204" pitchFamily="18" charset="0"/>
                            </a:rPr>
                            <m:t>𝑬𝒒</m:t>
                          </m:r>
                          <m:r>
                            <a:rPr lang="en-US" sz="1800" b="1" i="1" smtClean="0">
                              <a:latin typeface="Cambria Math" panose="02040503050406030204" pitchFamily="18" charset="0"/>
                            </a:rPr>
                            <m:t>.: </m:t>
                          </m:r>
                          <m:r>
                            <a:rPr lang="en-US" sz="1800" b="1" i="1" smtClean="0">
                              <a:latin typeface="Cambria Math" panose="02040503050406030204" pitchFamily="18" charset="0"/>
                            </a:rPr>
                            <m:t>𝑸</m:t>
                          </m:r>
                        </m:e>
                        <m:sub>
                          <m:r>
                            <a:rPr lang="en-US" sz="1800" b="1" i="1" smtClean="0">
                              <a:latin typeface="Cambria Math" panose="02040503050406030204" pitchFamily="18" charset="0"/>
                            </a:rPr>
                            <m:t>𝐧</m:t>
                          </m:r>
                          <m:r>
                            <a:rPr lang="en-US" sz="1800" b="1" smtClean="0">
                              <a:latin typeface="Cambria Math" panose="02040503050406030204" pitchFamily="18" charset="0"/>
                            </a:rPr>
                            <m:t>+</m:t>
                          </m:r>
                          <m:r>
                            <a:rPr lang="en-US" sz="1800" b="1" i="1" smtClean="0">
                              <a:latin typeface="Cambria Math" panose="02040503050406030204" pitchFamily="18" charset="0"/>
                            </a:rPr>
                            <m:t>𝟏</m:t>
                          </m:r>
                        </m:sub>
                      </m:sSub>
                      <m:r>
                        <a:rPr lang="en-US" sz="1800" b="1" i="1" smtClean="0">
                          <a:latin typeface="Cambria Math" panose="02040503050406030204" pitchFamily="18" charset="0"/>
                        </a:rPr>
                        <m:t>=</m:t>
                      </m:r>
                      <m:r>
                        <a:rPr lang="en-US" sz="1800" b="1" i="1" smtClean="0">
                          <a:solidFill>
                            <a:srgbClr val="92D050"/>
                          </a:solidFill>
                          <a:latin typeface="Cambria Math" panose="02040503050406030204" pitchFamily="18" charset="0"/>
                        </a:rPr>
                        <m:t>𝑻</m:t>
                      </m:r>
                      <m:acc>
                        <m:accPr>
                          <m:chr m:val="̅"/>
                          <m:ctrlPr>
                            <a:rPr lang="en-US" sz="1800" b="1" i="1" smtClean="0">
                              <a:solidFill>
                                <a:srgbClr val="92D050"/>
                              </a:solidFill>
                              <a:latin typeface="Cambria Math"/>
                            </a:rPr>
                          </m:ctrlPr>
                        </m:accPr>
                        <m:e>
                          <m:sSub>
                            <m:sSubPr>
                              <m:ctrlPr>
                                <a:rPr lang="en-US" sz="1800" b="1" i="1" smtClean="0">
                                  <a:solidFill>
                                    <a:srgbClr val="92D050"/>
                                  </a:solidFill>
                                  <a:latin typeface="Cambria Math"/>
                                </a:rPr>
                              </m:ctrlPr>
                            </m:sSubPr>
                            <m:e>
                              <m:r>
                                <a:rPr lang="en-US" sz="1800" b="1" i="1" smtClean="0">
                                  <a:solidFill>
                                    <a:srgbClr val="92D050"/>
                                  </a:solidFill>
                                  <a:latin typeface="Cambria Math" panose="02040503050406030204" pitchFamily="18" charset="0"/>
                                </a:rPr>
                                <m:t>𝑸</m:t>
                              </m:r>
                            </m:e>
                            <m:sub>
                              <m:r>
                                <a:rPr lang="en-US" sz="1800" b="1" i="1" smtClean="0">
                                  <a:solidFill>
                                    <a:srgbClr val="92D050"/>
                                  </a:solidFill>
                                  <a:latin typeface="Cambria Math" panose="02040503050406030204" pitchFamily="18" charset="0"/>
                                </a:rPr>
                                <m:t>𝒏</m:t>
                              </m:r>
                            </m:sub>
                          </m:sSub>
                        </m:e>
                      </m:acc>
                      <m:r>
                        <a:rPr lang="en-US" sz="1800" b="1" i="1" smtClean="0">
                          <a:latin typeface="Cambria Math" panose="02040503050406030204" pitchFamily="18" charset="0"/>
                        </a:rPr>
                        <m:t>+</m:t>
                      </m:r>
                      <m:acc>
                        <m:accPr>
                          <m:chr m:val="̅"/>
                          <m:ctrlPr>
                            <a:rPr lang="en-US" sz="1800" b="1" i="1" smtClean="0">
                              <a:solidFill>
                                <a:schemeClr val="accent6">
                                  <a:lumMod val="50000"/>
                                </a:schemeClr>
                              </a:solidFill>
                              <a:latin typeface="Cambria Math"/>
                            </a:rPr>
                          </m:ctrlPr>
                        </m:accPr>
                        <m:e>
                          <m:r>
                            <a:rPr lang="en-US" sz="1800" b="1" i="1" smtClean="0">
                              <a:solidFill>
                                <a:schemeClr val="accent6">
                                  <a:lumMod val="50000"/>
                                </a:schemeClr>
                              </a:solidFill>
                              <a:latin typeface="Cambria Math" panose="02040503050406030204" pitchFamily="18" charset="0"/>
                            </a:rPr>
                            <m:t>𝑻</m:t>
                          </m:r>
                        </m:e>
                      </m:acc>
                      <m:sSub>
                        <m:sSubPr>
                          <m:ctrlPr>
                            <a:rPr lang="hi-IN" sz="1800" b="1" i="1" smtClean="0">
                              <a:solidFill>
                                <a:schemeClr val="accent6">
                                  <a:lumMod val="50000"/>
                                </a:schemeClr>
                              </a:solidFill>
                              <a:latin typeface="Cambria Math"/>
                            </a:rPr>
                          </m:ctrlPr>
                        </m:sSubPr>
                        <m:e>
                          <m:r>
                            <a:rPr lang="en-US" sz="1800" b="1" i="1" smtClean="0">
                              <a:solidFill>
                                <a:schemeClr val="accent6">
                                  <a:lumMod val="50000"/>
                                </a:schemeClr>
                              </a:solidFill>
                              <a:latin typeface="Cambria Math" panose="02040503050406030204" pitchFamily="18" charset="0"/>
                            </a:rPr>
                            <m:t>𝑸</m:t>
                          </m:r>
                        </m:e>
                        <m:sub>
                          <m:r>
                            <a:rPr lang="en-US" sz="1800" b="1" i="1" smtClean="0">
                              <a:solidFill>
                                <a:schemeClr val="accent6">
                                  <a:lumMod val="50000"/>
                                </a:schemeClr>
                              </a:solidFill>
                              <a:latin typeface="Cambria Math" panose="02040503050406030204" pitchFamily="18" charset="0"/>
                            </a:rPr>
                            <m:t>𝒏</m:t>
                          </m:r>
                        </m:sub>
                      </m:sSub>
                      <m:r>
                        <a:rPr lang="en-US" sz="1800" b="1" i="1" smtClean="0">
                          <a:solidFill>
                            <a:schemeClr val="tx1"/>
                          </a:solidFill>
                          <a:latin typeface="Cambria Math" panose="02040503050406030204" pitchFamily="18" charset="0"/>
                        </a:rPr>
                        <m:t>=</m:t>
                      </m:r>
                      <m:r>
                        <a:rPr lang="en-US" sz="1800" b="1" i="1" smtClean="0">
                          <a:solidFill>
                            <a:schemeClr val="tx1"/>
                          </a:solidFill>
                          <a:latin typeface="Cambria Math" panose="02040503050406030204" pitchFamily="18" charset="0"/>
                        </a:rPr>
                        <m:t>𝑻</m:t>
                      </m:r>
                      <m:r>
                        <a:rPr lang="en-US" sz="1800" b="1" i="1" smtClean="0">
                          <a:solidFill>
                            <a:schemeClr val="tx1"/>
                          </a:solidFill>
                          <a:latin typeface="Cambria Math" panose="02040503050406030204" pitchFamily="18" charset="0"/>
                          <a:ea typeface="Cambria Math" panose="02040503050406030204" pitchFamily="18" charset="0"/>
                        </a:rPr>
                        <m:t>⊕</m:t>
                      </m:r>
                      <m:sSub>
                        <m:sSubPr>
                          <m:ctrlPr>
                            <a:rPr lang="en-US" sz="1800" b="1" i="1" smtClean="0">
                              <a:solidFill>
                                <a:schemeClr val="tx1"/>
                              </a:solidFill>
                              <a:latin typeface="Cambria Math"/>
                              <a:ea typeface="Cambria Math" panose="02040503050406030204" pitchFamily="18" charset="0"/>
                            </a:rPr>
                          </m:ctrlPr>
                        </m:sSubPr>
                        <m:e>
                          <m:r>
                            <a:rPr lang="en-US" sz="1800" b="1" i="1" smtClean="0">
                              <a:solidFill>
                                <a:schemeClr val="tx1"/>
                              </a:solidFill>
                              <a:latin typeface="Cambria Math" panose="02040503050406030204" pitchFamily="18" charset="0"/>
                              <a:ea typeface="Cambria Math" panose="02040503050406030204" pitchFamily="18" charset="0"/>
                            </a:rPr>
                            <m:t>𝑸</m:t>
                          </m:r>
                        </m:e>
                        <m:sub>
                          <m:r>
                            <a:rPr lang="en-US" sz="1800" b="1" i="1" smtClean="0">
                              <a:solidFill>
                                <a:schemeClr val="tx1"/>
                              </a:solidFill>
                              <a:latin typeface="Cambria Math" panose="02040503050406030204" pitchFamily="18" charset="0"/>
                              <a:ea typeface="Cambria Math" panose="02040503050406030204" pitchFamily="18" charset="0"/>
                            </a:rPr>
                            <m:t>𝒏</m:t>
                          </m:r>
                        </m:sub>
                      </m:sSub>
                    </m:oMath>
                  </m:oMathPara>
                </a14:m>
                <a:endParaRPr lang="hi-IN" dirty="0"/>
              </a:p>
            </p:txBody>
          </p:sp>
        </mc:Choice>
        <mc:Fallback xmlns="">
          <p:sp>
            <p:nvSpPr>
              <p:cNvPr id="31" name="TextBox 30">
                <a:extLst>
                  <a:ext uri="{FF2B5EF4-FFF2-40B4-BE49-F238E27FC236}">
                    <a16:creationId xmlns:a16="http://schemas.microsoft.com/office/drawing/2014/main" id="{5BF18057-7FDE-4666-926F-02A31447FF36}"/>
                  </a:ext>
                </a:extLst>
              </p:cNvPr>
              <p:cNvSpPr txBox="1">
                <a:spLocks noRot="1" noChangeAspect="1" noMove="1" noResize="1" noEditPoints="1" noAdjustHandles="1" noChangeArrowheads="1" noChangeShapeType="1" noTextEdit="1"/>
              </p:cNvSpPr>
              <p:nvPr/>
            </p:nvSpPr>
            <p:spPr>
              <a:xfrm>
                <a:off x="3347145" y="1852138"/>
                <a:ext cx="5572148" cy="369909"/>
              </a:xfrm>
              <a:prstGeom prst="rect">
                <a:avLst/>
              </a:prstGeom>
              <a:blipFill>
                <a:blip r:embed="rId4"/>
                <a:stretch>
                  <a:fillRect b="-14754"/>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xmlns="" id="{793861E7-AC42-41F5-B0E9-077E42FFCA1E}"/>
                  </a:ext>
                </a:extLst>
              </p:cNvPr>
              <p:cNvGraphicFramePr>
                <a:graphicFrameLocks noGrp="1"/>
              </p:cNvGraphicFramePr>
              <p:nvPr>
                <p:extLst>
                  <p:ext uri="{D42A27DB-BD31-4B8C-83A1-F6EECF244321}">
                    <p14:modId xmlns:p14="http://schemas.microsoft.com/office/powerpoint/2010/main" val="2541763479"/>
                  </p:ext>
                </p:extLst>
              </p:nvPr>
            </p:nvGraphicFramePr>
            <p:xfrm>
              <a:off x="3429000" y="2469956"/>
              <a:ext cx="2636085" cy="1381760"/>
            </p:xfrm>
            <a:graphic>
              <a:graphicData uri="http://schemas.openxmlformats.org/drawingml/2006/table">
                <a:tbl>
                  <a:tblPr firstRow="1" bandRow="1">
                    <a:tableStyleId>{5940675A-B579-460E-94D1-54222C63F5DA}</a:tableStyleId>
                  </a:tblPr>
                  <a:tblGrid>
                    <a:gridCol w="849542">
                      <a:extLst>
                        <a:ext uri="{9D8B030D-6E8A-4147-A177-3AD203B41FA5}">
                          <a16:colId xmlns:a16="http://schemas.microsoft.com/office/drawing/2014/main" xmlns="" val="1776791132"/>
                        </a:ext>
                      </a:extLst>
                    </a:gridCol>
                    <a:gridCol w="795942">
                      <a:extLst>
                        <a:ext uri="{9D8B030D-6E8A-4147-A177-3AD203B41FA5}">
                          <a16:colId xmlns:a16="http://schemas.microsoft.com/office/drawing/2014/main" xmlns="" val="4270375794"/>
                        </a:ext>
                      </a:extLst>
                    </a:gridCol>
                    <a:gridCol w="990601">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2" name="Table 2">
                <a:extLst>
                  <a:ext uri="{FF2B5EF4-FFF2-40B4-BE49-F238E27FC236}">
                    <a16:creationId xmlns:a16="http://schemas.microsoft.com/office/drawing/2014/main" id="{793861E7-AC42-41F5-B0E9-077E42FFCA1E}"/>
                  </a:ext>
                </a:extLst>
              </p:cNvPr>
              <p:cNvGraphicFramePr>
                <a:graphicFrameLocks noGrp="1"/>
              </p:cNvGraphicFramePr>
              <p:nvPr>
                <p:extLst>
                  <p:ext uri="{D42A27DB-BD31-4B8C-83A1-F6EECF244321}">
                    <p14:modId xmlns:p14="http://schemas.microsoft.com/office/powerpoint/2010/main" val="2541763479"/>
                  </p:ext>
                </p:extLst>
              </p:nvPr>
            </p:nvGraphicFramePr>
            <p:xfrm>
              <a:off x="3429000" y="2469956"/>
              <a:ext cx="2636085" cy="1381760"/>
            </p:xfrm>
            <a:graphic>
              <a:graphicData uri="http://schemas.openxmlformats.org/drawingml/2006/table">
                <a:tbl>
                  <a:tblPr firstRow="1" bandRow="1">
                    <a:tableStyleId>{5940675A-B579-460E-94D1-54222C63F5DA}</a:tableStyleId>
                  </a:tblPr>
                  <a:tblGrid>
                    <a:gridCol w="849542">
                      <a:extLst>
                        <a:ext uri="{9D8B030D-6E8A-4147-A177-3AD203B41FA5}">
                          <a16:colId xmlns:a16="http://schemas.microsoft.com/office/drawing/2014/main" val="1776791132"/>
                        </a:ext>
                      </a:extLst>
                    </a:gridCol>
                    <a:gridCol w="795942">
                      <a:extLst>
                        <a:ext uri="{9D8B030D-6E8A-4147-A177-3AD203B41FA5}">
                          <a16:colId xmlns:a16="http://schemas.microsoft.com/office/drawing/2014/main" val="4270375794"/>
                        </a:ext>
                      </a:extLst>
                    </a:gridCol>
                    <a:gridCol w="990601">
                      <a:extLst>
                        <a:ext uri="{9D8B030D-6E8A-4147-A177-3AD203B41FA5}">
                          <a16:colId xmlns:a16="http://schemas.microsoft.com/office/drawing/2014/main" val="3692294080"/>
                        </a:ext>
                      </a:extLst>
                    </a:gridCol>
                  </a:tblGrid>
                  <a:tr h="640080">
                    <a:tc>
                      <a:txBody>
                        <a:bodyPr/>
                        <a:lstStyle/>
                        <a:p>
                          <a:endParaRPr lang="hi-IN"/>
                        </a:p>
                      </a:txBody>
                      <a:tcPr>
                        <a:blipFill>
                          <a:blip r:embed="rId5"/>
                          <a:stretch>
                            <a:fillRect l="-714" t="-5714" r="-211429" b="-13142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1227229628"/>
                      </a:ext>
                    </a:extLst>
                  </a:tr>
                </a:tbl>
              </a:graphicData>
            </a:graphic>
          </p:graphicFrame>
        </mc:Fallback>
      </mc:AlternateContent>
      <p:sp>
        <p:nvSpPr>
          <p:cNvPr id="5" name="TextBox 4">
            <a:extLst>
              <a:ext uri="{FF2B5EF4-FFF2-40B4-BE49-F238E27FC236}">
                <a16:creationId xmlns:a16="http://schemas.microsoft.com/office/drawing/2014/main" xmlns="" id="{7D611B6B-D195-442A-8BF8-27D057E889E2}"/>
              </a:ext>
            </a:extLst>
          </p:cNvPr>
          <p:cNvSpPr txBox="1"/>
          <p:nvPr/>
        </p:nvSpPr>
        <p:spPr>
          <a:xfrm>
            <a:off x="125831" y="3921571"/>
            <a:ext cx="3010568" cy="369332"/>
          </a:xfrm>
          <a:prstGeom prst="rect">
            <a:avLst/>
          </a:prstGeom>
          <a:noFill/>
        </p:spPr>
        <p:txBody>
          <a:bodyPr wrap="none" rtlCol="0">
            <a:spAutoFit/>
          </a:bodyPr>
          <a:lstStyle/>
          <a:p>
            <a:r>
              <a:rPr lang="en-US" dirty="0"/>
              <a:t>Characteristic Table of T-FF</a:t>
            </a:r>
            <a:endParaRPr lang="hi-IN" dirty="0"/>
          </a:p>
        </p:txBody>
      </p:sp>
      <p:sp>
        <p:nvSpPr>
          <p:cNvPr id="4" name="Oval 3">
            <a:extLst>
              <a:ext uri="{FF2B5EF4-FFF2-40B4-BE49-F238E27FC236}">
                <a16:creationId xmlns:a16="http://schemas.microsoft.com/office/drawing/2014/main" xmlns="" id="{008EBA03-7F10-4898-83BC-8A74CAE581C3}"/>
              </a:ext>
            </a:extLst>
          </p:cNvPr>
          <p:cNvSpPr/>
          <p:nvPr/>
        </p:nvSpPr>
        <p:spPr>
          <a:xfrm>
            <a:off x="5410200" y="3127489"/>
            <a:ext cx="381000" cy="36933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Oval 10">
            <a:extLst>
              <a:ext uri="{FF2B5EF4-FFF2-40B4-BE49-F238E27FC236}">
                <a16:creationId xmlns:a16="http://schemas.microsoft.com/office/drawing/2014/main" xmlns="" id="{4B9BA314-664B-4F74-8850-64039F99E78C}"/>
              </a:ext>
            </a:extLst>
          </p:cNvPr>
          <p:cNvSpPr/>
          <p:nvPr/>
        </p:nvSpPr>
        <p:spPr>
          <a:xfrm>
            <a:off x="4494919" y="3461307"/>
            <a:ext cx="381000" cy="369332"/>
          </a:xfrm>
          <a:prstGeom prst="ellipse">
            <a:avLst/>
          </a:prstGeom>
          <a:noFill/>
          <a:ln>
            <a:solidFill>
              <a:srgbClr val="9E52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solidFill>
                <a:schemeClr val="accent2">
                  <a:lumMod val="75000"/>
                </a:schemeClr>
              </a:solidFill>
            </a:endParaRPr>
          </a:p>
        </p:txBody>
      </p:sp>
    </p:spTree>
    <p:extLst>
      <p:ext uri="{BB962C8B-B14F-4D97-AF65-F5344CB8AC3E}">
        <p14:creationId xmlns:p14="http://schemas.microsoft.com/office/powerpoint/2010/main" val="55931117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3" y="1483776"/>
            <a:ext cx="3262432" cy="369332"/>
          </a:xfrm>
          <a:prstGeom prst="rect">
            <a:avLst/>
          </a:prstGeom>
          <a:noFill/>
        </p:spPr>
        <p:txBody>
          <a:bodyPr wrap="none" rtlCol="0">
            <a:spAutoFit/>
          </a:bodyPr>
          <a:lstStyle/>
          <a:p>
            <a:r>
              <a:rPr lang="en-US" b="1" dirty="0"/>
              <a:t>T flip flop: From JK flip flop </a:t>
            </a:r>
            <a:endParaRPr lang="hi-IN" b="1"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7232D4CE-6028-486A-B1D3-CDAA524C275E}"/>
                  </a:ext>
                </a:extLst>
              </p:cNvPr>
              <p:cNvGraphicFramePr>
                <a:graphicFrameLocks noGrp="1"/>
              </p:cNvGraphicFramePr>
              <p:nvPr>
                <p:extLst>
                  <p:ext uri="{D42A27DB-BD31-4B8C-83A1-F6EECF244321}">
                    <p14:modId xmlns:p14="http://schemas.microsoft.com/office/powerpoint/2010/main" val="3527756629"/>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xmlns="" val="3314175629"/>
                        </a:ext>
                      </a:extLst>
                    </a:gridCol>
                    <a:gridCol w="564197">
                      <a:extLst>
                        <a:ext uri="{9D8B030D-6E8A-4147-A177-3AD203B41FA5}">
                          <a16:colId xmlns:a16="http://schemas.microsoft.com/office/drawing/2014/main" xmlns="" val="2096837203"/>
                        </a:ext>
                      </a:extLst>
                    </a:gridCol>
                    <a:gridCol w="781685">
                      <a:extLst>
                        <a:ext uri="{9D8B030D-6E8A-4147-A177-3AD203B41FA5}">
                          <a16:colId xmlns:a16="http://schemas.microsoft.com/office/drawing/2014/main" xmlns="" val="3085004907"/>
                        </a:ext>
                      </a:extLst>
                    </a:gridCol>
                    <a:gridCol w="769959">
                      <a:extLst>
                        <a:ext uri="{9D8B030D-6E8A-4147-A177-3AD203B41FA5}">
                          <a16:colId xmlns:a16="http://schemas.microsoft.com/office/drawing/2014/main" xmlns="" val="4092406087"/>
                        </a:ext>
                      </a:extLst>
                    </a:gridCol>
                    <a:gridCol w="871516">
                      <a:extLst>
                        <a:ext uri="{9D8B030D-6E8A-4147-A177-3AD203B41FA5}">
                          <a16:colId xmlns:a16="http://schemas.microsoft.com/office/drawing/2014/main" xmlns="" val="2843132606"/>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b="1" i="1" smtClean="0">
                                        <a:latin typeface="Cambria Math"/>
                                      </a:rPr>
                                    </m:ctrlPr>
                                  </m:sSubPr>
                                  <m:e>
                                    <m:r>
                                      <a:rPr lang="en-US" b="1" i="1" smtClean="0">
                                        <a:latin typeface="Cambria Math" panose="02040503050406030204" pitchFamily="18" charset="0"/>
                                      </a:rPr>
                                      <m:t>𝑸</m:t>
                                    </m:r>
                                  </m:e>
                                  <m:sub>
                                    <m:r>
                                      <a:rPr lang="en-US" b="1" i="1" smtClean="0">
                                        <a:latin typeface="Cambria Math" panose="02040503050406030204" pitchFamily="18" charset="0"/>
                                      </a:rPr>
                                      <m:t>𝒏</m:t>
                                    </m:r>
                                    <m:r>
                                      <a:rPr lang="en-US" b="1" i="1" smtClean="0">
                                        <a:latin typeface="Cambria Math" panose="02040503050406030204" pitchFamily="18" charset="0"/>
                                      </a:rPr>
                                      <m:t>+</m:t>
                                    </m:r>
                                    <m:r>
                                      <a:rPr lang="en-US" b="1" i="1" smtClean="0">
                                        <a:latin typeface="Cambria Math" panose="02040503050406030204" pitchFamily="18" charset="0"/>
                                      </a:rPr>
                                      <m:t>𝟏</m:t>
                                    </m:r>
                                  </m:sub>
                                </m:sSub>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𝑱</m:t>
                                </m:r>
                              </m:oMath>
                            </m:oMathPara>
                          </a14:m>
                          <a:endParaRPr lang="hi-IN" b="1"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𝑲</m:t>
                                </m:r>
                              </m:oMath>
                            </m:oMathPara>
                          </a14:m>
                          <a:endParaRPr lang="hi-IN" b="1" dirty="0"/>
                        </a:p>
                      </a:txBody>
                      <a:tcPr/>
                    </a:tc>
                    <a:extLst>
                      <a:ext uri="{0D108BD9-81ED-4DB2-BD59-A6C34878D82A}">
                        <a16:rowId xmlns:a16="http://schemas.microsoft.com/office/drawing/2014/main" xmlns=""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xmlns=""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xmlns=""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xmlns=""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xmlns="" val="106425357"/>
                      </a:ext>
                    </a:extLst>
                  </a:tr>
                </a:tbl>
              </a:graphicData>
            </a:graphic>
          </p:graphicFrame>
        </mc:Choice>
        <mc:Fallback xmlns="">
          <p:graphicFrame>
            <p:nvGraphicFramePr>
              <p:cNvPr id="4" name="Table 4">
                <a:extLst>
                  <a:ext uri="{FF2B5EF4-FFF2-40B4-BE49-F238E27FC236}">
                    <a16:creationId xmlns:a16="http://schemas.microsoft.com/office/drawing/2014/main" id="{7232D4CE-6028-486A-B1D3-CDAA524C275E}"/>
                  </a:ext>
                </a:extLst>
              </p:cNvPr>
              <p:cNvGraphicFramePr>
                <a:graphicFrameLocks noGrp="1"/>
              </p:cNvGraphicFramePr>
              <p:nvPr>
                <p:extLst>
                  <p:ext uri="{D42A27DB-BD31-4B8C-83A1-F6EECF244321}">
                    <p14:modId xmlns:p14="http://schemas.microsoft.com/office/powerpoint/2010/main" val="3527756629"/>
                  </p:ext>
                </p:extLst>
              </p:nvPr>
            </p:nvGraphicFramePr>
            <p:xfrm>
              <a:off x="341379" y="2060141"/>
              <a:ext cx="3449954" cy="1854200"/>
            </p:xfrm>
            <a:graphic>
              <a:graphicData uri="http://schemas.openxmlformats.org/drawingml/2006/table">
                <a:tbl>
                  <a:tblPr firstRow="1" bandRow="1">
                    <a:tableStyleId>{5940675A-B579-460E-94D1-54222C63F5DA}</a:tableStyleId>
                  </a:tblPr>
                  <a:tblGrid>
                    <a:gridCol w="462597">
                      <a:extLst>
                        <a:ext uri="{9D8B030D-6E8A-4147-A177-3AD203B41FA5}">
                          <a16:colId xmlns:a16="http://schemas.microsoft.com/office/drawing/2014/main" val="3314175629"/>
                        </a:ext>
                      </a:extLst>
                    </a:gridCol>
                    <a:gridCol w="564197">
                      <a:extLst>
                        <a:ext uri="{9D8B030D-6E8A-4147-A177-3AD203B41FA5}">
                          <a16:colId xmlns:a16="http://schemas.microsoft.com/office/drawing/2014/main" val="2096837203"/>
                        </a:ext>
                      </a:extLst>
                    </a:gridCol>
                    <a:gridCol w="781685">
                      <a:extLst>
                        <a:ext uri="{9D8B030D-6E8A-4147-A177-3AD203B41FA5}">
                          <a16:colId xmlns:a16="http://schemas.microsoft.com/office/drawing/2014/main" val="3085004907"/>
                        </a:ext>
                      </a:extLst>
                    </a:gridCol>
                    <a:gridCol w="769959">
                      <a:extLst>
                        <a:ext uri="{9D8B030D-6E8A-4147-A177-3AD203B41FA5}">
                          <a16:colId xmlns:a16="http://schemas.microsoft.com/office/drawing/2014/main" val="4092406087"/>
                        </a:ext>
                      </a:extLst>
                    </a:gridCol>
                    <a:gridCol w="871516">
                      <a:extLst>
                        <a:ext uri="{9D8B030D-6E8A-4147-A177-3AD203B41FA5}">
                          <a16:colId xmlns:a16="http://schemas.microsoft.com/office/drawing/2014/main" val="2843132606"/>
                        </a:ext>
                      </a:extLst>
                    </a:gridCol>
                  </a:tblGrid>
                  <a:tr h="370840">
                    <a:tc>
                      <a:txBody>
                        <a:bodyPr/>
                        <a:lstStyle/>
                        <a:p>
                          <a:endParaRPr lang="hi-IN"/>
                        </a:p>
                      </a:txBody>
                      <a:tcPr>
                        <a:blipFill>
                          <a:blip r:embed="rId3"/>
                          <a:stretch>
                            <a:fillRect l="-2632" t="-6557" r="-648684" b="-426230"/>
                          </a:stretch>
                        </a:blipFill>
                      </a:tcPr>
                    </a:tc>
                    <a:tc>
                      <a:txBody>
                        <a:bodyPr/>
                        <a:lstStyle/>
                        <a:p>
                          <a:endParaRPr lang="hi-IN"/>
                        </a:p>
                      </a:txBody>
                      <a:tcPr>
                        <a:blipFill>
                          <a:blip r:embed="rId3"/>
                          <a:stretch>
                            <a:fillRect l="-84783" t="-6557" r="-435870" b="-426230"/>
                          </a:stretch>
                        </a:blipFill>
                      </a:tcPr>
                    </a:tc>
                    <a:tc>
                      <a:txBody>
                        <a:bodyPr/>
                        <a:lstStyle/>
                        <a:p>
                          <a:endParaRPr lang="hi-IN"/>
                        </a:p>
                      </a:txBody>
                      <a:tcPr>
                        <a:blipFill>
                          <a:blip r:embed="rId3"/>
                          <a:stretch>
                            <a:fillRect l="-131783" t="-6557" r="-210853" b="-426230"/>
                          </a:stretch>
                        </a:blipFill>
                      </a:tcPr>
                    </a:tc>
                    <a:tc>
                      <a:txBody>
                        <a:bodyPr/>
                        <a:lstStyle/>
                        <a:p>
                          <a:endParaRPr lang="hi-IN"/>
                        </a:p>
                      </a:txBody>
                      <a:tcPr>
                        <a:blipFill>
                          <a:blip r:embed="rId3"/>
                          <a:stretch>
                            <a:fillRect l="-237302" t="-6557" r="-115873" b="-426230"/>
                          </a:stretch>
                        </a:blipFill>
                      </a:tcPr>
                    </a:tc>
                    <a:tc>
                      <a:txBody>
                        <a:bodyPr/>
                        <a:lstStyle/>
                        <a:p>
                          <a:endParaRPr lang="hi-IN"/>
                        </a:p>
                      </a:txBody>
                      <a:tcPr>
                        <a:blipFill>
                          <a:blip r:embed="rId3"/>
                          <a:stretch>
                            <a:fillRect l="-297203" t="-6557" r="-2098" b="-426230"/>
                          </a:stretch>
                        </a:blipFill>
                      </a:tcPr>
                    </a:tc>
                    <a:extLst>
                      <a:ext uri="{0D108BD9-81ED-4DB2-BD59-A6C34878D82A}">
                        <a16:rowId xmlns:a16="http://schemas.microsoft.com/office/drawing/2014/main" val="78755849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val="2957595611"/>
                      </a:ext>
                    </a:extLst>
                  </a:tr>
                  <a:tr h="370840">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extLst>
                      <a:ext uri="{0D108BD9-81ED-4DB2-BD59-A6C34878D82A}">
                        <a16:rowId xmlns:a16="http://schemas.microsoft.com/office/drawing/2014/main" val="1677476111"/>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b="1" dirty="0"/>
                            <a:t>1</a:t>
                          </a:r>
                          <a:endParaRPr lang="hi-IN" b="1" dirty="0"/>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X</a:t>
                          </a:r>
                          <a:endParaRPr lang="hi-IN" b="1" dirty="0">
                            <a:solidFill>
                              <a:srgbClr val="FF0000"/>
                            </a:solidFill>
                          </a:endParaRPr>
                        </a:p>
                      </a:txBody>
                      <a:tcPr/>
                    </a:tc>
                    <a:extLst>
                      <a:ext uri="{0D108BD9-81ED-4DB2-BD59-A6C34878D82A}">
                        <a16:rowId xmlns:a16="http://schemas.microsoft.com/office/drawing/2014/main" val="940334118"/>
                      </a:ext>
                    </a:extLst>
                  </a:tr>
                  <a:tr h="370840">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tc>
                      <a:txBody>
                        <a:bodyPr/>
                        <a:lstStyle/>
                        <a:p>
                          <a:pPr algn="ctr"/>
                          <a:r>
                            <a:rPr lang="en-US" b="1" dirty="0"/>
                            <a:t>0</a:t>
                          </a:r>
                          <a:endParaRPr lang="hi-IN" b="1" dirty="0"/>
                        </a:p>
                      </a:txBody>
                      <a:tcPr/>
                    </a:tc>
                    <a:tc>
                      <a:txBody>
                        <a:bodyPr/>
                        <a:lstStyle/>
                        <a:p>
                          <a:pPr algn="ctr"/>
                          <a:r>
                            <a:rPr lang="en-US" b="1" dirty="0">
                              <a:solidFill>
                                <a:srgbClr val="FF0000"/>
                              </a:solidFill>
                            </a:rPr>
                            <a:t>X</a:t>
                          </a:r>
                          <a:endParaRPr lang="hi-IN" b="1" dirty="0">
                            <a:solidFill>
                              <a:srgbClr val="FF0000"/>
                            </a:solidFill>
                          </a:endParaRPr>
                        </a:p>
                      </a:txBody>
                      <a:tcPr/>
                    </a:tc>
                    <a:tc>
                      <a:txBody>
                        <a:bodyPr/>
                        <a:lstStyle/>
                        <a:p>
                          <a:pPr algn="ctr"/>
                          <a:r>
                            <a:rPr lang="en-US" b="1" dirty="0">
                              <a:solidFill>
                                <a:srgbClr val="FF0000"/>
                              </a:solidFill>
                            </a:rPr>
                            <a:t>1</a:t>
                          </a:r>
                          <a:endParaRPr lang="hi-IN" b="1" dirty="0">
                            <a:solidFill>
                              <a:srgbClr val="FF0000"/>
                            </a:solidFill>
                          </a:endParaRPr>
                        </a:p>
                      </a:txBody>
                      <a:tcPr/>
                    </a:tc>
                    <a:extLst>
                      <a:ext uri="{0D108BD9-81ED-4DB2-BD59-A6C34878D82A}">
                        <a16:rowId xmlns:a16="http://schemas.microsoft.com/office/drawing/2014/main" val="106425357"/>
                      </a:ext>
                    </a:extLst>
                  </a:tr>
                </a:tbl>
              </a:graphicData>
            </a:graphic>
          </p:graphicFrame>
        </mc:Fallback>
      </mc:AlternateContent>
      <p:sp>
        <p:nvSpPr>
          <p:cNvPr id="13" name="TextBox 12">
            <a:extLst>
              <a:ext uri="{FF2B5EF4-FFF2-40B4-BE49-F238E27FC236}">
                <a16:creationId xmlns:a16="http://schemas.microsoft.com/office/drawing/2014/main" xmlns="" id="{C09B1A15-80C1-4E1D-B3CE-A5C46A8AF6C5}"/>
              </a:ext>
            </a:extLst>
          </p:cNvPr>
          <p:cNvSpPr txBox="1"/>
          <p:nvPr/>
        </p:nvSpPr>
        <p:spPr>
          <a:xfrm>
            <a:off x="272305" y="4504108"/>
            <a:ext cx="2270878" cy="646331"/>
          </a:xfrm>
          <a:prstGeom prst="rect">
            <a:avLst/>
          </a:prstGeom>
          <a:noFill/>
        </p:spPr>
        <p:txBody>
          <a:bodyPr wrap="none" rtlCol="0">
            <a:spAutoFit/>
          </a:bodyPr>
          <a:lstStyle/>
          <a:p>
            <a:r>
              <a:rPr lang="en-US" dirty="0"/>
              <a:t>Characteristic Table </a:t>
            </a:r>
          </a:p>
          <a:p>
            <a:r>
              <a:rPr lang="en-US" dirty="0"/>
              <a:t>of T-FF</a:t>
            </a:r>
            <a:endParaRPr lang="hi-IN" dirty="0"/>
          </a:p>
        </p:txBody>
      </p:sp>
      <p:sp>
        <p:nvSpPr>
          <p:cNvPr id="5" name="Left Brace 4">
            <a:extLst>
              <a:ext uri="{FF2B5EF4-FFF2-40B4-BE49-F238E27FC236}">
                <a16:creationId xmlns:a16="http://schemas.microsoft.com/office/drawing/2014/main" xmlns="" id="{1FF0E521-BFED-4E5C-A4DD-333457ECCD54}"/>
              </a:ext>
            </a:extLst>
          </p:cNvPr>
          <p:cNvSpPr/>
          <p:nvPr/>
        </p:nvSpPr>
        <p:spPr>
          <a:xfrm rot="16200000">
            <a:off x="1048561" y="3445890"/>
            <a:ext cx="371319" cy="1727422"/>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15" name="TextBox 14">
            <a:extLst>
              <a:ext uri="{FF2B5EF4-FFF2-40B4-BE49-F238E27FC236}">
                <a16:creationId xmlns:a16="http://schemas.microsoft.com/office/drawing/2014/main" xmlns="" id="{68F0F16E-78B1-45C6-B64F-FDA94E476EF1}"/>
              </a:ext>
            </a:extLst>
          </p:cNvPr>
          <p:cNvSpPr txBox="1"/>
          <p:nvPr/>
        </p:nvSpPr>
        <p:spPr>
          <a:xfrm>
            <a:off x="2723013" y="4568962"/>
            <a:ext cx="1813317" cy="646331"/>
          </a:xfrm>
          <a:prstGeom prst="rect">
            <a:avLst/>
          </a:prstGeom>
          <a:noFill/>
          <a:ln w="28575">
            <a:solidFill>
              <a:srgbClr val="92D050"/>
            </a:solidFill>
          </a:ln>
        </p:spPr>
        <p:txBody>
          <a:bodyPr wrap="none" rtlCol="0">
            <a:spAutoFit/>
          </a:bodyPr>
          <a:lstStyle/>
          <a:p>
            <a:r>
              <a:rPr lang="en-US" dirty="0"/>
              <a:t>Excitation table </a:t>
            </a:r>
          </a:p>
          <a:p>
            <a:r>
              <a:rPr lang="en-US" dirty="0"/>
              <a:t>of JK-FF</a:t>
            </a:r>
            <a:endParaRPr lang="hi-IN" dirty="0"/>
          </a:p>
        </p:txBody>
      </p:sp>
      <p:sp>
        <p:nvSpPr>
          <p:cNvPr id="16" name="Left Brace 15">
            <a:extLst>
              <a:ext uri="{FF2B5EF4-FFF2-40B4-BE49-F238E27FC236}">
                <a16:creationId xmlns:a16="http://schemas.microsoft.com/office/drawing/2014/main" xmlns="" id="{304F32E0-AFC9-4627-B3BD-4AB9BA1C78B9}"/>
              </a:ext>
            </a:extLst>
          </p:cNvPr>
          <p:cNvSpPr/>
          <p:nvPr/>
        </p:nvSpPr>
        <p:spPr>
          <a:xfrm rot="16200000">
            <a:off x="2030705" y="2712493"/>
            <a:ext cx="532455" cy="2988801"/>
          </a:xfrm>
          <a:prstGeom prst="leftBrace">
            <a:avLst>
              <a:gd name="adj1" fmla="val 8333"/>
              <a:gd name="adj2" fmla="val 71835"/>
            </a:avLst>
          </a:prstGeom>
          <a:ln w="28575">
            <a:solidFill>
              <a:srgbClr val="92D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mc:AlternateContent xmlns:mc="http://schemas.openxmlformats.org/markup-compatibility/2006" xmlns:a14="http://schemas.microsoft.com/office/drawing/2010/main">
        <mc:Choice Requires="a14">
          <p:graphicFrame>
            <p:nvGraphicFramePr>
              <p:cNvPr id="18" name="Table 2">
                <a:extLst>
                  <a:ext uri="{FF2B5EF4-FFF2-40B4-BE49-F238E27FC236}">
                    <a16:creationId xmlns:a16="http://schemas.microsoft.com/office/drawing/2014/main" xmlns="" id="{2010B4EE-155C-493F-87AC-BDDC46517BBF}"/>
                  </a:ext>
                </a:extLst>
              </p:cNvPr>
              <p:cNvGraphicFramePr>
                <a:graphicFrameLocks noGrp="1"/>
              </p:cNvGraphicFramePr>
              <p:nvPr>
                <p:extLst>
                  <p:ext uri="{D42A27DB-BD31-4B8C-83A1-F6EECF244321}">
                    <p14:modId xmlns:p14="http://schemas.microsoft.com/office/powerpoint/2010/main" val="2613477508"/>
                  </p:ext>
                </p:extLst>
              </p:nvPr>
            </p:nvGraphicFramePr>
            <p:xfrm>
              <a:off x="4800600" y="3990025"/>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18" name="Table 2">
                <a:extLst>
                  <a:ext uri="{FF2B5EF4-FFF2-40B4-BE49-F238E27FC236}">
                    <a16:creationId xmlns:a16="http://schemas.microsoft.com/office/drawing/2014/main" id="{2010B4EE-155C-493F-87AC-BDDC46517BBF}"/>
                  </a:ext>
                </a:extLst>
              </p:cNvPr>
              <p:cNvGraphicFramePr>
                <a:graphicFrameLocks noGrp="1"/>
              </p:cNvGraphicFramePr>
              <p:nvPr>
                <p:extLst>
                  <p:ext uri="{D42A27DB-BD31-4B8C-83A1-F6EECF244321}">
                    <p14:modId xmlns:p14="http://schemas.microsoft.com/office/powerpoint/2010/main" val="2613477508"/>
                  </p:ext>
                </p:extLst>
              </p:nvPr>
            </p:nvGraphicFramePr>
            <p:xfrm>
              <a:off x="4800600" y="3990025"/>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4"/>
                          <a:stretch>
                            <a:fillRect l="-885" t="-5660" r="-169027" b="-129245"/>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xmlns="" id="{0AF2799D-966B-4773-9049-BD090736ECE8}"/>
                  </a:ext>
                </a:extLst>
              </p:cNvPr>
              <p:cNvSpPr txBox="1"/>
              <p:nvPr/>
            </p:nvSpPr>
            <p:spPr>
              <a:xfrm>
                <a:off x="5419890" y="5472148"/>
                <a:ext cx="821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𝑱</m:t>
                      </m:r>
                      <m:r>
                        <a:rPr lang="en-US" b="1" i="1" smtClean="0">
                          <a:latin typeface="Cambria Math" panose="02040503050406030204" pitchFamily="18" charset="0"/>
                        </a:rPr>
                        <m:t>=</m:t>
                      </m:r>
                      <m:r>
                        <a:rPr lang="en-US" b="1" i="1" smtClean="0">
                          <a:latin typeface="Cambria Math" panose="02040503050406030204" pitchFamily="18" charset="0"/>
                        </a:rPr>
                        <m:t>𝑻</m:t>
                      </m:r>
                    </m:oMath>
                  </m:oMathPara>
                </a14:m>
                <a:endParaRPr lang="hi-IN" b="1" dirty="0"/>
              </a:p>
            </p:txBody>
          </p:sp>
        </mc:Choice>
        <mc:Fallback xmlns="">
          <p:sp>
            <p:nvSpPr>
              <p:cNvPr id="19" name="TextBox 18">
                <a:extLst>
                  <a:ext uri="{FF2B5EF4-FFF2-40B4-BE49-F238E27FC236}">
                    <a16:creationId xmlns:a16="http://schemas.microsoft.com/office/drawing/2014/main" id="{0AF2799D-966B-4773-9049-BD090736ECE8}"/>
                  </a:ext>
                </a:extLst>
              </p:cNvPr>
              <p:cNvSpPr txBox="1">
                <a:spLocks noRot="1" noChangeAspect="1" noMove="1" noResize="1" noEditPoints="1" noAdjustHandles="1" noChangeArrowheads="1" noChangeShapeType="1" noTextEdit="1"/>
              </p:cNvSpPr>
              <p:nvPr/>
            </p:nvSpPr>
            <p:spPr>
              <a:xfrm>
                <a:off x="5419890" y="5472148"/>
                <a:ext cx="821059" cy="369332"/>
              </a:xfrm>
              <a:prstGeom prst="rect">
                <a:avLst/>
              </a:prstGeom>
              <a:blipFill>
                <a:blip r:embed="rId5"/>
                <a:stretch>
                  <a:fillRect b="-1166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2" name="Table 2">
                <a:extLst>
                  <a:ext uri="{FF2B5EF4-FFF2-40B4-BE49-F238E27FC236}">
                    <a16:creationId xmlns:a16="http://schemas.microsoft.com/office/drawing/2014/main" xmlns="" id="{C409FBC3-CBCC-47E9-8109-BC290E70ACFC}"/>
                  </a:ext>
                </a:extLst>
              </p:cNvPr>
              <p:cNvGraphicFramePr>
                <a:graphicFrameLocks noGrp="1"/>
              </p:cNvGraphicFramePr>
              <p:nvPr>
                <p:extLst>
                  <p:ext uri="{D42A27DB-BD31-4B8C-83A1-F6EECF244321}">
                    <p14:modId xmlns:p14="http://schemas.microsoft.com/office/powerpoint/2010/main" val="3415599903"/>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xmlns="" val="1776791132"/>
                        </a:ext>
                      </a:extLst>
                    </a:gridCol>
                    <a:gridCol w="457200">
                      <a:extLst>
                        <a:ext uri="{9D8B030D-6E8A-4147-A177-3AD203B41FA5}">
                          <a16:colId xmlns:a16="http://schemas.microsoft.com/office/drawing/2014/main" xmlns="" val="4270375794"/>
                        </a:ext>
                      </a:extLst>
                    </a:gridCol>
                    <a:gridCol w="692463">
                      <a:extLst>
                        <a:ext uri="{9D8B030D-6E8A-4147-A177-3AD203B41FA5}">
                          <a16:colId xmlns:a16="http://schemas.microsoft.com/office/drawing/2014/main" xmlns="" val="3692294080"/>
                        </a:ext>
                      </a:extLst>
                    </a:gridCol>
                  </a:tblGrid>
                  <a:tr h="370840">
                    <a:tc>
                      <a:txBody>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𝑇</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𝑛</m:t>
                                    </m:r>
                                  </m:sub>
                                </m:sSub>
                              </m:oMath>
                            </m:oMathPara>
                          </a14:m>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227229628"/>
                      </a:ext>
                    </a:extLst>
                  </a:tr>
                </a:tbl>
              </a:graphicData>
            </a:graphic>
          </p:graphicFrame>
        </mc:Choice>
        <mc:Fallback xmlns="">
          <p:graphicFrame>
            <p:nvGraphicFramePr>
              <p:cNvPr id="22" name="Table 2">
                <a:extLst>
                  <a:ext uri="{FF2B5EF4-FFF2-40B4-BE49-F238E27FC236}">
                    <a16:creationId xmlns:a16="http://schemas.microsoft.com/office/drawing/2014/main" id="{C409FBC3-CBCC-47E9-8109-BC290E70ACFC}"/>
                  </a:ext>
                </a:extLst>
              </p:cNvPr>
              <p:cNvGraphicFramePr>
                <a:graphicFrameLocks noGrp="1"/>
              </p:cNvGraphicFramePr>
              <p:nvPr>
                <p:extLst>
                  <p:ext uri="{D42A27DB-BD31-4B8C-83A1-F6EECF244321}">
                    <p14:modId xmlns:p14="http://schemas.microsoft.com/office/powerpoint/2010/main" val="3415599903"/>
                  </p:ext>
                </p:extLst>
              </p:nvPr>
            </p:nvGraphicFramePr>
            <p:xfrm>
              <a:off x="6793747" y="3973092"/>
              <a:ext cx="1835463" cy="1381760"/>
            </p:xfrm>
            <a:graphic>
              <a:graphicData uri="http://schemas.openxmlformats.org/drawingml/2006/table">
                <a:tbl>
                  <a:tblPr firstRow="1" bandRow="1">
                    <a:tableStyleId>{5940675A-B579-460E-94D1-54222C63F5DA}</a:tableStyleId>
                  </a:tblPr>
                  <a:tblGrid>
                    <a:gridCol w="685800">
                      <a:extLst>
                        <a:ext uri="{9D8B030D-6E8A-4147-A177-3AD203B41FA5}">
                          <a16:colId xmlns:a16="http://schemas.microsoft.com/office/drawing/2014/main" val="1776791132"/>
                        </a:ext>
                      </a:extLst>
                    </a:gridCol>
                    <a:gridCol w="457200">
                      <a:extLst>
                        <a:ext uri="{9D8B030D-6E8A-4147-A177-3AD203B41FA5}">
                          <a16:colId xmlns:a16="http://schemas.microsoft.com/office/drawing/2014/main" val="4270375794"/>
                        </a:ext>
                      </a:extLst>
                    </a:gridCol>
                    <a:gridCol w="692463">
                      <a:extLst>
                        <a:ext uri="{9D8B030D-6E8A-4147-A177-3AD203B41FA5}">
                          <a16:colId xmlns:a16="http://schemas.microsoft.com/office/drawing/2014/main" val="3692294080"/>
                        </a:ext>
                      </a:extLst>
                    </a:gridCol>
                  </a:tblGrid>
                  <a:tr h="640080">
                    <a:tc>
                      <a:txBody>
                        <a:bodyPr/>
                        <a:lstStyle/>
                        <a:p>
                          <a:endParaRPr lang="hi-IN"/>
                        </a:p>
                      </a:txBody>
                      <a:tcPr>
                        <a:blipFill>
                          <a:blip r:embed="rId6"/>
                          <a:stretch>
                            <a:fillRect l="-885" t="-5660" r="-169027" b="-130189"/>
                          </a:stretch>
                        </a:blipFill>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595242421"/>
                      </a:ext>
                    </a:extLst>
                  </a:tr>
                  <a:tr h="370840">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3565923038"/>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227229628"/>
                      </a:ext>
                    </a:extLst>
                  </a:tr>
                </a:tbl>
              </a:graphicData>
            </a:graphic>
          </p:graphicFrame>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F1A33719-D435-4087-8CBF-269AD7605C63}"/>
                  </a:ext>
                </a:extLst>
              </p:cNvPr>
              <p:cNvSpPr txBox="1"/>
              <p:nvPr/>
            </p:nvSpPr>
            <p:spPr>
              <a:xfrm>
                <a:off x="7413037" y="5472148"/>
                <a:ext cx="899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𝑲</m:t>
                      </m:r>
                      <m:r>
                        <a:rPr lang="en-US" b="1" i="1" smtClean="0">
                          <a:latin typeface="Cambria Math" panose="02040503050406030204" pitchFamily="18" charset="0"/>
                        </a:rPr>
                        <m:t>=</m:t>
                      </m:r>
                      <m:r>
                        <a:rPr lang="en-US" b="1" i="1">
                          <a:latin typeface="Cambria Math" panose="02040503050406030204" pitchFamily="18" charset="0"/>
                        </a:rPr>
                        <m:t>𝑻</m:t>
                      </m:r>
                    </m:oMath>
                  </m:oMathPara>
                </a14:m>
                <a:endParaRPr lang="hi-IN" b="1" dirty="0"/>
              </a:p>
            </p:txBody>
          </p:sp>
        </mc:Choice>
        <mc:Fallback xmlns="">
          <p:sp>
            <p:nvSpPr>
              <p:cNvPr id="23" name="TextBox 22">
                <a:extLst>
                  <a:ext uri="{FF2B5EF4-FFF2-40B4-BE49-F238E27FC236}">
                    <a16:creationId xmlns:a16="http://schemas.microsoft.com/office/drawing/2014/main" id="{F1A33719-D435-4087-8CBF-269AD7605C63}"/>
                  </a:ext>
                </a:extLst>
              </p:cNvPr>
              <p:cNvSpPr txBox="1">
                <a:spLocks noRot="1" noChangeAspect="1" noMove="1" noResize="1" noEditPoints="1" noAdjustHandles="1" noChangeArrowheads="1" noChangeShapeType="1" noTextEdit="1"/>
              </p:cNvSpPr>
              <p:nvPr/>
            </p:nvSpPr>
            <p:spPr>
              <a:xfrm>
                <a:off x="7413037" y="5472148"/>
                <a:ext cx="899605" cy="369332"/>
              </a:xfrm>
              <a:prstGeom prst="rect">
                <a:avLst/>
              </a:prstGeom>
              <a:blipFill>
                <a:blip r:embed="rId7"/>
                <a:stretch>
                  <a:fillRect/>
                </a:stretch>
              </a:blipFill>
            </p:spPr>
            <p:txBody>
              <a:bodyPr/>
              <a:lstStyle/>
              <a:p>
                <a:r>
                  <a:rPr lang="hi-IN">
                    <a:noFill/>
                  </a:rPr>
                  <a:t> </a:t>
                </a:r>
              </a:p>
            </p:txBody>
          </p:sp>
        </mc:Fallback>
      </mc:AlternateContent>
      <p:sp>
        <p:nvSpPr>
          <p:cNvPr id="20" name="Rectangle 19">
            <a:extLst>
              <a:ext uri="{FF2B5EF4-FFF2-40B4-BE49-F238E27FC236}">
                <a16:creationId xmlns:a16="http://schemas.microsoft.com/office/drawing/2014/main" xmlns="" id="{453CDECF-5AB8-4F3A-8AFC-FA28571013E5}"/>
              </a:ext>
            </a:extLst>
          </p:cNvPr>
          <p:cNvSpPr/>
          <p:nvPr/>
        </p:nvSpPr>
        <p:spPr>
          <a:xfrm>
            <a:off x="6172200" y="4643120"/>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1" name="Rectangle 20">
            <a:extLst>
              <a:ext uri="{FF2B5EF4-FFF2-40B4-BE49-F238E27FC236}">
                <a16:creationId xmlns:a16="http://schemas.microsoft.com/office/drawing/2014/main" xmlns="" id="{68DE562C-4F1B-440D-BABE-EBA781108AD0}"/>
              </a:ext>
            </a:extLst>
          </p:cNvPr>
          <p:cNvSpPr/>
          <p:nvPr/>
        </p:nvSpPr>
        <p:spPr>
          <a:xfrm>
            <a:off x="8198342" y="4680905"/>
            <a:ext cx="228600" cy="61468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3" name="Picture 2">
            <a:extLst>
              <a:ext uri="{FF2B5EF4-FFF2-40B4-BE49-F238E27FC236}">
                <a16:creationId xmlns:a16="http://schemas.microsoft.com/office/drawing/2014/main" xmlns="" id="{E6934FCB-4657-4AE8-89AE-DA0577B2CAC5}"/>
              </a:ext>
            </a:extLst>
          </p:cNvPr>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4572000" y="1795570"/>
            <a:ext cx="3513124" cy="1638442"/>
          </a:xfrm>
          <a:prstGeom prst="rect">
            <a:avLst/>
          </a:prstGeom>
        </p:spPr>
      </p:pic>
    </p:spTree>
    <p:extLst>
      <p:ext uri="{BB962C8B-B14F-4D97-AF65-F5344CB8AC3E}">
        <p14:creationId xmlns:p14="http://schemas.microsoft.com/office/powerpoint/2010/main" val="196157165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152332" y="1388123"/>
            <a:ext cx="2963183" cy="369332"/>
          </a:xfrm>
          <a:prstGeom prst="rect">
            <a:avLst/>
          </a:prstGeom>
          <a:noFill/>
        </p:spPr>
        <p:txBody>
          <a:bodyPr wrap="none" rtlCol="0">
            <a:spAutoFit/>
          </a:bodyPr>
          <a:lstStyle/>
          <a:p>
            <a:r>
              <a:rPr lang="en-US" b="1" dirty="0"/>
              <a:t>Excitation Tables of FFs: </a:t>
            </a:r>
            <a:endParaRPr lang="hi-IN" b="1" dirty="0"/>
          </a:p>
        </p:txBody>
      </p:sp>
      <p:pic>
        <p:nvPicPr>
          <p:cNvPr id="7" name="Picture 6">
            <a:extLst>
              <a:ext uri="{FF2B5EF4-FFF2-40B4-BE49-F238E27FC236}">
                <a16:creationId xmlns:a16="http://schemas.microsoft.com/office/drawing/2014/main" xmlns="" id="{92CD391D-0409-4E8C-90FE-EF703DA7C2E6}"/>
              </a:ext>
            </a:extLst>
          </p:cNvPr>
          <p:cNvPicPr>
            <a:picLocks noChangeAspect="1"/>
          </p:cNvPicPr>
          <p:nvPr/>
        </p:nvPicPr>
        <p:blipFill>
          <a:blip r:embed="rId3"/>
          <a:stretch>
            <a:fillRect/>
          </a:stretch>
        </p:blipFill>
        <p:spPr>
          <a:xfrm>
            <a:off x="152332" y="1795593"/>
            <a:ext cx="8001000" cy="1996417"/>
          </a:xfrm>
          <a:prstGeom prst="rect">
            <a:avLst/>
          </a:prstGeom>
        </p:spPr>
      </p:pic>
      <p:pic>
        <p:nvPicPr>
          <p:cNvPr id="9" name="Picture 8">
            <a:extLst>
              <a:ext uri="{FF2B5EF4-FFF2-40B4-BE49-F238E27FC236}">
                <a16:creationId xmlns:a16="http://schemas.microsoft.com/office/drawing/2014/main" xmlns="" id="{6B6067CD-A434-498F-86B8-4E1D85DB8F92}"/>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2971800" y="3962400"/>
            <a:ext cx="5738489" cy="2474836"/>
          </a:xfrm>
          <a:prstGeom prst="rect">
            <a:avLst/>
          </a:prstGeom>
        </p:spPr>
      </p:pic>
      <p:sp>
        <p:nvSpPr>
          <p:cNvPr id="24" name="TextBox 23">
            <a:extLst>
              <a:ext uri="{FF2B5EF4-FFF2-40B4-BE49-F238E27FC236}">
                <a16:creationId xmlns:a16="http://schemas.microsoft.com/office/drawing/2014/main" xmlns="" id="{D1A6948F-9150-4820-9914-7A11BE1FA5DF}"/>
              </a:ext>
            </a:extLst>
          </p:cNvPr>
          <p:cNvSpPr txBox="1"/>
          <p:nvPr/>
        </p:nvSpPr>
        <p:spPr>
          <a:xfrm>
            <a:off x="1762434" y="5791200"/>
            <a:ext cx="2390398" cy="369332"/>
          </a:xfrm>
          <a:prstGeom prst="rect">
            <a:avLst/>
          </a:prstGeom>
          <a:noFill/>
        </p:spPr>
        <p:txBody>
          <a:bodyPr wrap="none" rtlCol="0">
            <a:spAutoFit/>
          </a:bodyPr>
          <a:lstStyle/>
          <a:p>
            <a:r>
              <a:rPr lang="en-US" b="1" dirty="0"/>
              <a:t>Flip-flop conversion</a:t>
            </a:r>
            <a:endParaRPr lang="hi-IN" b="1" dirty="0"/>
          </a:p>
        </p:txBody>
      </p:sp>
    </p:spTree>
    <p:extLst>
      <p:ext uri="{BB962C8B-B14F-4D97-AF65-F5344CB8AC3E}">
        <p14:creationId xmlns:p14="http://schemas.microsoft.com/office/powerpoint/2010/main" val="3095695145"/>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155575" y="1474729"/>
            <a:ext cx="8836025" cy="646331"/>
          </a:xfrm>
          <a:prstGeom prst="rect">
            <a:avLst/>
          </a:prstGeom>
          <a:noFill/>
        </p:spPr>
        <p:txBody>
          <a:bodyPr wrap="square" rtlCol="0">
            <a:spAutoFit/>
          </a:bodyPr>
          <a:lstStyle/>
          <a:p>
            <a:r>
              <a:rPr lang="en-US" b="1" dirty="0"/>
              <a:t>Timing diagrams of FFs:</a:t>
            </a:r>
          </a:p>
          <a:p>
            <a:r>
              <a:rPr lang="en-US" dirty="0"/>
              <a:t>Q: Consider the following Clock and Input waveforms to the FF.  </a:t>
            </a:r>
            <a:endParaRPr lang="hi-IN" dirty="0"/>
          </a:p>
        </p:txBody>
      </p:sp>
      <p:pic>
        <p:nvPicPr>
          <p:cNvPr id="7" name="Picture 6">
            <a:extLst>
              <a:ext uri="{FF2B5EF4-FFF2-40B4-BE49-F238E27FC236}">
                <a16:creationId xmlns:a16="http://schemas.microsoft.com/office/drawing/2014/main" xmlns="" id="{55DA276F-2223-44D3-B1BE-41BE4D0DA9D9}"/>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533400" y="2202985"/>
            <a:ext cx="7182201" cy="1605036"/>
          </a:xfrm>
          <a:prstGeom prst="rect">
            <a:avLst/>
          </a:prstGeom>
        </p:spPr>
      </p:pic>
      <p:sp>
        <p:nvSpPr>
          <p:cNvPr id="24" name="TextBox 23">
            <a:extLst>
              <a:ext uri="{FF2B5EF4-FFF2-40B4-BE49-F238E27FC236}">
                <a16:creationId xmlns:a16="http://schemas.microsoft.com/office/drawing/2014/main" xmlns="" id="{D90B73E6-6DF6-4EDD-B5D0-154A95B4E402}"/>
              </a:ext>
            </a:extLst>
          </p:cNvPr>
          <p:cNvSpPr txBox="1"/>
          <p:nvPr/>
        </p:nvSpPr>
        <p:spPr>
          <a:xfrm>
            <a:off x="155575" y="4127899"/>
            <a:ext cx="8836025" cy="1754326"/>
          </a:xfrm>
          <a:prstGeom prst="rect">
            <a:avLst/>
          </a:prstGeom>
          <a:noFill/>
        </p:spPr>
        <p:txBody>
          <a:bodyPr wrap="square" rtlCol="0">
            <a:spAutoFit/>
          </a:bodyPr>
          <a:lstStyle/>
          <a:p>
            <a:r>
              <a:rPr lang="en-US" dirty="0"/>
              <a:t>Sketch the output waveforms for the following FFs: </a:t>
            </a:r>
          </a:p>
          <a:p>
            <a:pPr marL="342900" indent="-342900">
              <a:buFont typeface="+mj-lt"/>
              <a:buAutoNum type="alphaLcParenR"/>
            </a:pPr>
            <a:r>
              <a:rPr lang="en-US" dirty="0"/>
              <a:t>Positive-edge triggered D-type FF 74 AHC74.</a:t>
            </a:r>
          </a:p>
          <a:p>
            <a:pPr marL="342900" indent="-342900">
              <a:buFont typeface="+mj-lt"/>
              <a:buAutoNum type="alphaLcParenR"/>
            </a:pPr>
            <a:r>
              <a:rPr lang="en-US" dirty="0"/>
              <a:t>Positive-level triggered D-type FF 7475.</a:t>
            </a:r>
          </a:p>
          <a:p>
            <a:pPr marL="342900" indent="-342900">
              <a:buFont typeface="+mj-lt"/>
              <a:buAutoNum type="alphaLcParenR"/>
            </a:pPr>
            <a:r>
              <a:rPr lang="en-US" dirty="0"/>
              <a:t>Negative-edge triggered JK-Flip flop 74HC112.</a:t>
            </a:r>
          </a:p>
          <a:p>
            <a:endParaRPr lang="en-US" dirty="0"/>
          </a:p>
          <a:p>
            <a:endParaRPr lang="hi-IN" dirty="0"/>
          </a:p>
        </p:txBody>
      </p:sp>
    </p:spTree>
    <p:extLst>
      <p:ext uri="{BB962C8B-B14F-4D97-AF65-F5344CB8AC3E}">
        <p14:creationId xmlns:p14="http://schemas.microsoft.com/office/powerpoint/2010/main" val="13993103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xmlns="" id="{87AEFD60-2DCE-4D97-B3E2-8A4D600A535B}"/>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609600" y="1752600"/>
            <a:ext cx="7773074" cy="1745131"/>
          </a:xfrm>
          <a:prstGeom prst="rect">
            <a:avLst/>
          </a:prstGeom>
        </p:spPr>
      </p:pic>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cxnSp>
        <p:nvCxnSpPr>
          <p:cNvPr id="9" name="Connector: Curved 8">
            <a:extLst>
              <a:ext uri="{FF2B5EF4-FFF2-40B4-BE49-F238E27FC236}">
                <a16:creationId xmlns:a16="http://schemas.microsoft.com/office/drawing/2014/main" xmlns="" id="{0C9B678A-7519-4ED1-B9C1-F87112F564A3}"/>
              </a:ext>
            </a:extLst>
          </p:cNvPr>
          <p:cNvCxnSpPr>
            <a:cxnSpLocks/>
          </p:cNvCxnSpPr>
          <p:nvPr/>
        </p:nvCxnSpPr>
        <p:spPr>
          <a:xfrm rot="10800000" flipV="1">
            <a:off x="2362200" y="1659394"/>
            <a:ext cx="914400" cy="629101"/>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xmlns="" id="{CE10E1D7-3E3E-452B-81A4-78F25B113812}"/>
              </a:ext>
            </a:extLst>
          </p:cNvPr>
          <p:cNvCxnSpPr>
            <a:cxnSpLocks/>
          </p:cNvCxnSpPr>
          <p:nvPr/>
        </p:nvCxnSpPr>
        <p:spPr>
          <a:xfrm rot="5400000" flipH="1" flipV="1">
            <a:off x="2086876" y="3320673"/>
            <a:ext cx="2912847" cy="22859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xmlns="" id="{02506257-2B94-4AA2-BA1F-C751B3D943B8}"/>
              </a:ext>
            </a:extLst>
          </p:cNvPr>
          <p:cNvCxnSpPr>
            <a:cxnSpLocks/>
          </p:cNvCxnSpPr>
          <p:nvPr/>
        </p:nvCxnSpPr>
        <p:spPr>
          <a:xfrm rot="10800000">
            <a:off x="4754344" y="2230591"/>
            <a:ext cx="3246656" cy="2975014"/>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xmlns="" id="{A2202964-D299-452A-BCDA-1B7CDB472D2D}"/>
              </a:ext>
            </a:extLst>
          </p:cNvPr>
          <p:cNvSpPr txBox="1"/>
          <p:nvPr/>
        </p:nvSpPr>
        <p:spPr>
          <a:xfrm>
            <a:off x="3276600" y="1459468"/>
            <a:ext cx="1646605" cy="369332"/>
          </a:xfrm>
          <a:prstGeom prst="rect">
            <a:avLst/>
          </a:prstGeom>
          <a:noFill/>
        </p:spPr>
        <p:txBody>
          <a:bodyPr wrap="none" rtlCol="0">
            <a:spAutoFit/>
          </a:bodyPr>
          <a:lstStyle/>
          <a:p>
            <a:r>
              <a:rPr lang="en-US" dirty="0"/>
              <a:t>Positive-edge </a:t>
            </a:r>
            <a:endParaRPr lang="hi-IN" dirty="0"/>
          </a:p>
        </p:txBody>
      </p:sp>
      <p:sp>
        <p:nvSpPr>
          <p:cNvPr id="19" name="TextBox 18">
            <a:extLst>
              <a:ext uri="{FF2B5EF4-FFF2-40B4-BE49-F238E27FC236}">
                <a16:creationId xmlns:a16="http://schemas.microsoft.com/office/drawing/2014/main" xmlns="" id="{49A2AAE4-B7E8-4FC7-B32E-E3B53559ED64}"/>
              </a:ext>
            </a:extLst>
          </p:cNvPr>
          <p:cNvSpPr txBox="1"/>
          <p:nvPr/>
        </p:nvSpPr>
        <p:spPr>
          <a:xfrm>
            <a:off x="7394803" y="4722432"/>
            <a:ext cx="1749197" cy="369332"/>
          </a:xfrm>
          <a:prstGeom prst="rect">
            <a:avLst/>
          </a:prstGeom>
          <a:noFill/>
        </p:spPr>
        <p:txBody>
          <a:bodyPr wrap="none" rtlCol="0">
            <a:spAutoFit/>
          </a:bodyPr>
          <a:lstStyle/>
          <a:p>
            <a:r>
              <a:rPr lang="en-US" dirty="0"/>
              <a:t>Negative-edge </a:t>
            </a:r>
            <a:endParaRPr lang="hi-IN" dirty="0"/>
          </a:p>
        </p:txBody>
      </p:sp>
      <p:sp>
        <p:nvSpPr>
          <p:cNvPr id="20" name="TextBox 19">
            <a:extLst>
              <a:ext uri="{FF2B5EF4-FFF2-40B4-BE49-F238E27FC236}">
                <a16:creationId xmlns:a16="http://schemas.microsoft.com/office/drawing/2014/main" xmlns="" id="{3E44AF58-AB6D-447C-BF3E-00DB1D179990}"/>
              </a:ext>
            </a:extLst>
          </p:cNvPr>
          <p:cNvSpPr txBox="1"/>
          <p:nvPr/>
        </p:nvSpPr>
        <p:spPr>
          <a:xfrm>
            <a:off x="2624933" y="4836273"/>
            <a:ext cx="1608133" cy="369332"/>
          </a:xfrm>
          <a:prstGeom prst="rect">
            <a:avLst/>
          </a:prstGeom>
          <a:noFill/>
        </p:spPr>
        <p:txBody>
          <a:bodyPr wrap="none" rtlCol="0">
            <a:spAutoFit/>
          </a:bodyPr>
          <a:lstStyle/>
          <a:p>
            <a:r>
              <a:rPr lang="en-US" dirty="0"/>
              <a:t>Positive-level </a:t>
            </a:r>
            <a:endParaRPr lang="hi-IN" dirty="0"/>
          </a:p>
        </p:txBody>
      </p:sp>
    </p:spTree>
    <p:extLst>
      <p:ext uri="{BB962C8B-B14F-4D97-AF65-F5344CB8AC3E}">
        <p14:creationId xmlns:p14="http://schemas.microsoft.com/office/powerpoint/2010/main" val="29587806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824787B8-7D76-4744-9AB8-9149A8AEF535}"/>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17703" y="1659395"/>
            <a:ext cx="8253175" cy="4724809"/>
          </a:xfrm>
          <a:prstGeom prst="rect">
            <a:avLst/>
          </a:prstGeom>
        </p:spPr>
      </p:pic>
      <p:sp>
        <p:nvSpPr>
          <p:cNvPr id="16" name="TextBox 15">
            <a:extLst>
              <a:ext uri="{FF2B5EF4-FFF2-40B4-BE49-F238E27FC236}">
                <a16:creationId xmlns:a16="http://schemas.microsoft.com/office/drawing/2014/main" xmlns="" id="{67328512-73E5-4312-AF7E-1A8CFD818398}"/>
              </a:ext>
            </a:extLst>
          </p:cNvPr>
          <p:cNvSpPr txBox="1"/>
          <p:nvPr/>
        </p:nvSpPr>
        <p:spPr>
          <a:xfrm>
            <a:off x="168545" y="4114800"/>
            <a:ext cx="1681331" cy="646331"/>
          </a:xfrm>
          <a:prstGeom prst="rect">
            <a:avLst/>
          </a:prstGeom>
          <a:noFill/>
        </p:spPr>
        <p:txBody>
          <a:bodyPr wrap="square">
            <a:spAutoFit/>
          </a:bodyPr>
          <a:lstStyle/>
          <a:p>
            <a:r>
              <a:rPr lang="en-US" dirty="0"/>
              <a:t>(Positive-edge </a:t>
            </a:r>
          </a:p>
          <a:p>
            <a:r>
              <a:rPr lang="en-US" dirty="0"/>
              <a:t>Triggered) </a:t>
            </a:r>
            <a:endParaRPr lang="hi-IN" dirty="0"/>
          </a:p>
        </p:txBody>
      </p:sp>
      <p:sp>
        <p:nvSpPr>
          <p:cNvPr id="18" name="TextBox 17">
            <a:extLst>
              <a:ext uri="{FF2B5EF4-FFF2-40B4-BE49-F238E27FC236}">
                <a16:creationId xmlns:a16="http://schemas.microsoft.com/office/drawing/2014/main" xmlns="" id="{76D74E3D-0BEC-422B-9B8E-D98F8477311C}"/>
              </a:ext>
            </a:extLst>
          </p:cNvPr>
          <p:cNvSpPr txBox="1"/>
          <p:nvPr/>
        </p:nvSpPr>
        <p:spPr>
          <a:xfrm>
            <a:off x="245555" y="5043935"/>
            <a:ext cx="1681331" cy="646331"/>
          </a:xfrm>
          <a:prstGeom prst="rect">
            <a:avLst/>
          </a:prstGeom>
          <a:noFill/>
        </p:spPr>
        <p:txBody>
          <a:bodyPr wrap="square">
            <a:spAutoFit/>
          </a:bodyPr>
          <a:lstStyle/>
          <a:p>
            <a:r>
              <a:rPr lang="en-US" dirty="0"/>
              <a:t>(Positive-level</a:t>
            </a:r>
          </a:p>
          <a:p>
            <a:r>
              <a:rPr lang="en-US" dirty="0"/>
              <a:t>Triggered)</a:t>
            </a:r>
            <a:endParaRPr lang="hi-IN" dirty="0"/>
          </a:p>
        </p:txBody>
      </p:sp>
      <p:sp>
        <p:nvSpPr>
          <p:cNvPr id="21" name="TextBox 20">
            <a:extLst>
              <a:ext uri="{FF2B5EF4-FFF2-40B4-BE49-F238E27FC236}">
                <a16:creationId xmlns:a16="http://schemas.microsoft.com/office/drawing/2014/main" xmlns="" id="{46E5AB52-8620-495D-B798-5D26EBE11F40}"/>
              </a:ext>
            </a:extLst>
          </p:cNvPr>
          <p:cNvSpPr txBox="1"/>
          <p:nvPr/>
        </p:nvSpPr>
        <p:spPr>
          <a:xfrm>
            <a:off x="155575" y="6014872"/>
            <a:ext cx="1861293" cy="646331"/>
          </a:xfrm>
          <a:prstGeom prst="rect">
            <a:avLst/>
          </a:prstGeom>
          <a:noFill/>
        </p:spPr>
        <p:txBody>
          <a:bodyPr wrap="square">
            <a:spAutoFit/>
          </a:bodyPr>
          <a:lstStyle/>
          <a:p>
            <a:r>
              <a:rPr lang="en-US" dirty="0"/>
              <a:t>(Negative-edge</a:t>
            </a:r>
          </a:p>
          <a:p>
            <a:r>
              <a:rPr lang="en-US" dirty="0"/>
              <a:t> triggered)</a:t>
            </a:r>
            <a:endParaRPr lang="hi-IN" dirty="0"/>
          </a:p>
        </p:txBody>
      </p:sp>
    </p:spTree>
    <p:extLst>
      <p:ext uri="{BB962C8B-B14F-4D97-AF65-F5344CB8AC3E}">
        <p14:creationId xmlns:p14="http://schemas.microsoft.com/office/powerpoint/2010/main" val="116567911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3" y="1483776"/>
            <a:ext cx="2826415" cy="369332"/>
          </a:xfrm>
          <a:prstGeom prst="rect">
            <a:avLst/>
          </a:prstGeom>
          <a:noFill/>
        </p:spPr>
        <p:txBody>
          <a:bodyPr wrap="none" rtlCol="0">
            <a:spAutoFit/>
          </a:bodyPr>
          <a:lstStyle/>
          <a:p>
            <a:r>
              <a:rPr lang="en-US" b="1" dirty="0"/>
              <a:t>Applications of flip flop:</a:t>
            </a:r>
            <a:endParaRPr lang="hi-IN" b="1" dirty="0"/>
          </a:p>
        </p:txBody>
      </p:sp>
      <p:sp>
        <p:nvSpPr>
          <p:cNvPr id="13" name="TextBox 12">
            <a:extLst>
              <a:ext uri="{FF2B5EF4-FFF2-40B4-BE49-F238E27FC236}">
                <a16:creationId xmlns:a16="http://schemas.microsoft.com/office/drawing/2014/main" xmlns="" id="{C09B1A15-80C1-4E1D-B3CE-A5C46A8AF6C5}"/>
              </a:ext>
            </a:extLst>
          </p:cNvPr>
          <p:cNvSpPr txBox="1"/>
          <p:nvPr/>
        </p:nvSpPr>
        <p:spPr>
          <a:xfrm>
            <a:off x="544076" y="2133600"/>
            <a:ext cx="7914124" cy="3170099"/>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Frequency dividers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Counters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Storage registers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Shift registers</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 storage</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Bounce elimination switch</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Latch</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Data transfer</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Memory</a:t>
            </a:r>
          </a:p>
          <a:p>
            <a:pPr marL="285750"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Registers</a:t>
            </a:r>
          </a:p>
        </p:txBody>
      </p:sp>
    </p:spTree>
    <p:extLst>
      <p:ext uri="{BB962C8B-B14F-4D97-AF65-F5344CB8AC3E}">
        <p14:creationId xmlns:p14="http://schemas.microsoft.com/office/powerpoint/2010/main" val="870027631"/>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3" y="1483776"/>
            <a:ext cx="1954381" cy="369332"/>
          </a:xfrm>
          <a:prstGeom prst="rect">
            <a:avLst/>
          </a:prstGeom>
          <a:noFill/>
        </p:spPr>
        <p:txBody>
          <a:bodyPr wrap="none" rtlCol="0">
            <a:spAutoFit/>
          </a:bodyPr>
          <a:lstStyle/>
          <a:p>
            <a:r>
              <a:rPr lang="en-US" b="1" dirty="0"/>
              <a:t>Shift Registers:</a:t>
            </a:r>
            <a:endParaRPr lang="hi-IN" b="1" dirty="0"/>
          </a:p>
        </p:txBody>
      </p:sp>
      <p:sp>
        <p:nvSpPr>
          <p:cNvPr id="13" name="TextBox 12">
            <a:extLst>
              <a:ext uri="{FF2B5EF4-FFF2-40B4-BE49-F238E27FC236}">
                <a16:creationId xmlns:a16="http://schemas.microsoft.com/office/drawing/2014/main" xmlns="" id="{C09B1A15-80C1-4E1D-B3CE-A5C46A8AF6C5}"/>
              </a:ext>
            </a:extLst>
          </p:cNvPr>
          <p:cNvSpPr txBox="1"/>
          <p:nvPr/>
        </p:nvSpPr>
        <p:spPr>
          <a:xfrm>
            <a:off x="386338" y="1880961"/>
            <a:ext cx="8371324" cy="4093428"/>
          </a:xfrm>
          <a:prstGeom prst="rect">
            <a:avLst/>
          </a:prstGeom>
          <a:noFill/>
        </p:spPr>
        <p:txBody>
          <a:bodyPr wrap="square" rtlCol="0">
            <a:spAutoFit/>
          </a:bodyPr>
          <a:lstStyle/>
          <a:p>
            <a:pPr algn="just" fontAlgn="base"/>
            <a:r>
              <a:rPr lang="en-US" sz="2000" b="0" i="0" dirty="0">
                <a:effectLst/>
                <a:latin typeface="Times New Roman" panose="02020603050405020304" pitchFamily="18" charset="0"/>
                <a:cs typeface="Times New Roman" panose="02020603050405020304" pitchFamily="18" charset="0"/>
              </a:rPr>
              <a:t>A </a:t>
            </a:r>
            <a:r>
              <a:rPr lang="en-US" sz="2000" b="1" i="0" dirty="0">
                <a:effectLst/>
                <a:latin typeface="Times New Roman" panose="02020603050405020304" pitchFamily="18" charset="0"/>
                <a:cs typeface="Times New Roman" panose="02020603050405020304" pitchFamily="18" charset="0"/>
              </a:rPr>
              <a:t>Register</a:t>
            </a:r>
            <a:r>
              <a:rPr lang="en-US" sz="2000" b="0" i="0" dirty="0">
                <a:effectLst/>
                <a:latin typeface="Times New Roman" panose="02020603050405020304" pitchFamily="18" charset="0"/>
                <a:cs typeface="Times New Roman" panose="02020603050405020304" pitchFamily="18" charset="0"/>
              </a:rPr>
              <a:t> is a device that is used to store such information. </a:t>
            </a:r>
          </a:p>
          <a:p>
            <a:pPr algn="just" fontAlgn="base"/>
            <a:r>
              <a:rPr lang="en-US" sz="2000" dirty="0">
                <a:latin typeface="Times New Roman" panose="02020603050405020304" pitchFamily="18" charset="0"/>
                <a:cs typeface="Times New Roman" panose="02020603050405020304" pitchFamily="18" charset="0"/>
              </a:rPr>
              <a:t>Intel's 8085 processor contains many 8-bit registers for storage and result purposes, </a:t>
            </a:r>
            <a:endParaRPr lang="en-US" sz="2000" b="0" i="0" dirty="0">
              <a:effectLst/>
              <a:latin typeface="Times New Roman" panose="02020603050405020304" pitchFamily="18" charset="0"/>
              <a:cs typeface="Times New Roman" panose="02020603050405020304" pitchFamily="18" charset="0"/>
            </a:endParaRPr>
          </a:p>
          <a:p>
            <a:pPr algn="just" fontAlgn="base"/>
            <a:r>
              <a:rPr lang="en-US" sz="2000" b="0" i="0" dirty="0">
                <a:effectLst/>
                <a:latin typeface="Times New Roman" panose="02020603050405020304" pitchFamily="18" charset="0"/>
                <a:cs typeface="Times New Roman" panose="02020603050405020304" pitchFamily="18" charset="0"/>
              </a:rPr>
              <a:t>It is a group of flip-flops connected in series used to store multiple bits of data. The information stored within these registers can be transferred with the help of </a:t>
            </a:r>
            <a:r>
              <a:rPr lang="en-US" sz="2000" b="1" i="0" dirty="0">
                <a:effectLst/>
                <a:latin typeface="Times New Roman" panose="02020603050405020304" pitchFamily="18" charset="0"/>
                <a:cs typeface="Times New Roman" panose="02020603050405020304" pitchFamily="18" charset="0"/>
              </a:rPr>
              <a:t>shift registers</a:t>
            </a:r>
            <a:r>
              <a:rPr lang="en-US" sz="2000" b="0" i="0" dirty="0">
                <a:effectLst/>
                <a:latin typeface="Times New Roman" panose="02020603050405020304" pitchFamily="18" charset="0"/>
                <a:cs typeface="Times New Roman" panose="02020603050405020304" pitchFamily="18" charset="0"/>
              </a:rPr>
              <a:t>. </a:t>
            </a:r>
          </a:p>
          <a:p>
            <a:pPr algn="just" fontAlgn="base"/>
            <a:r>
              <a:rPr lang="en-US" sz="2000" b="1" i="0" dirty="0">
                <a:effectLst/>
                <a:latin typeface="Times New Roman" panose="02020603050405020304" pitchFamily="18" charset="0"/>
                <a:cs typeface="Times New Roman" panose="02020603050405020304" pitchFamily="18" charset="0"/>
              </a:rPr>
              <a:t>Shift Register </a:t>
            </a:r>
            <a:r>
              <a:rPr lang="en-US" sz="2000" b="0" i="0" dirty="0">
                <a:effectLst/>
                <a:latin typeface="Times New Roman" panose="02020603050405020304" pitchFamily="18" charset="0"/>
                <a:cs typeface="Times New Roman" panose="02020603050405020304" pitchFamily="18" charset="0"/>
              </a:rPr>
              <a:t>is a group of flip flops used to store multiple bits of data. The </a:t>
            </a:r>
            <a:r>
              <a:rPr lang="en-US" sz="2000" b="0" i="0" u="sng" dirty="0">
                <a:effectLst/>
                <a:latin typeface="Times New Roman" panose="02020603050405020304" pitchFamily="18" charset="0"/>
                <a:cs typeface="Times New Roman" panose="02020603050405020304" pitchFamily="18" charset="0"/>
              </a:rPr>
              <a:t>bits stored in such registers can be made to move within the registers and in/out of the registers by applying clock pulses. </a:t>
            </a:r>
          </a:p>
          <a:p>
            <a:pPr algn="just" fontAlgn="base"/>
            <a:r>
              <a:rPr lang="en-US" sz="2000" b="0" i="0" dirty="0">
                <a:effectLst/>
                <a:latin typeface="Times New Roman" panose="02020603050405020304" pitchFamily="18" charset="0"/>
                <a:cs typeface="Times New Roman" panose="02020603050405020304" pitchFamily="18" charset="0"/>
              </a:rPr>
              <a:t>An n-bit shift register can be formed by connecting n flip-flops, where each flip-flop stores a single bit of data. </a:t>
            </a:r>
          </a:p>
          <a:p>
            <a:pPr algn="just" fontAlgn="base"/>
            <a:r>
              <a:rPr lang="en-US" sz="2000" b="0" i="0" dirty="0">
                <a:effectLst/>
                <a:latin typeface="Times New Roman" panose="02020603050405020304" pitchFamily="18" charset="0"/>
                <a:cs typeface="Times New Roman" panose="02020603050405020304" pitchFamily="18" charset="0"/>
              </a:rPr>
              <a:t>The registers which will shift the bits to the left are called </a:t>
            </a:r>
            <a:r>
              <a:rPr lang="en-US" sz="2000" b="1" i="0" dirty="0">
                <a:effectLst/>
                <a:latin typeface="Times New Roman" panose="02020603050405020304" pitchFamily="18" charset="0"/>
                <a:cs typeface="Times New Roman" panose="02020603050405020304" pitchFamily="18" charset="0"/>
              </a:rPr>
              <a:t>Shift-left registers</a:t>
            </a:r>
            <a:r>
              <a:rPr lang="en-US" sz="2000" b="0" i="0" dirty="0">
                <a:effectLst/>
                <a:latin typeface="Times New Roman" panose="02020603050405020304" pitchFamily="18" charset="0"/>
                <a:cs typeface="Times New Roman" panose="02020603050405020304" pitchFamily="18" charset="0"/>
              </a:rPr>
              <a:t>. The registers which will shift the bits to the right are called </a:t>
            </a:r>
            <a:r>
              <a:rPr lang="en-US" sz="2000" b="1" i="0" dirty="0">
                <a:effectLst/>
                <a:latin typeface="Times New Roman" panose="02020603050405020304" pitchFamily="18" charset="0"/>
                <a:cs typeface="Times New Roman" panose="02020603050405020304" pitchFamily="18" charset="0"/>
              </a:rPr>
              <a:t>Shift-right registers</a:t>
            </a:r>
          </a:p>
        </p:txBody>
      </p:sp>
    </p:spTree>
    <p:extLst>
      <p:ext uri="{BB962C8B-B14F-4D97-AF65-F5344CB8AC3E}">
        <p14:creationId xmlns:p14="http://schemas.microsoft.com/office/powerpoint/2010/main" val="87110888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6" name="TextBox 5">
            <a:extLst>
              <a:ext uri="{FF2B5EF4-FFF2-40B4-BE49-F238E27FC236}">
                <a16:creationId xmlns:a16="http://schemas.microsoft.com/office/drawing/2014/main" xmlns="" id="{84963484-0B35-43AC-9717-C6B67FC66990}"/>
              </a:ext>
            </a:extLst>
          </p:cNvPr>
          <p:cNvSpPr txBox="1"/>
          <p:nvPr/>
        </p:nvSpPr>
        <p:spPr>
          <a:xfrm>
            <a:off x="513272" y="1483776"/>
            <a:ext cx="8249727" cy="1477328"/>
          </a:xfrm>
          <a:prstGeom prst="rect">
            <a:avLst/>
          </a:prstGeom>
          <a:noFill/>
        </p:spPr>
        <p:txBody>
          <a:bodyPr wrap="square" rtlCol="0">
            <a:spAutoFit/>
          </a:bodyPr>
          <a:lstStyle/>
          <a:p>
            <a:r>
              <a:rPr lang="en-US" dirty="0"/>
              <a:t>Data can be entered and retrieved in following forms:</a:t>
            </a:r>
          </a:p>
          <a:p>
            <a:pPr marL="342900" indent="-342900">
              <a:buFont typeface="+mj-lt"/>
              <a:buAutoNum type="alphaLcParenR"/>
            </a:pPr>
            <a:r>
              <a:rPr lang="en-US" dirty="0"/>
              <a:t>Serial-In Serial-out</a:t>
            </a:r>
          </a:p>
          <a:p>
            <a:pPr marL="342900" indent="-342900">
              <a:buFont typeface="+mj-lt"/>
              <a:buAutoNum type="alphaLcParenR"/>
            </a:pPr>
            <a:r>
              <a:rPr lang="en-US" dirty="0"/>
              <a:t>Serial-in Parallel-out</a:t>
            </a:r>
          </a:p>
          <a:p>
            <a:pPr marL="342900" indent="-342900">
              <a:buFont typeface="+mj-lt"/>
              <a:buAutoNum type="alphaLcParenR"/>
            </a:pPr>
            <a:r>
              <a:rPr lang="en-US" dirty="0"/>
              <a:t>Parallel-in serial-out </a:t>
            </a:r>
          </a:p>
          <a:p>
            <a:pPr marL="342900" indent="-342900">
              <a:buFont typeface="+mj-lt"/>
              <a:buAutoNum type="alphaLcParenR"/>
            </a:pPr>
            <a:r>
              <a:rPr lang="en-US" dirty="0"/>
              <a:t>Parallel-in parallel-out </a:t>
            </a:r>
            <a:endParaRPr lang="hi-IN" dirty="0"/>
          </a:p>
        </p:txBody>
      </p:sp>
      <p:sp>
        <p:nvSpPr>
          <p:cNvPr id="13" name="TextBox 12">
            <a:extLst>
              <a:ext uri="{FF2B5EF4-FFF2-40B4-BE49-F238E27FC236}">
                <a16:creationId xmlns:a16="http://schemas.microsoft.com/office/drawing/2014/main" xmlns="" id="{C09B1A15-80C1-4E1D-B3CE-A5C46A8AF6C5}"/>
              </a:ext>
            </a:extLst>
          </p:cNvPr>
          <p:cNvSpPr txBox="1"/>
          <p:nvPr/>
        </p:nvSpPr>
        <p:spPr>
          <a:xfrm>
            <a:off x="1752598" y="6248400"/>
            <a:ext cx="6473825" cy="400110"/>
          </a:xfrm>
          <a:prstGeom prst="rect">
            <a:avLst/>
          </a:prstGeom>
          <a:noFill/>
        </p:spPr>
        <p:txBody>
          <a:bodyPr wrap="square" rtlCol="0">
            <a:spAutoFit/>
          </a:bodyPr>
          <a:lstStyle/>
          <a:p>
            <a:pPr algn="just" fontAlgn="base"/>
            <a:r>
              <a:rPr lang="en-US" sz="2000" b="0" i="0" dirty="0">
                <a:effectLst/>
                <a:latin typeface="Times New Roman" panose="02020603050405020304" pitchFamily="18" charset="0"/>
                <a:cs typeface="Times New Roman" panose="02020603050405020304" pitchFamily="18" charset="0"/>
              </a:rPr>
              <a:t>A 3-bit shift-register using 7474 positive-edge triggered FF</a:t>
            </a:r>
          </a:p>
        </p:txBody>
      </p:sp>
      <p:pic>
        <p:nvPicPr>
          <p:cNvPr id="3" name="Picture 2">
            <a:extLst>
              <a:ext uri="{FF2B5EF4-FFF2-40B4-BE49-F238E27FC236}">
                <a16:creationId xmlns:a16="http://schemas.microsoft.com/office/drawing/2014/main" xmlns="" id="{409437FB-F767-4AF5-BA4D-5B498A1CECA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1752598" y="3130365"/>
            <a:ext cx="6120839" cy="2984441"/>
          </a:xfrm>
          <a:prstGeom prst="rect">
            <a:avLst/>
          </a:prstGeom>
        </p:spPr>
      </p:pic>
    </p:spTree>
    <p:extLst>
      <p:ext uri="{BB962C8B-B14F-4D97-AF65-F5344CB8AC3E}">
        <p14:creationId xmlns:p14="http://schemas.microsoft.com/office/powerpoint/2010/main" val="282084578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30" name="TextBox 29">
            <a:extLst>
              <a:ext uri="{FF2B5EF4-FFF2-40B4-BE49-F238E27FC236}">
                <a16:creationId xmlns:a16="http://schemas.microsoft.com/office/drawing/2014/main" xmlns="" id="{4F3169F3-301C-4933-AEFD-74A5761EB93A}"/>
              </a:ext>
            </a:extLst>
          </p:cNvPr>
          <p:cNvSpPr txBox="1"/>
          <p:nvPr/>
        </p:nvSpPr>
        <p:spPr>
          <a:xfrm>
            <a:off x="192087" y="1997839"/>
            <a:ext cx="8759825" cy="2862322"/>
          </a:xfrm>
          <a:prstGeom prst="rect">
            <a:avLst/>
          </a:prstGeom>
          <a:noFill/>
        </p:spPr>
        <p:txBody>
          <a:bodyPr wrap="square">
            <a:spAutoFit/>
          </a:bodyPr>
          <a:lstStyle/>
          <a:p>
            <a:pPr algn="l" fontAlgn="base"/>
            <a:r>
              <a:rPr lang="en-US" b="1" i="0" dirty="0">
                <a:effectLst/>
                <a:latin typeface="Nunito" pitchFamily="2" charset="0"/>
              </a:rPr>
              <a:t>Sequential circuits </a:t>
            </a:r>
            <a:r>
              <a:rPr lang="en-US" b="0" i="0" dirty="0">
                <a:effectLst/>
                <a:latin typeface="Nunito" pitchFamily="2" charset="0"/>
              </a:rPr>
              <a:t>are digital circuits that </a:t>
            </a:r>
            <a:r>
              <a:rPr lang="en-US" b="1" i="0" dirty="0">
                <a:effectLst/>
                <a:latin typeface="Nunito" pitchFamily="2" charset="0"/>
              </a:rPr>
              <a:t>store and use the previous state information</a:t>
            </a:r>
            <a:r>
              <a:rPr lang="en-US" b="0" i="0" dirty="0">
                <a:effectLst/>
                <a:latin typeface="Nunito" pitchFamily="2" charset="0"/>
              </a:rPr>
              <a:t> to </a:t>
            </a:r>
            <a:r>
              <a:rPr lang="en-US" b="1" i="0" dirty="0">
                <a:effectLst/>
                <a:latin typeface="Nunito" pitchFamily="2" charset="0"/>
              </a:rPr>
              <a:t>determine their next state. </a:t>
            </a:r>
          </a:p>
          <a:p>
            <a:pPr algn="l" fontAlgn="base"/>
            <a:r>
              <a:rPr lang="en-US" b="0" i="0" dirty="0">
                <a:effectLst/>
                <a:latin typeface="Nunito" pitchFamily="2" charset="0"/>
              </a:rPr>
              <a:t>Unlike combinational circuits, which only depend on the current input values to produce outputs</a:t>
            </a:r>
            <a:r>
              <a:rPr lang="en-US" b="1" i="0" dirty="0">
                <a:effectLst/>
                <a:latin typeface="Nunito" pitchFamily="2" charset="0"/>
              </a:rPr>
              <a:t>, sequential circuits depend on both the current inputs and the previous state stored in memory elements.</a:t>
            </a:r>
          </a:p>
          <a:p>
            <a:pPr marL="342900" indent="-342900" algn="l" fontAlgn="base">
              <a:buFont typeface="+mj-lt"/>
              <a:buAutoNum type="arabicPeriod"/>
            </a:pPr>
            <a:r>
              <a:rPr lang="en-US" b="0" i="0" dirty="0">
                <a:effectLst/>
                <a:latin typeface="Nunito" pitchFamily="2" charset="0"/>
              </a:rPr>
              <a:t>Sequential circuits are </a:t>
            </a:r>
            <a:r>
              <a:rPr lang="en-US" b="1" i="0" dirty="0">
                <a:effectLst/>
                <a:latin typeface="Nunito" pitchFamily="2" charset="0"/>
              </a:rPr>
              <a:t>commonly used in digital systems</a:t>
            </a:r>
            <a:r>
              <a:rPr lang="en-US" b="0" i="0" dirty="0">
                <a:effectLst/>
                <a:latin typeface="Nunito" pitchFamily="2" charset="0"/>
              </a:rPr>
              <a:t> to implement </a:t>
            </a:r>
            <a:r>
              <a:rPr lang="en-US" b="1" i="0" dirty="0">
                <a:effectLst/>
                <a:latin typeface="Nunito" pitchFamily="2" charset="0"/>
              </a:rPr>
              <a:t>state machines, timers, counters, and memory elements. </a:t>
            </a:r>
          </a:p>
          <a:p>
            <a:pPr marL="342900" indent="-342900" algn="l" fontAlgn="base">
              <a:buFont typeface="+mj-lt"/>
              <a:buAutoNum type="arabicPeriod"/>
            </a:pPr>
            <a:r>
              <a:rPr lang="en-US" i="0" dirty="0">
                <a:effectLst/>
                <a:latin typeface="Nunito" pitchFamily="2" charset="0"/>
              </a:rPr>
              <a:t>The memory elements in sequential circuits can be implemented using </a:t>
            </a:r>
            <a:r>
              <a:rPr lang="en-US" b="1" i="0" dirty="0">
                <a:effectLst/>
                <a:latin typeface="Nunito" pitchFamily="2" charset="0"/>
              </a:rPr>
              <a:t>flip-flops</a:t>
            </a:r>
            <a:r>
              <a:rPr lang="en-US" b="0" i="0" dirty="0">
                <a:effectLst/>
                <a:latin typeface="Nunito" pitchFamily="2" charset="0"/>
              </a:rPr>
              <a:t>, which are circuits that store binary values and maintain their state even when the inputs change.</a:t>
            </a:r>
          </a:p>
        </p:txBody>
      </p:sp>
    </p:spTree>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xmlns="" id="{CC6C4AC4-D5F1-4F11-A4C5-492C65C6F4E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1349" y="1379834"/>
            <a:ext cx="4854652" cy="1522526"/>
          </a:xfrm>
          <a:prstGeom prst="rect">
            <a:avLst/>
          </a:prstGeom>
          <a:noFill/>
          <a:extLst>
            <a:ext uri="{909E8E84-426E-40DD-AFC4-6F175D3DCCD1}">
              <a14:hiddenFill xmlns:a14="http://schemas.microsoft.com/office/drawing/2010/main">
                <a:solidFill>
                  <a:srgbClr val="FFFFFF"/>
                </a:solidFill>
              </a14:hiddenFill>
            </a:ext>
          </a:extLst>
        </p:spPr>
      </p:pic>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1028" name="Picture 4" descr="Lightbox">
            <a:extLst>
              <a:ext uri="{FF2B5EF4-FFF2-40B4-BE49-F238E27FC236}">
                <a16:creationId xmlns:a16="http://schemas.microsoft.com/office/drawing/2014/main" xmlns="" id="{0A81318D-DEF1-4192-81CF-8C1A57116378}"/>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125528" y="1659395"/>
            <a:ext cx="4052886" cy="16476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box">
            <a:extLst>
              <a:ext uri="{FF2B5EF4-FFF2-40B4-BE49-F238E27FC236}">
                <a16:creationId xmlns:a16="http://schemas.microsoft.com/office/drawing/2014/main" xmlns="" id="{82A36562-C909-4595-B6B3-3F9F71B5C294}"/>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0805" y="3838369"/>
            <a:ext cx="4854652" cy="284724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ghtbox">
            <a:extLst>
              <a:ext uri="{FF2B5EF4-FFF2-40B4-BE49-F238E27FC236}">
                <a16:creationId xmlns:a16="http://schemas.microsoft.com/office/drawing/2014/main" xmlns="" id="{22F35E4C-5A82-49FD-A8AA-8B18481DF0BB}"/>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882214" y="3886200"/>
            <a:ext cx="4059989" cy="175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2059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1754326"/>
          </a:xfrm>
          <a:prstGeom prst="rect">
            <a:avLst/>
          </a:prstGeom>
          <a:noFill/>
        </p:spPr>
        <p:txBody>
          <a:bodyPr wrap="square" rtlCol="0">
            <a:spAutoFit/>
          </a:bodyPr>
          <a:lstStyle/>
          <a:p>
            <a:r>
              <a:rPr lang="en-US" b="1" dirty="0"/>
              <a:t>Shift Register Application - Ring Counter:</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Typical </a:t>
            </a:r>
            <a:r>
              <a:rPr lang="en-US" b="1" i="0" dirty="0">
                <a:effectLst/>
                <a:latin typeface="Times New Roman" panose="02020603050405020304" pitchFamily="18" charset="0"/>
                <a:cs typeface="Times New Roman" panose="02020603050405020304" pitchFamily="18" charset="0"/>
              </a:rPr>
              <a:t>application of the Shift register</a:t>
            </a:r>
            <a:r>
              <a:rPr lang="en-US" b="0"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output of the last flip-flop is connected to the input of the first flip-flop</a:t>
            </a:r>
            <a:r>
              <a:rPr lang="en-US" b="0" i="0" dirty="0">
                <a:effectLst/>
                <a:latin typeface="Times New Roman" panose="02020603050405020304" pitchFamily="18" charset="0"/>
                <a:cs typeface="Times New Roman" panose="02020603050405020304" pitchFamily="18" charset="0"/>
              </a:rPr>
              <a:t> in the case of the </a:t>
            </a:r>
            <a:r>
              <a:rPr lang="en-US" b="1" i="0" dirty="0">
                <a:effectLst/>
                <a:latin typeface="Times New Roman" panose="02020603050405020304" pitchFamily="18" charset="0"/>
                <a:cs typeface="Times New Roman" panose="02020603050405020304" pitchFamily="18" charset="0"/>
              </a:rPr>
              <a:t>ring counter </a:t>
            </a:r>
            <a:r>
              <a:rPr lang="en-US" b="0" i="0" dirty="0">
                <a:effectLst/>
                <a:latin typeface="Times New Roman" panose="02020603050405020304" pitchFamily="18" charset="0"/>
                <a:cs typeface="Times New Roman" panose="02020603050405020304" pitchFamily="18" charset="0"/>
              </a:rPr>
              <a:t>but in the case of the </a:t>
            </a:r>
            <a:r>
              <a:rPr lang="en-US" b="1" i="0" dirty="0">
                <a:effectLst/>
                <a:latin typeface="Times New Roman" panose="02020603050405020304" pitchFamily="18" charset="0"/>
                <a:cs typeface="Times New Roman" panose="02020603050405020304" pitchFamily="18" charset="0"/>
              </a:rPr>
              <a:t>shift register it is taken as output</a:t>
            </a:r>
            <a:r>
              <a:rPr lang="en-US" b="0"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Except for this, </a:t>
            </a:r>
            <a:r>
              <a:rPr lang="en-US" b="1" i="0" dirty="0">
                <a:effectLst/>
                <a:latin typeface="Times New Roman" panose="02020603050405020304" pitchFamily="18" charset="0"/>
                <a:cs typeface="Times New Roman" panose="02020603050405020304" pitchFamily="18" charset="0"/>
              </a:rPr>
              <a:t>all the other things are the same.</a:t>
            </a:r>
            <a:endParaRPr lang="hi-IN" b="1" dirty="0">
              <a:latin typeface="Times New Roman" panose="02020603050405020304" pitchFamily="18" charset="0"/>
            </a:endParaRPr>
          </a:p>
        </p:txBody>
      </p:sp>
      <p:pic>
        <p:nvPicPr>
          <p:cNvPr id="1026" name="Picture 2" descr="Lightbox">
            <a:extLst>
              <a:ext uri="{FF2B5EF4-FFF2-40B4-BE49-F238E27FC236}">
                <a16:creationId xmlns:a16="http://schemas.microsoft.com/office/drawing/2014/main" xmlns="" id="{96D23C92-3852-4ACA-AC04-A464D7823ED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940666" y="3345287"/>
            <a:ext cx="7232011" cy="2995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B2FD716F-5FB3-4A39-A809-84064FE70720}"/>
              </a:ext>
            </a:extLst>
          </p:cNvPr>
          <p:cNvSpPr txBox="1"/>
          <p:nvPr/>
        </p:nvSpPr>
        <p:spPr>
          <a:xfrm>
            <a:off x="2362200" y="6236616"/>
            <a:ext cx="1826141" cy="369332"/>
          </a:xfrm>
          <a:prstGeom prst="rect">
            <a:avLst/>
          </a:prstGeom>
          <a:noFill/>
        </p:spPr>
        <p:txBody>
          <a:bodyPr wrap="none" rtlCol="0">
            <a:spAutoFit/>
          </a:bodyPr>
          <a:lstStyle/>
          <a:p>
            <a:r>
              <a:rPr lang="en-US" dirty="0"/>
              <a:t>Overriding Input</a:t>
            </a:r>
            <a:endParaRPr lang="hi-IN" dirty="0"/>
          </a:p>
        </p:txBody>
      </p:sp>
      <p:sp>
        <p:nvSpPr>
          <p:cNvPr id="8" name="TextBox 7">
            <a:extLst>
              <a:ext uri="{FF2B5EF4-FFF2-40B4-BE49-F238E27FC236}">
                <a16:creationId xmlns:a16="http://schemas.microsoft.com/office/drawing/2014/main" xmlns="" id="{C337AE4C-8FA8-4FB9-B0BD-A85952D47243}"/>
              </a:ext>
            </a:extLst>
          </p:cNvPr>
          <p:cNvSpPr txBox="1"/>
          <p:nvPr/>
        </p:nvSpPr>
        <p:spPr>
          <a:xfrm>
            <a:off x="155575" y="4572000"/>
            <a:ext cx="2206625" cy="646331"/>
          </a:xfrm>
          <a:prstGeom prst="rect">
            <a:avLst/>
          </a:prstGeom>
          <a:noFill/>
        </p:spPr>
        <p:txBody>
          <a:bodyPr wrap="square">
            <a:spAutoFit/>
          </a:bodyPr>
          <a:lstStyle/>
          <a:p>
            <a:r>
              <a:rPr lang="en-US" dirty="0"/>
              <a:t>Clock (-</a:t>
            </a:r>
            <a:r>
              <a:rPr lang="en-US" dirty="0" err="1"/>
              <a:t>ve</a:t>
            </a:r>
            <a:r>
              <a:rPr lang="en-US" dirty="0"/>
              <a:t> </a:t>
            </a:r>
          </a:p>
          <a:p>
            <a:r>
              <a:rPr lang="en-US" dirty="0"/>
              <a:t>Edge-Triggered)</a:t>
            </a:r>
          </a:p>
        </p:txBody>
      </p:sp>
      <p:cxnSp>
        <p:nvCxnSpPr>
          <p:cNvPr id="5" name="Straight Arrow Connector 4">
            <a:extLst>
              <a:ext uri="{FF2B5EF4-FFF2-40B4-BE49-F238E27FC236}">
                <a16:creationId xmlns:a16="http://schemas.microsoft.com/office/drawing/2014/main" xmlns="" id="{B8508133-7385-46AE-8617-5AE43D5FF022}"/>
              </a:ext>
            </a:extLst>
          </p:cNvPr>
          <p:cNvCxnSpPr>
            <a:cxnSpLocks/>
          </p:cNvCxnSpPr>
          <p:nvPr/>
        </p:nvCxnSpPr>
        <p:spPr>
          <a:xfrm>
            <a:off x="1836198" y="5257936"/>
            <a:ext cx="314870" cy="23151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83CDCB80-E466-4C17-9754-986AB3FD5ED0}"/>
              </a:ext>
            </a:extLst>
          </p:cNvPr>
          <p:cNvCxnSpPr>
            <a:cxnSpLocks/>
          </p:cNvCxnSpPr>
          <p:nvPr/>
        </p:nvCxnSpPr>
        <p:spPr>
          <a:xfrm flipH="1" flipV="1">
            <a:off x="2438400" y="5971472"/>
            <a:ext cx="699293" cy="2684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157475"/>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1026" name="Picture 2" descr="Lightbox">
            <a:extLst>
              <a:ext uri="{FF2B5EF4-FFF2-40B4-BE49-F238E27FC236}">
                <a16:creationId xmlns:a16="http://schemas.microsoft.com/office/drawing/2014/main" xmlns="" id="{96D23C92-3852-4ACA-AC04-A464D7823ED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39362" y="1376591"/>
            <a:ext cx="5327011" cy="22066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317FD50A-FEA1-4C50-9503-40F328D16B46}"/>
              </a:ext>
            </a:extLst>
          </p:cNvPr>
          <p:cNvSpPr txBox="1"/>
          <p:nvPr/>
        </p:nvSpPr>
        <p:spPr>
          <a:xfrm>
            <a:off x="282034" y="3583231"/>
            <a:ext cx="8480965" cy="1754326"/>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 clock pulse (</a:t>
            </a:r>
            <a:r>
              <a:rPr lang="en-US" b="1" i="0" dirty="0">
                <a:effectLst/>
                <a:latin typeface="Times New Roman" panose="02020603050405020304" pitchFamily="18" charset="0"/>
                <a:cs typeface="Times New Roman" panose="02020603050405020304" pitchFamily="18" charset="0"/>
              </a:rPr>
              <a:t>CLK</a:t>
            </a:r>
            <a:r>
              <a:rPr lang="en-US" b="0" i="0" dirty="0">
                <a:effectLst/>
                <a:latin typeface="Times New Roman" panose="02020603050405020304" pitchFamily="18" charset="0"/>
                <a:cs typeface="Times New Roman" panose="02020603050405020304" pitchFamily="18" charset="0"/>
              </a:rPr>
              <a:t>) is </a:t>
            </a:r>
            <a:r>
              <a:rPr lang="en-US" b="1" i="0" dirty="0">
                <a:effectLst/>
                <a:latin typeface="Times New Roman" panose="02020603050405020304" pitchFamily="18" charset="0"/>
                <a:cs typeface="Times New Roman" panose="02020603050405020304" pitchFamily="18" charset="0"/>
              </a:rPr>
              <a:t>simultaneously</a:t>
            </a:r>
            <a:r>
              <a:rPr lang="en-US" b="0" i="0" dirty="0">
                <a:effectLst/>
                <a:latin typeface="Times New Roman" panose="02020603050405020304" pitchFamily="18" charset="0"/>
                <a:cs typeface="Times New Roman" panose="02020603050405020304" pitchFamily="18" charset="0"/>
              </a:rPr>
              <a:t> applied to all the flip-flops. (</a:t>
            </a:r>
            <a:r>
              <a:rPr lang="en-US" b="1" i="0" dirty="0">
                <a:effectLst/>
                <a:latin typeface="Times New Roman" panose="02020603050405020304" pitchFamily="18" charset="0"/>
                <a:cs typeface="Times New Roman" panose="02020603050405020304" pitchFamily="18" charset="0"/>
              </a:rPr>
              <a:t>Synchronous Counter)</a:t>
            </a:r>
            <a:r>
              <a:rPr lang="en-US" b="0" i="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Also, here we use Overriding input (</a:t>
            </a:r>
            <a:r>
              <a:rPr lang="en-US" b="1" i="0" dirty="0">
                <a:effectLst/>
                <a:latin typeface="Times New Roman" panose="02020603050405020304" pitchFamily="18" charset="0"/>
                <a:cs typeface="Times New Roman" panose="02020603050405020304" pitchFamily="18" charset="0"/>
              </a:rPr>
              <a:t>ORI</a:t>
            </a:r>
            <a:r>
              <a:rPr lang="en-US" b="0" i="0" dirty="0">
                <a:effectLst/>
                <a:latin typeface="Times New Roman" panose="02020603050405020304" pitchFamily="18" charset="0"/>
                <a:cs typeface="Times New Roman" panose="02020603050405020304" pitchFamily="18" charset="0"/>
              </a:rPr>
              <a:t>) for each flip-flop - </a:t>
            </a:r>
            <a:r>
              <a:rPr lang="en-US" b="1" i="0" dirty="0">
                <a:effectLst/>
                <a:latin typeface="Times New Roman" panose="02020603050405020304" pitchFamily="18" charset="0"/>
                <a:cs typeface="Times New Roman" panose="02020603050405020304" pitchFamily="18" charset="0"/>
              </a:rPr>
              <a:t>Preset (PR) and Clear (CLR) are used as ORI. </a:t>
            </a:r>
          </a:p>
          <a:p>
            <a:r>
              <a:rPr lang="en-US" b="0" i="0" dirty="0">
                <a:effectLst/>
                <a:latin typeface="Times New Roman" panose="02020603050405020304" pitchFamily="18" charset="0"/>
                <a:cs typeface="Times New Roman" panose="02020603050405020304" pitchFamily="18" charset="0"/>
              </a:rPr>
              <a:t>When </a:t>
            </a:r>
            <a:r>
              <a:rPr lang="en-US" b="1" i="0" dirty="0">
                <a:effectLst/>
                <a:latin typeface="Times New Roman" panose="02020603050405020304" pitchFamily="18" charset="0"/>
                <a:cs typeface="Times New Roman" panose="02020603050405020304" pitchFamily="18" charset="0"/>
              </a:rPr>
              <a:t>PR is 0, then the output is 1</a:t>
            </a:r>
            <a:r>
              <a:rPr lang="en-US" dirty="0">
                <a:latin typeface="Times New Roman" panose="02020603050405020304" pitchFamily="18" charset="0"/>
                <a:cs typeface="Times New Roman" panose="02020603050405020304" pitchFamily="18" charset="0"/>
              </a:rPr>
              <a:t>, a</a:t>
            </a:r>
            <a:r>
              <a:rPr lang="en-US" b="0" i="0" dirty="0">
                <a:effectLst/>
                <a:latin typeface="Times New Roman" panose="02020603050405020304" pitchFamily="18" charset="0"/>
                <a:cs typeface="Times New Roman" panose="02020603050405020304" pitchFamily="18" charset="0"/>
              </a:rPr>
              <a:t>nd when </a:t>
            </a:r>
            <a:r>
              <a:rPr lang="en-US" b="1" i="0" dirty="0">
                <a:effectLst/>
                <a:latin typeface="Times New Roman" panose="02020603050405020304" pitchFamily="18" charset="0"/>
                <a:cs typeface="Times New Roman" panose="02020603050405020304" pitchFamily="18" charset="0"/>
              </a:rPr>
              <a:t>CLR is 0, then the output is 0</a:t>
            </a:r>
            <a:r>
              <a:rPr lang="en-US" b="0" i="0" dirty="0">
                <a:effectLst/>
                <a:latin typeface="Times New Roman" panose="02020603050405020304" pitchFamily="18" charset="0"/>
                <a:cs typeface="Times New Roman" panose="02020603050405020304" pitchFamily="18" charset="0"/>
              </a:rPr>
              <a:t>. </a:t>
            </a:r>
          </a:p>
          <a:p>
            <a:r>
              <a:rPr lang="en-US" b="1" i="0" u="sng" dirty="0">
                <a:effectLst/>
                <a:latin typeface="Times New Roman" panose="02020603050405020304" pitchFamily="18" charset="0"/>
                <a:cs typeface="Times New Roman" panose="02020603050405020304" pitchFamily="18" charset="0"/>
              </a:rPr>
              <a:t>PR and CLR are active low signals</a:t>
            </a:r>
            <a:r>
              <a:rPr lang="en-US" b="0" i="0" dirty="0">
                <a:effectLst/>
                <a:latin typeface="Times New Roman" panose="02020603050405020304" pitchFamily="18" charset="0"/>
                <a:cs typeface="Times New Roman" panose="02020603050405020304" pitchFamily="18" charset="0"/>
              </a:rPr>
              <a:t> that always work in value 0.</a:t>
            </a:r>
            <a:endParaRPr lang="hi-IN" dirty="0">
              <a:latin typeface="Times New Roman" panose="02020603050405020304" pitchFamily="18" charset="0"/>
            </a:endParaRPr>
          </a:p>
        </p:txBody>
      </p:sp>
      <p:sp>
        <p:nvSpPr>
          <p:cNvPr id="4" name="Rectangle 1">
            <a:extLst>
              <a:ext uri="{FF2B5EF4-FFF2-40B4-BE49-F238E27FC236}">
                <a16:creationId xmlns:a16="http://schemas.microsoft.com/office/drawing/2014/main" xmlns="" id="{79667F89-657C-44B0-8F27-99152573F920}"/>
              </a:ext>
            </a:extLst>
          </p:cNvPr>
          <p:cNvSpPr>
            <a:spLocks noChangeArrowheads="1"/>
          </p:cNvSpPr>
          <p:nvPr/>
        </p:nvSpPr>
        <p:spPr bwMode="auto">
          <a:xfrm>
            <a:off x="2590800" y="5715000"/>
            <a:ext cx="3713773" cy="3718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b"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i-IN" sz="2000" b="0" i="0" u="none" strike="noStrike" cap="none" normalizeH="0" baseline="0" dirty="0">
                <a:ln>
                  <a:noFill/>
                </a:ln>
                <a:effectLst/>
                <a:latin typeface="Times New Roman" panose="02020603050405020304" pitchFamily="18" charset="0"/>
              </a:rPr>
              <a:t>     </a:t>
            </a:r>
            <a:r>
              <a:rPr kumimoji="0" lang="hi-IN" altLang="hi-IN" b="1" i="0" u="none" strike="noStrike" cap="none" normalizeH="0" baseline="0" dirty="0">
                <a:ln>
                  <a:noFill/>
                </a:ln>
                <a:effectLst/>
                <a:latin typeface="Times New Roman" panose="02020603050405020304" pitchFamily="18" charset="0"/>
              </a:rPr>
              <a:t>PR = </a:t>
            </a:r>
            <a:r>
              <a:rPr kumimoji="0" lang="en-US" altLang="hi-IN" b="1" i="0" u="none" strike="noStrike" cap="none" normalizeH="0" baseline="0" dirty="0">
                <a:ln>
                  <a:noFill/>
                </a:ln>
                <a:effectLst/>
                <a:latin typeface="Times New Roman" panose="02020603050405020304" pitchFamily="18" charset="0"/>
                <a:cs typeface="Times New Roman" panose="02020603050405020304" pitchFamily="18" charset="0"/>
              </a:rPr>
              <a:t> 0</a:t>
            </a:r>
            <a:r>
              <a:rPr kumimoji="0" lang="hi-IN" altLang="hi-IN" b="1" i="0" u="none" strike="noStrike" cap="none" normalizeH="0" baseline="0" dirty="0">
                <a:ln>
                  <a:noFill/>
                </a:ln>
                <a:effectLst/>
                <a:latin typeface="Times New Roman" panose="02020603050405020304" pitchFamily="18" charset="0"/>
              </a:rPr>
              <a:t>, Q = 1</a:t>
            </a:r>
            <a:r>
              <a:rPr lang="en-US" altLang="hi-IN" b="1" dirty="0">
                <a:latin typeface="Times New Roman" panose="02020603050405020304" pitchFamily="18" charset="0"/>
                <a:cs typeface="Times New Roman" panose="02020603050405020304" pitchFamily="18" charset="0"/>
              </a:rPr>
              <a:t>; </a:t>
            </a:r>
            <a:r>
              <a:rPr kumimoji="0" lang="hi-IN" altLang="hi-IN" b="1" i="0" u="none" strike="noStrike" cap="none" normalizeH="0" baseline="0" dirty="0">
                <a:ln>
                  <a:noFill/>
                </a:ln>
                <a:effectLst/>
                <a:latin typeface="Times New Roman" panose="02020603050405020304" pitchFamily="18" charset="0"/>
              </a:rPr>
              <a:t>CLR= </a:t>
            </a:r>
            <a:r>
              <a:rPr kumimoji="0" lang="en-US" altLang="hi-IN" b="1" i="0" u="none" strike="noStrike" cap="none" normalizeH="0" baseline="0" dirty="0">
                <a:ln>
                  <a:noFill/>
                </a:ln>
                <a:effectLst/>
                <a:latin typeface="Times New Roman" panose="02020603050405020304" pitchFamily="18" charset="0"/>
                <a:cs typeface="Times New Roman" panose="02020603050405020304" pitchFamily="18" charset="0"/>
              </a:rPr>
              <a:t> 0</a:t>
            </a:r>
            <a:r>
              <a:rPr kumimoji="0" lang="hi-IN" altLang="hi-IN" b="1" i="0" u="none" strike="noStrike" cap="none" normalizeH="0" baseline="0" dirty="0">
                <a:ln>
                  <a:noFill/>
                </a:ln>
                <a:effectLst/>
                <a:latin typeface="Times New Roman" panose="02020603050405020304" pitchFamily="18" charset="0"/>
              </a:rPr>
              <a:t>, Q = </a:t>
            </a:r>
            <a:r>
              <a:rPr lang="en-US" altLang="hi-IN" b="1" dirty="0">
                <a:latin typeface="Times New Roman" panose="02020603050405020304" pitchFamily="18" charset="0"/>
                <a:cs typeface="Times New Roman" panose="02020603050405020304" pitchFamily="18" charset="0"/>
              </a:rPr>
              <a:t> 0</a:t>
            </a:r>
            <a:endParaRPr kumimoji="0" lang="hi-IN" altLang="hi-IN" sz="2000" b="0" i="0" u="none" strike="noStrike" cap="none" normalizeH="0" baseline="0" dirty="0">
              <a:ln>
                <a:noFill/>
              </a:ln>
              <a:effectLst/>
              <a:latin typeface="Times New Roman" panose="02020603050405020304" pitchFamily="18" charset="0"/>
            </a:endParaRPr>
          </a:p>
        </p:txBody>
      </p:sp>
    </p:spTree>
    <p:extLst>
      <p:ext uri="{BB962C8B-B14F-4D97-AF65-F5344CB8AC3E}">
        <p14:creationId xmlns:p14="http://schemas.microsoft.com/office/powerpoint/2010/main" val="427743226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1026" name="Picture 2" descr="Lightbox">
            <a:extLst>
              <a:ext uri="{FF2B5EF4-FFF2-40B4-BE49-F238E27FC236}">
                <a16:creationId xmlns:a16="http://schemas.microsoft.com/office/drawing/2014/main" xmlns="" id="{96D23C92-3852-4ACA-AC04-A464D7823ED5}"/>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733800" y="1421622"/>
            <a:ext cx="5327011" cy="22066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D00140FD-CD8E-4D52-863D-85057E89745D}"/>
              </a:ext>
            </a:extLst>
          </p:cNvPr>
          <p:cNvSpPr txBox="1"/>
          <p:nvPr/>
        </p:nvSpPr>
        <p:spPr>
          <a:xfrm>
            <a:off x="282034" y="1600200"/>
            <a:ext cx="3756565" cy="2585323"/>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ORI is connected to Preset (PR) in FF-0 and it is connected to Clear (CLR) in FF-1, FF-2, and FF-3.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Output Q = 1 is generated at FF-0, and the rest of the flip-flop generates output Q = 0. </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output Q = 1 at FF-0 is known as Preset 1, which is used to form the ring in the Ring Counter.</a:t>
            </a:r>
            <a:endParaRPr lang="hi-IN" dirty="0">
              <a:latin typeface="Times New Roman" panose="02020603050405020304" pitchFamily="18" charset="0"/>
            </a:endParaRPr>
          </a:p>
        </p:txBody>
      </p:sp>
      <p:graphicFrame>
        <p:nvGraphicFramePr>
          <p:cNvPr id="3" name="Table 4">
            <a:extLst>
              <a:ext uri="{FF2B5EF4-FFF2-40B4-BE49-F238E27FC236}">
                <a16:creationId xmlns:a16="http://schemas.microsoft.com/office/drawing/2014/main" xmlns="" id="{BD2BA68B-6298-4125-941F-BD4ABAF354E6}"/>
              </a:ext>
            </a:extLst>
          </p:cNvPr>
          <p:cNvGraphicFramePr>
            <a:graphicFrameLocks noGrp="1"/>
          </p:cNvGraphicFramePr>
          <p:nvPr>
            <p:extLst>
              <p:ext uri="{D42A27DB-BD31-4B8C-83A1-F6EECF244321}">
                <p14:modId xmlns:p14="http://schemas.microsoft.com/office/powerpoint/2010/main" val="1783777176"/>
              </p:ext>
            </p:extLst>
          </p:nvPr>
        </p:nvGraphicFramePr>
        <p:xfrm>
          <a:off x="1066800" y="4151238"/>
          <a:ext cx="6096000" cy="25702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xmlns="" val="4294352355"/>
                    </a:ext>
                  </a:extLst>
                </a:gridCol>
                <a:gridCol w="1016000">
                  <a:extLst>
                    <a:ext uri="{9D8B030D-6E8A-4147-A177-3AD203B41FA5}">
                      <a16:colId xmlns:a16="http://schemas.microsoft.com/office/drawing/2014/main" xmlns="" val="3737250602"/>
                    </a:ext>
                  </a:extLst>
                </a:gridCol>
                <a:gridCol w="1016000">
                  <a:extLst>
                    <a:ext uri="{9D8B030D-6E8A-4147-A177-3AD203B41FA5}">
                      <a16:colId xmlns:a16="http://schemas.microsoft.com/office/drawing/2014/main" xmlns="" val="4225377396"/>
                    </a:ext>
                  </a:extLst>
                </a:gridCol>
                <a:gridCol w="1016000">
                  <a:extLst>
                    <a:ext uri="{9D8B030D-6E8A-4147-A177-3AD203B41FA5}">
                      <a16:colId xmlns:a16="http://schemas.microsoft.com/office/drawing/2014/main" xmlns="" val="326787326"/>
                    </a:ext>
                  </a:extLst>
                </a:gridCol>
                <a:gridCol w="1016000">
                  <a:extLst>
                    <a:ext uri="{9D8B030D-6E8A-4147-A177-3AD203B41FA5}">
                      <a16:colId xmlns:a16="http://schemas.microsoft.com/office/drawing/2014/main" xmlns="" val="508460443"/>
                    </a:ext>
                  </a:extLst>
                </a:gridCol>
                <a:gridCol w="1016000">
                  <a:extLst>
                    <a:ext uri="{9D8B030D-6E8A-4147-A177-3AD203B41FA5}">
                      <a16:colId xmlns:a16="http://schemas.microsoft.com/office/drawing/2014/main" xmlns="" val="351416489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ORI</a:t>
                      </a:r>
                      <a:endParaRPr lang="hi-IN" dirty="0">
                        <a:latin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CLK</a:t>
                      </a:r>
                      <a:endParaRPr lang="hi-IN" dirty="0">
                        <a:latin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Q0</a:t>
                      </a:r>
                      <a:endParaRPr lang="hi-IN" dirty="0">
                        <a:latin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Q1</a:t>
                      </a:r>
                      <a:endParaRPr lang="hi-IN" dirty="0">
                        <a:latin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Q2</a:t>
                      </a:r>
                      <a:endParaRPr lang="hi-IN" dirty="0">
                        <a:latin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Q3</a:t>
                      </a:r>
                      <a:endParaRPr lang="hi-IN" dirty="0">
                        <a:latin typeface="Times New Roman" panose="02020603050405020304" pitchFamily="18" charset="0"/>
                      </a:endParaRPr>
                    </a:p>
                  </a:txBody>
                  <a:tcPr/>
                </a:tc>
                <a:extLst>
                  <a:ext uri="{0D108BD9-81ED-4DB2-BD59-A6C34878D82A}">
                    <a16:rowId xmlns:a16="http://schemas.microsoft.com/office/drawing/2014/main" xmlns="" val="3354906200"/>
                  </a:ext>
                </a:extLst>
              </a:tr>
              <a:tr h="457000">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X</a:t>
                      </a:r>
                      <a:endParaRPr lang="hi-IN" sz="1600" dirty="0">
                        <a:latin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rPr>
                        <a:t>1</a:t>
                      </a:r>
                      <a:endParaRPr lang="hi-IN" sz="1600" b="1" dirty="0">
                        <a:solidFill>
                          <a:srgbClr val="FF0000"/>
                        </a:solidFill>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xmlns="" val="3316653564"/>
                  </a:ext>
                </a:extLst>
              </a:tr>
              <a:tr h="45720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rPr>
                        <a:t>1</a:t>
                      </a:r>
                      <a:endParaRPr lang="hi-IN" sz="1600" b="1" dirty="0">
                        <a:solidFill>
                          <a:srgbClr val="FF0000"/>
                        </a:solidFill>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xmlns="" val="282372065"/>
                  </a:ext>
                </a:extLst>
              </a:tr>
              <a:tr h="45720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rPr>
                        <a:t>1</a:t>
                      </a:r>
                      <a:endParaRPr lang="hi-IN" sz="1600" b="1" dirty="0">
                        <a:solidFill>
                          <a:srgbClr val="FF0000"/>
                        </a:solidFill>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xmlns="" val="3305706867"/>
                  </a:ext>
                </a:extLst>
              </a:tr>
              <a:tr h="45720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b="1" dirty="0">
                          <a:solidFill>
                            <a:srgbClr val="FF0000"/>
                          </a:solidFill>
                          <a:latin typeface="Times New Roman" panose="02020603050405020304" pitchFamily="18" charset="0"/>
                        </a:rPr>
                        <a:t>1</a:t>
                      </a:r>
                      <a:endParaRPr lang="hi-IN" sz="1600" b="1" dirty="0">
                        <a:solidFill>
                          <a:srgbClr val="FF0000"/>
                        </a:solidFill>
                        <a:latin typeface="Times New Roman" panose="02020603050405020304" pitchFamily="18" charset="0"/>
                      </a:endParaRPr>
                    </a:p>
                  </a:txBody>
                  <a:tcPr/>
                </a:tc>
                <a:extLst>
                  <a:ext uri="{0D108BD9-81ED-4DB2-BD59-A6C34878D82A}">
                    <a16:rowId xmlns:a16="http://schemas.microsoft.com/office/drawing/2014/main" xmlns="" val="1091901241"/>
                  </a:ext>
                </a:extLst>
              </a:tr>
              <a:tr h="37084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xmlns="" val="462124018"/>
                  </a:ext>
                </a:extLst>
              </a:tr>
            </a:tbl>
          </a:graphicData>
        </a:graphic>
      </p:graphicFrame>
      <p:sp>
        <p:nvSpPr>
          <p:cNvPr id="5" name="Rectangle 4">
            <a:extLst>
              <a:ext uri="{FF2B5EF4-FFF2-40B4-BE49-F238E27FC236}">
                <a16:creationId xmlns:a16="http://schemas.microsoft.com/office/drawing/2014/main" xmlns="" id="{6A0129C0-1592-4646-8B84-3FC8459BCB53}"/>
              </a:ext>
            </a:extLst>
          </p:cNvPr>
          <p:cNvSpPr/>
          <p:nvPr/>
        </p:nvSpPr>
        <p:spPr>
          <a:xfrm>
            <a:off x="2882378" y="4591708"/>
            <a:ext cx="3886200" cy="233582"/>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xmlns="" id="{3ADDC13B-26BB-4012-90EE-773E33F12B08}"/>
              </a:ext>
            </a:extLst>
          </p:cNvPr>
          <p:cNvSpPr/>
          <p:nvPr/>
        </p:nvSpPr>
        <p:spPr>
          <a:xfrm>
            <a:off x="2880503" y="5963420"/>
            <a:ext cx="3882704" cy="244437"/>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2" name="Rectangle 11">
            <a:extLst>
              <a:ext uri="{FF2B5EF4-FFF2-40B4-BE49-F238E27FC236}">
                <a16:creationId xmlns:a16="http://schemas.microsoft.com/office/drawing/2014/main" xmlns="" id="{3521FC53-62EB-41E8-A4BE-9504326A9046}"/>
              </a:ext>
            </a:extLst>
          </p:cNvPr>
          <p:cNvSpPr/>
          <p:nvPr/>
        </p:nvSpPr>
        <p:spPr>
          <a:xfrm>
            <a:off x="2880503" y="5498249"/>
            <a:ext cx="3882705" cy="239059"/>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3" name="Rectangle 12">
            <a:extLst>
              <a:ext uri="{FF2B5EF4-FFF2-40B4-BE49-F238E27FC236}">
                <a16:creationId xmlns:a16="http://schemas.microsoft.com/office/drawing/2014/main" xmlns="" id="{7B23C4F9-5468-478F-A499-4B1BF95FDCA1}"/>
              </a:ext>
            </a:extLst>
          </p:cNvPr>
          <p:cNvSpPr/>
          <p:nvPr/>
        </p:nvSpPr>
        <p:spPr>
          <a:xfrm>
            <a:off x="2880503" y="5027700"/>
            <a:ext cx="3886200" cy="244437"/>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Right Brace 5">
            <a:extLst>
              <a:ext uri="{FF2B5EF4-FFF2-40B4-BE49-F238E27FC236}">
                <a16:creationId xmlns:a16="http://schemas.microsoft.com/office/drawing/2014/main" xmlns="" id="{BFCA2189-A8C0-4768-8C8C-8185512A8214}"/>
              </a:ext>
            </a:extLst>
          </p:cNvPr>
          <p:cNvSpPr/>
          <p:nvPr/>
        </p:nvSpPr>
        <p:spPr>
          <a:xfrm>
            <a:off x="7162800" y="4572000"/>
            <a:ext cx="457200" cy="1635858"/>
          </a:xfrm>
          <a:custGeom>
            <a:avLst/>
            <a:gdLst>
              <a:gd name="connsiteX0" fmla="*/ 0 w 457200"/>
              <a:gd name="connsiteY0" fmla="*/ 0 h 1635858"/>
              <a:gd name="connsiteX1" fmla="*/ 228600 w 457200"/>
              <a:gd name="connsiteY1" fmla="*/ 38098 h 1635858"/>
              <a:gd name="connsiteX2" fmla="*/ 228600 w 457200"/>
              <a:gd name="connsiteY2" fmla="*/ 779831 h 1635858"/>
              <a:gd name="connsiteX3" fmla="*/ 457200 w 457200"/>
              <a:gd name="connsiteY3" fmla="*/ 817929 h 1635858"/>
              <a:gd name="connsiteX4" fmla="*/ 228600 w 457200"/>
              <a:gd name="connsiteY4" fmla="*/ 856027 h 1635858"/>
              <a:gd name="connsiteX5" fmla="*/ 228600 w 457200"/>
              <a:gd name="connsiteY5" fmla="*/ 1597760 h 1635858"/>
              <a:gd name="connsiteX6" fmla="*/ 0 w 457200"/>
              <a:gd name="connsiteY6" fmla="*/ 1635858 h 1635858"/>
              <a:gd name="connsiteX7" fmla="*/ 0 w 457200"/>
              <a:gd name="connsiteY7" fmla="*/ 0 h 1635858"/>
              <a:gd name="connsiteX0" fmla="*/ 0 w 457200"/>
              <a:gd name="connsiteY0" fmla="*/ 0 h 1635858"/>
              <a:gd name="connsiteX1" fmla="*/ 228600 w 457200"/>
              <a:gd name="connsiteY1" fmla="*/ 38098 h 1635858"/>
              <a:gd name="connsiteX2" fmla="*/ 228600 w 457200"/>
              <a:gd name="connsiteY2" fmla="*/ 779831 h 1635858"/>
              <a:gd name="connsiteX3" fmla="*/ 457200 w 457200"/>
              <a:gd name="connsiteY3" fmla="*/ 817929 h 1635858"/>
              <a:gd name="connsiteX4" fmla="*/ 228600 w 457200"/>
              <a:gd name="connsiteY4" fmla="*/ 856027 h 1635858"/>
              <a:gd name="connsiteX5" fmla="*/ 228600 w 457200"/>
              <a:gd name="connsiteY5" fmla="*/ 1597760 h 1635858"/>
              <a:gd name="connsiteX6" fmla="*/ 0 w 457200"/>
              <a:gd name="connsiteY6" fmla="*/ 1635858 h 163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1635858" stroke="0" extrusionOk="0">
                <a:moveTo>
                  <a:pt x="0" y="0"/>
                </a:moveTo>
                <a:cubicBezTo>
                  <a:pt x="125896" y="45"/>
                  <a:pt x="225570" y="18470"/>
                  <a:pt x="228600" y="38098"/>
                </a:cubicBezTo>
                <a:cubicBezTo>
                  <a:pt x="221103" y="388622"/>
                  <a:pt x="261016" y="703156"/>
                  <a:pt x="228600" y="779831"/>
                </a:cubicBezTo>
                <a:cubicBezTo>
                  <a:pt x="226079" y="800757"/>
                  <a:pt x="344180" y="813496"/>
                  <a:pt x="457200" y="817929"/>
                </a:cubicBezTo>
                <a:cubicBezTo>
                  <a:pt x="330777" y="817368"/>
                  <a:pt x="231612" y="837789"/>
                  <a:pt x="228600" y="856027"/>
                </a:cubicBezTo>
                <a:cubicBezTo>
                  <a:pt x="222264" y="1205824"/>
                  <a:pt x="285246" y="1333468"/>
                  <a:pt x="228600" y="1597760"/>
                </a:cubicBezTo>
                <a:cubicBezTo>
                  <a:pt x="227565" y="1607747"/>
                  <a:pt x="124857" y="1646350"/>
                  <a:pt x="0" y="1635858"/>
                </a:cubicBezTo>
                <a:cubicBezTo>
                  <a:pt x="-34481" y="1296725"/>
                  <a:pt x="80943" y="609279"/>
                  <a:pt x="0" y="0"/>
                </a:cubicBezTo>
                <a:close/>
              </a:path>
              <a:path w="457200" h="1635858" fill="none" extrusionOk="0">
                <a:moveTo>
                  <a:pt x="0" y="0"/>
                </a:moveTo>
                <a:cubicBezTo>
                  <a:pt x="126938" y="-2741"/>
                  <a:pt x="228407" y="17398"/>
                  <a:pt x="228600" y="38098"/>
                </a:cubicBezTo>
                <a:cubicBezTo>
                  <a:pt x="286127" y="133309"/>
                  <a:pt x="201102" y="537230"/>
                  <a:pt x="228600" y="779831"/>
                </a:cubicBezTo>
                <a:cubicBezTo>
                  <a:pt x="213729" y="786624"/>
                  <a:pt x="332670" y="815673"/>
                  <a:pt x="457200" y="817929"/>
                </a:cubicBezTo>
                <a:cubicBezTo>
                  <a:pt x="331004" y="819338"/>
                  <a:pt x="226582" y="838654"/>
                  <a:pt x="228600" y="856027"/>
                </a:cubicBezTo>
                <a:cubicBezTo>
                  <a:pt x="185001" y="1060914"/>
                  <a:pt x="280515" y="1396699"/>
                  <a:pt x="228600" y="1597760"/>
                </a:cubicBezTo>
                <a:cubicBezTo>
                  <a:pt x="233626" y="1628166"/>
                  <a:pt x="125976" y="1649398"/>
                  <a:pt x="0" y="1635858"/>
                </a:cubicBezTo>
              </a:path>
              <a:path w="457200" h="1635858" fill="none" stroke="0" extrusionOk="0">
                <a:moveTo>
                  <a:pt x="0" y="0"/>
                </a:moveTo>
                <a:cubicBezTo>
                  <a:pt x="124579" y="-2400"/>
                  <a:pt x="226015" y="17322"/>
                  <a:pt x="228600" y="38098"/>
                </a:cubicBezTo>
                <a:cubicBezTo>
                  <a:pt x="191103" y="180229"/>
                  <a:pt x="251953" y="438563"/>
                  <a:pt x="228600" y="779831"/>
                </a:cubicBezTo>
                <a:cubicBezTo>
                  <a:pt x="227944" y="799774"/>
                  <a:pt x="345582" y="814150"/>
                  <a:pt x="457200" y="817929"/>
                </a:cubicBezTo>
                <a:cubicBezTo>
                  <a:pt x="333149" y="818291"/>
                  <a:pt x="228467" y="835937"/>
                  <a:pt x="228600" y="856027"/>
                </a:cubicBezTo>
                <a:cubicBezTo>
                  <a:pt x="175431" y="956961"/>
                  <a:pt x="247872" y="1435937"/>
                  <a:pt x="228600" y="1597760"/>
                </a:cubicBezTo>
                <a:cubicBezTo>
                  <a:pt x="227320" y="1602506"/>
                  <a:pt x="123513" y="1650376"/>
                  <a:pt x="0" y="1635858"/>
                </a:cubicBezTo>
              </a:path>
            </a:pathLst>
          </a:custGeom>
          <a:ln w="28575">
            <a:extLst>
              <a:ext uri="{C807C97D-BFC1-408E-A445-0C87EB9F89A2}">
                <ask:lineSketchStyleProps xmlns:ask="http://schemas.microsoft.com/office/drawing/2018/sketchyshapes" xmlns="" sd="3705000160">
                  <a:prstGeom prst="righ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7" name="TextBox 6">
            <a:extLst>
              <a:ext uri="{FF2B5EF4-FFF2-40B4-BE49-F238E27FC236}">
                <a16:creationId xmlns:a16="http://schemas.microsoft.com/office/drawing/2014/main" xmlns="" id="{FF140CB7-2BB2-49EE-B6FE-C034198CBAAD}"/>
              </a:ext>
            </a:extLst>
          </p:cNvPr>
          <p:cNvSpPr txBox="1"/>
          <p:nvPr/>
        </p:nvSpPr>
        <p:spPr>
          <a:xfrm rot="5400000">
            <a:off x="6491408" y="5251712"/>
            <a:ext cx="2954655" cy="369332"/>
          </a:xfrm>
          <a:prstGeom prst="rect">
            <a:avLst/>
          </a:prstGeom>
          <a:noFill/>
        </p:spPr>
        <p:txBody>
          <a:bodyPr wrap="none" rtlCol="0">
            <a:spAutoFit/>
          </a:bodyPr>
          <a:lstStyle/>
          <a:p>
            <a:r>
              <a:rPr lang="en-US" dirty="0"/>
              <a:t>Counter states (</a:t>
            </a:r>
            <a:r>
              <a:rPr lang="en-US" b="1" dirty="0"/>
              <a:t>modulo-n</a:t>
            </a:r>
            <a:r>
              <a:rPr lang="en-US" dirty="0"/>
              <a:t>)</a:t>
            </a:r>
            <a:endParaRPr lang="hi-IN" dirty="0"/>
          </a:p>
        </p:txBody>
      </p:sp>
      <p:sp>
        <p:nvSpPr>
          <p:cNvPr id="14" name="TextBox 13">
            <a:extLst>
              <a:ext uri="{FF2B5EF4-FFF2-40B4-BE49-F238E27FC236}">
                <a16:creationId xmlns:a16="http://schemas.microsoft.com/office/drawing/2014/main" xmlns="" id="{60DEA248-F971-4F79-8373-BA0FADA0297F}"/>
              </a:ext>
            </a:extLst>
          </p:cNvPr>
          <p:cNvSpPr txBox="1"/>
          <p:nvPr/>
        </p:nvSpPr>
        <p:spPr>
          <a:xfrm>
            <a:off x="4343400" y="3669633"/>
            <a:ext cx="1043876" cy="369332"/>
          </a:xfrm>
          <a:prstGeom prst="rect">
            <a:avLst/>
          </a:prstGeom>
          <a:noFill/>
          <a:ln w="28575">
            <a:solidFill>
              <a:schemeClr val="tx1"/>
            </a:solidFill>
          </a:ln>
        </p:spPr>
        <p:txBody>
          <a:bodyPr wrap="none" rtlCol="0">
            <a:spAutoFit/>
          </a:bodyPr>
          <a:lstStyle/>
          <a:p>
            <a:r>
              <a:rPr lang="en-US" dirty="0"/>
              <a:t>Preset 1</a:t>
            </a:r>
            <a:endParaRPr lang="hi-IN" dirty="0"/>
          </a:p>
        </p:txBody>
      </p:sp>
      <p:cxnSp>
        <p:nvCxnSpPr>
          <p:cNvPr id="16" name="Straight Arrow Connector 15">
            <a:extLst>
              <a:ext uri="{FF2B5EF4-FFF2-40B4-BE49-F238E27FC236}">
                <a16:creationId xmlns:a16="http://schemas.microsoft.com/office/drawing/2014/main" xmlns="" id="{664D1675-8E28-4743-A964-C3C1E4C5845A}"/>
              </a:ext>
            </a:extLst>
          </p:cNvPr>
          <p:cNvCxnSpPr>
            <a:cxnSpLocks/>
            <a:endCxn id="18" idx="7"/>
          </p:cNvCxnSpPr>
          <p:nvPr/>
        </p:nvCxnSpPr>
        <p:spPr>
          <a:xfrm flipH="1">
            <a:off x="3754204" y="4034447"/>
            <a:ext cx="589196" cy="523336"/>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xmlns="" id="{39A64691-CF27-4B0E-A29B-5D16AC16E03A}"/>
              </a:ext>
            </a:extLst>
          </p:cNvPr>
          <p:cNvSpPr/>
          <p:nvPr/>
        </p:nvSpPr>
        <p:spPr>
          <a:xfrm>
            <a:off x="3429000" y="4495800"/>
            <a:ext cx="381000" cy="423245"/>
          </a:xfrm>
          <a:custGeom>
            <a:avLst/>
            <a:gdLst>
              <a:gd name="connsiteX0" fmla="*/ 0 w 381000"/>
              <a:gd name="connsiteY0" fmla="*/ 211623 h 423245"/>
              <a:gd name="connsiteX1" fmla="*/ 190500 w 381000"/>
              <a:gd name="connsiteY1" fmla="*/ 0 h 423245"/>
              <a:gd name="connsiteX2" fmla="*/ 381000 w 381000"/>
              <a:gd name="connsiteY2" fmla="*/ 211623 h 423245"/>
              <a:gd name="connsiteX3" fmla="*/ 190500 w 381000"/>
              <a:gd name="connsiteY3" fmla="*/ 423246 h 423245"/>
              <a:gd name="connsiteX4" fmla="*/ 0 w 381000"/>
              <a:gd name="connsiteY4" fmla="*/ 211623 h 423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423245" extrusionOk="0">
                <a:moveTo>
                  <a:pt x="0" y="211623"/>
                </a:moveTo>
                <a:cubicBezTo>
                  <a:pt x="1737" y="87945"/>
                  <a:pt x="64207" y="-8803"/>
                  <a:pt x="190500" y="0"/>
                </a:cubicBezTo>
                <a:cubicBezTo>
                  <a:pt x="288677" y="20283"/>
                  <a:pt x="377806" y="96735"/>
                  <a:pt x="381000" y="211623"/>
                </a:cubicBezTo>
                <a:cubicBezTo>
                  <a:pt x="396970" y="315416"/>
                  <a:pt x="319473" y="413572"/>
                  <a:pt x="190500" y="423246"/>
                </a:cubicBezTo>
                <a:cubicBezTo>
                  <a:pt x="78880" y="447307"/>
                  <a:pt x="-17782" y="309146"/>
                  <a:pt x="0" y="211623"/>
                </a:cubicBezTo>
                <a:close/>
              </a:path>
            </a:pathLst>
          </a:custGeom>
          <a:noFill/>
          <a:ln>
            <a:solidFill>
              <a:schemeClr val="accent2">
                <a:lumMod val="50000"/>
              </a:schemeClr>
            </a:solidFill>
            <a:extLst>
              <a:ext uri="{C807C97D-BFC1-408E-A445-0C87EB9F89A2}">
                <ask:lineSketchStyleProps xmlns:ask="http://schemas.microsoft.com/office/drawing/2018/sketchyshapes" xmlns="" sd="410985123">
                  <a:prstGeom prst="ellipse">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Tree>
    <p:extLst>
      <p:ext uri="{BB962C8B-B14F-4D97-AF65-F5344CB8AC3E}">
        <p14:creationId xmlns:p14="http://schemas.microsoft.com/office/powerpoint/2010/main" val="21185188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9" name="TextBox 8">
            <a:extLst>
              <a:ext uri="{FF2B5EF4-FFF2-40B4-BE49-F238E27FC236}">
                <a16:creationId xmlns:a16="http://schemas.microsoft.com/office/drawing/2014/main" xmlns="" id="{D00140FD-CD8E-4D52-863D-85057E89745D}"/>
              </a:ext>
            </a:extLst>
          </p:cNvPr>
          <p:cNvSpPr txBox="1"/>
          <p:nvPr/>
        </p:nvSpPr>
        <p:spPr>
          <a:xfrm>
            <a:off x="307975" y="3660065"/>
            <a:ext cx="2133600" cy="923330"/>
          </a:xfrm>
          <a:prstGeom prst="rect">
            <a:avLst/>
          </a:prstGeom>
          <a:noFill/>
        </p:spPr>
        <p:txBody>
          <a:bodyPr wrap="square">
            <a:spAutoFit/>
          </a:bodyPr>
          <a:lstStyle/>
          <a:p>
            <a:pPr algn="ctr"/>
            <a:r>
              <a:rPr lang="en-US" b="1" dirty="0">
                <a:latin typeface="Times New Roman" panose="02020603050405020304" pitchFamily="18" charset="0"/>
              </a:rPr>
              <a:t>Johnson’s counter</a:t>
            </a:r>
          </a:p>
          <a:p>
            <a:pPr marL="285750" indent="-285750" algn="ctr">
              <a:buFont typeface="Arial" panose="020B0604020202020204" pitchFamily="34" charset="0"/>
              <a:buChar char="•"/>
            </a:pPr>
            <a:r>
              <a:rPr lang="en-US" dirty="0">
                <a:latin typeface="Times New Roman" panose="02020603050405020304" pitchFamily="18" charset="0"/>
              </a:rPr>
              <a:t>Counts 2*n states (</a:t>
            </a:r>
            <a:r>
              <a:rPr lang="en-US" b="1" dirty="0">
                <a:latin typeface="Times New Roman" panose="02020603050405020304" pitchFamily="18" charset="0"/>
              </a:rPr>
              <a:t>modulo-2n</a:t>
            </a:r>
            <a:r>
              <a:rPr lang="en-US" dirty="0">
                <a:latin typeface="Times New Roman" panose="02020603050405020304" pitchFamily="18" charset="0"/>
              </a:rPr>
              <a:t>)</a:t>
            </a:r>
            <a:endParaRPr lang="hi-IN" dirty="0">
              <a:latin typeface="Times New Roman" panose="02020603050405020304" pitchFamily="18" charset="0"/>
            </a:endParaRPr>
          </a:p>
        </p:txBody>
      </p:sp>
      <p:pic>
        <p:nvPicPr>
          <p:cNvPr id="3074" name="Picture 2" descr="Lightbox">
            <a:extLst>
              <a:ext uri="{FF2B5EF4-FFF2-40B4-BE49-F238E27FC236}">
                <a16:creationId xmlns:a16="http://schemas.microsoft.com/office/drawing/2014/main" xmlns="" id="{D9957FFB-6F19-4D04-9E61-D9AC8EBE3F11}"/>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0" y="1424850"/>
            <a:ext cx="5279491" cy="21869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4">
            <a:extLst>
              <a:ext uri="{FF2B5EF4-FFF2-40B4-BE49-F238E27FC236}">
                <a16:creationId xmlns:a16="http://schemas.microsoft.com/office/drawing/2014/main" xmlns="" id="{C6FC799B-0713-4BCB-BF32-C538E2AEDCFD}"/>
              </a:ext>
            </a:extLst>
          </p:cNvPr>
          <p:cNvGraphicFramePr>
            <a:graphicFrameLocks noGrp="1"/>
          </p:cNvGraphicFramePr>
          <p:nvPr>
            <p:extLst>
              <p:ext uri="{D42A27DB-BD31-4B8C-83A1-F6EECF244321}">
                <p14:modId xmlns:p14="http://schemas.microsoft.com/office/powerpoint/2010/main" val="378507479"/>
              </p:ext>
            </p:extLst>
          </p:nvPr>
        </p:nvGraphicFramePr>
        <p:xfrm>
          <a:off x="5128596" y="2840166"/>
          <a:ext cx="3689348" cy="3463672"/>
        </p:xfrm>
        <a:graphic>
          <a:graphicData uri="http://schemas.openxmlformats.org/drawingml/2006/table">
            <a:tbl>
              <a:tblPr firstRow="1" bandRow="1">
                <a:tableStyleId>{5940675A-B579-460E-94D1-54222C63F5DA}</a:tableStyleId>
              </a:tblPr>
              <a:tblGrid>
                <a:gridCol w="578167">
                  <a:extLst>
                    <a:ext uri="{9D8B030D-6E8A-4147-A177-3AD203B41FA5}">
                      <a16:colId xmlns:a16="http://schemas.microsoft.com/office/drawing/2014/main" xmlns="" val="4294352355"/>
                    </a:ext>
                  </a:extLst>
                </a:gridCol>
                <a:gridCol w="627380">
                  <a:extLst>
                    <a:ext uri="{9D8B030D-6E8A-4147-A177-3AD203B41FA5}">
                      <a16:colId xmlns:a16="http://schemas.microsoft.com/office/drawing/2014/main" xmlns="" val="3737250602"/>
                    </a:ext>
                  </a:extLst>
                </a:gridCol>
                <a:gridCol w="620078">
                  <a:extLst>
                    <a:ext uri="{9D8B030D-6E8A-4147-A177-3AD203B41FA5}">
                      <a16:colId xmlns:a16="http://schemas.microsoft.com/office/drawing/2014/main" xmlns="" val="4225377396"/>
                    </a:ext>
                  </a:extLst>
                </a:gridCol>
                <a:gridCol w="609600">
                  <a:extLst>
                    <a:ext uri="{9D8B030D-6E8A-4147-A177-3AD203B41FA5}">
                      <a16:colId xmlns:a16="http://schemas.microsoft.com/office/drawing/2014/main" xmlns="" val="326787326"/>
                    </a:ext>
                  </a:extLst>
                </a:gridCol>
                <a:gridCol w="609600">
                  <a:extLst>
                    <a:ext uri="{9D8B030D-6E8A-4147-A177-3AD203B41FA5}">
                      <a16:colId xmlns:a16="http://schemas.microsoft.com/office/drawing/2014/main" xmlns="" val="508460443"/>
                    </a:ext>
                  </a:extLst>
                </a:gridCol>
                <a:gridCol w="644523">
                  <a:extLst>
                    <a:ext uri="{9D8B030D-6E8A-4147-A177-3AD203B41FA5}">
                      <a16:colId xmlns:a16="http://schemas.microsoft.com/office/drawing/2014/main" xmlns="" val="3514164894"/>
                    </a:ext>
                  </a:extLst>
                </a:gridCol>
              </a:tblGrid>
              <a:tr h="370840">
                <a:tc>
                  <a:txBody>
                    <a:bodyPr/>
                    <a:lstStyle/>
                    <a:p>
                      <a:pPr algn="ctr"/>
                      <a:r>
                        <a:rPr lang="en-US" sz="1400" dirty="0">
                          <a:latin typeface="Times New Roman" panose="02020603050405020304" pitchFamily="18" charset="0"/>
                          <a:cs typeface="Times New Roman" panose="02020603050405020304" pitchFamily="18" charset="0"/>
                        </a:rPr>
                        <a:t>ORI</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CLK</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Q0</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Q1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Q2</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Q3</a:t>
                      </a:r>
                      <a:endParaRPr lang="hi-IN" sz="1400" dirty="0">
                        <a:latin typeface="Times New Roman" panose="02020603050405020304" pitchFamily="18" charset="0"/>
                      </a:endParaRPr>
                    </a:p>
                  </a:txBody>
                  <a:tcPr/>
                </a:tc>
                <a:extLst>
                  <a:ext uri="{0D108BD9-81ED-4DB2-BD59-A6C34878D82A}">
                    <a16:rowId xmlns:a16="http://schemas.microsoft.com/office/drawing/2014/main" xmlns="" val="3354906200"/>
                  </a:ext>
                </a:extLst>
              </a:tr>
              <a:tr h="324232">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X</a:t>
                      </a:r>
                      <a:endParaRPr lang="hi-IN" sz="1400" dirty="0">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1</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0</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0</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50"/>
                          </a:solidFill>
                          <a:latin typeface="Times New Roman" panose="02020603050405020304" pitchFamily="18" charset="0"/>
                        </a:rPr>
                        <a:t>0</a:t>
                      </a:r>
                      <a:endParaRPr lang="hi-IN" sz="1400" b="1" dirty="0">
                        <a:solidFill>
                          <a:srgbClr val="00B050"/>
                        </a:solidFill>
                        <a:latin typeface="Times New Roman" panose="02020603050405020304" pitchFamily="18" charset="0"/>
                      </a:endParaRPr>
                    </a:p>
                  </a:txBody>
                  <a:tcPr/>
                </a:tc>
                <a:extLst>
                  <a:ext uri="{0D108BD9-81ED-4DB2-BD59-A6C34878D82A}">
                    <a16:rowId xmlns:a16="http://schemas.microsoft.com/office/drawing/2014/main" xmlns="" val="3316653564"/>
                  </a:ext>
                </a:extLst>
              </a:tr>
              <a:tr h="30480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00B050"/>
                          </a:solidFill>
                          <a:latin typeface="Times New Roman" panose="02020603050405020304" pitchFamily="18" charset="0"/>
                        </a:rPr>
                        <a:t>1</a:t>
                      </a:r>
                      <a:endParaRPr lang="hi-IN" sz="1400" b="1" dirty="0">
                        <a:solidFill>
                          <a:srgbClr val="00B05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1</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0</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6600CC"/>
                          </a:solidFill>
                          <a:latin typeface="Times New Roman" panose="02020603050405020304" pitchFamily="18" charset="0"/>
                        </a:rPr>
                        <a:t>0</a:t>
                      </a:r>
                      <a:endParaRPr lang="hi-IN" sz="1400" b="1" dirty="0">
                        <a:solidFill>
                          <a:srgbClr val="6600CC"/>
                        </a:solidFill>
                        <a:latin typeface="Times New Roman" panose="02020603050405020304" pitchFamily="18" charset="0"/>
                      </a:endParaRPr>
                    </a:p>
                  </a:txBody>
                  <a:tcPr/>
                </a:tc>
                <a:extLst>
                  <a:ext uri="{0D108BD9-81ED-4DB2-BD59-A6C34878D82A}">
                    <a16:rowId xmlns:a16="http://schemas.microsoft.com/office/drawing/2014/main" xmlns="" val="282372065"/>
                  </a:ext>
                </a:extLst>
              </a:tr>
              <a:tr h="30480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6600CC"/>
                          </a:solidFill>
                          <a:latin typeface="Times New Roman" panose="02020603050405020304" pitchFamily="18" charset="0"/>
                        </a:rPr>
                        <a:t>1</a:t>
                      </a:r>
                      <a:endParaRPr lang="hi-IN" sz="1400" b="1" dirty="0">
                        <a:solidFill>
                          <a:srgbClr val="6600CC"/>
                        </a:solidFill>
                        <a:latin typeface="Times New Roman" panose="02020603050405020304" pitchFamily="18" charset="0"/>
                      </a:endParaRPr>
                    </a:p>
                  </a:txBody>
                  <a:tcPr/>
                </a:tc>
                <a:tc>
                  <a:txBody>
                    <a:bodyPr/>
                    <a:lstStyle/>
                    <a:p>
                      <a:pPr algn="ctr"/>
                      <a:r>
                        <a:rPr lang="en-US" sz="1400" b="1" dirty="0">
                          <a:solidFill>
                            <a:srgbClr val="00B050"/>
                          </a:solidFill>
                          <a:latin typeface="Times New Roman" panose="02020603050405020304" pitchFamily="18" charset="0"/>
                        </a:rPr>
                        <a:t>1</a:t>
                      </a:r>
                      <a:endParaRPr lang="hi-IN" sz="1400" b="1" dirty="0">
                        <a:solidFill>
                          <a:srgbClr val="00B05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1</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0</a:t>
                      </a:r>
                      <a:endParaRPr lang="hi-IN" sz="1400" b="1" dirty="0">
                        <a:solidFill>
                          <a:srgbClr val="C00000"/>
                        </a:solidFill>
                        <a:latin typeface="Times New Roman" panose="02020603050405020304" pitchFamily="18" charset="0"/>
                      </a:endParaRPr>
                    </a:p>
                  </a:txBody>
                  <a:tcPr/>
                </a:tc>
                <a:extLst>
                  <a:ext uri="{0D108BD9-81ED-4DB2-BD59-A6C34878D82A}">
                    <a16:rowId xmlns:a16="http://schemas.microsoft.com/office/drawing/2014/main" xmlns="" val="3305706867"/>
                  </a:ext>
                </a:extLst>
              </a:tr>
              <a:tr h="30480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1</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1</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50"/>
                          </a:solidFill>
                          <a:latin typeface="Times New Roman" panose="02020603050405020304" pitchFamily="18" charset="0"/>
                        </a:rPr>
                        <a:t>1</a:t>
                      </a:r>
                      <a:endParaRPr lang="hi-IN" sz="1400" b="1" dirty="0">
                        <a:solidFill>
                          <a:srgbClr val="00B05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1</a:t>
                      </a:r>
                      <a:endParaRPr lang="hi-IN" sz="1400" b="1" dirty="0">
                        <a:solidFill>
                          <a:srgbClr val="FF0000"/>
                        </a:solidFill>
                        <a:latin typeface="Times New Roman" panose="02020603050405020304" pitchFamily="18" charset="0"/>
                      </a:endParaRPr>
                    </a:p>
                  </a:txBody>
                  <a:tcPr/>
                </a:tc>
                <a:extLst>
                  <a:ext uri="{0D108BD9-81ED-4DB2-BD59-A6C34878D82A}">
                    <a16:rowId xmlns:a16="http://schemas.microsoft.com/office/drawing/2014/main" xmlns="" val="1091901241"/>
                  </a:ext>
                </a:extLst>
              </a:tr>
              <a:tr h="37084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FF2D36"/>
                          </a:solidFill>
                          <a:latin typeface="Times New Roman" panose="02020603050405020304" pitchFamily="18" charset="0"/>
                        </a:rPr>
                        <a:t>0</a:t>
                      </a:r>
                      <a:endParaRPr lang="hi-IN" sz="1400" b="1" dirty="0">
                        <a:solidFill>
                          <a:srgbClr val="FF2D36"/>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1</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1</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F0"/>
                          </a:solidFill>
                          <a:latin typeface="Times New Roman" panose="02020603050405020304" pitchFamily="18" charset="0"/>
                        </a:rPr>
                        <a:t>1</a:t>
                      </a:r>
                      <a:endParaRPr lang="hi-IN" sz="1400" b="1" dirty="0">
                        <a:solidFill>
                          <a:srgbClr val="00B0F0"/>
                        </a:solidFill>
                        <a:latin typeface="Times New Roman" panose="02020603050405020304" pitchFamily="18" charset="0"/>
                      </a:endParaRPr>
                    </a:p>
                  </a:txBody>
                  <a:tcPr/>
                </a:tc>
                <a:extLst>
                  <a:ext uri="{0D108BD9-81ED-4DB2-BD59-A6C34878D82A}">
                    <a16:rowId xmlns:a16="http://schemas.microsoft.com/office/drawing/2014/main" xmlns="" val="462124018"/>
                  </a:ext>
                </a:extLst>
              </a:tr>
              <a:tr h="37084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00B0F0"/>
                          </a:solidFill>
                          <a:latin typeface="Times New Roman" panose="02020603050405020304" pitchFamily="18" charset="0"/>
                        </a:rPr>
                        <a:t>0</a:t>
                      </a:r>
                      <a:endParaRPr lang="hi-IN" sz="1400" b="1" dirty="0">
                        <a:solidFill>
                          <a:srgbClr val="00B0F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0</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1</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1</a:t>
                      </a:r>
                      <a:endParaRPr lang="hi-IN" sz="1400" b="1" dirty="0">
                        <a:solidFill>
                          <a:srgbClr val="7030A0"/>
                        </a:solidFill>
                        <a:latin typeface="Times New Roman" panose="02020603050405020304" pitchFamily="18" charset="0"/>
                      </a:endParaRPr>
                    </a:p>
                  </a:txBody>
                  <a:tcPr/>
                </a:tc>
                <a:extLst>
                  <a:ext uri="{0D108BD9-81ED-4DB2-BD59-A6C34878D82A}">
                    <a16:rowId xmlns:a16="http://schemas.microsoft.com/office/drawing/2014/main" xmlns="" val="1332777807"/>
                  </a:ext>
                </a:extLst>
              </a:tr>
              <a:tr h="37084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0</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F0"/>
                          </a:solidFill>
                          <a:latin typeface="Times New Roman" panose="02020603050405020304" pitchFamily="18" charset="0"/>
                        </a:rPr>
                        <a:t>0</a:t>
                      </a:r>
                      <a:endParaRPr lang="hi-IN" sz="1400" b="1" dirty="0">
                        <a:solidFill>
                          <a:srgbClr val="00B0F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0</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1</a:t>
                      </a:r>
                      <a:endParaRPr lang="hi-IN" sz="1400" b="1" dirty="0">
                        <a:solidFill>
                          <a:srgbClr val="C00000"/>
                        </a:solidFill>
                        <a:latin typeface="Times New Roman" panose="02020603050405020304" pitchFamily="18" charset="0"/>
                      </a:endParaRPr>
                    </a:p>
                  </a:txBody>
                  <a:tcPr/>
                </a:tc>
                <a:extLst>
                  <a:ext uri="{0D108BD9-81ED-4DB2-BD59-A6C34878D82A}">
                    <a16:rowId xmlns:a16="http://schemas.microsoft.com/office/drawing/2014/main" xmlns="" val="2586232449"/>
                  </a:ext>
                </a:extLst>
              </a:tr>
              <a:tr h="37084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0</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0</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F0"/>
                          </a:solidFill>
                          <a:latin typeface="Times New Roman" panose="02020603050405020304" pitchFamily="18" charset="0"/>
                        </a:rPr>
                        <a:t>0</a:t>
                      </a:r>
                      <a:endParaRPr lang="hi-IN" sz="1400" b="1" dirty="0">
                        <a:solidFill>
                          <a:srgbClr val="00B0F0"/>
                        </a:solidFill>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0</a:t>
                      </a:r>
                      <a:endParaRPr lang="hi-IN" sz="1400" b="1" dirty="0">
                        <a:solidFill>
                          <a:srgbClr val="FF0000"/>
                        </a:solidFill>
                        <a:latin typeface="Times New Roman" panose="02020603050405020304" pitchFamily="18" charset="0"/>
                      </a:endParaRPr>
                    </a:p>
                  </a:txBody>
                  <a:tcPr/>
                </a:tc>
                <a:extLst>
                  <a:ext uri="{0D108BD9-81ED-4DB2-BD59-A6C34878D82A}">
                    <a16:rowId xmlns:a16="http://schemas.microsoft.com/office/drawing/2014/main" xmlns="" val="2509751585"/>
                  </a:ext>
                </a:extLst>
              </a:tr>
              <a:tr h="370840">
                <a:tc>
                  <a:txBody>
                    <a:bodyPr/>
                    <a:lstStyle/>
                    <a:p>
                      <a:pPr algn="ctr"/>
                      <a:r>
                        <a:rPr lang="en-US" sz="1400" dirty="0">
                          <a:latin typeface="Times New Roman" panose="02020603050405020304" pitchFamily="18" charset="0"/>
                        </a:rPr>
                        <a:t>1</a:t>
                      </a:r>
                      <a:endParaRPr lang="hi-IN" sz="1400" dirty="0">
                        <a:latin typeface="Times New Roman" panose="02020603050405020304" pitchFamily="18" charset="0"/>
                      </a:endParaRPr>
                    </a:p>
                  </a:txBody>
                  <a:tcPr/>
                </a:tc>
                <a:tc>
                  <a:txBody>
                    <a:bodyPr/>
                    <a:lstStyle/>
                    <a:p>
                      <a:pPr algn="ctr"/>
                      <a:r>
                        <a:rPr lang="en-US" sz="1400" dirty="0">
                          <a:latin typeface="Times New Roman" panose="02020603050405020304" pitchFamily="18" charset="0"/>
                        </a:rPr>
                        <a:t>0</a:t>
                      </a:r>
                      <a:endParaRPr lang="hi-IN" sz="1400" dirty="0">
                        <a:latin typeface="Times New Roman" panose="02020603050405020304" pitchFamily="18" charset="0"/>
                      </a:endParaRPr>
                    </a:p>
                  </a:txBody>
                  <a:tcPr/>
                </a:tc>
                <a:tc>
                  <a:txBody>
                    <a:bodyPr/>
                    <a:lstStyle/>
                    <a:p>
                      <a:pPr algn="ctr"/>
                      <a:r>
                        <a:rPr lang="en-US" sz="1400" b="1" dirty="0">
                          <a:solidFill>
                            <a:srgbClr val="FF0000"/>
                          </a:solidFill>
                          <a:latin typeface="Times New Roman" panose="02020603050405020304" pitchFamily="18" charset="0"/>
                        </a:rPr>
                        <a:t>1</a:t>
                      </a:r>
                      <a:endParaRPr lang="hi-IN" sz="1400" b="1" dirty="0">
                        <a:solidFill>
                          <a:srgbClr val="FF0000"/>
                        </a:solidFill>
                        <a:latin typeface="Times New Roman" panose="02020603050405020304" pitchFamily="18" charset="0"/>
                      </a:endParaRPr>
                    </a:p>
                  </a:txBody>
                  <a:tcPr/>
                </a:tc>
                <a:tc>
                  <a:txBody>
                    <a:bodyPr/>
                    <a:lstStyle/>
                    <a:p>
                      <a:pPr algn="ctr"/>
                      <a:r>
                        <a:rPr lang="en-US" sz="1400" b="1" dirty="0">
                          <a:solidFill>
                            <a:srgbClr val="C00000"/>
                          </a:solidFill>
                          <a:latin typeface="Times New Roman" panose="02020603050405020304" pitchFamily="18" charset="0"/>
                        </a:rPr>
                        <a:t>0</a:t>
                      </a:r>
                      <a:endParaRPr lang="hi-IN" sz="1400" b="1" dirty="0">
                        <a:solidFill>
                          <a:srgbClr val="C00000"/>
                        </a:solidFill>
                        <a:latin typeface="Times New Roman" panose="02020603050405020304" pitchFamily="18" charset="0"/>
                      </a:endParaRPr>
                    </a:p>
                  </a:txBody>
                  <a:tcPr/>
                </a:tc>
                <a:tc>
                  <a:txBody>
                    <a:bodyPr/>
                    <a:lstStyle/>
                    <a:p>
                      <a:pPr algn="ctr"/>
                      <a:r>
                        <a:rPr lang="en-US" sz="1400" b="1" dirty="0">
                          <a:solidFill>
                            <a:srgbClr val="7030A0"/>
                          </a:solidFill>
                          <a:latin typeface="Times New Roman" panose="02020603050405020304" pitchFamily="18" charset="0"/>
                        </a:rPr>
                        <a:t>0</a:t>
                      </a:r>
                      <a:endParaRPr lang="hi-IN" sz="1400" b="1" dirty="0">
                        <a:solidFill>
                          <a:srgbClr val="7030A0"/>
                        </a:solidFill>
                        <a:latin typeface="Times New Roman" panose="02020603050405020304" pitchFamily="18" charset="0"/>
                      </a:endParaRPr>
                    </a:p>
                  </a:txBody>
                  <a:tcPr/>
                </a:tc>
                <a:tc>
                  <a:txBody>
                    <a:bodyPr/>
                    <a:lstStyle/>
                    <a:p>
                      <a:pPr algn="ctr"/>
                      <a:r>
                        <a:rPr lang="en-US" sz="1400" b="1" dirty="0">
                          <a:solidFill>
                            <a:srgbClr val="00B0F0"/>
                          </a:solidFill>
                          <a:latin typeface="Times New Roman" panose="02020603050405020304" pitchFamily="18" charset="0"/>
                        </a:rPr>
                        <a:t>0</a:t>
                      </a:r>
                      <a:endParaRPr lang="hi-IN" sz="1400" b="1" dirty="0">
                        <a:solidFill>
                          <a:srgbClr val="00B0F0"/>
                        </a:solidFill>
                        <a:latin typeface="Times New Roman" panose="02020603050405020304" pitchFamily="18" charset="0"/>
                      </a:endParaRPr>
                    </a:p>
                  </a:txBody>
                  <a:tcPr/>
                </a:tc>
                <a:extLst>
                  <a:ext uri="{0D108BD9-81ED-4DB2-BD59-A6C34878D82A}">
                    <a16:rowId xmlns:a16="http://schemas.microsoft.com/office/drawing/2014/main" xmlns="" val="3719631860"/>
                  </a:ext>
                </a:extLst>
              </a:tr>
            </a:tbl>
          </a:graphicData>
        </a:graphic>
      </p:graphicFrame>
      <p:sp>
        <p:nvSpPr>
          <p:cNvPr id="35" name="Rectangle 34">
            <a:extLst>
              <a:ext uri="{FF2B5EF4-FFF2-40B4-BE49-F238E27FC236}">
                <a16:creationId xmlns:a16="http://schemas.microsoft.com/office/drawing/2014/main" xmlns="" id="{12B0F314-3A95-469A-9BFD-775E191BEA2A}"/>
              </a:ext>
            </a:extLst>
          </p:cNvPr>
          <p:cNvSpPr/>
          <p:nvPr/>
        </p:nvSpPr>
        <p:spPr>
          <a:xfrm>
            <a:off x="6477000" y="3200400"/>
            <a:ext cx="2209800" cy="286237"/>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6" name="Rectangle 35">
            <a:extLst>
              <a:ext uri="{FF2B5EF4-FFF2-40B4-BE49-F238E27FC236}">
                <a16:creationId xmlns:a16="http://schemas.microsoft.com/office/drawing/2014/main" xmlns="" id="{AF5AEC36-DDDC-4302-96D8-C20032501B17}"/>
              </a:ext>
            </a:extLst>
          </p:cNvPr>
          <p:cNvSpPr/>
          <p:nvPr/>
        </p:nvSpPr>
        <p:spPr>
          <a:xfrm>
            <a:off x="6414310" y="5943600"/>
            <a:ext cx="2152973" cy="286237"/>
          </a:xfrm>
          <a:prstGeom prst="rect">
            <a:avLst/>
          </a:prstGeom>
          <a:noFill/>
          <a:ln w="3810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7" name="Right Brace 36">
            <a:extLst>
              <a:ext uri="{FF2B5EF4-FFF2-40B4-BE49-F238E27FC236}">
                <a16:creationId xmlns:a16="http://schemas.microsoft.com/office/drawing/2014/main" xmlns="" id="{F0D59C12-4DAD-4824-8CD8-4CDF3DA80B98}"/>
              </a:ext>
            </a:extLst>
          </p:cNvPr>
          <p:cNvSpPr/>
          <p:nvPr/>
        </p:nvSpPr>
        <p:spPr>
          <a:xfrm rot="10800000">
            <a:off x="4540252" y="3222356"/>
            <a:ext cx="457200" cy="2721244"/>
          </a:xfrm>
          <a:custGeom>
            <a:avLst/>
            <a:gdLst>
              <a:gd name="connsiteX0" fmla="*/ 0 w 457200"/>
              <a:gd name="connsiteY0" fmla="*/ 0 h 2721244"/>
              <a:gd name="connsiteX1" fmla="*/ 228600 w 457200"/>
              <a:gd name="connsiteY1" fmla="*/ 5 h 2721244"/>
              <a:gd name="connsiteX2" fmla="*/ 228600 w 457200"/>
              <a:gd name="connsiteY2" fmla="*/ 1360617 h 2721244"/>
              <a:gd name="connsiteX3" fmla="*/ 457200 w 457200"/>
              <a:gd name="connsiteY3" fmla="*/ 1360622 h 2721244"/>
              <a:gd name="connsiteX4" fmla="*/ 228600 w 457200"/>
              <a:gd name="connsiteY4" fmla="*/ 1360627 h 2721244"/>
              <a:gd name="connsiteX5" fmla="*/ 228600 w 457200"/>
              <a:gd name="connsiteY5" fmla="*/ 2721239 h 2721244"/>
              <a:gd name="connsiteX6" fmla="*/ 0 w 457200"/>
              <a:gd name="connsiteY6" fmla="*/ 2721244 h 2721244"/>
              <a:gd name="connsiteX7" fmla="*/ 0 w 457200"/>
              <a:gd name="connsiteY7" fmla="*/ 0 h 2721244"/>
              <a:gd name="connsiteX0" fmla="*/ 0 w 457200"/>
              <a:gd name="connsiteY0" fmla="*/ 0 h 2721244"/>
              <a:gd name="connsiteX1" fmla="*/ 228600 w 457200"/>
              <a:gd name="connsiteY1" fmla="*/ 5 h 2721244"/>
              <a:gd name="connsiteX2" fmla="*/ 228600 w 457200"/>
              <a:gd name="connsiteY2" fmla="*/ 1360617 h 2721244"/>
              <a:gd name="connsiteX3" fmla="*/ 457200 w 457200"/>
              <a:gd name="connsiteY3" fmla="*/ 1360622 h 2721244"/>
              <a:gd name="connsiteX4" fmla="*/ 228600 w 457200"/>
              <a:gd name="connsiteY4" fmla="*/ 1360627 h 2721244"/>
              <a:gd name="connsiteX5" fmla="*/ 228600 w 457200"/>
              <a:gd name="connsiteY5" fmla="*/ 2721239 h 2721244"/>
              <a:gd name="connsiteX6" fmla="*/ 0 w 457200"/>
              <a:gd name="connsiteY6" fmla="*/ 2721244 h 2721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 h="2721244" stroke="0" extrusionOk="0">
                <a:moveTo>
                  <a:pt x="0" y="0"/>
                </a:moveTo>
                <a:cubicBezTo>
                  <a:pt x="107513" y="17832"/>
                  <a:pt x="198391" y="5197"/>
                  <a:pt x="228600" y="5"/>
                </a:cubicBezTo>
                <a:cubicBezTo>
                  <a:pt x="133159" y="307617"/>
                  <a:pt x="297058" y="936591"/>
                  <a:pt x="228600" y="1360617"/>
                </a:cubicBezTo>
                <a:cubicBezTo>
                  <a:pt x="210173" y="1359782"/>
                  <a:pt x="345821" y="1355639"/>
                  <a:pt x="457200" y="1360622"/>
                </a:cubicBezTo>
                <a:cubicBezTo>
                  <a:pt x="390001" y="1358917"/>
                  <a:pt x="260678" y="1376288"/>
                  <a:pt x="228600" y="1360627"/>
                </a:cubicBezTo>
                <a:cubicBezTo>
                  <a:pt x="184298" y="2028797"/>
                  <a:pt x="272858" y="2434749"/>
                  <a:pt x="228600" y="2721239"/>
                </a:cubicBezTo>
                <a:cubicBezTo>
                  <a:pt x="227258" y="2706899"/>
                  <a:pt x="123935" y="2738673"/>
                  <a:pt x="0" y="2721244"/>
                </a:cubicBezTo>
                <a:cubicBezTo>
                  <a:pt x="-100529" y="2056873"/>
                  <a:pt x="-11466" y="618060"/>
                  <a:pt x="0" y="0"/>
                </a:cubicBezTo>
                <a:close/>
              </a:path>
              <a:path w="457200" h="2721244" fill="none" extrusionOk="0">
                <a:moveTo>
                  <a:pt x="0" y="0"/>
                </a:moveTo>
                <a:cubicBezTo>
                  <a:pt x="58857" y="-12547"/>
                  <a:pt x="169127" y="-9187"/>
                  <a:pt x="228600" y="5"/>
                </a:cubicBezTo>
                <a:cubicBezTo>
                  <a:pt x="325371" y="388848"/>
                  <a:pt x="256681" y="793708"/>
                  <a:pt x="228600" y="1360617"/>
                </a:cubicBezTo>
                <a:cubicBezTo>
                  <a:pt x="222747" y="1355012"/>
                  <a:pt x="340009" y="1348752"/>
                  <a:pt x="457200" y="1360622"/>
                </a:cubicBezTo>
                <a:cubicBezTo>
                  <a:pt x="393389" y="1347729"/>
                  <a:pt x="291649" y="1356866"/>
                  <a:pt x="228600" y="1360627"/>
                </a:cubicBezTo>
                <a:cubicBezTo>
                  <a:pt x="263068" y="1711158"/>
                  <a:pt x="173491" y="2114692"/>
                  <a:pt x="228600" y="2721239"/>
                </a:cubicBezTo>
                <a:cubicBezTo>
                  <a:pt x="229325" y="2722592"/>
                  <a:pt x="126031" y="2732103"/>
                  <a:pt x="0" y="2721244"/>
                </a:cubicBezTo>
              </a:path>
              <a:path w="457200" h="2721244" fill="none" stroke="0" extrusionOk="0">
                <a:moveTo>
                  <a:pt x="0" y="0"/>
                </a:moveTo>
                <a:cubicBezTo>
                  <a:pt x="67415" y="-20090"/>
                  <a:pt x="142444" y="18589"/>
                  <a:pt x="228600" y="5"/>
                </a:cubicBezTo>
                <a:cubicBezTo>
                  <a:pt x="177051" y="311543"/>
                  <a:pt x="250663" y="930762"/>
                  <a:pt x="228600" y="1360617"/>
                </a:cubicBezTo>
                <a:cubicBezTo>
                  <a:pt x="221119" y="1348100"/>
                  <a:pt x="348404" y="1356115"/>
                  <a:pt x="457200" y="1360622"/>
                </a:cubicBezTo>
                <a:cubicBezTo>
                  <a:pt x="395620" y="1375032"/>
                  <a:pt x="297187" y="1355722"/>
                  <a:pt x="228600" y="1360627"/>
                </a:cubicBezTo>
                <a:cubicBezTo>
                  <a:pt x="255587" y="1998348"/>
                  <a:pt x="321963" y="2522011"/>
                  <a:pt x="228600" y="2721239"/>
                </a:cubicBezTo>
                <a:cubicBezTo>
                  <a:pt x="227854" y="2711747"/>
                  <a:pt x="123682" y="2734865"/>
                  <a:pt x="0" y="2721244"/>
                </a:cubicBezTo>
              </a:path>
            </a:pathLst>
          </a:custGeom>
          <a:ln w="28575">
            <a:extLst>
              <a:ext uri="{C807C97D-BFC1-408E-A445-0C87EB9F89A2}">
                <ask:lineSketchStyleProps xmlns:ask="http://schemas.microsoft.com/office/drawing/2018/sketchyshapes" xmlns="" sd="3705000160">
                  <a:prstGeom prst="rightBrace">
                    <a:avLst>
                      <a:gd name="adj1" fmla="val 0"/>
                      <a:gd name="adj2" fmla="val 50000"/>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38" name="TextBox 37">
            <a:extLst>
              <a:ext uri="{FF2B5EF4-FFF2-40B4-BE49-F238E27FC236}">
                <a16:creationId xmlns:a16="http://schemas.microsoft.com/office/drawing/2014/main" xmlns="" id="{9D7C6423-765F-480D-A3CC-A40DFCE77E9B}"/>
              </a:ext>
            </a:extLst>
          </p:cNvPr>
          <p:cNvSpPr txBox="1"/>
          <p:nvPr/>
        </p:nvSpPr>
        <p:spPr>
          <a:xfrm rot="16200000">
            <a:off x="3381903" y="4515359"/>
            <a:ext cx="1685077" cy="369332"/>
          </a:xfrm>
          <a:prstGeom prst="rect">
            <a:avLst/>
          </a:prstGeom>
          <a:noFill/>
        </p:spPr>
        <p:txBody>
          <a:bodyPr wrap="none" rtlCol="0">
            <a:spAutoFit/>
          </a:bodyPr>
          <a:lstStyle/>
          <a:p>
            <a:r>
              <a:rPr lang="en-US" dirty="0"/>
              <a:t>Counter states</a:t>
            </a:r>
            <a:endParaRPr lang="hi-IN" dirty="0"/>
          </a:p>
        </p:txBody>
      </p:sp>
    </p:spTree>
    <p:extLst>
      <p:ext uri="{BB962C8B-B14F-4D97-AF65-F5344CB8AC3E}">
        <p14:creationId xmlns:p14="http://schemas.microsoft.com/office/powerpoint/2010/main" val="39830746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xmlns="" id="{DF969FE4-22E2-4142-A575-9FCC7DF0C206}"/>
              </a:ext>
            </a:extLst>
          </p:cNvPr>
          <p:cNvGraphicFramePr>
            <a:graphicFrameLocks noGrp="1"/>
          </p:cNvGraphicFramePr>
          <p:nvPr>
            <p:extLst>
              <p:ext uri="{D42A27DB-BD31-4B8C-83A1-F6EECF244321}">
                <p14:modId xmlns:p14="http://schemas.microsoft.com/office/powerpoint/2010/main" val="3881506457"/>
              </p:ext>
            </p:extLst>
          </p:nvPr>
        </p:nvGraphicFramePr>
        <p:xfrm>
          <a:off x="455511" y="1659395"/>
          <a:ext cx="8229600" cy="4785360"/>
        </p:xfrm>
        <a:graphic>
          <a:graphicData uri="http://schemas.openxmlformats.org/drawingml/2006/table">
            <a:tbl>
              <a:tblPr>
                <a:tableStyleId>{D7AC3CCA-C797-4891-BE02-D94E43425B78}</a:tableStyleId>
              </a:tblPr>
              <a:tblGrid>
                <a:gridCol w="4114800">
                  <a:extLst>
                    <a:ext uri="{9D8B030D-6E8A-4147-A177-3AD203B41FA5}">
                      <a16:colId xmlns:a16="http://schemas.microsoft.com/office/drawing/2014/main" xmlns="" val="1853473496"/>
                    </a:ext>
                  </a:extLst>
                </a:gridCol>
                <a:gridCol w="4114800">
                  <a:extLst>
                    <a:ext uri="{9D8B030D-6E8A-4147-A177-3AD203B41FA5}">
                      <a16:colId xmlns:a16="http://schemas.microsoft.com/office/drawing/2014/main" xmlns="" val="1747148217"/>
                    </a:ext>
                  </a:extLst>
                </a:gridCol>
              </a:tblGrid>
              <a:tr h="0">
                <a:tc>
                  <a:txBody>
                    <a:bodyPr/>
                    <a:lstStyle/>
                    <a:p>
                      <a:pPr algn="ctr" fontAlgn="base"/>
                      <a:r>
                        <a:rPr lang="en-US" sz="1400" b="1">
                          <a:effectLst/>
                        </a:rPr>
                        <a:t>STRAIGHT RING COUNTER</a:t>
                      </a:r>
                    </a:p>
                  </a:txBody>
                  <a:tcPr marL="38100" marR="38100" marT="76200" marB="76200" anchor="ctr"/>
                </a:tc>
                <a:tc>
                  <a:txBody>
                    <a:bodyPr/>
                    <a:lstStyle/>
                    <a:p>
                      <a:pPr algn="ctr" fontAlgn="base"/>
                      <a:r>
                        <a:rPr lang="en-US" sz="1400" b="1">
                          <a:effectLst/>
                        </a:rPr>
                        <a:t>TWISTED RING COUNTER</a:t>
                      </a:r>
                    </a:p>
                  </a:txBody>
                  <a:tcPr marL="76200" marR="76200" marT="76200" marB="76200" anchor="ctr"/>
                </a:tc>
                <a:extLst>
                  <a:ext uri="{0D108BD9-81ED-4DB2-BD59-A6C34878D82A}">
                    <a16:rowId xmlns:a16="http://schemas.microsoft.com/office/drawing/2014/main" xmlns="" val="2311081751"/>
                  </a:ext>
                </a:extLst>
              </a:tr>
              <a:tr h="0">
                <a:tc>
                  <a:txBody>
                    <a:bodyPr/>
                    <a:lstStyle/>
                    <a:p>
                      <a:pPr algn="l" fontAlgn="ctr"/>
                      <a:r>
                        <a:rPr lang="en-US" sz="1600" b="0">
                          <a:effectLst/>
                        </a:rPr>
                        <a:t>It connects the output of the last shift register to the input of first shift register.</a:t>
                      </a:r>
                    </a:p>
                  </a:txBody>
                  <a:tcPr marL="76200" marR="76200" marT="106680" marB="106680" anchor="ctr"/>
                </a:tc>
                <a:tc>
                  <a:txBody>
                    <a:bodyPr/>
                    <a:lstStyle/>
                    <a:p>
                      <a:pPr algn="l" fontAlgn="ctr"/>
                      <a:r>
                        <a:rPr lang="en-US" sz="1600" b="0">
                          <a:effectLst/>
                        </a:rPr>
                        <a:t>It connects the complement of output of the last shift register to the input of the first register.</a:t>
                      </a:r>
                    </a:p>
                  </a:txBody>
                  <a:tcPr marL="76200" marR="76200" marT="106680" marB="106680" anchor="ctr"/>
                </a:tc>
                <a:extLst>
                  <a:ext uri="{0D108BD9-81ED-4DB2-BD59-A6C34878D82A}">
                    <a16:rowId xmlns:a16="http://schemas.microsoft.com/office/drawing/2014/main" xmlns="" val="2542750246"/>
                  </a:ext>
                </a:extLst>
              </a:tr>
              <a:tr h="0">
                <a:tc>
                  <a:txBody>
                    <a:bodyPr/>
                    <a:lstStyle/>
                    <a:p>
                      <a:pPr algn="l" fontAlgn="ctr"/>
                      <a:r>
                        <a:rPr lang="en-US" sz="1600" b="0">
                          <a:effectLst/>
                        </a:rPr>
                        <a:t>It is known as One hot counter.</a:t>
                      </a:r>
                    </a:p>
                  </a:txBody>
                  <a:tcPr marL="76200" marR="76200" marT="106680" marB="106680" anchor="ctr"/>
                </a:tc>
                <a:tc>
                  <a:txBody>
                    <a:bodyPr/>
                    <a:lstStyle/>
                    <a:p>
                      <a:pPr algn="l" fontAlgn="ctr"/>
                      <a:r>
                        <a:rPr lang="en-US" sz="1600" b="0">
                          <a:effectLst/>
                        </a:rPr>
                        <a:t>It is known as Walking ring counter or Johnson’s counter.</a:t>
                      </a:r>
                    </a:p>
                  </a:txBody>
                  <a:tcPr marL="76200" marR="76200" marT="106680" marB="106680" anchor="ctr"/>
                </a:tc>
                <a:extLst>
                  <a:ext uri="{0D108BD9-81ED-4DB2-BD59-A6C34878D82A}">
                    <a16:rowId xmlns:a16="http://schemas.microsoft.com/office/drawing/2014/main" xmlns="" val="1737314753"/>
                  </a:ext>
                </a:extLst>
              </a:tr>
              <a:tr h="0">
                <a:tc>
                  <a:txBody>
                    <a:bodyPr/>
                    <a:lstStyle/>
                    <a:p>
                      <a:pPr algn="l" fontAlgn="ctr"/>
                      <a:r>
                        <a:rPr lang="en-US" sz="1600" b="0">
                          <a:effectLst/>
                        </a:rPr>
                        <a:t>Number of states = number of flip-flops</a:t>
                      </a:r>
                    </a:p>
                  </a:txBody>
                  <a:tcPr marL="76200" marR="76200" marT="106680" marB="106680" anchor="ctr"/>
                </a:tc>
                <a:tc>
                  <a:txBody>
                    <a:bodyPr/>
                    <a:lstStyle/>
                    <a:p>
                      <a:pPr algn="l" fontAlgn="ctr"/>
                      <a:r>
                        <a:rPr lang="en-US" sz="1600" b="0">
                          <a:effectLst/>
                        </a:rPr>
                        <a:t>Number of states = 2 x number of flip-flops</a:t>
                      </a:r>
                    </a:p>
                  </a:txBody>
                  <a:tcPr marL="76200" marR="76200" marT="106680" marB="106680" anchor="ctr"/>
                </a:tc>
                <a:extLst>
                  <a:ext uri="{0D108BD9-81ED-4DB2-BD59-A6C34878D82A}">
                    <a16:rowId xmlns:a16="http://schemas.microsoft.com/office/drawing/2014/main" xmlns="" val="3800564481"/>
                  </a:ext>
                </a:extLst>
              </a:tr>
              <a:tr h="0">
                <a:tc>
                  <a:txBody>
                    <a:bodyPr/>
                    <a:lstStyle/>
                    <a:p>
                      <a:pPr algn="l" fontAlgn="ctr"/>
                      <a:r>
                        <a:rPr lang="en-US" sz="1600" b="0">
                          <a:effectLst/>
                        </a:rPr>
                        <a:t>It circulates a single bit (0 or 1) around the ring.</a:t>
                      </a:r>
                    </a:p>
                  </a:txBody>
                  <a:tcPr marL="76200" marR="76200" marT="106680" marB="106680" anchor="ctr"/>
                </a:tc>
                <a:tc>
                  <a:txBody>
                    <a:bodyPr/>
                    <a:lstStyle/>
                    <a:p>
                      <a:pPr algn="l" fontAlgn="ctr"/>
                      <a:r>
                        <a:rPr lang="en-US" sz="1600" b="0">
                          <a:effectLst/>
                        </a:rPr>
                        <a:t>It circulates stream of 1 followed by stream of 0.</a:t>
                      </a:r>
                    </a:p>
                  </a:txBody>
                  <a:tcPr marL="76200" marR="76200" marT="106680" marB="106680" anchor="ctr"/>
                </a:tc>
                <a:extLst>
                  <a:ext uri="{0D108BD9-81ED-4DB2-BD59-A6C34878D82A}">
                    <a16:rowId xmlns:a16="http://schemas.microsoft.com/office/drawing/2014/main" xmlns="" val="254961709"/>
                  </a:ext>
                </a:extLst>
              </a:tr>
              <a:tr h="0">
                <a:tc>
                  <a:txBody>
                    <a:bodyPr/>
                    <a:lstStyle/>
                    <a:p>
                      <a:pPr algn="l" fontAlgn="ctr"/>
                      <a:r>
                        <a:rPr lang="en-US" sz="1600" b="0">
                          <a:effectLst/>
                        </a:rPr>
                        <a:t>PRESET is used in first shift register.</a:t>
                      </a:r>
                    </a:p>
                  </a:txBody>
                  <a:tcPr marL="76200" marR="76200" marT="106680" marB="106680" anchor="ctr"/>
                </a:tc>
                <a:tc>
                  <a:txBody>
                    <a:bodyPr/>
                    <a:lstStyle/>
                    <a:p>
                      <a:pPr algn="l" fontAlgn="ctr"/>
                      <a:r>
                        <a:rPr lang="en-US" sz="1600" b="0" dirty="0">
                          <a:effectLst/>
                        </a:rPr>
                        <a:t>PRESET is not used in twisted ring counter.</a:t>
                      </a:r>
                    </a:p>
                  </a:txBody>
                  <a:tcPr marL="76200" marR="76200" marT="106680" marB="106680" anchor="ctr"/>
                </a:tc>
                <a:extLst>
                  <a:ext uri="{0D108BD9-81ED-4DB2-BD59-A6C34878D82A}">
                    <a16:rowId xmlns:a16="http://schemas.microsoft.com/office/drawing/2014/main" xmlns="" val="1900361130"/>
                  </a:ext>
                </a:extLst>
              </a:tr>
              <a:tr h="0">
                <a:tc>
                  <a:txBody>
                    <a:bodyPr/>
                    <a:lstStyle/>
                    <a:p>
                      <a:pPr algn="l" fontAlgn="ctr"/>
                      <a:r>
                        <a:rPr lang="en-US" sz="1600" b="0" dirty="0">
                          <a:effectLst/>
                        </a:rPr>
                        <a:t>CLEAR is used for last (n-1) flip-flops.</a:t>
                      </a:r>
                    </a:p>
                  </a:txBody>
                  <a:tcPr marL="76200" marR="76200" marT="106680" marB="106680" anchor="ctr"/>
                </a:tc>
                <a:tc>
                  <a:txBody>
                    <a:bodyPr/>
                    <a:lstStyle/>
                    <a:p>
                      <a:pPr algn="l" fontAlgn="ctr"/>
                      <a:r>
                        <a:rPr lang="en-US" sz="1600" b="0">
                          <a:effectLst/>
                        </a:rPr>
                        <a:t>CLEAR is used for all flip-flips in it.</a:t>
                      </a:r>
                    </a:p>
                  </a:txBody>
                  <a:tcPr marL="76200" marR="76200" marT="106680" marB="106680" anchor="ctr"/>
                </a:tc>
                <a:extLst>
                  <a:ext uri="{0D108BD9-81ED-4DB2-BD59-A6C34878D82A}">
                    <a16:rowId xmlns:a16="http://schemas.microsoft.com/office/drawing/2014/main" xmlns="" val="337862398"/>
                  </a:ext>
                </a:extLst>
              </a:tr>
              <a:tr h="0">
                <a:tc>
                  <a:txBody>
                    <a:bodyPr/>
                    <a:lstStyle/>
                    <a:p>
                      <a:pPr algn="l" fontAlgn="ctr"/>
                      <a:r>
                        <a:rPr lang="en-US" sz="1600" b="0">
                          <a:effectLst/>
                        </a:rPr>
                        <a:t>It is used in successive approximation and stepper motor control.</a:t>
                      </a:r>
                    </a:p>
                  </a:txBody>
                  <a:tcPr marL="76200" marR="76200" marT="106680" marB="106680" anchor="ctr"/>
                </a:tc>
                <a:tc>
                  <a:txBody>
                    <a:bodyPr/>
                    <a:lstStyle/>
                    <a:p>
                      <a:pPr algn="l" fontAlgn="ctr"/>
                      <a:r>
                        <a:rPr lang="en-US" sz="1600" b="0" dirty="0">
                          <a:effectLst/>
                        </a:rPr>
                        <a:t>It is used in phase shift or function generator.</a:t>
                      </a:r>
                    </a:p>
                  </a:txBody>
                  <a:tcPr marL="76200" marR="76200" marT="106680" marB="106680" anchor="ctr"/>
                </a:tc>
                <a:extLst>
                  <a:ext uri="{0D108BD9-81ED-4DB2-BD59-A6C34878D82A}">
                    <a16:rowId xmlns:a16="http://schemas.microsoft.com/office/drawing/2014/main" xmlns="" val="3906498622"/>
                  </a:ext>
                </a:extLst>
              </a:tr>
            </a:tbl>
          </a:graphicData>
        </a:graphic>
      </p:graphicFrame>
    </p:spTree>
    <p:extLst>
      <p:ext uri="{BB962C8B-B14F-4D97-AF65-F5344CB8AC3E}">
        <p14:creationId xmlns:p14="http://schemas.microsoft.com/office/powerpoint/2010/main" val="382617693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23B4FE5-4158-48FA-8876-692B4BDC2A68}"/>
              </a:ext>
            </a:extLst>
          </p:cNvPr>
          <p:cNvSpPr txBox="1"/>
          <p:nvPr/>
        </p:nvSpPr>
        <p:spPr>
          <a:xfrm>
            <a:off x="282034" y="1600200"/>
            <a:ext cx="8557166" cy="646331"/>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Shift registers are also utilized in </a:t>
            </a:r>
            <a:r>
              <a:rPr lang="en-US" b="1" i="0" dirty="0">
                <a:effectLst/>
                <a:latin typeface="Times New Roman" panose="02020603050405020304" pitchFamily="18" charset="0"/>
                <a:cs typeface="Times New Roman" panose="02020603050405020304" pitchFamily="18" charset="0"/>
              </a:rPr>
              <a:t>Sequence generator </a:t>
            </a:r>
            <a:r>
              <a:rPr lang="en-US" b="0" i="0" dirty="0">
                <a:effectLst/>
                <a:latin typeface="Times New Roman" panose="02020603050405020304" pitchFamily="18" charset="0"/>
                <a:cs typeface="Times New Roman" panose="02020603050405020304" pitchFamily="18" charset="0"/>
              </a:rPr>
              <a:t>circuits</a:t>
            </a:r>
          </a:p>
          <a:p>
            <a:pPr marL="285750" indent="-28575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Sequence generator: </a:t>
            </a:r>
            <a:r>
              <a:rPr lang="en-US" i="0" dirty="0">
                <a:effectLst/>
                <a:latin typeface="Times New Roman" panose="02020603050405020304" pitchFamily="18" charset="0"/>
                <a:cs typeface="Times New Roman" panose="02020603050405020304" pitchFamily="18" charset="0"/>
              </a:rPr>
              <a:t>generates a given sequence of bits (in synchronism with a clock) </a:t>
            </a:r>
            <a:endParaRPr lang="hi-IN" dirty="0">
              <a:latin typeface="Times New Roman" panose="02020603050405020304" pitchFamily="18" charset="0"/>
            </a:endParaRPr>
          </a:p>
        </p:txBody>
      </p:sp>
      <p:pic>
        <p:nvPicPr>
          <p:cNvPr id="4" name="Picture 3">
            <a:extLst>
              <a:ext uri="{FF2B5EF4-FFF2-40B4-BE49-F238E27FC236}">
                <a16:creationId xmlns:a16="http://schemas.microsoft.com/office/drawing/2014/main" xmlns="" id="{C7BE0152-FB96-49E4-9F1C-5CF693B7F88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35097" y="2445601"/>
            <a:ext cx="5745978" cy="277392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ED72F9F1-758B-4637-8DF3-77884C444BA9}"/>
                  </a:ext>
                </a:extLst>
              </p:cNvPr>
              <p:cNvSpPr txBox="1"/>
              <p:nvPr/>
            </p:nvSpPr>
            <p:spPr>
              <a:xfrm>
                <a:off x="5105400" y="2743200"/>
                <a:ext cx="32214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𝑁</m:t>
                          </m:r>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m:oMathPara>
                </a14:m>
                <a:endParaRPr lang="hi-IN" dirty="0"/>
              </a:p>
            </p:txBody>
          </p:sp>
        </mc:Choice>
        <mc:Fallback xmlns="">
          <p:sp>
            <p:nvSpPr>
              <p:cNvPr id="6" name="TextBox 5">
                <a:extLst>
                  <a:ext uri="{FF2B5EF4-FFF2-40B4-BE49-F238E27FC236}">
                    <a16:creationId xmlns:a16="http://schemas.microsoft.com/office/drawing/2014/main" id="{ED72F9F1-758B-4637-8DF3-77884C444BA9}"/>
                  </a:ext>
                </a:extLst>
              </p:cNvPr>
              <p:cNvSpPr txBox="1">
                <a:spLocks noRot="1" noChangeAspect="1" noMove="1" noResize="1" noEditPoints="1" noAdjustHandles="1" noChangeArrowheads="1" noChangeShapeType="1" noTextEdit="1"/>
              </p:cNvSpPr>
              <p:nvPr/>
            </p:nvSpPr>
            <p:spPr>
              <a:xfrm>
                <a:off x="5105400" y="2743200"/>
                <a:ext cx="3221459" cy="369332"/>
              </a:xfrm>
              <a:prstGeom prst="rect">
                <a:avLst/>
              </a:prstGeom>
              <a:blipFill>
                <a:blip r:embed="rId5"/>
                <a:stretch>
                  <a:fillRect b="-13115"/>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BD8B3F6B-B9C8-4DA2-809A-B8690C88F12D}"/>
                  </a:ext>
                </a:extLst>
              </p:cNvPr>
              <p:cNvSpPr txBox="1"/>
              <p:nvPr/>
            </p:nvSpPr>
            <p:spPr>
              <a:xfrm>
                <a:off x="307975" y="5418591"/>
                <a:ext cx="8557166"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 minimum no. of FFs (N) required to generate a sequence of length S-</a:t>
                </a:r>
              </a:p>
              <a:p>
                <a:pPr algn="ctr"/>
                <a:endParaRPr lang="en-US" b="0" i="1" dirty="0">
                  <a:effectLst/>
                  <a:latin typeface="Cambria Math" panose="02040503050406030204" pitchFamily="18" charset="0"/>
                  <a:cs typeface="Times New Roman" panose="02020603050405020304" pitchFamily="18" charset="0"/>
                </a:endParaRPr>
              </a:p>
              <a:p>
                <a:pPr algn="ctr"/>
                <a14:m>
                  <m:oMath xmlns:m="http://schemas.openxmlformats.org/officeDocument/2006/math">
                    <m:r>
                      <a:rPr lang="en-US" b="0" i="1" smtClean="0">
                        <a:effectLst/>
                        <a:latin typeface="Cambria Math" panose="02040503050406030204" pitchFamily="18" charset="0"/>
                        <a:cs typeface="Times New Roman" panose="02020603050405020304" pitchFamily="18" charset="0"/>
                      </a:rPr>
                      <m:t>𝑆</m:t>
                    </m:r>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effectLst/>
                            <a:latin typeface="Cambria Math"/>
                            <a:ea typeface="Cambria Math" panose="02040503050406030204" pitchFamily="18" charset="0"/>
                            <a:cs typeface="Times New Roman" panose="02020603050405020304" pitchFamily="18" charset="0"/>
                          </a:rPr>
                        </m:ctrlPr>
                      </m:sSupPr>
                      <m:e>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2</m:t>
                        </m:r>
                      </m:e>
                      <m:sup>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𝑁</m:t>
                        </m:r>
                      </m:sup>
                    </m:sSup>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−1</m:t>
                    </m:r>
                  </m:oMath>
                </a14:m>
                <a:r>
                  <a:rPr lang="en-US" b="0" i="0" dirty="0">
                    <a:effectLst/>
                    <a:latin typeface="Times New Roman" panose="02020603050405020304" pitchFamily="18" charset="0"/>
                    <a:cs typeface="Times New Roman" panose="02020603050405020304" pitchFamily="18" charset="0"/>
                  </a:rPr>
                  <a:t> </a:t>
                </a:r>
                <a:endParaRPr lang="hi-IN" dirty="0">
                  <a:latin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D8B3F6B-B9C8-4DA2-809A-B8690C88F12D}"/>
                  </a:ext>
                </a:extLst>
              </p:cNvPr>
              <p:cNvSpPr txBox="1">
                <a:spLocks noRot="1" noChangeAspect="1" noMove="1" noResize="1" noEditPoints="1" noAdjustHandles="1" noChangeArrowheads="1" noChangeShapeType="1" noTextEdit="1"/>
              </p:cNvSpPr>
              <p:nvPr/>
            </p:nvSpPr>
            <p:spPr>
              <a:xfrm>
                <a:off x="307975" y="5418591"/>
                <a:ext cx="8557166" cy="923330"/>
              </a:xfrm>
              <a:prstGeom prst="rect">
                <a:avLst/>
              </a:prstGeom>
              <a:blipFill>
                <a:blip r:embed="rId6"/>
                <a:stretch>
                  <a:fillRect l="-641" t="-3974"/>
                </a:stretch>
              </a:blipFill>
            </p:spPr>
            <p:txBody>
              <a:bodyPr/>
              <a:lstStyle/>
              <a:p>
                <a:r>
                  <a:rPr lang="hi-IN">
                    <a:noFill/>
                  </a:rPr>
                  <a:t> </a:t>
                </a:r>
              </a:p>
            </p:txBody>
          </p:sp>
        </mc:Fallback>
      </mc:AlternateContent>
    </p:spTree>
    <p:extLst>
      <p:ext uri="{BB962C8B-B14F-4D97-AF65-F5344CB8AC3E}">
        <p14:creationId xmlns:p14="http://schemas.microsoft.com/office/powerpoint/2010/main" val="329655172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23B4FE5-4158-48FA-8876-692B4BDC2A68}"/>
              </a:ext>
            </a:extLst>
          </p:cNvPr>
          <p:cNvSpPr txBox="1"/>
          <p:nvPr/>
        </p:nvSpPr>
        <p:spPr>
          <a:xfrm>
            <a:off x="282034" y="1600200"/>
            <a:ext cx="855716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Generate a sequence …1101011…</a:t>
            </a:r>
            <a:endParaRPr lang="hi-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BD8B3F6B-B9C8-4DA2-809A-B8690C88F12D}"/>
                  </a:ext>
                </a:extLst>
              </p:cNvPr>
              <p:cNvSpPr txBox="1"/>
              <p:nvPr/>
            </p:nvSpPr>
            <p:spPr>
              <a:xfrm>
                <a:off x="307975" y="2057400"/>
                <a:ext cx="8557166" cy="338554"/>
              </a:xfrm>
              <a:prstGeom prst="rect">
                <a:avLst/>
              </a:prstGeom>
              <a:noFill/>
            </p:spPr>
            <p:txBody>
              <a:bodyPr wrap="square">
                <a:spAutoFit/>
              </a:bodyPr>
              <a:lstStyle/>
              <a:p>
                <a:r>
                  <a:rPr lang="en-US" sz="1600" b="0" i="0" dirty="0">
                    <a:effectLst/>
                    <a:latin typeface="Times New Roman" panose="02020603050405020304" pitchFamily="18" charset="0"/>
                    <a:cs typeface="Times New Roman" panose="02020603050405020304" pitchFamily="18" charset="0"/>
                  </a:rPr>
                  <a:t>The minimum no. of FFs (N) required to generate a sequence of length 7: </a:t>
                </a:r>
                <a14:m>
                  <m:oMath xmlns:m="http://schemas.openxmlformats.org/officeDocument/2006/math">
                    <m:r>
                      <a:rPr lang="en-US" sz="1600" b="0" i="0" smtClean="0">
                        <a:effectLst/>
                        <a:latin typeface="Cambria Math" panose="02040503050406030204" pitchFamily="18" charset="0"/>
                        <a:ea typeface="Cambria Math" panose="02040503050406030204" pitchFamily="18" charset="0"/>
                        <a:cs typeface="Times New Roman" panose="02020603050405020304" pitchFamily="18" charset="0"/>
                      </a:rPr>
                      <m:t>7</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1600" b="0" i="1" smtClean="0">
                            <a:effectLst/>
                            <a:latin typeface="Cambria Math"/>
                            <a:ea typeface="Cambria Math" panose="02040503050406030204" pitchFamily="18" charset="0"/>
                            <a:cs typeface="Times New Roman" panose="02020603050405020304" pitchFamily="18" charset="0"/>
                          </a:rPr>
                        </m:ctrlPr>
                      </m:sSupPr>
                      <m:e>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2</m:t>
                        </m:r>
                      </m:e>
                      <m:sup>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𝑁</m:t>
                        </m:r>
                      </m:sup>
                    </m:sSup>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−1</m:t>
                    </m:r>
                  </m:oMath>
                </a14:m>
                <a:r>
                  <a:rPr lang="en-US" sz="1600" b="0" i="0" dirty="0">
                    <a:effectLst/>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So, </a:t>
                </a:r>
                <a14:m>
                  <m:oMath xmlns:m="http://schemas.openxmlformats.org/officeDocument/2006/math">
                    <m:r>
                      <a:rPr lang="en-US" sz="1600" b="0" i="1" smtClean="0">
                        <a:effectLst/>
                        <a:latin typeface="Cambria Math" panose="02040503050406030204" pitchFamily="18" charset="0"/>
                        <a:cs typeface="Times New Roman" panose="02020603050405020304" pitchFamily="18" charset="0"/>
                      </a:rPr>
                      <m:t>𝑁</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≥3.</m:t>
                    </m:r>
                  </m:oMath>
                </a14:m>
                <a:endParaRPr lang="hi-IN" sz="1600" dirty="0">
                  <a:latin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D8B3F6B-B9C8-4DA2-809A-B8690C88F12D}"/>
                  </a:ext>
                </a:extLst>
              </p:cNvPr>
              <p:cNvSpPr txBox="1">
                <a:spLocks noRot="1" noChangeAspect="1" noMove="1" noResize="1" noEditPoints="1" noAdjustHandles="1" noChangeArrowheads="1" noChangeShapeType="1" noTextEdit="1"/>
              </p:cNvSpPr>
              <p:nvPr/>
            </p:nvSpPr>
            <p:spPr>
              <a:xfrm>
                <a:off x="307975" y="2057400"/>
                <a:ext cx="8557166" cy="338554"/>
              </a:xfrm>
              <a:prstGeom prst="rect">
                <a:avLst/>
              </a:prstGeom>
              <a:blipFill>
                <a:blip r:embed="rId3"/>
                <a:stretch>
                  <a:fillRect l="-428" t="-5455" b="-21818"/>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xmlns="" id="{730C4527-D975-4CCC-8D92-8A19CFDFE6FE}"/>
                  </a:ext>
                </a:extLst>
              </p:cNvPr>
              <p:cNvGraphicFramePr>
                <a:graphicFrameLocks noGrp="1"/>
              </p:cNvGraphicFramePr>
              <p:nvPr>
                <p:extLst>
                  <p:ext uri="{D42A27DB-BD31-4B8C-83A1-F6EECF244321}">
                    <p14:modId xmlns:p14="http://schemas.microsoft.com/office/powerpoint/2010/main" val="1035449402"/>
                  </p:ext>
                </p:extLst>
              </p:nvPr>
            </p:nvGraphicFramePr>
            <p:xfrm>
              <a:off x="413504" y="2530448"/>
              <a:ext cx="3826066" cy="4008120"/>
            </p:xfrm>
            <a:graphic>
              <a:graphicData uri="http://schemas.openxmlformats.org/drawingml/2006/table">
                <a:tbl>
                  <a:tblPr firstRow="1" bandRow="1">
                    <a:tableStyleId>{5940675A-B579-460E-94D1-54222C63F5DA}</a:tableStyleId>
                  </a:tblPr>
                  <a:tblGrid>
                    <a:gridCol w="1286193">
                      <a:extLst>
                        <a:ext uri="{9D8B030D-6E8A-4147-A177-3AD203B41FA5}">
                          <a16:colId xmlns:a16="http://schemas.microsoft.com/office/drawing/2014/main" xmlns="" val="719123306"/>
                        </a:ext>
                      </a:extLst>
                    </a:gridCol>
                    <a:gridCol w="847407">
                      <a:extLst>
                        <a:ext uri="{9D8B030D-6E8A-4147-A177-3AD203B41FA5}">
                          <a16:colId xmlns:a16="http://schemas.microsoft.com/office/drawing/2014/main" xmlns="" val="3108552132"/>
                        </a:ext>
                      </a:extLst>
                    </a:gridCol>
                    <a:gridCol w="762000">
                      <a:extLst>
                        <a:ext uri="{9D8B030D-6E8A-4147-A177-3AD203B41FA5}">
                          <a16:colId xmlns:a16="http://schemas.microsoft.com/office/drawing/2014/main" xmlns="" val="2818074742"/>
                        </a:ext>
                      </a:extLst>
                    </a:gridCol>
                    <a:gridCol w="930466">
                      <a:extLst>
                        <a:ext uri="{9D8B030D-6E8A-4147-A177-3AD203B41FA5}">
                          <a16:colId xmlns:a16="http://schemas.microsoft.com/office/drawing/2014/main" xmlns="" val="901901722"/>
                        </a:ext>
                      </a:extLst>
                    </a:gridCol>
                  </a:tblGrid>
                  <a:tr h="320040">
                    <a:tc rowSpan="2">
                      <a:txBody>
                        <a:bodyPr/>
                        <a:lstStyle/>
                        <a:p>
                          <a:pPr algn="ctr"/>
                          <a:r>
                            <a:rPr lang="en-US" sz="1600" dirty="0">
                              <a:latin typeface="Times New Roman" panose="02020603050405020304" pitchFamily="18" charset="0"/>
                              <a:cs typeface="Times New Roman" panose="02020603050405020304" pitchFamily="18" charset="0"/>
                            </a:rPr>
                            <a:t>No. of </a:t>
                          </a:r>
                        </a:p>
                        <a:p>
                          <a:pPr algn="ctr"/>
                          <a:r>
                            <a:rPr lang="en-US" sz="1600" dirty="0">
                              <a:latin typeface="Times New Roman" panose="02020603050405020304" pitchFamily="18" charset="0"/>
                              <a:cs typeface="Times New Roman" panose="02020603050405020304" pitchFamily="18" charset="0"/>
                            </a:rPr>
                            <a:t>clock pulses</a:t>
                          </a:r>
                          <a:endParaRPr lang="hi-IN" sz="1600" dirty="0">
                            <a:latin typeface="Times New Roman" panose="02020603050405020304" pitchFamily="18" charset="0"/>
                          </a:endParaRPr>
                        </a:p>
                      </a:txBody>
                      <a:tcPr/>
                    </a:tc>
                    <a:tc gridSpan="3">
                      <a:txBody>
                        <a:bodyPr/>
                        <a:lstStyle/>
                        <a:p>
                          <a:pPr algn="ctr"/>
                          <a:r>
                            <a:rPr lang="en-US" sz="1600" dirty="0">
                              <a:latin typeface="Times New Roman" panose="02020603050405020304" pitchFamily="18" charset="0"/>
                              <a:cs typeface="Times New Roman" panose="02020603050405020304" pitchFamily="18" charset="0"/>
                            </a:rPr>
                            <a:t>Flip-flop outputs </a:t>
                          </a:r>
                          <a:endParaRPr lang="hi-IN" sz="1600" dirty="0">
                            <a:latin typeface="Times New Roman" panose="02020603050405020304" pitchFamily="18" charset="0"/>
                          </a:endParaRPr>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xmlns="" val="957986729"/>
                      </a:ext>
                    </a:extLst>
                  </a:tr>
                  <a:tr h="320040">
                    <a:tc vMerge="1">
                      <a:txBody>
                        <a:bodyPr/>
                        <a:lstStyle/>
                        <a:p>
                          <a:endParaRPr lang="hi-IN"/>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2</m:t>
                                    </m:r>
                                  </m:sub>
                                </m:sSub>
                              </m:oMath>
                            </m:oMathPara>
                          </a14:m>
                          <a:endParaRPr lang="hi-IN" sz="160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1</m:t>
                                    </m:r>
                                  </m:sub>
                                </m:sSub>
                              </m:oMath>
                            </m:oMathPara>
                          </a14:m>
                          <a:endParaRPr lang="hi-IN" sz="160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0</m:t>
                                    </m:r>
                                  </m:sub>
                                </m:sSub>
                              </m:oMath>
                            </m:oMathPara>
                          </a14:m>
                          <a:endParaRPr lang="hi-IN" sz="1600" dirty="0">
                            <a:latin typeface="Times New Roman" panose="02020603050405020304" pitchFamily="18" charset="0"/>
                          </a:endParaRPr>
                        </a:p>
                      </a:txBody>
                      <a:tcPr/>
                    </a:tc>
                    <a:extLst>
                      <a:ext uri="{0D108BD9-81ED-4DB2-BD59-A6C34878D82A}">
                        <a16:rowId xmlns:a16="http://schemas.microsoft.com/office/drawing/2014/main" xmlns="" val="567023835"/>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extLst>
                      <a:ext uri="{0D108BD9-81ED-4DB2-BD59-A6C34878D82A}">
                        <a16:rowId xmlns:a16="http://schemas.microsoft.com/office/drawing/2014/main" xmlns="" val="113669652"/>
                      </a:ext>
                    </a:extLst>
                  </a:tr>
                  <a:tr h="370840">
                    <a:tc>
                      <a:txBody>
                        <a:bodyPr/>
                        <a:lstStyle/>
                        <a:p>
                          <a:pPr algn="ctr"/>
                          <a:r>
                            <a:rPr lang="en-US" sz="1600" dirty="0">
                              <a:latin typeface="Times New Roman" panose="02020603050405020304" pitchFamily="18" charset="0"/>
                              <a:cs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715773330"/>
                      </a:ext>
                    </a:extLst>
                  </a:tr>
                  <a:tr h="370840">
                    <a:tc>
                      <a:txBody>
                        <a:bodyPr/>
                        <a:lstStyle/>
                        <a:p>
                          <a:pPr algn="ctr"/>
                          <a:r>
                            <a:rPr lang="en-US" sz="1600" dirty="0">
                              <a:latin typeface="Times New Roman" panose="02020603050405020304" pitchFamily="18" charset="0"/>
                              <a:cs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extLst>
                      <a:ext uri="{0D108BD9-81ED-4DB2-BD59-A6C34878D82A}">
                        <a16:rowId xmlns:a16="http://schemas.microsoft.com/office/drawing/2014/main" xmlns="" val="3861921102"/>
                      </a:ext>
                    </a:extLst>
                  </a:tr>
                  <a:tr h="370840">
                    <a:tc>
                      <a:txBody>
                        <a:bodyPr/>
                        <a:lstStyle/>
                        <a:p>
                          <a:pPr algn="ctr"/>
                          <a:r>
                            <a:rPr lang="en-US" sz="1600" dirty="0">
                              <a:latin typeface="Times New Roman" panose="02020603050405020304" pitchFamily="18" charset="0"/>
                              <a:cs typeface="Times New Roman" panose="02020603050405020304" pitchFamily="18" charset="0"/>
                            </a:rPr>
                            <a:t>4</a:t>
                          </a:r>
                          <a:endParaRPr lang="hi-IN" sz="1600" dirty="0">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extLst>
                      <a:ext uri="{0D108BD9-81ED-4DB2-BD59-A6C34878D82A}">
                        <a16:rowId xmlns:a16="http://schemas.microsoft.com/office/drawing/2014/main" xmlns="" val="1497056439"/>
                      </a:ext>
                    </a:extLst>
                  </a:tr>
                  <a:tr h="370840">
                    <a:tc>
                      <a:txBody>
                        <a:bodyPr/>
                        <a:lstStyle/>
                        <a:p>
                          <a:pPr algn="ctr"/>
                          <a:r>
                            <a:rPr lang="en-US" sz="1600" dirty="0">
                              <a:latin typeface="Times New Roman" panose="02020603050405020304" pitchFamily="18" charset="0"/>
                              <a:cs typeface="Times New Roman" panose="02020603050405020304" pitchFamily="18" charset="0"/>
                            </a:rPr>
                            <a:t>5</a:t>
                          </a:r>
                          <a:endParaRPr lang="hi-IN" sz="1600" dirty="0">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extLst>
                      <a:ext uri="{0D108BD9-81ED-4DB2-BD59-A6C34878D82A}">
                        <a16:rowId xmlns:a16="http://schemas.microsoft.com/office/drawing/2014/main" xmlns="" val="1309245029"/>
                      </a:ext>
                    </a:extLst>
                  </a:tr>
                  <a:tr h="370840">
                    <a:tc>
                      <a:txBody>
                        <a:bodyPr/>
                        <a:lstStyle/>
                        <a:p>
                          <a:pPr algn="ctr"/>
                          <a:r>
                            <a:rPr lang="en-US" sz="1600" dirty="0">
                              <a:latin typeface="Times New Roman" panose="02020603050405020304" pitchFamily="18" charset="0"/>
                              <a:cs typeface="Times New Roman" panose="02020603050405020304" pitchFamily="18" charset="0"/>
                            </a:rPr>
                            <a:t>6</a:t>
                          </a:r>
                          <a:endParaRPr lang="hi-IN" sz="1600" dirty="0">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extLst>
                      <a:ext uri="{0D108BD9-81ED-4DB2-BD59-A6C34878D82A}">
                        <a16:rowId xmlns:a16="http://schemas.microsoft.com/office/drawing/2014/main" xmlns="" val="4064388901"/>
                      </a:ext>
                    </a:extLst>
                  </a:tr>
                  <a:tr h="370840">
                    <a:tc>
                      <a:txBody>
                        <a:bodyPr/>
                        <a:lstStyle/>
                        <a:p>
                          <a:pPr algn="ctr"/>
                          <a:r>
                            <a:rPr lang="en-US" sz="1600" dirty="0">
                              <a:latin typeface="Times New Roman" panose="02020603050405020304" pitchFamily="18" charset="0"/>
                              <a:cs typeface="Times New Roman" panose="02020603050405020304" pitchFamily="18" charset="0"/>
                            </a:rPr>
                            <a:t>7</a:t>
                          </a:r>
                          <a:endParaRPr lang="hi-IN" sz="1600" dirty="0">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extLst>
                      <a:ext uri="{0D108BD9-81ED-4DB2-BD59-A6C34878D82A}">
                        <a16:rowId xmlns:a16="http://schemas.microsoft.com/office/drawing/2014/main" xmlns="" val="2048547072"/>
                      </a:ext>
                    </a:extLst>
                  </a:tr>
                  <a:tr h="370840">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extLst>
                      <a:ext uri="{0D108BD9-81ED-4DB2-BD59-A6C34878D82A}">
                        <a16:rowId xmlns:a16="http://schemas.microsoft.com/office/drawing/2014/main" xmlns="" val="2465070483"/>
                      </a:ext>
                    </a:extLst>
                  </a:tr>
                  <a:tr h="370840">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extLst>
                      <a:ext uri="{0D108BD9-81ED-4DB2-BD59-A6C34878D82A}">
                        <a16:rowId xmlns:a16="http://schemas.microsoft.com/office/drawing/2014/main" xmlns="" val="1219488077"/>
                      </a:ext>
                    </a:extLst>
                  </a:tr>
                </a:tbl>
              </a:graphicData>
            </a:graphic>
          </p:graphicFrame>
        </mc:Choice>
        <mc:Fallback xmlns="">
          <p:graphicFrame>
            <p:nvGraphicFramePr>
              <p:cNvPr id="2" name="Table 2">
                <a:extLst>
                  <a:ext uri="{FF2B5EF4-FFF2-40B4-BE49-F238E27FC236}">
                    <a16:creationId xmlns:a16="http://schemas.microsoft.com/office/drawing/2014/main" id="{730C4527-D975-4CCC-8D92-8A19CFDFE6FE}"/>
                  </a:ext>
                </a:extLst>
              </p:cNvPr>
              <p:cNvGraphicFramePr>
                <a:graphicFrameLocks noGrp="1"/>
              </p:cNvGraphicFramePr>
              <p:nvPr>
                <p:extLst>
                  <p:ext uri="{D42A27DB-BD31-4B8C-83A1-F6EECF244321}">
                    <p14:modId xmlns:p14="http://schemas.microsoft.com/office/powerpoint/2010/main" val="1035449402"/>
                  </p:ext>
                </p:extLst>
              </p:nvPr>
            </p:nvGraphicFramePr>
            <p:xfrm>
              <a:off x="413504" y="2530448"/>
              <a:ext cx="3826066" cy="4008120"/>
            </p:xfrm>
            <a:graphic>
              <a:graphicData uri="http://schemas.openxmlformats.org/drawingml/2006/table">
                <a:tbl>
                  <a:tblPr firstRow="1" bandRow="1">
                    <a:tableStyleId>{5940675A-B579-460E-94D1-54222C63F5DA}</a:tableStyleId>
                  </a:tblPr>
                  <a:tblGrid>
                    <a:gridCol w="1286193">
                      <a:extLst>
                        <a:ext uri="{9D8B030D-6E8A-4147-A177-3AD203B41FA5}">
                          <a16:colId xmlns:a16="http://schemas.microsoft.com/office/drawing/2014/main" val="719123306"/>
                        </a:ext>
                      </a:extLst>
                    </a:gridCol>
                    <a:gridCol w="847407">
                      <a:extLst>
                        <a:ext uri="{9D8B030D-6E8A-4147-A177-3AD203B41FA5}">
                          <a16:colId xmlns:a16="http://schemas.microsoft.com/office/drawing/2014/main" val="3108552132"/>
                        </a:ext>
                      </a:extLst>
                    </a:gridCol>
                    <a:gridCol w="762000">
                      <a:extLst>
                        <a:ext uri="{9D8B030D-6E8A-4147-A177-3AD203B41FA5}">
                          <a16:colId xmlns:a16="http://schemas.microsoft.com/office/drawing/2014/main" val="2818074742"/>
                        </a:ext>
                      </a:extLst>
                    </a:gridCol>
                    <a:gridCol w="930466">
                      <a:extLst>
                        <a:ext uri="{9D8B030D-6E8A-4147-A177-3AD203B41FA5}">
                          <a16:colId xmlns:a16="http://schemas.microsoft.com/office/drawing/2014/main" val="901901722"/>
                        </a:ext>
                      </a:extLst>
                    </a:gridCol>
                  </a:tblGrid>
                  <a:tr h="335280">
                    <a:tc rowSpan="2">
                      <a:txBody>
                        <a:bodyPr/>
                        <a:lstStyle/>
                        <a:p>
                          <a:pPr algn="ctr"/>
                          <a:r>
                            <a:rPr lang="en-US" sz="1600" dirty="0">
                              <a:latin typeface="Times New Roman" panose="02020603050405020304" pitchFamily="18" charset="0"/>
                              <a:cs typeface="Times New Roman" panose="02020603050405020304" pitchFamily="18" charset="0"/>
                            </a:rPr>
                            <a:t>No. of </a:t>
                          </a:r>
                        </a:p>
                        <a:p>
                          <a:pPr algn="ctr"/>
                          <a:r>
                            <a:rPr lang="en-US" sz="1600" dirty="0">
                              <a:latin typeface="Times New Roman" panose="02020603050405020304" pitchFamily="18" charset="0"/>
                              <a:cs typeface="Times New Roman" panose="02020603050405020304" pitchFamily="18" charset="0"/>
                            </a:rPr>
                            <a:t>clock pulses</a:t>
                          </a:r>
                          <a:endParaRPr lang="hi-IN" sz="1600" dirty="0">
                            <a:latin typeface="Times New Roman" panose="02020603050405020304" pitchFamily="18" charset="0"/>
                          </a:endParaRPr>
                        </a:p>
                      </a:txBody>
                      <a:tcPr/>
                    </a:tc>
                    <a:tc gridSpan="3">
                      <a:txBody>
                        <a:bodyPr/>
                        <a:lstStyle/>
                        <a:p>
                          <a:pPr algn="ctr"/>
                          <a:r>
                            <a:rPr lang="en-US" sz="1600" dirty="0">
                              <a:latin typeface="Times New Roman" panose="02020603050405020304" pitchFamily="18" charset="0"/>
                              <a:cs typeface="Times New Roman" panose="02020603050405020304" pitchFamily="18" charset="0"/>
                            </a:rPr>
                            <a:t>Flip-flop outputs </a:t>
                          </a:r>
                          <a:endParaRPr lang="hi-IN" sz="1600" dirty="0">
                            <a:latin typeface="Times New Roman" panose="02020603050405020304" pitchFamily="18" charset="0"/>
                          </a:endParaRPr>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val="957986729"/>
                      </a:ext>
                    </a:extLst>
                  </a:tr>
                  <a:tr h="335280">
                    <a:tc vMerge="1">
                      <a:txBody>
                        <a:bodyPr/>
                        <a:lstStyle/>
                        <a:p>
                          <a:endParaRPr lang="hi-IN"/>
                        </a:p>
                      </a:txBody>
                      <a:tcPr/>
                    </a:tc>
                    <a:tc>
                      <a:txBody>
                        <a:bodyPr/>
                        <a:lstStyle/>
                        <a:p>
                          <a:endParaRPr lang="hi-IN"/>
                        </a:p>
                      </a:txBody>
                      <a:tcPr>
                        <a:blipFill>
                          <a:blip r:embed="rId4"/>
                          <a:stretch>
                            <a:fillRect l="-151429" t="-109091" r="-200000" b="-1009091"/>
                          </a:stretch>
                        </a:blipFill>
                      </a:tcPr>
                    </a:tc>
                    <a:tc>
                      <a:txBody>
                        <a:bodyPr/>
                        <a:lstStyle/>
                        <a:p>
                          <a:endParaRPr lang="hi-IN"/>
                        </a:p>
                      </a:txBody>
                      <a:tcPr>
                        <a:blipFill>
                          <a:blip r:embed="rId4"/>
                          <a:stretch>
                            <a:fillRect l="-281600" t="-109091" r="-124000" b="-1009091"/>
                          </a:stretch>
                        </a:blipFill>
                      </a:tcPr>
                    </a:tc>
                    <a:tc>
                      <a:txBody>
                        <a:bodyPr/>
                        <a:lstStyle/>
                        <a:p>
                          <a:endParaRPr lang="hi-IN"/>
                        </a:p>
                      </a:txBody>
                      <a:tcPr>
                        <a:blipFill>
                          <a:blip r:embed="rId4"/>
                          <a:stretch>
                            <a:fillRect l="-311765" t="-109091" r="-1307" b="-1009091"/>
                          </a:stretch>
                        </a:blipFill>
                      </a:tcPr>
                    </a:tc>
                    <a:extLst>
                      <a:ext uri="{0D108BD9-81ED-4DB2-BD59-A6C34878D82A}">
                        <a16:rowId xmlns:a16="http://schemas.microsoft.com/office/drawing/2014/main" val="567023835"/>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extLst>
                      <a:ext uri="{0D108BD9-81ED-4DB2-BD59-A6C34878D82A}">
                        <a16:rowId xmlns:a16="http://schemas.microsoft.com/office/drawing/2014/main" val="113669652"/>
                      </a:ext>
                    </a:extLst>
                  </a:tr>
                  <a:tr h="370840">
                    <a:tc>
                      <a:txBody>
                        <a:bodyPr/>
                        <a:lstStyle/>
                        <a:p>
                          <a:pPr algn="ctr"/>
                          <a:r>
                            <a:rPr lang="en-US" sz="1600" dirty="0">
                              <a:latin typeface="Times New Roman" panose="02020603050405020304" pitchFamily="18" charset="0"/>
                              <a:cs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715773330"/>
                      </a:ext>
                    </a:extLst>
                  </a:tr>
                  <a:tr h="370840">
                    <a:tc>
                      <a:txBody>
                        <a:bodyPr/>
                        <a:lstStyle/>
                        <a:p>
                          <a:pPr algn="ctr"/>
                          <a:r>
                            <a:rPr lang="en-US" sz="1600" dirty="0">
                              <a:latin typeface="Times New Roman" panose="02020603050405020304" pitchFamily="18" charset="0"/>
                              <a:cs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extLst>
                      <a:ext uri="{0D108BD9-81ED-4DB2-BD59-A6C34878D82A}">
                        <a16:rowId xmlns:a16="http://schemas.microsoft.com/office/drawing/2014/main" val="3861921102"/>
                      </a:ext>
                    </a:extLst>
                  </a:tr>
                  <a:tr h="370840">
                    <a:tc>
                      <a:txBody>
                        <a:bodyPr/>
                        <a:lstStyle/>
                        <a:p>
                          <a:pPr algn="ctr"/>
                          <a:r>
                            <a:rPr lang="en-US" sz="1600" dirty="0">
                              <a:latin typeface="Times New Roman" panose="02020603050405020304" pitchFamily="18" charset="0"/>
                              <a:cs typeface="Times New Roman" panose="02020603050405020304" pitchFamily="18" charset="0"/>
                            </a:rPr>
                            <a:t>4</a:t>
                          </a:r>
                          <a:endParaRPr lang="hi-IN" sz="1600" dirty="0">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extLst>
                      <a:ext uri="{0D108BD9-81ED-4DB2-BD59-A6C34878D82A}">
                        <a16:rowId xmlns:a16="http://schemas.microsoft.com/office/drawing/2014/main" val="1497056439"/>
                      </a:ext>
                    </a:extLst>
                  </a:tr>
                  <a:tr h="370840">
                    <a:tc>
                      <a:txBody>
                        <a:bodyPr/>
                        <a:lstStyle/>
                        <a:p>
                          <a:pPr algn="ctr"/>
                          <a:r>
                            <a:rPr lang="en-US" sz="1600" dirty="0">
                              <a:latin typeface="Times New Roman" panose="02020603050405020304" pitchFamily="18" charset="0"/>
                              <a:cs typeface="Times New Roman" panose="02020603050405020304" pitchFamily="18" charset="0"/>
                            </a:rPr>
                            <a:t>5</a:t>
                          </a:r>
                          <a:endParaRPr lang="hi-IN" sz="1600" dirty="0">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extLst>
                      <a:ext uri="{0D108BD9-81ED-4DB2-BD59-A6C34878D82A}">
                        <a16:rowId xmlns:a16="http://schemas.microsoft.com/office/drawing/2014/main" val="1309245029"/>
                      </a:ext>
                    </a:extLst>
                  </a:tr>
                  <a:tr h="370840">
                    <a:tc>
                      <a:txBody>
                        <a:bodyPr/>
                        <a:lstStyle/>
                        <a:p>
                          <a:pPr algn="ctr"/>
                          <a:r>
                            <a:rPr lang="en-US" sz="1600" dirty="0">
                              <a:latin typeface="Times New Roman" panose="02020603050405020304" pitchFamily="18" charset="0"/>
                              <a:cs typeface="Times New Roman" panose="02020603050405020304" pitchFamily="18" charset="0"/>
                            </a:rPr>
                            <a:t>6</a:t>
                          </a:r>
                          <a:endParaRPr lang="hi-IN" sz="1600" dirty="0">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extLst>
                      <a:ext uri="{0D108BD9-81ED-4DB2-BD59-A6C34878D82A}">
                        <a16:rowId xmlns:a16="http://schemas.microsoft.com/office/drawing/2014/main" val="4064388901"/>
                      </a:ext>
                    </a:extLst>
                  </a:tr>
                  <a:tr h="370840">
                    <a:tc>
                      <a:txBody>
                        <a:bodyPr/>
                        <a:lstStyle/>
                        <a:p>
                          <a:pPr algn="ctr"/>
                          <a:r>
                            <a:rPr lang="en-US" sz="1600" dirty="0">
                              <a:latin typeface="Times New Roman" panose="02020603050405020304" pitchFamily="18" charset="0"/>
                              <a:cs typeface="Times New Roman" panose="02020603050405020304" pitchFamily="18" charset="0"/>
                            </a:rPr>
                            <a:t>7</a:t>
                          </a:r>
                          <a:endParaRPr lang="hi-IN" sz="1600" dirty="0">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extLst>
                      <a:ext uri="{0D108BD9-81ED-4DB2-BD59-A6C34878D82A}">
                        <a16:rowId xmlns:a16="http://schemas.microsoft.com/office/drawing/2014/main" val="2048547072"/>
                      </a:ext>
                    </a:extLst>
                  </a:tr>
                  <a:tr h="370840">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extLst>
                      <a:ext uri="{0D108BD9-81ED-4DB2-BD59-A6C34878D82A}">
                        <a16:rowId xmlns:a16="http://schemas.microsoft.com/office/drawing/2014/main" val="2465070483"/>
                      </a:ext>
                    </a:extLst>
                  </a:tr>
                  <a:tr h="370840">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a:t>
                          </a:r>
                          <a:endParaRPr lang="hi-IN" sz="1600" dirty="0">
                            <a:latin typeface="Times New Roman" panose="02020603050405020304" pitchFamily="18" charset="0"/>
                          </a:endParaRPr>
                        </a:p>
                      </a:txBody>
                      <a:tcPr/>
                    </a:tc>
                    <a:extLst>
                      <a:ext uri="{0D108BD9-81ED-4DB2-BD59-A6C34878D82A}">
                        <a16:rowId xmlns:a16="http://schemas.microsoft.com/office/drawing/2014/main" val="1219488077"/>
                      </a:ext>
                    </a:extLst>
                  </a:tr>
                </a:tbl>
              </a:graphicData>
            </a:graphic>
          </p:graphicFrame>
        </mc:Fallback>
      </mc:AlternateContent>
      <p:sp>
        <p:nvSpPr>
          <p:cNvPr id="3" name="Right Brace 2">
            <a:extLst>
              <a:ext uri="{FF2B5EF4-FFF2-40B4-BE49-F238E27FC236}">
                <a16:creationId xmlns:a16="http://schemas.microsoft.com/office/drawing/2014/main" xmlns="" id="{7520FB01-31CD-459C-95A6-7065A2E33274}"/>
              </a:ext>
            </a:extLst>
          </p:cNvPr>
          <p:cNvSpPr/>
          <p:nvPr/>
        </p:nvSpPr>
        <p:spPr>
          <a:xfrm>
            <a:off x="4419600" y="3200400"/>
            <a:ext cx="304800" cy="685800"/>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7" name="TextBox 6">
            <a:extLst>
              <a:ext uri="{FF2B5EF4-FFF2-40B4-BE49-F238E27FC236}">
                <a16:creationId xmlns:a16="http://schemas.microsoft.com/office/drawing/2014/main" xmlns="" id="{977DAE7A-CA63-4954-840D-E66EF182D895}"/>
              </a:ext>
            </a:extLst>
          </p:cNvPr>
          <p:cNvSpPr txBox="1"/>
          <p:nvPr/>
        </p:nvSpPr>
        <p:spPr>
          <a:xfrm>
            <a:off x="4724400" y="3352800"/>
            <a:ext cx="13260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Same states </a:t>
            </a:r>
            <a:endParaRPr lang="hi-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6AE784E5-CD22-48D2-A0AB-568E3142D045}"/>
                  </a:ext>
                </a:extLst>
              </p:cNvPr>
              <p:cNvSpPr txBox="1"/>
              <p:nvPr/>
            </p:nvSpPr>
            <p:spPr>
              <a:xfrm>
                <a:off x="6050404" y="3346155"/>
                <a:ext cx="1561005"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cs typeface="Times New Roman" panose="02020603050405020304" pitchFamily="18" charset="0"/>
                        </a:rPr>
                        <m:t>𝑁</m:t>
                      </m:r>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&gt;3</m:t>
                      </m:r>
                    </m:oMath>
                  </m:oMathPara>
                </a14:m>
                <a:endParaRPr lang="hi-IN" dirty="0"/>
              </a:p>
            </p:txBody>
          </p:sp>
        </mc:Choice>
        <mc:Fallback xmlns="">
          <p:sp>
            <p:nvSpPr>
              <p:cNvPr id="12" name="TextBox 11">
                <a:extLst>
                  <a:ext uri="{FF2B5EF4-FFF2-40B4-BE49-F238E27FC236}">
                    <a16:creationId xmlns:a16="http://schemas.microsoft.com/office/drawing/2014/main" id="{6AE784E5-CD22-48D2-A0AB-568E3142D045}"/>
                  </a:ext>
                </a:extLst>
              </p:cNvPr>
              <p:cNvSpPr txBox="1">
                <a:spLocks noRot="1" noChangeAspect="1" noMove="1" noResize="1" noEditPoints="1" noAdjustHandles="1" noChangeArrowheads="1" noChangeShapeType="1" noTextEdit="1"/>
              </p:cNvSpPr>
              <p:nvPr/>
            </p:nvSpPr>
            <p:spPr>
              <a:xfrm>
                <a:off x="6050404" y="3346155"/>
                <a:ext cx="1561005" cy="369332"/>
              </a:xfrm>
              <a:prstGeom prst="rect">
                <a:avLst/>
              </a:prstGeom>
              <a:blipFill>
                <a:blip r:embed="rId5"/>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F3EF18CE-B5A3-4043-B4D7-41D3B7F424AC}"/>
                  </a:ext>
                </a:extLst>
              </p:cNvPr>
              <p:cNvSpPr txBox="1"/>
              <p:nvPr/>
            </p:nvSpPr>
            <p:spPr>
              <a:xfrm>
                <a:off x="6050403" y="3853296"/>
                <a:ext cx="1561005"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effectLst/>
                          <a:latin typeface="Cambria Math" panose="02040503050406030204" pitchFamily="18" charset="0"/>
                          <a:cs typeface="Times New Roman" panose="02020603050405020304" pitchFamily="18" charset="0"/>
                        </a:rPr>
                        <m:t>𝑁</m:t>
                      </m:r>
                      <m:r>
                        <a:rPr lang="en-US" sz="1800" b="0" i="1" smtClean="0">
                          <a:effectLst/>
                          <a:latin typeface="Cambria Math" panose="02040503050406030204" pitchFamily="18" charset="0"/>
                          <a:cs typeface="Times New Roman" panose="02020603050405020304" pitchFamily="18" charset="0"/>
                        </a:rPr>
                        <m:t>=4</m:t>
                      </m:r>
                    </m:oMath>
                  </m:oMathPara>
                </a14:m>
                <a:endParaRPr lang="hi-IN" dirty="0"/>
              </a:p>
            </p:txBody>
          </p:sp>
        </mc:Choice>
        <mc:Fallback xmlns="">
          <p:sp>
            <p:nvSpPr>
              <p:cNvPr id="11" name="TextBox 10">
                <a:extLst>
                  <a:ext uri="{FF2B5EF4-FFF2-40B4-BE49-F238E27FC236}">
                    <a16:creationId xmlns:a16="http://schemas.microsoft.com/office/drawing/2014/main" id="{F3EF18CE-B5A3-4043-B4D7-41D3B7F424AC}"/>
                  </a:ext>
                </a:extLst>
              </p:cNvPr>
              <p:cNvSpPr txBox="1">
                <a:spLocks noRot="1" noChangeAspect="1" noMove="1" noResize="1" noEditPoints="1" noAdjustHandles="1" noChangeArrowheads="1" noChangeShapeType="1" noTextEdit="1"/>
              </p:cNvSpPr>
              <p:nvPr/>
            </p:nvSpPr>
            <p:spPr>
              <a:xfrm>
                <a:off x="6050403" y="3853296"/>
                <a:ext cx="1561005" cy="369332"/>
              </a:xfrm>
              <a:prstGeom prst="rect">
                <a:avLst/>
              </a:prstGeom>
              <a:blipFill>
                <a:blip r:embed="rId6"/>
                <a:stretch>
                  <a:fillRect/>
                </a:stretch>
              </a:blipFill>
            </p:spPr>
            <p:txBody>
              <a:bodyPr/>
              <a:lstStyle/>
              <a:p>
                <a:r>
                  <a:rPr lang="hi-IN">
                    <a:noFill/>
                  </a:rPr>
                  <a:t> </a:t>
                </a:r>
              </a:p>
            </p:txBody>
          </p:sp>
        </mc:Fallback>
      </mc:AlternateContent>
    </p:spTree>
    <p:extLst>
      <p:ext uri="{BB962C8B-B14F-4D97-AF65-F5344CB8AC3E}">
        <p14:creationId xmlns:p14="http://schemas.microsoft.com/office/powerpoint/2010/main" val="347351140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23B4FE5-4158-48FA-8876-692B4BDC2A68}"/>
              </a:ext>
            </a:extLst>
          </p:cNvPr>
          <p:cNvSpPr txBox="1"/>
          <p:nvPr/>
        </p:nvSpPr>
        <p:spPr>
          <a:xfrm>
            <a:off x="282034" y="1600200"/>
            <a:ext cx="855716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Generate a sequence …1101011…</a:t>
            </a:r>
            <a:endParaRPr lang="hi-IN" dirty="0">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xmlns="" id="{730C4527-D975-4CCC-8D92-8A19CFDFE6FE}"/>
                  </a:ext>
                </a:extLst>
              </p:cNvPr>
              <p:cNvGraphicFramePr>
                <a:graphicFrameLocks noGrp="1"/>
              </p:cNvGraphicFramePr>
              <p:nvPr>
                <p:extLst>
                  <p:ext uri="{D42A27DB-BD31-4B8C-83A1-F6EECF244321}">
                    <p14:modId xmlns:p14="http://schemas.microsoft.com/office/powerpoint/2010/main" val="453723660"/>
                  </p:ext>
                </p:extLst>
              </p:nvPr>
            </p:nvGraphicFramePr>
            <p:xfrm>
              <a:off x="460375" y="2057400"/>
              <a:ext cx="7164790" cy="4378960"/>
            </p:xfrm>
            <a:graphic>
              <a:graphicData uri="http://schemas.openxmlformats.org/drawingml/2006/table">
                <a:tbl>
                  <a:tblPr firstRow="1" bandRow="1">
                    <a:tableStyleId>{5940675A-B579-460E-94D1-54222C63F5DA}</a:tableStyleId>
                  </a:tblPr>
                  <a:tblGrid>
                    <a:gridCol w="2321318">
                      <a:extLst>
                        <a:ext uri="{9D8B030D-6E8A-4147-A177-3AD203B41FA5}">
                          <a16:colId xmlns:a16="http://schemas.microsoft.com/office/drawing/2014/main" xmlns="" val="719123306"/>
                        </a:ext>
                      </a:extLst>
                    </a:gridCol>
                    <a:gridCol w="920962">
                      <a:extLst>
                        <a:ext uri="{9D8B030D-6E8A-4147-A177-3AD203B41FA5}">
                          <a16:colId xmlns:a16="http://schemas.microsoft.com/office/drawing/2014/main" xmlns="" val="3108552132"/>
                        </a:ext>
                      </a:extLst>
                    </a:gridCol>
                    <a:gridCol w="920962">
                      <a:extLst>
                        <a:ext uri="{9D8B030D-6E8A-4147-A177-3AD203B41FA5}">
                          <a16:colId xmlns:a16="http://schemas.microsoft.com/office/drawing/2014/main" xmlns="" val="2818074742"/>
                        </a:ext>
                      </a:extLst>
                    </a:gridCol>
                    <a:gridCol w="912483">
                      <a:extLst>
                        <a:ext uri="{9D8B030D-6E8A-4147-A177-3AD203B41FA5}">
                          <a16:colId xmlns:a16="http://schemas.microsoft.com/office/drawing/2014/main" xmlns="" val="901901722"/>
                        </a:ext>
                      </a:extLst>
                    </a:gridCol>
                    <a:gridCol w="920962">
                      <a:extLst>
                        <a:ext uri="{9D8B030D-6E8A-4147-A177-3AD203B41FA5}">
                          <a16:colId xmlns:a16="http://schemas.microsoft.com/office/drawing/2014/main" xmlns="" val="3427252494"/>
                        </a:ext>
                      </a:extLst>
                    </a:gridCol>
                    <a:gridCol w="1168103">
                      <a:extLst>
                        <a:ext uri="{9D8B030D-6E8A-4147-A177-3AD203B41FA5}">
                          <a16:colId xmlns:a16="http://schemas.microsoft.com/office/drawing/2014/main" xmlns="" val="1985035760"/>
                        </a:ext>
                      </a:extLst>
                    </a:gridCol>
                  </a:tblGrid>
                  <a:tr h="320040">
                    <a:tc rowSpan="2">
                      <a:txBody>
                        <a:bodyPr/>
                        <a:lstStyle/>
                        <a:p>
                          <a:pPr algn="ctr"/>
                          <a:r>
                            <a:rPr lang="en-US" sz="1600" dirty="0">
                              <a:latin typeface="Times New Roman" panose="02020603050405020304" pitchFamily="18" charset="0"/>
                              <a:cs typeface="Times New Roman" panose="02020603050405020304" pitchFamily="18" charset="0"/>
                            </a:rPr>
                            <a:t>No. of </a:t>
                          </a:r>
                        </a:p>
                        <a:p>
                          <a:pPr algn="ctr"/>
                          <a:r>
                            <a:rPr lang="en-US" sz="1600" dirty="0">
                              <a:latin typeface="Times New Roman" panose="02020603050405020304" pitchFamily="18" charset="0"/>
                              <a:cs typeface="Times New Roman" panose="02020603050405020304" pitchFamily="18" charset="0"/>
                            </a:rPr>
                            <a:t>clock pulses</a:t>
                          </a:r>
                          <a:endParaRPr lang="hi-IN" sz="1600" dirty="0">
                            <a:latin typeface="Times New Roman" panose="02020603050405020304" pitchFamily="18" charset="0"/>
                          </a:endParaRPr>
                        </a:p>
                      </a:txBody>
                      <a:tcPr/>
                    </a:tc>
                    <a:tc gridSpan="4">
                      <a:txBody>
                        <a:bodyPr/>
                        <a:lstStyle/>
                        <a:p>
                          <a:pPr algn="ctr"/>
                          <a:r>
                            <a:rPr lang="en-US" sz="1600" dirty="0">
                              <a:latin typeface="Times New Roman" panose="02020603050405020304" pitchFamily="18" charset="0"/>
                              <a:cs typeface="Times New Roman" panose="02020603050405020304" pitchFamily="18" charset="0"/>
                            </a:rPr>
                            <a:t>Flip-flop outputs </a:t>
                          </a:r>
                          <a:endParaRPr lang="hi-IN" sz="1600" dirty="0">
                            <a:latin typeface="Times New Roman" panose="02020603050405020304" pitchFamily="18" charset="0"/>
                          </a:endParaRPr>
                        </a:p>
                      </a:txBody>
                      <a:tcPr/>
                    </a:tc>
                    <a:tc hMerge="1">
                      <a:txBody>
                        <a:bodyPr/>
                        <a:lstStyle/>
                        <a:p>
                          <a:endParaRPr lang="hi-IN" dirty="0"/>
                        </a:p>
                      </a:txBody>
                      <a:tcPr/>
                    </a:tc>
                    <a:tc hMerge="1">
                      <a:txBody>
                        <a:bodyPr/>
                        <a:lstStyle/>
                        <a:p>
                          <a:endParaRPr lang="hi-IN" dirty="0"/>
                        </a:p>
                      </a:txBody>
                      <a:tcPr/>
                    </a:tc>
                    <a:tc hMerge="1">
                      <a:txBody>
                        <a:bodyPr/>
                        <a:lstStyle/>
                        <a:p>
                          <a:endParaRPr lang="hi-IN"/>
                        </a:p>
                      </a:txBody>
                      <a:tcPr/>
                    </a:tc>
                    <a:tc rowSpan="2">
                      <a:txBody>
                        <a:bodyPr/>
                        <a:lstStyle/>
                        <a:p>
                          <a:pPr algn="ctr"/>
                          <a:r>
                            <a:rPr lang="en-US" sz="1600" dirty="0">
                              <a:latin typeface="Times New Roman" panose="02020603050405020304" pitchFamily="18" charset="0"/>
                            </a:rPr>
                            <a:t>Serial input Y</a:t>
                          </a:r>
                          <a:endParaRPr lang="hi-IN" sz="1600" dirty="0">
                            <a:latin typeface="Times New Roman" panose="02020603050405020304" pitchFamily="18" charset="0"/>
                          </a:endParaRPr>
                        </a:p>
                      </a:txBody>
                      <a:tcPr/>
                    </a:tc>
                    <a:extLst>
                      <a:ext uri="{0D108BD9-81ED-4DB2-BD59-A6C34878D82A}">
                        <a16:rowId xmlns:a16="http://schemas.microsoft.com/office/drawing/2014/main" xmlns="" val="957986729"/>
                      </a:ext>
                    </a:extLst>
                  </a:tr>
                  <a:tr h="320040">
                    <a:tc vMerge="1">
                      <a:txBody>
                        <a:bodyPr/>
                        <a:lstStyle/>
                        <a:p>
                          <a:endParaRPr lang="hi-IN"/>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3</m:t>
                                    </m:r>
                                  </m:sub>
                                </m:sSub>
                              </m:oMath>
                            </m:oMathPara>
                          </a14:m>
                          <a:endParaRPr lang="hi-IN" sz="160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2</m:t>
                                    </m:r>
                                  </m:sub>
                                </m:sSub>
                              </m:oMath>
                            </m:oMathPara>
                          </a14:m>
                          <a:endParaRPr lang="hi-IN" sz="160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1</m:t>
                                    </m:r>
                                  </m:sub>
                                </m:sSub>
                              </m:oMath>
                            </m:oMathPara>
                          </a14:m>
                          <a:endParaRPr lang="hi-IN" sz="1600" dirty="0">
                            <a:latin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0</m:t>
                                    </m:r>
                                  </m:sub>
                                </m:sSub>
                              </m:oMath>
                            </m:oMathPara>
                          </a14:m>
                          <a:endParaRPr lang="hi-IN" sz="1600" dirty="0">
                            <a:latin typeface="Times New Roman" panose="02020603050405020304" pitchFamily="18" charset="0"/>
                          </a:endParaRPr>
                        </a:p>
                      </a:txBody>
                      <a:tcPr/>
                    </a:tc>
                    <a:tc vMerge="1">
                      <a:txBody>
                        <a:bodyPr/>
                        <a:lstStyle/>
                        <a:p>
                          <a:pPr algn="ctr"/>
                          <a:r>
                            <a:rPr lang="en-US" sz="1600" dirty="0">
                              <a:latin typeface="Times New Roman" panose="02020603050405020304" pitchFamily="18" charset="0"/>
                            </a:rPr>
                            <a:t>Serial input Y</a:t>
                          </a:r>
                          <a:endParaRPr lang="hi-IN" sz="1600" dirty="0">
                            <a:latin typeface="Times New Roman" panose="02020603050405020304" pitchFamily="18" charset="0"/>
                          </a:endParaRPr>
                        </a:p>
                      </a:txBody>
                      <a:tcPr/>
                    </a:tc>
                    <a:extLst>
                      <a:ext uri="{0D108BD9-81ED-4DB2-BD59-A6C34878D82A}">
                        <a16:rowId xmlns:a16="http://schemas.microsoft.com/office/drawing/2014/main" xmlns="" val="567023835"/>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4">
                                  <a:lumMod val="75000"/>
                                </a:schemeClr>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113669652"/>
                      </a:ext>
                    </a:extLst>
                  </a:tr>
                  <a:tr h="370840">
                    <a:tc>
                      <a:txBody>
                        <a:bodyPr/>
                        <a:lstStyle/>
                        <a:p>
                          <a:pPr algn="ctr"/>
                          <a:r>
                            <a:rPr lang="en-US" sz="1600" dirty="0">
                              <a:latin typeface="Times New Roman" panose="02020603050405020304" pitchFamily="18" charset="0"/>
                              <a:cs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0</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715773330"/>
                      </a:ext>
                    </a:extLst>
                  </a:tr>
                  <a:tr h="370840">
                    <a:tc>
                      <a:txBody>
                        <a:bodyPr/>
                        <a:lstStyle/>
                        <a:p>
                          <a:pPr algn="ctr"/>
                          <a:r>
                            <a:rPr lang="en-US" sz="1600" dirty="0">
                              <a:latin typeface="Times New Roman" panose="02020603050405020304" pitchFamily="18" charset="0"/>
                              <a:cs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2">
                                  <a:lumMod val="25000"/>
                                </a:schemeClr>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3861921102"/>
                      </a:ext>
                    </a:extLst>
                  </a:tr>
                  <a:tr h="370840">
                    <a:tc>
                      <a:txBody>
                        <a:bodyPr/>
                        <a:lstStyle/>
                        <a:p>
                          <a:pPr algn="ctr"/>
                          <a:r>
                            <a:rPr lang="en-US" sz="1600" dirty="0">
                              <a:latin typeface="Times New Roman" panose="02020603050405020304" pitchFamily="18" charset="0"/>
                              <a:cs typeface="Times New Roman" panose="02020603050405020304" pitchFamily="18" charset="0"/>
                            </a:rPr>
                            <a:t>4</a:t>
                          </a:r>
                          <a:endParaRPr lang="hi-IN" sz="1600" dirty="0">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Times New Roman" panose="02020603050405020304" pitchFamily="18" charset="0"/>
                            </a:rPr>
                            <a:t>1</a:t>
                          </a:r>
                          <a:endParaRPr lang="hi-IN" sz="1600" dirty="0">
                            <a:solidFill>
                              <a:srgbClr val="FF2507"/>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0</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1497056439"/>
                      </a:ext>
                    </a:extLst>
                  </a:tr>
                  <a:tr h="370840">
                    <a:tc>
                      <a:txBody>
                        <a:bodyPr/>
                        <a:lstStyle/>
                        <a:p>
                          <a:pPr algn="ctr"/>
                          <a:r>
                            <a:rPr lang="en-US" sz="1600" dirty="0">
                              <a:latin typeface="Times New Roman" panose="02020603050405020304" pitchFamily="18" charset="0"/>
                              <a:cs typeface="Times New Roman" panose="02020603050405020304" pitchFamily="18" charset="0"/>
                            </a:rPr>
                            <a:t>5</a:t>
                          </a:r>
                          <a:endParaRPr lang="hi-IN" sz="1600" dirty="0">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1309245029"/>
                      </a:ext>
                    </a:extLst>
                  </a:tr>
                  <a:tr h="370840">
                    <a:tc>
                      <a:txBody>
                        <a:bodyPr/>
                        <a:lstStyle/>
                        <a:p>
                          <a:pPr algn="ctr"/>
                          <a:r>
                            <a:rPr lang="en-US" sz="1600" dirty="0">
                              <a:latin typeface="Times New Roman" panose="02020603050405020304" pitchFamily="18" charset="0"/>
                              <a:cs typeface="Times New Roman" panose="02020603050405020304" pitchFamily="18" charset="0"/>
                            </a:rPr>
                            <a:t>6</a:t>
                          </a:r>
                          <a:endParaRPr lang="hi-IN" sz="1600" dirty="0">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4064388901"/>
                      </a:ext>
                    </a:extLst>
                  </a:tr>
                  <a:tr h="370840">
                    <a:tc>
                      <a:txBody>
                        <a:bodyPr/>
                        <a:lstStyle/>
                        <a:p>
                          <a:pPr algn="ctr"/>
                          <a:r>
                            <a:rPr lang="en-US" sz="1600" dirty="0">
                              <a:latin typeface="Times New Roman" panose="02020603050405020304" pitchFamily="18" charset="0"/>
                              <a:cs typeface="Times New Roman" panose="02020603050405020304" pitchFamily="18" charset="0"/>
                            </a:rPr>
                            <a:t>7</a:t>
                          </a:r>
                          <a:endParaRPr lang="hi-IN" sz="1600" dirty="0">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xmlns="" val="2048547072"/>
                      </a:ext>
                    </a:extLst>
                  </a:tr>
                  <a:tr h="37084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extLst>
                      <a:ext uri="{0D108BD9-81ED-4DB2-BD59-A6C34878D82A}">
                        <a16:rowId xmlns:a16="http://schemas.microsoft.com/office/drawing/2014/main" xmlns="" val="2465070483"/>
                      </a:ext>
                    </a:extLst>
                  </a:tr>
                  <a:tr h="370840">
                    <a:tc>
                      <a:txBody>
                        <a:bodyPr/>
                        <a:lstStyle/>
                        <a:p>
                          <a:pPr algn="ctr"/>
                          <a:r>
                            <a:rPr lang="en-US" sz="1600" dirty="0">
                              <a:latin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xmlns="" val="1219488077"/>
                      </a:ext>
                    </a:extLst>
                  </a:tr>
                  <a:tr h="370840">
                    <a:tc>
                      <a:txBody>
                        <a:bodyPr/>
                        <a:lstStyle/>
                        <a:p>
                          <a:pPr algn="ctr"/>
                          <a:r>
                            <a:rPr lang="en-US" sz="1600" dirty="0">
                              <a:latin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extLst>
                      <a:ext uri="{0D108BD9-81ED-4DB2-BD59-A6C34878D82A}">
                        <a16:rowId xmlns:a16="http://schemas.microsoft.com/office/drawing/2014/main" xmlns="" val="509881090"/>
                      </a:ext>
                    </a:extLst>
                  </a:tr>
                </a:tbl>
              </a:graphicData>
            </a:graphic>
          </p:graphicFrame>
        </mc:Choice>
        <mc:Fallback xmlns="">
          <p:graphicFrame>
            <p:nvGraphicFramePr>
              <p:cNvPr id="2" name="Table 2">
                <a:extLst>
                  <a:ext uri="{FF2B5EF4-FFF2-40B4-BE49-F238E27FC236}">
                    <a16:creationId xmlns:a16="http://schemas.microsoft.com/office/drawing/2014/main" id="{730C4527-D975-4CCC-8D92-8A19CFDFE6FE}"/>
                  </a:ext>
                </a:extLst>
              </p:cNvPr>
              <p:cNvGraphicFramePr>
                <a:graphicFrameLocks noGrp="1"/>
              </p:cNvGraphicFramePr>
              <p:nvPr>
                <p:extLst>
                  <p:ext uri="{D42A27DB-BD31-4B8C-83A1-F6EECF244321}">
                    <p14:modId xmlns:p14="http://schemas.microsoft.com/office/powerpoint/2010/main" val="453723660"/>
                  </p:ext>
                </p:extLst>
              </p:nvPr>
            </p:nvGraphicFramePr>
            <p:xfrm>
              <a:off x="460375" y="2057400"/>
              <a:ext cx="7164790" cy="4378960"/>
            </p:xfrm>
            <a:graphic>
              <a:graphicData uri="http://schemas.openxmlformats.org/drawingml/2006/table">
                <a:tbl>
                  <a:tblPr firstRow="1" bandRow="1">
                    <a:tableStyleId>{5940675A-B579-460E-94D1-54222C63F5DA}</a:tableStyleId>
                  </a:tblPr>
                  <a:tblGrid>
                    <a:gridCol w="2321318">
                      <a:extLst>
                        <a:ext uri="{9D8B030D-6E8A-4147-A177-3AD203B41FA5}">
                          <a16:colId xmlns:a16="http://schemas.microsoft.com/office/drawing/2014/main" val="719123306"/>
                        </a:ext>
                      </a:extLst>
                    </a:gridCol>
                    <a:gridCol w="920962">
                      <a:extLst>
                        <a:ext uri="{9D8B030D-6E8A-4147-A177-3AD203B41FA5}">
                          <a16:colId xmlns:a16="http://schemas.microsoft.com/office/drawing/2014/main" val="3108552132"/>
                        </a:ext>
                      </a:extLst>
                    </a:gridCol>
                    <a:gridCol w="920962">
                      <a:extLst>
                        <a:ext uri="{9D8B030D-6E8A-4147-A177-3AD203B41FA5}">
                          <a16:colId xmlns:a16="http://schemas.microsoft.com/office/drawing/2014/main" val="2818074742"/>
                        </a:ext>
                      </a:extLst>
                    </a:gridCol>
                    <a:gridCol w="912483">
                      <a:extLst>
                        <a:ext uri="{9D8B030D-6E8A-4147-A177-3AD203B41FA5}">
                          <a16:colId xmlns:a16="http://schemas.microsoft.com/office/drawing/2014/main" val="901901722"/>
                        </a:ext>
                      </a:extLst>
                    </a:gridCol>
                    <a:gridCol w="920962">
                      <a:extLst>
                        <a:ext uri="{9D8B030D-6E8A-4147-A177-3AD203B41FA5}">
                          <a16:colId xmlns:a16="http://schemas.microsoft.com/office/drawing/2014/main" val="3427252494"/>
                        </a:ext>
                      </a:extLst>
                    </a:gridCol>
                    <a:gridCol w="1168103">
                      <a:extLst>
                        <a:ext uri="{9D8B030D-6E8A-4147-A177-3AD203B41FA5}">
                          <a16:colId xmlns:a16="http://schemas.microsoft.com/office/drawing/2014/main" val="1985035760"/>
                        </a:ext>
                      </a:extLst>
                    </a:gridCol>
                  </a:tblGrid>
                  <a:tr h="335280">
                    <a:tc rowSpan="2">
                      <a:txBody>
                        <a:bodyPr/>
                        <a:lstStyle/>
                        <a:p>
                          <a:pPr algn="ctr"/>
                          <a:r>
                            <a:rPr lang="en-US" sz="1600" dirty="0">
                              <a:latin typeface="Times New Roman" panose="02020603050405020304" pitchFamily="18" charset="0"/>
                              <a:cs typeface="Times New Roman" panose="02020603050405020304" pitchFamily="18" charset="0"/>
                            </a:rPr>
                            <a:t>No. of </a:t>
                          </a:r>
                        </a:p>
                        <a:p>
                          <a:pPr algn="ctr"/>
                          <a:r>
                            <a:rPr lang="en-US" sz="1600" dirty="0">
                              <a:latin typeface="Times New Roman" panose="02020603050405020304" pitchFamily="18" charset="0"/>
                              <a:cs typeface="Times New Roman" panose="02020603050405020304" pitchFamily="18" charset="0"/>
                            </a:rPr>
                            <a:t>clock pulses</a:t>
                          </a:r>
                          <a:endParaRPr lang="hi-IN" sz="1600" dirty="0">
                            <a:latin typeface="Times New Roman" panose="02020603050405020304" pitchFamily="18" charset="0"/>
                          </a:endParaRPr>
                        </a:p>
                      </a:txBody>
                      <a:tcPr/>
                    </a:tc>
                    <a:tc gridSpan="4">
                      <a:txBody>
                        <a:bodyPr/>
                        <a:lstStyle/>
                        <a:p>
                          <a:pPr algn="ctr"/>
                          <a:r>
                            <a:rPr lang="en-US" sz="1600" dirty="0">
                              <a:latin typeface="Times New Roman" panose="02020603050405020304" pitchFamily="18" charset="0"/>
                              <a:cs typeface="Times New Roman" panose="02020603050405020304" pitchFamily="18" charset="0"/>
                            </a:rPr>
                            <a:t>Flip-flop outputs </a:t>
                          </a:r>
                          <a:endParaRPr lang="hi-IN" sz="1600" dirty="0">
                            <a:latin typeface="Times New Roman" panose="02020603050405020304" pitchFamily="18" charset="0"/>
                          </a:endParaRPr>
                        </a:p>
                      </a:txBody>
                      <a:tcPr/>
                    </a:tc>
                    <a:tc hMerge="1">
                      <a:txBody>
                        <a:bodyPr/>
                        <a:lstStyle/>
                        <a:p>
                          <a:endParaRPr lang="hi-IN" dirty="0"/>
                        </a:p>
                      </a:txBody>
                      <a:tcPr/>
                    </a:tc>
                    <a:tc hMerge="1">
                      <a:txBody>
                        <a:bodyPr/>
                        <a:lstStyle/>
                        <a:p>
                          <a:endParaRPr lang="hi-IN" dirty="0"/>
                        </a:p>
                      </a:txBody>
                      <a:tcPr/>
                    </a:tc>
                    <a:tc hMerge="1">
                      <a:txBody>
                        <a:bodyPr/>
                        <a:lstStyle/>
                        <a:p>
                          <a:endParaRPr lang="hi-IN"/>
                        </a:p>
                      </a:txBody>
                      <a:tcPr/>
                    </a:tc>
                    <a:tc rowSpan="2">
                      <a:txBody>
                        <a:bodyPr/>
                        <a:lstStyle/>
                        <a:p>
                          <a:pPr algn="ctr"/>
                          <a:r>
                            <a:rPr lang="en-US" sz="1600" dirty="0">
                              <a:latin typeface="Times New Roman" panose="02020603050405020304" pitchFamily="18" charset="0"/>
                            </a:rPr>
                            <a:t>Serial input Y</a:t>
                          </a:r>
                          <a:endParaRPr lang="hi-IN" sz="1600" dirty="0">
                            <a:latin typeface="Times New Roman" panose="02020603050405020304" pitchFamily="18" charset="0"/>
                          </a:endParaRPr>
                        </a:p>
                      </a:txBody>
                      <a:tcPr/>
                    </a:tc>
                    <a:extLst>
                      <a:ext uri="{0D108BD9-81ED-4DB2-BD59-A6C34878D82A}">
                        <a16:rowId xmlns:a16="http://schemas.microsoft.com/office/drawing/2014/main" val="957986729"/>
                      </a:ext>
                    </a:extLst>
                  </a:tr>
                  <a:tr h="335280">
                    <a:tc vMerge="1">
                      <a:txBody>
                        <a:bodyPr/>
                        <a:lstStyle/>
                        <a:p>
                          <a:endParaRPr lang="hi-IN"/>
                        </a:p>
                      </a:txBody>
                      <a:tcPr/>
                    </a:tc>
                    <a:tc>
                      <a:txBody>
                        <a:bodyPr/>
                        <a:lstStyle/>
                        <a:p>
                          <a:endParaRPr lang="hi-IN"/>
                        </a:p>
                      </a:txBody>
                      <a:tcPr>
                        <a:blipFill>
                          <a:blip r:embed="rId3"/>
                          <a:stretch>
                            <a:fillRect l="-252980" t="-107273" r="-427815" b="-1120000"/>
                          </a:stretch>
                        </a:blipFill>
                      </a:tcPr>
                    </a:tc>
                    <a:tc>
                      <a:txBody>
                        <a:bodyPr/>
                        <a:lstStyle/>
                        <a:p>
                          <a:endParaRPr lang="hi-IN"/>
                        </a:p>
                      </a:txBody>
                      <a:tcPr>
                        <a:blipFill>
                          <a:blip r:embed="rId3"/>
                          <a:stretch>
                            <a:fillRect l="-352980" t="-107273" r="-327815" b="-1120000"/>
                          </a:stretch>
                        </a:blipFill>
                      </a:tcPr>
                    </a:tc>
                    <a:tc>
                      <a:txBody>
                        <a:bodyPr/>
                        <a:lstStyle/>
                        <a:p>
                          <a:endParaRPr lang="hi-IN"/>
                        </a:p>
                      </a:txBody>
                      <a:tcPr>
                        <a:blipFill>
                          <a:blip r:embed="rId3"/>
                          <a:stretch>
                            <a:fillRect l="-456000" t="-107273" r="-230000" b="-1120000"/>
                          </a:stretch>
                        </a:blipFill>
                      </a:tcPr>
                    </a:tc>
                    <a:tc>
                      <a:txBody>
                        <a:bodyPr/>
                        <a:lstStyle/>
                        <a:p>
                          <a:endParaRPr lang="hi-IN"/>
                        </a:p>
                      </a:txBody>
                      <a:tcPr>
                        <a:blipFill>
                          <a:blip r:embed="rId3"/>
                          <a:stretch>
                            <a:fillRect l="-552318" t="-107273" r="-128477" b="-1120000"/>
                          </a:stretch>
                        </a:blipFill>
                      </a:tcPr>
                    </a:tc>
                    <a:tc vMerge="1">
                      <a:txBody>
                        <a:bodyPr/>
                        <a:lstStyle/>
                        <a:p>
                          <a:pPr algn="ctr"/>
                          <a:r>
                            <a:rPr lang="en-US" sz="1600" dirty="0">
                              <a:latin typeface="Times New Roman" panose="02020603050405020304" pitchFamily="18" charset="0"/>
                            </a:rPr>
                            <a:t>Serial input Y</a:t>
                          </a:r>
                          <a:endParaRPr lang="hi-IN" sz="1600" dirty="0">
                            <a:latin typeface="Times New Roman" panose="02020603050405020304" pitchFamily="18" charset="0"/>
                          </a:endParaRPr>
                        </a:p>
                      </a:txBody>
                      <a:tcPr/>
                    </a:tc>
                    <a:extLst>
                      <a:ext uri="{0D108BD9-81ED-4DB2-BD59-A6C34878D82A}">
                        <a16:rowId xmlns:a16="http://schemas.microsoft.com/office/drawing/2014/main" val="567023835"/>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4">
                                  <a:lumMod val="75000"/>
                                </a:schemeClr>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113669652"/>
                      </a:ext>
                    </a:extLst>
                  </a:tr>
                  <a:tr h="370840">
                    <a:tc>
                      <a:txBody>
                        <a:bodyPr/>
                        <a:lstStyle/>
                        <a:p>
                          <a:pPr algn="ctr"/>
                          <a:r>
                            <a:rPr lang="en-US" sz="1600" dirty="0">
                              <a:latin typeface="Times New Roman" panose="02020603050405020304" pitchFamily="18" charset="0"/>
                              <a:cs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0</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715773330"/>
                      </a:ext>
                    </a:extLst>
                  </a:tr>
                  <a:tr h="370840">
                    <a:tc>
                      <a:txBody>
                        <a:bodyPr/>
                        <a:lstStyle/>
                        <a:p>
                          <a:pPr algn="ctr"/>
                          <a:r>
                            <a:rPr lang="en-US" sz="1600" dirty="0">
                              <a:latin typeface="Times New Roman" panose="02020603050405020304" pitchFamily="18" charset="0"/>
                              <a:cs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algn="ctr"/>
                          <a:r>
                            <a:rPr lang="en-US" sz="1600" dirty="0">
                              <a:solidFill>
                                <a:srgbClr val="FF0000"/>
                              </a:solidFill>
                              <a:latin typeface="Times New Roman" panose="02020603050405020304" pitchFamily="18" charset="0"/>
                            </a:rPr>
                            <a:t>1</a:t>
                          </a:r>
                          <a:endParaRPr lang="hi-IN" sz="1600" dirty="0">
                            <a:solidFill>
                              <a:srgbClr val="FF000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2">
                                  <a:lumMod val="25000"/>
                                </a:schemeClr>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3861921102"/>
                      </a:ext>
                    </a:extLst>
                  </a:tr>
                  <a:tr h="370840">
                    <a:tc>
                      <a:txBody>
                        <a:bodyPr/>
                        <a:lstStyle/>
                        <a:p>
                          <a:pPr algn="ctr"/>
                          <a:r>
                            <a:rPr lang="en-US" sz="1600" dirty="0">
                              <a:latin typeface="Times New Roman" panose="02020603050405020304" pitchFamily="18" charset="0"/>
                              <a:cs typeface="Times New Roman" panose="02020603050405020304" pitchFamily="18" charset="0"/>
                            </a:rPr>
                            <a:t>4</a:t>
                          </a:r>
                          <a:endParaRPr lang="hi-IN" sz="1600" dirty="0">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algn="ctr"/>
                          <a:r>
                            <a:rPr lang="en-US" sz="1600" dirty="0">
                              <a:solidFill>
                                <a:srgbClr val="00B050"/>
                              </a:solidFill>
                              <a:latin typeface="Times New Roman" panose="02020603050405020304" pitchFamily="18" charset="0"/>
                            </a:rPr>
                            <a:t>1</a:t>
                          </a:r>
                          <a:endParaRPr lang="hi-IN" sz="1600" dirty="0">
                            <a:solidFill>
                              <a:srgbClr val="00B05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FF0000"/>
                              </a:solidFill>
                              <a:latin typeface="Times New Roman" panose="02020603050405020304" pitchFamily="18" charset="0"/>
                            </a:rPr>
                            <a:t>1</a:t>
                          </a:r>
                          <a:endParaRPr lang="hi-IN" sz="1600" dirty="0">
                            <a:solidFill>
                              <a:srgbClr val="FF2507"/>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0</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1497056439"/>
                      </a:ext>
                    </a:extLst>
                  </a:tr>
                  <a:tr h="370840">
                    <a:tc>
                      <a:txBody>
                        <a:bodyPr/>
                        <a:lstStyle/>
                        <a:p>
                          <a:pPr algn="ctr"/>
                          <a:r>
                            <a:rPr lang="en-US" sz="1600" dirty="0">
                              <a:latin typeface="Times New Roman" panose="02020603050405020304" pitchFamily="18" charset="0"/>
                              <a:cs typeface="Times New Roman" panose="02020603050405020304" pitchFamily="18" charset="0"/>
                            </a:rPr>
                            <a:t>5</a:t>
                          </a:r>
                          <a:endParaRPr lang="hi-IN" sz="1600" dirty="0">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algn="ctr"/>
                          <a:r>
                            <a:rPr lang="en-US" sz="1600" dirty="0">
                              <a:solidFill>
                                <a:srgbClr val="0070C0"/>
                              </a:solidFill>
                              <a:latin typeface="Times New Roman" panose="02020603050405020304" pitchFamily="18" charset="0"/>
                            </a:rPr>
                            <a:t>0</a:t>
                          </a:r>
                          <a:endParaRPr lang="hi-IN" sz="1600" dirty="0">
                            <a:solidFill>
                              <a:srgbClr val="0070C0"/>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B050"/>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1309245029"/>
                      </a:ext>
                    </a:extLst>
                  </a:tr>
                  <a:tr h="370840">
                    <a:tc>
                      <a:txBody>
                        <a:bodyPr/>
                        <a:lstStyle/>
                        <a:p>
                          <a:pPr algn="ctr"/>
                          <a:r>
                            <a:rPr lang="en-US" sz="1600" dirty="0">
                              <a:latin typeface="Times New Roman" panose="02020603050405020304" pitchFamily="18" charset="0"/>
                              <a:cs typeface="Times New Roman" panose="02020603050405020304" pitchFamily="18" charset="0"/>
                            </a:rPr>
                            <a:t>6</a:t>
                          </a:r>
                          <a:endParaRPr lang="hi-IN" sz="1600" dirty="0">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algn="ctr"/>
                          <a:r>
                            <a:rPr lang="en-US" sz="1600" dirty="0">
                              <a:solidFill>
                                <a:schemeClr val="accent6">
                                  <a:lumMod val="75000"/>
                                </a:schemeClr>
                              </a:solidFill>
                              <a:latin typeface="Times New Roman" panose="02020603050405020304" pitchFamily="18" charset="0"/>
                            </a:rPr>
                            <a:t>1</a:t>
                          </a:r>
                          <a:endParaRPr lang="hi-IN" sz="1600" dirty="0">
                            <a:solidFill>
                              <a:schemeClr val="accent6">
                                <a:lumMod val="7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70C0"/>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4064388901"/>
                      </a:ext>
                    </a:extLst>
                  </a:tr>
                  <a:tr h="370840">
                    <a:tc>
                      <a:txBody>
                        <a:bodyPr/>
                        <a:lstStyle/>
                        <a:p>
                          <a:pPr algn="ctr"/>
                          <a:r>
                            <a:rPr lang="en-US" sz="1600" dirty="0">
                              <a:latin typeface="Times New Roman" panose="02020603050405020304" pitchFamily="18" charset="0"/>
                              <a:cs typeface="Times New Roman" panose="02020603050405020304" pitchFamily="18" charset="0"/>
                            </a:rPr>
                            <a:t>7</a:t>
                          </a:r>
                          <a:endParaRPr lang="hi-IN" sz="1600" dirty="0">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tc>
                      <a:txBody>
                        <a:bodyPr/>
                        <a:lstStyle/>
                        <a:p>
                          <a:pPr algn="ctr"/>
                          <a:r>
                            <a:rPr lang="en-US" sz="1600" dirty="0">
                              <a:solidFill>
                                <a:srgbClr val="FFC000"/>
                              </a:solidFill>
                              <a:latin typeface="Times New Roman" panose="02020603050405020304" pitchFamily="18" charset="0"/>
                            </a:rPr>
                            <a:t>1</a:t>
                          </a:r>
                          <a:endParaRPr lang="hi-IN" sz="1600" dirty="0">
                            <a:solidFill>
                              <a:srgbClr val="FFC000"/>
                            </a:solidFill>
                            <a:latin typeface="Times New Roman" panose="02020603050405020304" pitchFamily="18" charset="0"/>
                          </a:endParaRPr>
                        </a:p>
                      </a:txBody>
                      <a:tcPr/>
                    </a:tc>
                    <a:tc>
                      <a:txBody>
                        <a:bodyPr/>
                        <a:lstStyle/>
                        <a:p>
                          <a:pPr algn="ctr"/>
                          <a:r>
                            <a:rPr lang="en-US" sz="1600" dirty="0">
                              <a:solidFill>
                                <a:schemeClr val="accent4">
                                  <a:lumMod val="75000"/>
                                </a:schemeClr>
                              </a:solidFill>
                              <a:latin typeface="Times New Roman" panose="02020603050405020304" pitchFamily="18" charset="0"/>
                            </a:rPr>
                            <a:t>0</a:t>
                          </a:r>
                          <a:endParaRPr lang="hi-IN" sz="1600" dirty="0">
                            <a:solidFill>
                              <a:schemeClr val="accent4">
                                <a:lumMod val="75000"/>
                              </a:schemeClr>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bg2">
                                  <a:lumMod val="25000"/>
                                </a:schemeClr>
                              </a:solidFill>
                              <a:latin typeface="Times New Roman" panose="02020603050405020304" pitchFamily="18" charset="0"/>
                            </a:rPr>
                            <a:t>1</a:t>
                          </a:r>
                          <a:endParaRPr lang="hi-IN" sz="1600" dirty="0">
                            <a:solidFill>
                              <a:schemeClr val="bg2">
                                <a:lumMod val="25000"/>
                              </a:schemeClr>
                            </a:solidFill>
                            <a:latin typeface="Times New Roman" panose="02020603050405020304" pitchFamily="18" charset="0"/>
                          </a:endParaRPr>
                        </a:p>
                      </a:txBody>
                      <a:tcPr/>
                    </a:tc>
                    <a:extLst>
                      <a:ext uri="{0D108BD9-81ED-4DB2-BD59-A6C34878D82A}">
                        <a16:rowId xmlns:a16="http://schemas.microsoft.com/office/drawing/2014/main" val="2048547072"/>
                      </a:ext>
                    </a:extLst>
                  </a:tr>
                  <a:tr h="370840">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latin typeface="Times New Roman" panose="02020603050405020304" pitchFamily="18" charset="0"/>
                            </a:rPr>
                            <a:t>0</a:t>
                          </a:r>
                          <a:endParaRPr lang="hi-IN" sz="1600" dirty="0">
                            <a:solidFill>
                              <a:schemeClr val="tx1"/>
                            </a:solidFill>
                            <a:latin typeface="Times New Roman" panose="02020603050405020304" pitchFamily="18" charset="0"/>
                          </a:endParaRPr>
                        </a:p>
                      </a:txBody>
                      <a:tcPr/>
                    </a:tc>
                    <a:tc>
                      <a:txBody>
                        <a:bodyPr/>
                        <a:lstStyle/>
                        <a:p>
                          <a:pPr algn="ctr"/>
                          <a:r>
                            <a:rPr lang="en-US" sz="1600" dirty="0">
                              <a:solidFill>
                                <a:schemeClr val="tx1"/>
                              </a:solidFill>
                              <a:latin typeface="Times New Roman" panose="02020603050405020304" pitchFamily="18" charset="0"/>
                            </a:rPr>
                            <a:t>1</a:t>
                          </a:r>
                          <a:endParaRPr lang="hi-IN" sz="1600" dirty="0">
                            <a:solidFill>
                              <a:schemeClr val="tx1"/>
                            </a:solidFill>
                            <a:latin typeface="Times New Roman" panose="02020603050405020304" pitchFamily="18" charset="0"/>
                          </a:endParaRPr>
                        </a:p>
                      </a:txBody>
                      <a:tcPr/>
                    </a:tc>
                    <a:extLst>
                      <a:ext uri="{0D108BD9-81ED-4DB2-BD59-A6C34878D82A}">
                        <a16:rowId xmlns:a16="http://schemas.microsoft.com/office/drawing/2014/main" val="2465070483"/>
                      </a:ext>
                    </a:extLst>
                  </a:tr>
                  <a:tr h="370840">
                    <a:tc>
                      <a:txBody>
                        <a:bodyPr/>
                        <a:lstStyle/>
                        <a:p>
                          <a:pPr algn="ctr"/>
                          <a:r>
                            <a:rPr lang="en-US" sz="1600" dirty="0">
                              <a:latin typeface="Times New Roman" panose="02020603050405020304" pitchFamily="18" charset="0"/>
                            </a:rPr>
                            <a:t>2</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extLst>
                      <a:ext uri="{0D108BD9-81ED-4DB2-BD59-A6C34878D82A}">
                        <a16:rowId xmlns:a16="http://schemas.microsoft.com/office/drawing/2014/main" val="1219488077"/>
                      </a:ext>
                    </a:extLst>
                  </a:tr>
                  <a:tr h="370840">
                    <a:tc>
                      <a:txBody>
                        <a:bodyPr/>
                        <a:lstStyle/>
                        <a:p>
                          <a:pPr algn="ctr"/>
                          <a:r>
                            <a:rPr lang="en-US" sz="1600" dirty="0">
                              <a:latin typeface="Times New Roman" panose="02020603050405020304" pitchFamily="18" charset="0"/>
                            </a:rPr>
                            <a:t>3</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0</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tc>
                      <a:txBody>
                        <a:bodyPr/>
                        <a:lstStyle/>
                        <a:p>
                          <a:pPr algn="ctr"/>
                          <a:r>
                            <a:rPr lang="en-US" sz="1600" dirty="0">
                              <a:latin typeface="Times New Roman" panose="02020603050405020304" pitchFamily="18" charset="0"/>
                            </a:rPr>
                            <a:t>1</a:t>
                          </a:r>
                          <a:endParaRPr lang="hi-IN" sz="1600" dirty="0">
                            <a:latin typeface="Times New Roman" panose="02020603050405020304" pitchFamily="18" charset="0"/>
                          </a:endParaRPr>
                        </a:p>
                      </a:txBody>
                      <a:tcPr/>
                    </a:tc>
                    <a:extLst>
                      <a:ext uri="{0D108BD9-81ED-4DB2-BD59-A6C34878D82A}">
                        <a16:rowId xmlns:a16="http://schemas.microsoft.com/office/drawing/2014/main" val="509881090"/>
                      </a:ext>
                    </a:extLst>
                  </a:tr>
                </a:tbl>
              </a:graphicData>
            </a:graphic>
          </p:graphicFrame>
        </mc:Fallback>
      </mc:AlternateContent>
      <p:cxnSp>
        <p:nvCxnSpPr>
          <p:cNvPr id="16" name="Connector: Curved 15">
            <a:extLst>
              <a:ext uri="{FF2B5EF4-FFF2-40B4-BE49-F238E27FC236}">
                <a16:creationId xmlns:a16="http://schemas.microsoft.com/office/drawing/2014/main" xmlns="" id="{F2DA31D3-0197-4415-AE21-E7C9E0BC1F4B}"/>
              </a:ext>
            </a:extLst>
          </p:cNvPr>
          <p:cNvCxnSpPr>
            <a:cxnSpLocks/>
          </p:cNvCxnSpPr>
          <p:nvPr/>
        </p:nvCxnSpPr>
        <p:spPr>
          <a:xfrm rot="5400000">
            <a:off x="3203575" y="3091553"/>
            <a:ext cx="311150" cy="12700"/>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xmlns="" id="{F054A43F-24CB-485F-AE69-DF97140D6B8B}"/>
              </a:ext>
            </a:extLst>
          </p:cNvPr>
          <p:cNvCxnSpPr>
            <a:cxnSpLocks/>
          </p:cNvCxnSpPr>
          <p:nvPr/>
        </p:nvCxnSpPr>
        <p:spPr>
          <a:xfrm flipV="1">
            <a:off x="3505200" y="2853383"/>
            <a:ext cx="3492500" cy="146894"/>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xmlns="" id="{398993F6-9DB2-4FE6-B418-24F8441C2062}"/>
              </a:ext>
            </a:extLst>
          </p:cNvPr>
          <p:cNvSpPr/>
          <p:nvPr/>
        </p:nvSpPr>
        <p:spPr>
          <a:xfrm>
            <a:off x="3048000" y="2743200"/>
            <a:ext cx="381000" cy="2514600"/>
          </a:xfrm>
          <a:custGeom>
            <a:avLst/>
            <a:gdLst>
              <a:gd name="connsiteX0" fmla="*/ 0 w 381000"/>
              <a:gd name="connsiteY0" fmla="*/ 0 h 2514600"/>
              <a:gd name="connsiteX1" fmla="*/ 381000 w 381000"/>
              <a:gd name="connsiteY1" fmla="*/ 0 h 2514600"/>
              <a:gd name="connsiteX2" fmla="*/ 381000 w 381000"/>
              <a:gd name="connsiteY2" fmla="*/ 2514600 h 2514600"/>
              <a:gd name="connsiteX3" fmla="*/ 0 w 381000"/>
              <a:gd name="connsiteY3" fmla="*/ 2514600 h 2514600"/>
              <a:gd name="connsiteX4" fmla="*/ 0 w 381000"/>
              <a:gd name="connsiteY4" fmla="*/ 0 h 2514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0" h="2514600" extrusionOk="0">
                <a:moveTo>
                  <a:pt x="0" y="0"/>
                </a:moveTo>
                <a:cubicBezTo>
                  <a:pt x="89909" y="31705"/>
                  <a:pt x="270599" y="-12583"/>
                  <a:pt x="381000" y="0"/>
                </a:cubicBezTo>
                <a:cubicBezTo>
                  <a:pt x="402597" y="1164258"/>
                  <a:pt x="339272" y="1367989"/>
                  <a:pt x="381000" y="2514600"/>
                </a:cubicBezTo>
                <a:cubicBezTo>
                  <a:pt x="238176" y="2504978"/>
                  <a:pt x="85738" y="2527769"/>
                  <a:pt x="0" y="2514600"/>
                </a:cubicBezTo>
                <a:cubicBezTo>
                  <a:pt x="23489" y="2147499"/>
                  <a:pt x="-145948" y="1067561"/>
                  <a:pt x="0" y="0"/>
                </a:cubicBezTo>
                <a:close/>
              </a:path>
            </a:pathLst>
          </a:custGeom>
          <a:noFill/>
          <a:ln>
            <a:extLst>
              <a:ext uri="{C807C97D-BFC1-408E-A445-0C87EB9F89A2}">
                <ask:lineSketchStyleProps xmlns:ask="http://schemas.microsoft.com/office/drawing/2018/sketchyshapes" xmlns="" sd="31319655">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52624C3D-EB7E-4952-A9CE-298E7039F8D5}"/>
                  </a:ext>
                </a:extLst>
              </p:cNvPr>
              <p:cNvSpPr txBox="1"/>
              <p:nvPr/>
            </p:nvSpPr>
            <p:spPr>
              <a:xfrm>
                <a:off x="7467600" y="1593741"/>
                <a:ext cx="121920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1" i="1" smtClean="0">
                          <a:effectLst/>
                          <a:latin typeface="Cambria Math" panose="02040503050406030204" pitchFamily="18" charset="0"/>
                          <a:cs typeface="Times New Roman" panose="02020603050405020304" pitchFamily="18" charset="0"/>
                        </a:rPr>
                        <m:t>𝑵</m:t>
                      </m:r>
                      <m:r>
                        <a:rPr lang="en-US" sz="2000" b="1" i="1" smtClean="0">
                          <a:effectLst/>
                          <a:latin typeface="Cambria Math" panose="02040503050406030204" pitchFamily="18" charset="0"/>
                          <a:cs typeface="Times New Roman" panose="02020603050405020304" pitchFamily="18" charset="0"/>
                        </a:rPr>
                        <m:t>=</m:t>
                      </m:r>
                      <m:r>
                        <a:rPr lang="en-US" sz="2000" b="1" i="1" smtClean="0">
                          <a:effectLst/>
                          <a:latin typeface="Cambria Math" panose="02040503050406030204" pitchFamily="18" charset="0"/>
                          <a:cs typeface="Times New Roman" panose="02020603050405020304" pitchFamily="18" charset="0"/>
                        </a:rPr>
                        <m:t>𝟒</m:t>
                      </m:r>
                    </m:oMath>
                  </m:oMathPara>
                </a14:m>
                <a:endParaRPr lang="hi-IN" sz="2000" b="1" dirty="0"/>
              </a:p>
            </p:txBody>
          </p:sp>
        </mc:Choice>
        <mc:Fallback xmlns="">
          <p:sp>
            <p:nvSpPr>
              <p:cNvPr id="9" name="TextBox 8">
                <a:extLst>
                  <a:ext uri="{FF2B5EF4-FFF2-40B4-BE49-F238E27FC236}">
                    <a16:creationId xmlns:a16="http://schemas.microsoft.com/office/drawing/2014/main" id="{52624C3D-EB7E-4952-A9CE-298E7039F8D5}"/>
                  </a:ext>
                </a:extLst>
              </p:cNvPr>
              <p:cNvSpPr txBox="1">
                <a:spLocks noRot="1" noChangeAspect="1" noMove="1" noResize="1" noEditPoints="1" noAdjustHandles="1" noChangeArrowheads="1" noChangeShapeType="1" noTextEdit="1"/>
              </p:cNvSpPr>
              <p:nvPr/>
            </p:nvSpPr>
            <p:spPr>
              <a:xfrm>
                <a:off x="7467600" y="1593741"/>
                <a:ext cx="1219200" cy="400110"/>
              </a:xfrm>
              <a:prstGeom prst="rect">
                <a:avLst/>
              </a:prstGeom>
              <a:blipFill>
                <a:blip r:embed="rId4"/>
                <a:stretch>
                  <a:fillRect/>
                </a:stretch>
              </a:blipFill>
            </p:spPr>
            <p:txBody>
              <a:bodyPr/>
              <a:lstStyle/>
              <a:p>
                <a:r>
                  <a:rPr lang="hi-IN">
                    <a:noFill/>
                  </a:rPr>
                  <a:t> </a:t>
                </a:r>
              </a:p>
            </p:txBody>
          </p:sp>
        </mc:Fallback>
      </mc:AlternateContent>
      <p:sp>
        <p:nvSpPr>
          <p:cNvPr id="11" name="Right Brace 10">
            <a:extLst>
              <a:ext uri="{FF2B5EF4-FFF2-40B4-BE49-F238E27FC236}">
                <a16:creationId xmlns:a16="http://schemas.microsoft.com/office/drawing/2014/main" xmlns="" id="{80607C0C-C105-40EF-AFF1-E2F073A448DD}"/>
              </a:ext>
            </a:extLst>
          </p:cNvPr>
          <p:cNvSpPr/>
          <p:nvPr/>
        </p:nvSpPr>
        <p:spPr>
          <a:xfrm>
            <a:off x="7871398" y="2731746"/>
            <a:ext cx="205802" cy="3704614"/>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12" name="TextBox 11">
            <a:extLst>
              <a:ext uri="{FF2B5EF4-FFF2-40B4-BE49-F238E27FC236}">
                <a16:creationId xmlns:a16="http://schemas.microsoft.com/office/drawing/2014/main" xmlns="" id="{1D19C4D4-950C-4045-BD08-AEA498722BDB}"/>
              </a:ext>
            </a:extLst>
          </p:cNvPr>
          <p:cNvSpPr txBox="1"/>
          <p:nvPr/>
        </p:nvSpPr>
        <p:spPr>
          <a:xfrm>
            <a:off x="7690084" y="4246880"/>
            <a:ext cx="1518835" cy="646331"/>
          </a:xfrm>
          <a:prstGeom prst="rect">
            <a:avLst/>
          </a:prstGeom>
          <a:noFill/>
        </p:spPr>
        <p:txBody>
          <a:bodyPr wrap="square" rtlCol="0">
            <a:spAutoFit/>
          </a:bodyPr>
          <a:lstStyle/>
          <a:p>
            <a:pPr lvl="1"/>
            <a:r>
              <a:rPr lang="en-US" dirty="0">
                <a:latin typeface="Times New Roman" panose="02020603050405020304" pitchFamily="18" charset="0"/>
                <a:cs typeface="Times New Roman" panose="02020603050405020304" pitchFamily="18" charset="0"/>
              </a:rPr>
              <a:t>Diff. states </a:t>
            </a:r>
            <a:endParaRPr lang="hi-IN" dirty="0">
              <a:latin typeface="Times New Roman" panose="02020603050405020304" pitchFamily="18" charset="0"/>
            </a:endParaRPr>
          </a:p>
        </p:txBody>
      </p:sp>
    </p:spTree>
    <p:extLst>
      <p:ext uri="{BB962C8B-B14F-4D97-AF65-F5344CB8AC3E}">
        <p14:creationId xmlns:p14="http://schemas.microsoft.com/office/powerpoint/2010/main" val="111544552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D23B4FE5-4158-48FA-8876-692B4BDC2A68}"/>
              </a:ext>
            </a:extLst>
          </p:cNvPr>
          <p:cNvSpPr txBox="1"/>
          <p:nvPr/>
        </p:nvSpPr>
        <p:spPr>
          <a:xfrm>
            <a:off x="282034" y="1600200"/>
            <a:ext cx="855716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Generate a sequence …1101011…</a:t>
            </a:r>
            <a:endParaRPr lang="hi-IN" dirty="0">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B74B48AA-1097-460C-8EAD-766330DBCE97}"/>
                  </a:ext>
                </a:extLst>
              </p:cNvPr>
              <p:cNvGraphicFramePr>
                <a:graphicFrameLocks noGrp="1"/>
              </p:cNvGraphicFramePr>
              <p:nvPr>
                <p:extLst>
                  <p:ext uri="{D42A27DB-BD31-4B8C-83A1-F6EECF244321}">
                    <p14:modId xmlns:p14="http://schemas.microsoft.com/office/powerpoint/2010/main" val="1399920248"/>
                  </p:ext>
                </p:extLst>
              </p:nvPr>
            </p:nvGraphicFramePr>
            <p:xfrm>
              <a:off x="687753" y="2097392"/>
              <a:ext cx="3872864" cy="221996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xmlns="" val="3556123015"/>
                        </a:ext>
                      </a:extLst>
                    </a:gridCol>
                    <a:gridCol w="609600">
                      <a:extLst>
                        <a:ext uri="{9D8B030D-6E8A-4147-A177-3AD203B41FA5}">
                          <a16:colId xmlns:a16="http://schemas.microsoft.com/office/drawing/2014/main" xmlns="" val="2231690086"/>
                        </a:ext>
                      </a:extLst>
                    </a:gridCol>
                    <a:gridCol w="533400">
                      <a:extLst>
                        <a:ext uri="{9D8B030D-6E8A-4147-A177-3AD203B41FA5}">
                          <a16:colId xmlns:a16="http://schemas.microsoft.com/office/drawing/2014/main" xmlns="" val="3587980983"/>
                        </a:ext>
                      </a:extLst>
                    </a:gridCol>
                    <a:gridCol w="533400">
                      <a:extLst>
                        <a:ext uri="{9D8B030D-6E8A-4147-A177-3AD203B41FA5}">
                          <a16:colId xmlns:a16="http://schemas.microsoft.com/office/drawing/2014/main" xmlns="" val="2031237580"/>
                        </a:ext>
                      </a:extLst>
                    </a:gridCol>
                    <a:gridCol w="748664">
                      <a:extLst>
                        <a:ext uri="{9D8B030D-6E8A-4147-A177-3AD203B41FA5}">
                          <a16:colId xmlns:a16="http://schemas.microsoft.com/office/drawing/2014/main" xmlns="" val="204370105"/>
                        </a:ext>
                      </a:extLst>
                    </a:gridCol>
                  </a:tblGrid>
                  <a:tr h="741680">
                    <a:tc>
                      <a:txBody>
                        <a:bodyPr/>
                        <a:lstStyle/>
                        <a:p>
                          <a:pPr algn="r"/>
                          <a:r>
                            <a:rPr lang="en-US" dirty="0"/>
                            <a:t> </a:t>
                          </a:r>
                          <a14:m>
                            <m:oMath xmlns:m="http://schemas.openxmlformats.org/officeDocument/2006/math">
                              <m:sSub>
                                <m:sSubPr>
                                  <m:ctrlPr>
                                    <a:rPr lang="hi-IN" i="1" smtClean="0">
                                      <a:latin typeface="Cambria Math"/>
                                    </a:rPr>
                                  </m:ctrlPr>
                                </m:sSubPr>
                                <m:e>
                                  <m:r>
                                    <a:rPr lang="en-US" b="1" smtClean="0">
                                      <a:latin typeface="Cambria Math" panose="02040503050406030204" pitchFamily="18" charset="0"/>
                                    </a:rPr>
                                    <m:t>𝑸</m:t>
                                  </m:r>
                                </m:e>
                                <m:sub>
                                  <m:r>
                                    <a:rPr lang="en-US" b="1" smtClean="0">
                                      <a:latin typeface="Cambria Math" panose="02040503050406030204" pitchFamily="18" charset="0"/>
                                    </a:rPr>
                                    <m:t>𝟑</m:t>
                                  </m:r>
                                </m:sub>
                              </m:sSub>
                              <m:sSub>
                                <m:sSubPr>
                                  <m:ctrlPr>
                                    <a:rPr lang="hi-IN" i="1" smtClean="0">
                                      <a:latin typeface="Cambria Math"/>
                                    </a:rPr>
                                  </m:ctrlPr>
                                </m:sSubPr>
                                <m:e>
                                  <m:r>
                                    <a:rPr lang="en-US" b="1" smtClean="0">
                                      <a:latin typeface="Cambria Math" panose="02040503050406030204" pitchFamily="18" charset="0"/>
                                    </a:rPr>
                                    <m:t>𝑸</m:t>
                                  </m:r>
                                </m:e>
                                <m:sub>
                                  <m:r>
                                    <a:rPr lang="en-US" b="1" smtClean="0">
                                      <a:latin typeface="Cambria Math" panose="02040503050406030204" pitchFamily="18" charset="0"/>
                                    </a:rPr>
                                    <m:t>𝟐</m:t>
                                  </m:r>
                                </m:sub>
                              </m:sSub>
                            </m:oMath>
                          </a14:m>
                          <a:endParaRPr lang="en-US" dirty="0"/>
                        </a:p>
                        <a:p>
                          <a:pPr algn="l"/>
                          <a:r>
                            <a:rPr lang="en-US" dirty="0"/>
                            <a:t> </a:t>
                          </a:r>
                          <a14:m>
                            <m:oMath xmlns:m="http://schemas.openxmlformats.org/officeDocument/2006/math">
                              <m:sSub>
                                <m:sSubPr>
                                  <m:ctrlPr>
                                    <a:rPr lang="hi-IN" i="1" smtClean="0">
                                      <a:latin typeface="Cambria Math"/>
                                    </a:rPr>
                                  </m:ctrlPr>
                                </m:sSubPr>
                                <m:e>
                                  <m:r>
                                    <a:rPr lang="en-US" b="1" smtClean="0">
                                      <a:latin typeface="Cambria Math" panose="02040503050406030204" pitchFamily="18" charset="0"/>
                                    </a:rPr>
                                    <m:t>𝑸</m:t>
                                  </m:r>
                                </m:e>
                                <m:sub>
                                  <m:r>
                                    <a:rPr lang="en-US" b="1" smtClean="0">
                                      <a:latin typeface="Cambria Math" panose="02040503050406030204" pitchFamily="18" charset="0"/>
                                    </a:rPr>
                                    <m:t>𝟏</m:t>
                                  </m:r>
                                </m:sub>
                              </m:sSub>
                              <m:sSub>
                                <m:sSubPr>
                                  <m:ctrlPr>
                                    <a:rPr lang="hi-IN" i="1" smtClean="0">
                                      <a:latin typeface="Cambria Math"/>
                                    </a:rPr>
                                  </m:ctrlPr>
                                </m:sSubPr>
                                <m:e>
                                  <m:r>
                                    <a:rPr lang="en-US" b="1" smtClean="0">
                                      <a:latin typeface="Cambria Math" panose="02040503050406030204" pitchFamily="18" charset="0"/>
                                    </a:rPr>
                                    <m:t>𝑸</m:t>
                                  </m:r>
                                </m:e>
                                <m:sub>
                                  <m:r>
                                    <a:rPr lang="en-US" b="1" smtClean="0">
                                      <a:latin typeface="Cambria Math" panose="02040503050406030204" pitchFamily="18" charset="0"/>
                                    </a:rPr>
                                    <m:t>𝟎</m:t>
                                  </m:r>
                                </m:sub>
                              </m:sSub>
                            </m:oMath>
                          </a14:m>
                          <a:endParaRPr lang="hi-IN" dirty="0"/>
                        </a:p>
                      </a:txBody>
                      <a:tcPr/>
                    </a:tc>
                    <a:tc>
                      <a:txBody>
                        <a:bodyPr/>
                        <a:lstStyle/>
                        <a:p>
                          <a:pPr algn="ctr"/>
                          <a:r>
                            <a:rPr lang="en-US" dirty="0"/>
                            <a:t>00</a:t>
                          </a:r>
                          <a:endParaRPr lang="hi-IN" dirty="0"/>
                        </a:p>
                      </a:txBody>
                      <a:tcPr anchor="ctr"/>
                    </a:tc>
                    <a:tc>
                      <a:txBody>
                        <a:bodyPr/>
                        <a:lstStyle/>
                        <a:p>
                          <a:pPr algn="ctr"/>
                          <a:r>
                            <a:rPr lang="en-US" dirty="0"/>
                            <a:t>01</a:t>
                          </a:r>
                          <a:endParaRPr lang="hi-IN" dirty="0"/>
                        </a:p>
                      </a:txBody>
                      <a:tcPr anchor="ctr"/>
                    </a:tc>
                    <a:tc>
                      <a:txBody>
                        <a:bodyPr/>
                        <a:lstStyle/>
                        <a:p>
                          <a:pPr algn="ctr"/>
                          <a:r>
                            <a:rPr lang="en-US" dirty="0"/>
                            <a:t>11</a:t>
                          </a:r>
                          <a:endParaRPr lang="hi-IN" dirty="0"/>
                        </a:p>
                      </a:txBody>
                      <a:tcPr anchor="ctr"/>
                    </a:tc>
                    <a:tc>
                      <a:txBody>
                        <a:bodyPr/>
                        <a:lstStyle/>
                        <a:p>
                          <a:pPr algn="ctr"/>
                          <a:r>
                            <a:rPr lang="en-US" dirty="0"/>
                            <a:t>10</a:t>
                          </a:r>
                          <a:endParaRPr lang="hi-IN" dirty="0"/>
                        </a:p>
                      </a:txBody>
                      <a:tcPr anchor="ctr"/>
                    </a:tc>
                    <a:extLst>
                      <a:ext uri="{0D108BD9-81ED-4DB2-BD59-A6C34878D82A}">
                        <a16:rowId xmlns:a16="http://schemas.microsoft.com/office/drawing/2014/main" xmlns="" val="3306866777"/>
                      </a:ext>
                    </a:extLst>
                  </a:tr>
                  <a:tr h="370840">
                    <a:tc>
                      <a:txBody>
                        <a:bodyPr/>
                        <a:lstStyle/>
                        <a:p>
                          <a:pPr algn="ctr"/>
                          <a:r>
                            <a:rPr lang="en-US" dirty="0"/>
                            <a:t>00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2375267790"/>
                      </a:ext>
                    </a:extLst>
                  </a:tr>
                  <a:tr h="370840">
                    <a:tc>
                      <a:txBody>
                        <a:bodyPr/>
                        <a:lstStyle/>
                        <a:p>
                          <a:pPr algn="ctr"/>
                          <a:r>
                            <a:rPr lang="en-US" dirty="0"/>
                            <a:t>01</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360133306"/>
                      </a:ext>
                    </a:extLst>
                  </a:tr>
                  <a:tr h="370840">
                    <a:tc>
                      <a:txBody>
                        <a:bodyPr/>
                        <a:lstStyle/>
                        <a:p>
                          <a:pPr algn="ctr"/>
                          <a:r>
                            <a:rPr lang="en-US" dirty="0"/>
                            <a:t>11</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311410011"/>
                      </a:ext>
                    </a:extLst>
                  </a:tr>
                  <a:tr h="0">
                    <a:tc>
                      <a:txBody>
                        <a:bodyPr/>
                        <a:lstStyle/>
                        <a:p>
                          <a:pPr algn="ctr"/>
                          <a:r>
                            <a:rPr lang="en-US" dirty="0"/>
                            <a:t>10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462487491"/>
                      </a:ext>
                    </a:extLst>
                  </a:tr>
                </a:tbl>
              </a:graphicData>
            </a:graphic>
          </p:graphicFrame>
        </mc:Choice>
        <mc:Fallback xmlns="">
          <p:graphicFrame>
            <p:nvGraphicFramePr>
              <p:cNvPr id="3" name="Table 3">
                <a:extLst>
                  <a:ext uri="{FF2B5EF4-FFF2-40B4-BE49-F238E27FC236}">
                    <a16:creationId xmlns:a16="http://schemas.microsoft.com/office/drawing/2014/main" id="{B74B48AA-1097-460C-8EAD-766330DBCE97}"/>
                  </a:ext>
                </a:extLst>
              </p:cNvPr>
              <p:cNvGraphicFramePr>
                <a:graphicFrameLocks noGrp="1"/>
              </p:cNvGraphicFramePr>
              <p:nvPr>
                <p:extLst>
                  <p:ext uri="{D42A27DB-BD31-4B8C-83A1-F6EECF244321}">
                    <p14:modId xmlns:p14="http://schemas.microsoft.com/office/powerpoint/2010/main" val="1399920248"/>
                  </p:ext>
                </p:extLst>
              </p:nvPr>
            </p:nvGraphicFramePr>
            <p:xfrm>
              <a:off x="687753" y="2097392"/>
              <a:ext cx="3872864" cy="221996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3556123015"/>
                        </a:ext>
                      </a:extLst>
                    </a:gridCol>
                    <a:gridCol w="609600">
                      <a:extLst>
                        <a:ext uri="{9D8B030D-6E8A-4147-A177-3AD203B41FA5}">
                          <a16:colId xmlns:a16="http://schemas.microsoft.com/office/drawing/2014/main" val="2231690086"/>
                        </a:ext>
                      </a:extLst>
                    </a:gridCol>
                    <a:gridCol w="533400">
                      <a:extLst>
                        <a:ext uri="{9D8B030D-6E8A-4147-A177-3AD203B41FA5}">
                          <a16:colId xmlns:a16="http://schemas.microsoft.com/office/drawing/2014/main" val="3587980983"/>
                        </a:ext>
                      </a:extLst>
                    </a:gridCol>
                    <a:gridCol w="533400">
                      <a:extLst>
                        <a:ext uri="{9D8B030D-6E8A-4147-A177-3AD203B41FA5}">
                          <a16:colId xmlns:a16="http://schemas.microsoft.com/office/drawing/2014/main" val="2031237580"/>
                        </a:ext>
                      </a:extLst>
                    </a:gridCol>
                    <a:gridCol w="748664">
                      <a:extLst>
                        <a:ext uri="{9D8B030D-6E8A-4147-A177-3AD203B41FA5}">
                          <a16:colId xmlns:a16="http://schemas.microsoft.com/office/drawing/2014/main" val="204370105"/>
                        </a:ext>
                      </a:extLst>
                    </a:gridCol>
                  </a:tblGrid>
                  <a:tr h="741680">
                    <a:tc>
                      <a:txBody>
                        <a:bodyPr/>
                        <a:lstStyle/>
                        <a:p>
                          <a:endParaRPr lang="hi-IN"/>
                        </a:p>
                      </a:txBody>
                      <a:tcPr>
                        <a:blipFill>
                          <a:blip r:embed="rId3"/>
                          <a:stretch>
                            <a:fillRect l="-420" t="-820" r="-168487" b="-212295"/>
                          </a:stretch>
                        </a:blipFill>
                      </a:tcPr>
                    </a:tc>
                    <a:tc>
                      <a:txBody>
                        <a:bodyPr/>
                        <a:lstStyle/>
                        <a:p>
                          <a:pPr algn="ctr"/>
                          <a:r>
                            <a:rPr lang="en-US" dirty="0"/>
                            <a:t>00</a:t>
                          </a:r>
                          <a:endParaRPr lang="hi-IN" dirty="0"/>
                        </a:p>
                      </a:txBody>
                      <a:tcPr anchor="ctr"/>
                    </a:tc>
                    <a:tc>
                      <a:txBody>
                        <a:bodyPr/>
                        <a:lstStyle/>
                        <a:p>
                          <a:pPr algn="ctr"/>
                          <a:r>
                            <a:rPr lang="en-US" dirty="0"/>
                            <a:t>01</a:t>
                          </a:r>
                          <a:endParaRPr lang="hi-IN" dirty="0"/>
                        </a:p>
                      </a:txBody>
                      <a:tcPr anchor="ctr"/>
                    </a:tc>
                    <a:tc>
                      <a:txBody>
                        <a:bodyPr/>
                        <a:lstStyle/>
                        <a:p>
                          <a:pPr algn="ctr"/>
                          <a:r>
                            <a:rPr lang="en-US" dirty="0"/>
                            <a:t>11</a:t>
                          </a:r>
                          <a:endParaRPr lang="hi-IN" dirty="0"/>
                        </a:p>
                      </a:txBody>
                      <a:tcPr anchor="ctr"/>
                    </a:tc>
                    <a:tc>
                      <a:txBody>
                        <a:bodyPr/>
                        <a:lstStyle/>
                        <a:p>
                          <a:pPr algn="ctr"/>
                          <a:r>
                            <a:rPr lang="en-US" dirty="0"/>
                            <a:t>10</a:t>
                          </a:r>
                          <a:endParaRPr lang="hi-IN" dirty="0"/>
                        </a:p>
                      </a:txBody>
                      <a:tcPr anchor="ctr"/>
                    </a:tc>
                    <a:extLst>
                      <a:ext uri="{0D108BD9-81ED-4DB2-BD59-A6C34878D82A}">
                        <a16:rowId xmlns:a16="http://schemas.microsoft.com/office/drawing/2014/main" val="3306866777"/>
                      </a:ext>
                    </a:extLst>
                  </a:tr>
                  <a:tr h="370840">
                    <a:tc>
                      <a:txBody>
                        <a:bodyPr/>
                        <a:lstStyle/>
                        <a:p>
                          <a:pPr algn="ctr"/>
                          <a:r>
                            <a:rPr lang="en-US" dirty="0"/>
                            <a:t>00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2375267790"/>
                      </a:ext>
                    </a:extLst>
                  </a:tr>
                  <a:tr h="370840">
                    <a:tc>
                      <a:txBody>
                        <a:bodyPr/>
                        <a:lstStyle/>
                        <a:p>
                          <a:pPr algn="ctr"/>
                          <a:r>
                            <a:rPr lang="en-US" dirty="0"/>
                            <a:t>01</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360133306"/>
                      </a:ext>
                    </a:extLst>
                  </a:tr>
                  <a:tr h="370840">
                    <a:tc>
                      <a:txBody>
                        <a:bodyPr/>
                        <a:lstStyle/>
                        <a:p>
                          <a:pPr algn="ctr"/>
                          <a:r>
                            <a:rPr lang="en-US" dirty="0"/>
                            <a:t>11</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311410011"/>
                      </a:ext>
                    </a:extLst>
                  </a:tr>
                  <a:tr h="365760">
                    <a:tc>
                      <a:txBody>
                        <a:bodyPr/>
                        <a:lstStyle/>
                        <a:p>
                          <a:pPr algn="ctr"/>
                          <a:r>
                            <a:rPr lang="en-US" dirty="0"/>
                            <a:t>10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462487491"/>
                      </a:ext>
                    </a:extLst>
                  </a:tr>
                </a:tbl>
              </a:graphicData>
            </a:graphic>
          </p:graphicFrame>
        </mc:Fallback>
      </mc:AlternateContent>
      <p:sp>
        <p:nvSpPr>
          <p:cNvPr id="4" name="Rectangle 3">
            <a:extLst>
              <a:ext uri="{FF2B5EF4-FFF2-40B4-BE49-F238E27FC236}">
                <a16:creationId xmlns:a16="http://schemas.microsoft.com/office/drawing/2014/main" xmlns="" id="{4B8CF30D-706E-41FC-9088-BDB01743A5A2}"/>
              </a:ext>
            </a:extLst>
          </p:cNvPr>
          <p:cNvSpPr/>
          <p:nvPr/>
        </p:nvSpPr>
        <p:spPr>
          <a:xfrm>
            <a:off x="2247900" y="2829130"/>
            <a:ext cx="2057400" cy="685800"/>
          </a:xfrm>
          <a:prstGeom prst="rect">
            <a:avLst/>
          </a:prstGeom>
          <a:no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xmlns="" id="{422CEE9B-7C5C-46F6-AC0D-B9BFFB24B056}"/>
              </a:ext>
            </a:extLst>
          </p:cNvPr>
          <p:cNvSpPr/>
          <p:nvPr/>
        </p:nvSpPr>
        <p:spPr>
          <a:xfrm rot="5400000">
            <a:off x="2552700" y="3077941"/>
            <a:ext cx="1447800" cy="990600"/>
          </a:xfrm>
          <a:prstGeom prst="rect">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Right Bracket 5">
            <a:extLst>
              <a:ext uri="{FF2B5EF4-FFF2-40B4-BE49-F238E27FC236}">
                <a16:creationId xmlns:a16="http://schemas.microsoft.com/office/drawing/2014/main" xmlns="" id="{2D98D5A0-01F5-474E-8A9C-5CC95E91EDCE}"/>
              </a:ext>
            </a:extLst>
          </p:cNvPr>
          <p:cNvSpPr/>
          <p:nvPr/>
        </p:nvSpPr>
        <p:spPr>
          <a:xfrm rot="5400000">
            <a:off x="3184945" y="1998716"/>
            <a:ext cx="158990" cy="2133600"/>
          </a:xfrm>
          <a:prstGeom prst="rightBracket">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p:sp>
        <p:nvSpPr>
          <p:cNvPr id="13" name="Right Bracket 12">
            <a:extLst>
              <a:ext uri="{FF2B5EF4-FFF2-40B4-BE49-F238E27FC236}">
                <a16:creationId xmlns:a16="http://schemas.microsoft.com/office/drawing/2014/main" xmlns="" id="{E1CD3896-1CBC-4AD0-BD9D-BDA4A176BDA5}"/>
              </a:ext>
            </a:extLst>
          </p:cNvPr>
          <p:cNvSpPr/>
          <p:nvPr/>
        </p:nvSpPr>
        <p:spPr>
          <a:xfrm rot="16200000">
            <a:off x="3184945" y="3015812"/>
            <a:ext cx="158990" cy="2133600"/>
          </a:xfrm>
          <a:prstGeom prst="rightBracket">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6440A8C4-0485-4B78-B84F-831191118D6B}"/>
                  </a:ext>
                </a:extLst>
              </p:cNvPr>
              <p:cNvSpPr txBox="1"/>
              <p:nvPr/>
            </p:nvSpPr>
            <p:spPr>
              <a:xfrm>
                <a:off x="762000" y="4569383"/>
                <a:ext cx="656704" cy="462434"/>
              </a:xfrm>
              <a:prstGeom prst="rect">
                <a:avLst/>
              </a:prstGeom>
              <a:noFill/>
              <a:ln w="28575">
                <a:solidFill>
                  <a:srgbClr val="00B050"/>
                </a:solidFill>
                <a:prstDash val="sysDash"/>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hi-IN" sz="2400" i="1" smtClean="0">
                              <a:latin typeface="Cambria Math"/>
                            </a:rPr>
                          </m:ctrlPr>
                        </m:accPr>
                        <m:e>
                          <m:sSub>
                            <m:sSubPr>
                              <m:ctrlPr>
                                <a:rPr lang="hi-IN" sz="2400" i="1" smtClean="0">
                                  <a:latin typeface="Cambria Math"/>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3</m:t>
                              </m:r>
                            </m:sub>
                          </m:sSub>
                        </m:e>
                      </m:acc>
                    </m:oMath>
                  </m:oMathPara>
                </a14:m>
                <a:endParaRPr lang="hi-IN" dirty="0"/>
              </a:p>
            </p:txBody>
          </p:sp>
        </mc:Choice>
        <mc:Fallback xmlns="">
          <p:sp>
            <p:nvSpPr>
              <p:cNvPr id="2" name="TextBox 1">
                <a:extLst>
                  <a:ext uri="{FF2B5EF4-FFF2-40B4-BE49-F238E27FC236}">
                    <a16:creationId xmlns:a16="http://schemas.microsoft.com/office/drawing/2014/main" id="{6440A8C4-0485-4B78-B84F-831191118D6B}"/>
                  </a:ext>
                </a:extLst>
              </p:cNvPr>
              <p:cNvSpPr txBox="1">
                <a:spLocks noRot="1" noChangeAspect="1" noMove="1" noResize="1" noEditPoints="1" noAdjustHandles="1" noChangeArrowheads="1" noChangeShapeType="1" noTextEdit="1"/>
              </p:cNvSpPr>
              <p:nvPr/>
            </p:nvSpPr>
            <p:spPr>
              <a:xfrm>
                <a:off x="762000" y="4569383"/>
                <a:ext cx="656704" cy="462434"/>
              </a:xfrm>
              <a:prstGeom prst="rect">
                <a:avLst/>
              </a:prstGeom>
              <a:blipFill>
                <a:blip r:embed="rId4"/>
                <a:stretch>
                  <a:fillRect b="-11250"/>
                </a:stretch>
              </a:blipFill>
              <a:ln w="28575">
                <a:solidFill>
                  <a:srgbClr val="00B050"/>
                </a:solidFill>
                <a:prstDash val="sysDash"/>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0258B5A1-AAA1-4F63-B0A9-0EE3B8FBBDDE}"/>
                  </a:ext>
                </a:extLst>
              </p:cNvPr>
              <p:cNvSpPr txBox="1"/>
              <p:nvPr/>
            </p:nvSpPr>
            <p:spPr>
              <a:xfrm>
                <a:off x="1752600" y="4551093"/>
                <a:ext cx="656704" cy="462434"/>
              </a:xfrm>
              <a:prstGeom prst="rect">
                <a:avLst/>
              </a:prstGeom>
              <a:noFill/>
              <a:ln w="28575">
                <a:solidFill>
                  <a:srgbClr val="002060"/>
                </a:solidFill>
                <a:prstDash val="sysDash"/>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hi-IN" sz="2400" i="1" smtClean="0">
                              <a:latin typeface="Cambria Math"/>
                            </a:rPr>
                          </m:ctrlPr>
                        </m:accPr>
                        <m:e>
                          <m:sSub>
                            <m:sSubPr>
                              <m:ctrlPr>
                                <a:rPr lang="hi-IN" sz="2400" i="1" smtClean="0">
                                  <a:latin typeface="Cambria Math"/>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sub>
                          </m:sSub>
                        </m:e>
                      </m:acc>
                    </m:oMath>
                  </m:oMathPara>
                </a14:m>
                <a:endParaRPr lang="hi-IN" dirty="0"/>
              </a:p>
            </p:txBody>
          </p:sp>
        </mc:Choice>
        <mc:Fallback xmlns="">
          <p:sp>
            <p:nvSpPr>
              <p:cNvPr id="12" name="TextBox 11">
                <a:extLst>
                  <a:ext uri="{FF2B5EF4-FFF2-40B4-BE49-F238E27FC236}">
                    <a16:creationId xmlns:a16="http://schemas.microsoft.com/office/drawing/2014/main" id="{0258B5A1-AAA1-4F63-B0A9-0EE3B8FBBDDE}"/>
                  </a:ext>
                </a:extLst>
              </p:cNvPr>
              <p:cNvSpPr txBox="1">
                <a:spLocks noRot="1" noChangeAspect="1" noMove="1" noResize="1" noEditPoints="1" noAdjustHandles="1" noChangeArrowheads="1" noChangeShapeType="1" noTextEdit="1"/>
              </p:cNvSpPr>
              <p:nvPr/>
            </p:nvSpPr>
            <p:spPr>
              <a:xfrm>
                <a:off x="1752600" y="4551093"/>
                <a:ext cx="656704" cy="462434"/>
              </a:xfrm>
              <a:prstGeom prst="rect">
                <a:avLst/>
              </a:prstGeom>
              <a:blipFill>
                <a:blip r:embed="rId5"/>
                <a:stretch>
                  <a:fillRect b="-11250"/>
                </a:stretch>
              </a:blipFill>
              <a:ln w="28575">
                <a:solidFill>
                  <a:srgbClr val="002060"/>
                </a:solidFill>
                <a:prstDash val="sysDash"/>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EF438833-59C8-47B8-9276-690B3D956366}"/>
                  </a:ext>
                </a:extLst>
              </p:cNvPr>
              <p:cNvSpPr txBox="1"/>
              <p:nvPr/>
            </p:nvSpPr>
            <p:spPr>
              <a:xfrm>
                <a:off x="2743200" y="4557779"/>
                <a:ext cx="656704" cy="462434"/>
              </a:xfrm>
              <a:prstGeom prst="rect">
                <a:avLst/>
              </a:prstGeom>
              <a:noFill/>
              <a:ln w="28575">
                <a:solidFill>
                  <a:srgbClr val="FF2D36"/>
                </a:solidFill>
                <a:prstDash val="sysDash"/>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hi-IN" sz="2400" i="1" smtClean="0">
                              <a:latin typeface="Cambria Math"/>
                            </a:rPr>
                          </m:ctrlPr>
                        </m:accPr>
                        <m:e>
                          <m:sSub>
                            <m:sSubPr>
                              <m:ctrlPr>
                                <a:rPr lang="hi-IN" sz="2400" i="1" smtClean="0">
                                  <a:latin typeface="Cambria Math"/>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0</m:t>
                              </m:r>
                            </m:sub>
                          </m:sSub>
                        </m:e>
                      </m:acc>
                    </m:oMath>
                  </m:oMathPara>
                </a14:m>
                <a:endParaRPr lang="hi-IN" dirty="0"/>
              </a:p>
            </p:txBody>
          </p:sp>
        </mc:Choice>
        <mc:Fallback xmlns="">
          <p:sp>
            <p:nvSpPr>
              <p:cNvPr id="14" name="TextBox 13">
                <a:extLst>
                  <a:ext uri="{FF2B5EF4-FFF2-40B4-BE49-F238E27FC236}">
                    <a16:creationId xmlns:a16="http://schemas.microsoft.com/office/drawing/2014/main" id="{EF438833-59C8-47B8-9276-690B3D956366}"/>
                  </a:ext>
                </a:extLst>
              </p:cNvPr>
              <p:cNvSpPr txBox="1">
                <a:spLocks noRot="1" noChangeAspect="1" noMove="1" noResize="1" noEditPoints="1" noAdjustHandles="1" noChangeArrowheads="1" noChangeShapeType="1" noTextEdit="1"/>
              </p:cNvSpPr>
              <p:nvPr/>
            </p:nvSpPr>
            <p:spPr>
              <a:xfrm>
                <a:off x="2743200" y="4557779"/>
                <a:ext cx="656704" cy="462434"/>
              </a:xfrm>
              <a:prstGeom prst="rect">
                <a:avLst/>
              </a:prstGeom>
              <a:blipFill>
                <a:blip r:embed="rId6"/>
                <a:stretch>
                  <a:fillRect b="-9877"/>
                </a:stretch>
              </a:blipFill>
              <a:ln w="28575">
                <a:solidFill>
                  <a:srgbClr val="FF2D36"/>
                </a:solidFill>
                <a:prstDash val="sysDash"/>
              </a:ln>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F89164EC-6370-40F5-A9FA-016DAE65CB3D}"/>
                  </a:ext>
                </a:extLst>
              </p:cNvPr>
              <p:cNvSpPr txBox="1"/>
              <p:nvPr/>
            </p:nvSpPr>
            <p:spPr>
              <a:xfrm>
                <a:off x="460375" y="5410200"/>
                <a:ext cx="2072940"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b="0" i="1" smtClean="0">
                              <a:latin typeface="Cambria Math"/>
                            </a:rPr>
                          </m:ctrlPr>
                        </m:accPr>
                        <m:e>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3</m:t>
                              </m:r>
                            </m:sub>
                          </m:sSub>
                        </m:e>
                      </m:acc>
                      <m:r>
                        <a:rPr lang="en-US" b="0" i="1" smtClean="0">
                          <a:latin typeface="Cambria Math" panose="02040503050406030204" pitchFamily="18" charset="0"/>
                        </a:rPr>
                        <m:t>+</m:t>
                      </m:r>
                      <m:acc>
                        <m:accPr>
                          <m:chr m:val="̅"/>
                          <m:ctrlPr>
                            <a:rPr lang="en-US" b="0" i="1" smtClean="0">
                              <a:latin typeface="Cambria Math"/>
                            </a:rPr>
                          </m:ctrlPr>
                        </m:accPr>
                        <m:e>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b="0" i="1" smtClean="0">
                              <a:latin typeface="Cambria Math"/>
                            </a:rPr>
                          </m:ctrlPr>
                        </m:accPr>
                        <m:e>
                          <m:sSub>
                            <m:sSubPr>
                              <m:ctrlPr>
                                <a:rPr lang="en-US" b="0"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e>
                      </m:acc>
                    </m:oMath>
                  </m:oMathPara>
                </a14:m>
                <a:endParaRPr lang="hi-IN" dirty="0"/>
              </a:p>
            </p:txBody>
          </p:sp>
        </mc:Choice>
        <mc:Fallback xmlns="">
          <p:sp>
            <p:nvSpPr>
              <p:cNvPr id="7" name="TextBox 6">
                <a:extLst>
                  <a:ext uri="{FF2B5EF4-FFF2-40B4-BE49-F238E27FC236}">
                    <a16:creationId xmlns:a16="http://schemas.microsoft.com/office/drawing/2014/main" id="{F89164EC-6370-40F5-A9FA-016DAE65CB3D}"/>
                  </a:ext>
                </a:extLst>
              </p:cNvPr>
              <p:cNvSpPr txBox="1">
                <a:spLocks noRot="1" noChangeAspect="1" noMove="1" noResize="1" noEditPoints="1" noAdjustHandles="1" noChangeArrowheads="1" noChangeShapeType="1" noTextEdit="1"/>
              </p:cNvSpPr>
              <p:nvPr/>
            </p:nvSpPr>
            <p:spPr>
              <a:xfrm>
                <a:off x="460375" y="5410200"/>
                <a:ext cx="2072940" cy="369909"/>
              </a:xfrm>
              <a:prstGeom prst="rect">
                <a:avLst/>
              </a:prstGeom>
              <a:blipFill>
                <a:blip r:embed="rId7"/>
                <a:stretch>
                  <a:fillRect b="-13333"/>
                </a:stretch>
              </a:blipFill>
            </p:spPr>
            <p:txBody>
              <a:bodyPr/>
              <a:lstStyle/>
              <a:p>
                <a:r>
                  <a:rPr lang="hi-IN">
                    <a:noFill/>
                  </a:rPr>
                  <a:t> </a:t>
                </a:r>
              </a:p>
            </p:txBody>
          </p:sp>
        </mc:Fallback>
      </mc:AlternateContent>
      <p:pic>
        <p:nvPicPr>
          <p:cNvPr id="15" name="Picture 14">
            <a:extLst>
              <a:ext uri="{FF2B5EF4-FFF2-40B4-BE49-F238E27FC236}">
                <a16:creationId xmlns:a16="http://schemas.microsoft.com/office/drawing/2014/main" xmlns="" id="{C040E5C1-48DF-4469-A800-7561166DAC91}"/>
              </a:ext>
            </a:extLst>
          </p:cNvPr>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4305300" y="4511923"/>
            <a:ext cx="4168991" cy="2012616"/>
          </a:xfrm>
          <a:prstGeom prst="rect">
            <a:avLst/>
          </a:prstGeom>
        </p:spPr>
      </p:pic>
    </p:spTree>
    <p:extLst>
      <p:ext uri="{BB962C8B-B14F-4D97-AF65-F5344CB8AC3E}">
        <p14:creationId xmlns:p14="http://schemas.microsoft.com/office/powerpoint/2010/main" val="2837915008"/>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2" name="Rectangle 17"/>
          <p:cNvSpPr>
            <a:spLocks noChangeArrowheads="1"/>
          </p:cNvSpPr>
          <p:nvPr/>
        </p:nvSpPr>
        <p:spPr bwMode="auto">
          <a:xfrm>
            <a:off x="446379" y="1434684"/>
            <a:ext cx="83756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defRPr/>
            </a:pPr>
            <a:r>
              <a:rPr lang="en-US" sz="2000" b="1" dirty="0">
                <a:latin typeface="+mn-lt"/>
                <a:cs typeface="Times New Roman" panose="02020603050405020304" pitchFamily="18" charset="0"/>
              </a:rPr>
              <a:t>Flip-flop: </a:t>
            </a:r>
            <a:r>
              <a:rPr lang="en-US" sz="1800" dirty="0">
                <a:latin typeface="+mn-lt"/>
              </a:rPr>
              <a:t>Another name for bistable multivibrator. Used for storing a single bit (memory element)</a:t>
            </a:r>
          </a:p>
          <a:p>
            <a:pPr algn="just">
              <a:spcBef>
                <a:spcPct val="0"/>
              </a:spcBef>
              <a:buNone/>
              <a:defRPr/>
            </a:pPr>
            <a:endParaRPr lang="en-US" sz="1800" dirty="0">
              <a:latin typeface="+mn-lt"/>
            </a:endParaRPr>
          </a:p>
        </p:txBody>
      </p:sp>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grpSp>
        <p:nvGrpSpPr>
          <p:cNvPr id="15" name="Group 14">
            <a:extLst>
              <a:ext uri="{FF2B5EF4-FFF2-40B4-BE49-F238E27FC236}">
                <a16:creationId xmlns:a16="http://schemas.microsoft.com/office/drawing/2014/main" xmlns="" id="{87FB3469-14D9-48A0-8312-0BABB74C0810}"/>
              </a:ext>
            </a:extLst>
          </p:cNvPr>
          <p:cNvGrpSpPr/>
          <p:nvPr/>
        </p:nvGrpSpPr>
        <p:grpSpPr>
          <a:xfrm>
            <a:off x="287194" y="2216696"/>
            <a:ext cx="4295041" cy="1497409"/>
            <a:chOff x="1419244" y="2743200"/>
            <a:chExt cx="6895605" cy="1981200"/>
          </a:xfrm>
        </p:grpSpPr>
        <p:sp>
          <p:nvSpPr>
            <p:cNvPr id="2" name="Rectangle 1">
              <a:extLst>
                <a:ext uri="{FF2B5EF4-FFF2-40B4-BE49-F238E27FC236}">
                  <a16:creationId xmlns:a16="http://schemas.microsoft.com/office/drawing/2014/main" xmlns="" id="{18B01D3D-15E3-480E-A591-6CEF8B77654C}"/>
                </a:ext>
              </a:extLst>
            </p:cNvPr>
            <p:cNvSpPr/>
            <p:nvPr/>
          </p:nvSpPr>
          <p:spPr>
            <a:xfrm>
              <a:off x="2819400" y="2743200"/>
              <a:ext cx="29718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FF</a:t>
              </a:r>
              <a:endParaRPr lang="hi-IN" sz="2800" b="1" dirty="0">
                <a:solidFill>
                  <a:schemeClr val="tx1"/>
                </a:solidFill>
              </a:endParaRPr>
            </a:p>
          </p:txBody>
        </p:sp>
        <p:cxnSp>
          <p:nvCxnSpPr>
            <p:cNvPr id="4" name="Straight Arrow Connector 3">
              <a:extLst>
                <a:ext uri="{FF2B5EF4-FFF2-40B4-BE49-F238E27FC236}">
                  <a16:creationId xmlns:a16="http://schemas.microsoft.com/office/drawing/2014/main" xmlns="" id="{A5D4F7C5-8EA7-4459-924C-A25946A35E89}"/>
                </a:ext>
              </a:extLst>
            </p:cNvPr>
            <p:cNvCxnSpPr/>
            <p:nvPr/>
          </p:nvCxnSpPr>
          <p:spPr>
            <a:xfrm>
              <a:off x="1981200" y="2971800"/>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1D0D153D-6523-40D1-9F08-7EB04C67096E}"/>
                </a:ext>
              </a:extLst>
            </p:cNvPr>
            <p:cNvCxnSpPr/>
            <p:nvPr/>
          </p:nvCxnSpPr>
          <p:spPr>
            <a:xfrm>
              <a:off x="1981200" y="3200400"/>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xmlns="" id="{0F306925-B7BC-47EA-8D0E-91E939C90A20}"/>
                </a:ext>
              </a:extLst>
            </p:cNvPr>
            <p:cNvCxnSpPr/>
            <p:nvPr/>
          </p:nvCxnSpPr>
          <p:spPr>
            <a:xfrm>
              <a:off x="1981200" y="4114800"/>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xmlns="" id="{242C7786-A80A-47A5-8BCF-135BECF1C517}"/>
                </a:ext>
              </a:extLst>
            </p:cNvPr>
            <p:cNvCxnSpPr/>
            <p:nvPr/>
          </p:nvCxnSpPr>
          <p:spPr>
            <a:xfrm>
              <a:off x="1985253" y="4419600"/>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xmlns="" id="{2451DFBD-4661-4FB4-915F-D1F2177D6192}"/>
                </a:ext>
              </a:extLst>
            </p:cNvPr>
            <p:cNvCxnSpPr/>
            <p:nvPr/>
          </p:nvCxnSpPr>
          <p:spPr>
            <a:xfrm>
              <a:off x="2400300" y="3352800"/>
              <a:ext cx="0" cy="609600"/>
            </a:xfrm>
            <a:prstGeom prst="line">
              <a:avLst/>
            </a:prstGeom>
            <a:ln w="38100">
              <a:prstDash val="sysDot"/>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07E2B0E7-0956-4CB4-957C-A1C11B7ECA2B}"/>
                    </a:ext>
                  </a:extLst>
                </p:cNvPr>
                <p:cNvSpPr txBox="1"/>
                <p:nvPr/>
              </p:nvSpPr>
              <p:spPr>
                <a:xfrm>
                  <a:off x="5374099" y="2971800"/>
                  <a:ext cx="41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𝑸</m:t>
                        </m:r>
                      </m:oMath>
                    </m:oMathPara>
                  </a14:m>
                  <a:endParaRPr lang="hi-IN" b="1" dirty="0"/>
                </a:p>
              </p:txBody>
            </p:sp>
          </mc:Choice>
          <mc:Fallback xmlns="">
            <p:sp>
              <p:nvSpPr>
                <p:cNvPr id="7" name="TextBox 6">
                  <a:extLst>
                    <a:ext uri="{FF2B5EF4-FFF2-40B4-BE49-F238E27FC236}">
                      <a16:creationId xmlns:a16="http://schemas.microsoft.com/office/drawing/2014/main" id="{07E2B0E7-0956-4CB4-957C-A1C11B7ECA2B}"/>
                    </a:ext>
                  </a:extLst>
                </p:cNvPr>
                <p:cNvSpPr txBox="1">
                  <a:spLocks noRot="1" noChangeAspect="1" noMove="1" noResize="1" noEditPoints="1" noAdjustHandles="1" noChangeArrowheads="1" noChangeShapeType="1" noTextEdit="1"/>
                </p:cNvSpPr>
                <p:nvPr/>
              </p:nvSpPr>
              <p:spPr>
                <a:xfrm>
                  <a:off x="5374099" y="2971800"/>
                  <a:ext cx="417101" cy="369332"/>
                </a:xfrm>
                <a:prstGeom prst="rect">
                  <a:avLst/>
                </a:prstGeom>
                <a:blipFill>
                  <a:blip r:embed="rId3"/>
                  <a:stretch>
                    <a:fillRect l="-4651" r="-39535" b="-45652"/>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526541B5-56B3-4317-9F47-5B6C58DB2480}"/>
                    </a:ext>
                  </a:extLst>
                </p:cNvPr>
                <p:cNvSpPr txBox="1"/>
                <p:nvPr/>
              </p:nvSpPr>
              <p:spPr>
                <a:xfrm>
                  <a:off x="5374099" y="4126468"/>
                  <a:ext cx="417101"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latin typeface="Cambria Math"/>
                              </a:rPr>
                            </m:ctrlPr>
                          </m:accPr>
                          <m:e>
                            <m:r>
                              <a:rPr lang="en-US" b="1" i="1" dirty="0" smtClean="0">
                                <a:latin typeface="Cambria Math" panose="02040503050406030204" pitchFamily="18" charset="0"/>
                              </a:rPr>
                              <m:t>𝑸</m:t>
                            </m:r>
                          </m:e>
                        </m:acc>
                      </m:oMath>
                    </m:oMathPara>
                  </a14:m>
                  <a:endParaRPr lang="hi-IN" b="1" dirty="0"/>
                </a:p>
              </p:txBody>
            </p:sp>
          </mc:Choice>
          <mc:Fallback xmlns="">
            <p:sp>
              <p:nvSpPr>
                <p:cNvPr id="16" name="TextBox 15">
                  <a:extLst>
                    <a:ext uri="{FF2B5EF4-FFF2-40B4-BE49-F238E27FC236}">
                      <a16:creationId xmlns:a16="http://schemas.microsoft.com/office/drawing/2014/main" id="{526541B5-56B3-4317-9F47-5B6C58DB2480}"/>
                    </a:ext>
                  </a:extLst>
                </p:cNvPr>
                <p:cNvSpPr txBox="1">
                  <a:spLocks noRot="1" noChangeAspect="1" noMove="1" noResize="1" noEditPoints="1" noAdjustHandles="1" noChangeArrowheads="1" noChangeShapeType="1" noTextEdit="1"/>
                </p:cNvSpPr>
                <p:nvPr/>
              </p:nvSpPr>
              <p:spPr>
                <a:xfrm>
                  <a:off x="5374099" y="4126468"/>
                  <a:ext cx="417101" cy="369909"/>
                </a:xfrm>
                <a:prstGeom prst="rect">
                  <a:avLst/>
                </a:prstGeom>
                <a:blipFill>
                  <a:blip r:embed="rId4"/>
                  <a:stretch>
                    <a:fillRect l="-4651" r="-39535" b="-50000"/>
                  </a:stretch>
                </a:blipFill>
              </p:spPr>
              <p:txBody>
                <a:bodyPr/>
                <a:lstStyle/>
                <a:p>
                  <a:r>
                    <a:rPr lang="hi-IN">
                      <a:noFill/>
                    </a:rPr>
                    <a:t> </a:t>
                  </a:r>
                </a:p>
              </p:txBody>
            </p:sp>
          </mc:Fallback>
        </mc:AlternateContent>
        <p:cxnSp>
          <p:nvCxnSpPr>
            <p:cNvPr id="17" name="Straight Arrow Connector 16">
              <a:extLst>
                <a:ext uri="{FF2B5EF4-FFF2-40B4-BE49-F238E27FC236}">
                  <a16:creationId xmlns:a16="http://schemas.microsoft.com/office/drawing/2014/main" xmlns="" id="{6B25BA6A-D622-4D3A-87CE-0E4E32B20609}"/>
                </a:ext>
              </a:extLst>
            </p:cNvPr>
            <p:cNvCxnSpPr/>
            <p:nvPr/>
          </p:nvCxnSpPr>
          <p:spPr>
            <a:xfrm>
              <a:off x="5791200" y="3148360"/>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xmlns="" id="{93F57E24-3F20-4F95-A556-26757BF33982}"/>
                </a:ext>
              </a:extLst>
            </p:cNvPr>
            <p:cNvCxnSpPr/>
            <p:nvPr/>
          </p:nvCxnSpPr>
          <p:spPr>
            <a:xfrm>
              <a:off x="5791200" y="4311422"/>
              <a:ext cx="8382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xmlns="" id="{D856C969-A9A8-41D0-AC86-43B32A38385A}"/>
                </a:ext>
              </a:extLst>
            </p:cNvPr>
            <p:cNvSpPr txBox="1"/>
            <p:nvPr/>
          </p:nvSpPr>
          <p:spPr>
            <a:xfrm>
              <a:off x="6568602" y="2963694"/>
              <a:ext cx="1633781" cy="369332"/>
            </a:xfrm>
            <a:prstGeom prst="rect">
              <a:avLst/>
            </a:prstGeom>
            <a:noFill/>
          </p:spPr>
          <p:txBody>
            <a:bodyPr wrap="none" rtlCol="0">
              <a:spAutoFit/>
            </a:bodyPr>
            <a:lstStyle/>
            <a:p>
              <a:r>
                <a:rPr lang="en-US" dirty="0"/>
                <a:t>Normal output</a:t>
              </a:r>
              <a:endParaRPr lang="hi-IN" dirty="0"/>
            </a:p>
          </p:txBody>
        </p:sp>
        <p:sp>
          <p:nvSpPr>
            <p:cNvPr id="20" name="TextBox 19">
              <a:extLst>
                <a:ext uri="{FF2B5EF4-FFF2-40B4-BE49-F238E27FC236}">
                  <a16:creationId xmlns:a16="http://schemas.microsoft.com/office/drawing/2014/main" xmlns="" id="{2A4E6143-D9DD-41A5-ACB3-89EC92D2516C}"/>
                </a:ext>
              </a:extLst>
            </p:cNvPr>
            <p:cNvSpPr txBox="1"/>
            <p:nvPr/>
          </p:nvSpPr>
          <p:spPr>
            <a:xfrm>
              <a:off x="6591300" y="4126468"/>
              <a:ext cx="1723549" cy="369332"/>
            </a:xfrm>
            <a:prstGeom prst="rect">
              <a:avLst/>
            </a:prstGeom>
            <a:noFill/>
          </p:spPr>
          <p:txBody>
            <a:bodyPr wrap="none" rtlCol="0">
              <a:spAutoFit/>
            </a:bodyPr>
            <a:lstStyle/>
            <a:p>
              <a:r>
                <a:rPr lang="en-US" dirty="0"/>
                <a:t>Inverted output</a:t>
              </a:r>
              <a:endParaRPr lang="hi-IN" dirty="0"/>
            </a:p>
          </p:txBody>
        </p:sp>
        <p:sp>
          <p:nvSpPr>
            <p:cNvPr id="21" name="TextBox 20">
              <a:extLst>
                <a:ext uri="{FF2B5EF4-FFF2-40B4-BE49-F238E27FC236}">
                  <a16:creationId xmlns:a16="http://schemas.microsoft.com/office/drawing/2014/main" xmlns="" id="{DC859207-B033-4ACF-AA2A-AAAA359F77C3}"/>
                </a:ext>
              </a:extLst>
            </p:cNvPr>
            <p:cNvSpPr txBox="1"/>
            <p:nvPr/>
          </p:nvSpPr>
          <p:spPr>
            <a:xfrm rot="16200000">
              <a:off x="1197388" y="3440669"/>
              <a:ext cx="813043" cy="369332"/>
            </a:xfrm>
            <a:prstGeom prst="rect">
              <a:avLst/>
            </a:prstGeom>
            <a:noFill/>
          </p:spPr>
          <p:txBody>
            <a:bodyPr wrap="none" rtlCol="0">
              <a:spAutoFit/>
            </a:bodyPr>
            <a:lstStyle/>
            <a:p>
              <a:r>
                <a:rPr lang="en-US" dirty="0"/>
                <a:t>Inputs</a:t>
              </a:r>
              <a:endParaRPr lang="hi-IN" dirty="0"/>
            </a:p>
          </p:txBody>
        </p:sp>
      </p:grpSp>
      <p:sp>
        <p:nvSpPr>
          <p:cNvPr id="19" name="TextBox 18">
            <a:extLst>
              <a:ext uri="{FF2B5EF4-FFF2-40B4-BE49-F238E27FC236}">
                <a16:creationId xmlns:a16="http://schemas.microsoft.com/office/drawing/2014/main" xmlns="" id="{FAB22EF2-0E96-4A09-A1D6-CE210F68FE28}"/>
              </a:ext>
            </a:extLst>
          </p:cNvPr>
          <p:cNvSpPr txBox="1"/>
          <p:nvPr/>
        </p:nvSpPr>
        <p:spPr>
          <a:xfrm>
            <a:off x="6125791" y="1971643"/>
            <a:ext cx="2608406" cy="369332"/>
          </a:xfrm>
          <a:prstGeom prst="rect">
            <a:avLst/>
          </a:prstGeom>
          <a:noFill/>
          <a:ln>
            <a:solidFill>
              <a:schemeClr val="tx1"/>
            </a:solidFill>
          </a:ln>
        </p:spPr>
        <p:txBody>
          <a:bodyPr wrap="none" rtlCol="0">
            <a:spAutoFit/>
          </a:bodyPr>
          <a:lstStyle/>
          <a:p>
            <a:r>
              <a:rPr lang="en-US" b="1" dirty="0"/>
              <a:t>State of FF: State of Q</a:t>
            </a:r>
            <a:endParaRPr lang="hi-IN" b="1" dirty="0"/>
          </a:p>
        </p:txBody>
      </p:sp>
      <p:sp>
        <p:nvSpPr>
          <p:cNvPr id="24" name="TextBox 23">
            <a:extLst>
              <a:ext uri="{FF2B5EF4-FFF2-40B4-BE49-F238E27FC236}">
                <a16:creationId xmlns:a16="http://schemas.microsoft.com/office/drawing/2014/main" xmlns="" id="{6E093E7C-44BD-4110-A525-DB4D7E1C6100}"/>
              </a:ext>
            </a:extLst>
          </p:cNvPr>
          <p:cNvSpPr txBox="1"/>
          <p:nvPr/>
        </p:nvSpPr>
        <p:spPr>
          <a:xfrm>
            <a:off x="6133663" y="2500782"/>
            <a:ext cx="2600534" cy="923330"/>
          </a:xfrm>
          <a:prstGeom prst="rect">
            <a:avLst/>
          </a:prstGeom>
          <a:noFill/>
          <a:ln>
            <a:solidFill>
              <a:schemeClr val="tx1"/>
            </a:solidFill>
          </a:ln>
        </p:spPr>
        <p:txBody>
          <a:bodyPr wrap="square" rtlCol="0">
            <a:spAutoFit/>
          </a:bodyPr>
          <a:lstStyle/>
          <a:p>
            <a:r>
              <a:rPr lang="en-US" b="1" dirty="0"/>
              <a:t>State of FF: </a:t>
            </a:r>
          </a:p>
          <a:p>
            <a:r>
              <a:rPr lang="en-US" dirty="0"/>
              <a:t>High/1/SET , for Q=1</a:t>
            </a:r>
          </a:p>
          <a:p>
            <a:r>
              <a:rPr lang="en-US" dirty="0"/>
              <a:t>Low/0/RESET, for Q=0</a:t>
            </a:r>
            <a:endParaRPr lang="hi-IN" dirty="0"/>
          </a:p>
        </p:txBody>
      </p:sp>
      <p:sp>
        <p:nvSpPr>
          <p:cNvPr id="25" name="TextBox 24">
            <a:extLst>
              <a:ext uri="{FF2B5EF4-FFF2-40B4-BE49-F238E27FC236}">
                <a16:creationId xmlns:a16="http://schemas.microsoft.com/office/drawing/2014/main" xmlns="" id="{879FFDBD-2518-45CE-88FA-70970E0938F4}"/>
              </a:ext>
            </a:extLst>
          </p:cNvPr>
          <p:cNvSpPr txBox="1"/>
          <p:nvPr/>
        </p:nvSpPr>
        <p:spPr>
          <a:xfrm>
            <a:off x="544138" y="3861830"/>
            <a:ext cx="8347157" cy="1754326"/>
          </a:xfrm>
          <a:prstGeom prst="rect">
            <a:avLst/>
          </a:prstGeom>
          <a:noFill/>
          <a:ln>
            <a:solidFill>
              <a:schemeClr val="tx1"/>
            </a:solidFill>
          </a:ln>
        </p:spPr>
        <p:txBody>
          <a:bodyPr wrap="none" rtlCol="0">
            <a:spAutoFit/>
          </a:bodyPr>
          <a:lstStyle/>
          <a:p>
            <a:pPr marL="285750" indent="-285750">
              <a:buFont typeface="Arial" panose="020B0604020202020204" pitchFamily="34" charset="0"/>
              <a:buChar char="•"/>
            </a:pPr>
            <a:r>
              <a:rPr lang="en-US" dirty="0"/>
              <a:t>The inputs cause change in output state (Flip-Flop)</a:t>
            </a:r>
          </a:p>
          <a:p>
            <a:pPr marL="285750" indent="-285750">
              <a:buFont typeface="Arial" panose="020B0604020202020204" pitchFamily="34" charset="0"/>
              <a:buChar char="•"/>
            </a:pPr>
            <a:r>
              <a:rPr lang="en-US" dirty="0"/>
              <a:t>FF input is applied temporarily to change its output state.</a:t>
            </a:r>
          </a:p>
          <a:p>
            <a:pPr marL="285750" indent="-285750">
              <a:buFont typeface="Arial" panose="020B0604020202020204" pitchFamily="34" charset="0"/>
              <a:buChar char="•"/>
            </a:pPr>
            <a:r>
              <a:rPr lang="en-US" dirty="0"/>
              <a:t>Input applied in form of pulses.  </a:t>
            </a:r>
            <a:endParaRPr lang="hi-IN" dirty="0"/>
          </a:p>
          <a:p>
            <a:pPr marL="285750" indent="-285750">
              <a:buFont typeface="Arial" panose="020B0604020202020204" pitchFamily="34" charset="0"/>
              <a:buChar char="•"/>
            </a:pPr>
            <a:r>
              <a:rPr lang="en-US" dirty="0"/>
              <a:t>The output now remains in new state, even when input is removed (</a:t>
            </a:r>
            <a:r>
              <a:rPr lang="en-US" b="1" dirty="0"/>
              <a:t>Memory</a:t>
            </a:r>
            <a:r>
              <a:rPr lang="en-US" dirty="0"/>
              <a:t>)</a:t>
            </a:r>
          </a:p>
          <a:p>
            <a:pPr marL="285750" indent="-285750">
              <a:buFont typeface="Arial" panose="020B0604020202020204" pitchFamily="34" charset="0"/>
              <a:buChar char="•"/>
            </a:pPr>
            <a:r>
              <a:rPr lang="en-US" dirty="0"/>
              <a:t>Used to store 1-bit of data. </a:t>
            </a:r>
          </a:p>
          <a:p>
            <a:pPr marL="285750" indent="-285750">
              <a:buFont typeface="Arial" panose="020B0604020202020204" pitchFamily="34" charset="0"/>
              <a:buChar char="•"/>
            </a:pPr>
            <a:r>
              <a:rPr lang="en-US" dirty="0"/>
              <a:t>Basic component of shift-registers and counters. </a:t>
            </a:r>
          </a:p>
        </p:txBody>
      </p:sp>
      <p:sp>
        <p:nvSpPr>
          <p:cNvPr id="27" name="TextBox 26">
            <a:extLst>
              <a:ext uri="{FF2B5EF4-FFF2-40B4-BE49-F238E27FC236}">
                <a16:creationId xmlns:a16="http://schemas.microsoft.com/office/drawing/2014/main" xmlns="" id="{704FAA26-A465-4EC9-A3CC-2D9FA1BF06B6}"/>
              </a:ext>
            </a:extLst>
          </p:cNvPr>
          <p:cNvSpPr txBox="1"/>
          <p:nvPr/>
        </p:nvSpPr>
        <p:spPr>
          <a:xfrm>
            <a:off x="544138" y="5764956"/>
            <a:ext cx="3709670" cy="523220"/>
          </a:xfrm>
          <a:prstGeom prst="rect">
            <a:avLst/>
          </a:prstGeom>
          <a:noFill/>
          <a:ln>
            <a:solidFill>
              <a:schemeClr val="tx1"/>
            </a:solidFill>
          </a:ln>
        </p:spPr>
        <p:txBody>
          <a:bodyPr wrap="none" rtlCol="0">
            <a:spAutoFit/>
          </a:bodyPr>
          <a:lstStyle/>
          <a:p>
            <a:pPr algn="ctr"/>
            <a:r>
              <a:rPr lang="en-US" sz="2800" b="1" dirty="0"/>
              <a:t>*</a:t>
            </a:r>
            <a:r>
              <a:rPr lang="en-US" b="1" dirty="0"/>
              <a:t>Non-clocked FF is called Latch</a:t>
            </a:r>
            <a:endParaRPr lang="hi-IN" b="1" dirty="0"/>
          </a:p>
        </p:txBody>
      </p:sp>
      <p:sp>
        <p:nvSpPr>
          <p:cNvPr id="28" name="TextBox 27">
            <a:extLst>
              <a:ext uri="{FF2B5EF4-FFF2-40B4-BE49-F238E27FC236}">
                <a16:creationId xmlns:a16="http://schemas.microsoft.com/office/drawing/2014/main" xmlns="" id="{D7F3C1A5-D24E-4895-A761-9D465B6C90B0}"/>
              </a:ext>
            </a:extLst>
          </p:cNvPr>
          <p:cNvSpPr txBox="1"/>
          <p:nvPr/>
        </p:nvSpPr>
        <p:spPr>
          <a:xfrm>
            <a:off x="6355918" y="5830669"/>
            <a:ext cx="2608406" cy="646331"/>
          </a:xfrm>
          <a:prstGeom prst="rect">
            <a:avLst/>
          </a:prstGeom>
          <a:noFill/>
          <a:ln>
            <a:noFill/>
          </a:ln>
        </p:spPr>
        <p:txBody>
          <a:bodyPr wrap="none" rtlCol="0">
            <a:spAutoFit/>
          </a:bodyPr>
          <a:lstStyle/>
          <a:p>
            <a:pPr algn="ctr"/>
            <a:r>
              <a:rPr lang="en-US" b="1" dirty="0"/>
              <a:t>Latch: </a:t>
            </a:r>
            <a:r>
              <a:rPr lang="en-US" b="1" dirty="0">
                <a:solidFill>
                  <a:srgbClr val="FF2D36"/>
                </a:solidFill>
              </a:rPr>
              <a:t>Level-</a:t>
            </a:r>
            <a:r>
              <a:rPr lang="en-US" b="1" dirty="0"/>
              <a:t>triggered</a:t>
            </a:r>
          </a:p>
          <a:p>
            <a:pPr algn="ctr"/>
            <a:r>
              <a:rPr lang="en-US" b="1" dirty="0"/>
              <a:t>FF: </a:t>
            </a:r>
            <a:r>
              <a:rPr lang="en-US" b="1" dirty="0">
                <a:solidFill>
                  <a:srgbClr val="00B050"/>
                </a:solidFill>
              </a:rPr>
              <a:t>Edge-</a:t>
            </a:r>
            <a:r>
              <a:rPr lang="en-US" b="1" dirty="0"/>
              <a:t>triggered</a:t>
            </a:r>
            <a:endParaRPr lang="hi-IN" sz="1200" b="1" dirty="0"/>
          </a:p>
        </p:txBody>
      </p:sp>
      <p:pic>
        <p:nvPicPr>
          <p:cNvPr id="29" name="Picture 28">
            <a:extLst>
              <a:ext uri="{FF2B5EF4-FFF2-40B4-BE49-F238E27FC236}">
                <a16:creationId xmlns:a16="http://schemas.microsoft.com/office/drawing/2014/main" xmlns="" id="{6A55A651-7E7D-4D61-8949-9FC1940E2F56}"/>
              </a:ext>
            </a:extLst>
          </p:cNvPr>
          <p:cNvPicPr>
            <a:picLocks noChangeAspect="1"/>
          </p:cNvPicPr>
          <p:nvPr/>
        </p:nvPicPr>
        <p:blipFill>
          <a:blip r:embed="rId5"/>
          <a:stretch>
            <a:fillRect/>
          </a:stretch>
        </p:blipFill>
        <p:spPr>
          <a:xfrm>
            <a:off x="4346479" y="5694888"/>
            <a:ext cx="1992743" cy="784315"/>
          </a:xfrm>
          <a:prstGeom prst="rect">
            <a:avLst/>
          </a:prstGeom>
        </p:spPr>
      </p:pic>
      <p:cxnSp>
        <p:nvCxnSpPr>
          <p:cNvPr id="33" name="Straight Arrow Connector 32">
            <a:extLst>
              <a:ext uri="{FF2B5EF4-FFF2-40B4-BE49-F238E27FC236}">
                <a16:creationId xmlns:a16="http://schemas.microsoft.com/office/drawing/2014/main" xmlns="" id="{71B17790-800F-421C-A9A9-18D7A0BD691E}"/>
              </a:ext>
            </a:extLst>
          </p:cNvPr>
          <p:cNvCxnSpPr>
            <a:cxnSpLocks/>
          </p:cNvCxnSpPr>
          <p:nvPr/>
        </p:nvCxnSpPr>
        <p:spPr>
          <a:xfrm flipH="1">
            <a:off x="6202989" y="6288176"/>
            <a:ext cx="39562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9DF6AF2E-F4BE-4B77-961E-70791E6CAD99}"/>
              </a:ext>
            </a:extLst>
          </p:cNvPr>
          <p:cNvCxnSpPr>
            <a:cxnSpLocks/>
          </p:cNvCxnSpPr>
          <p:nvPr/>
        </p:nvCxnSpPr>
        <p:spPr>
          <a:xfrm flipV="1">
            <a:off x="5486400" y="5827123"/>
            <a:ext cx="0" cy="35316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F611D203-6AD8-42F1-AE42-53799CF8E385}"/>
              </a:ext>
            </a:extLst>
          </p:cNvPr>
          <p:cNvCxnSpPr>
            <a:cxnSpLocks/>
          </p:cNvCxnSpPr>
          <p:nvPr/>
        </p:nvCxnSpPr>
        <p:spPr>
          <a:xfrm flipV="1">
            <a:off x="5469704" y="6151406"/>
            <a:ext cx="869518" cy="242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6262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1200329"/>
          </a:xfrm>
          <a:prstGeom prst="rect">
            <a:avLst/>
          </a:prstGeom>
          <a:noFill/>
        </p:spPr>
        <p:txBody>
          <a:bodyPr wrap="square" rtlCol="0">
            <a:spAutoFit/>
          </a:bodyPr>
          <a:lstStyle/>
          <a:p>
            <a:r>
              <a:rPr lang="en-US" b="1" dirty="0"/>
              <a:t>Counters: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Asynchronous (ripple counter): All FFs </a:t>
            </a:r>
            <a:r>
              <a:rPr lang="en-US" b="1" i="0" dirty="0">
                <a:effectLst/>
                <a:latin typeface="Times New Roman" panose="02020603050405020304" pitchFamily="18" charset="0"/>
                <a:cs typeface="Times New Roman" panose="02020603050405020304" pitchFamily="18" charset="0"/>
              </a:rPr>
              <a:t>not clocked simultaneously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Synchronous (Ring: </a:t>
            </a:r>
            <a:r>
              <a:rPr lang="en-US" b="1" dirty="0">
                <a:latin typeface="Times New Roman" panose="02020603050405020304" pitchFamily="18" charset="0"/>
                <a:cs typeface="Times New Roman" panose="02020603050405020304" pitchFamily="18" charset="0"/>
              </a:rPr>
              <a:t>modulo-n, </a:t>
            </a:r>
            <a:r>
              <a:rPr lang="en-US" i="0" dirty="0">
                <a:effectLst/>
                <a:latin typeface="Times New Roman" panose="02020603050405020304" pitchFamily="18" charset="0"/>
                <a:cs typeface="Times New Roman" panose="02020603050405020304" pitchFamily="18" charset="0"/>
              </a:rPr>
              <a:t>Twisted ring: </a:t>
            </a:r>
            <a:r>
              <a:rPr lang="en-US" b="1" i="0" dirty="0">
                <a:effectLst/>
                <a:latin typeface="Times New Roman" panose="02020603050405020304" pitchFamily="18" charset="0"/>
                <a:cs typeface="Times New Roman" panose="02020603050405020304" pitchFamily="18" charset="0"/>
              </a:rPr>
              <a:t>modulo-2n</a:t>
            </a:r>
            <a:r>
              <a:rPr lang="en-US" dirty="0">
                <a:latin typeface="Times New Roman" panose="02020603050405020304" pitchFamily="18" charset="0"/>
                <a:cs typeface="Times New Roman" panose="02020603050405020304" pitchFamily="18" charset="0"/>
              </a:rPr>
              <a:t>) counter: </a:t>
            </a:r>
            <a:r>
              <a:rPr lang="en-US" b="0" i="0" dirty="0">
                <a:effectLst/>
                <a:latin typeface="Times New Roman" panose="02020603050405020304" pitchFamily="18" charset="0"/>
                <a:cs typeface="Times New Roman" panose="02020603050405020304" pitchFamily="18" charset="0"/>
              </a:rPr>
              <a:t>All FFs </a:t>
            </a:r>
            <a:r>
              <a:rPr lang="en-US" b="1" i="0" dirty="0">
                <a:effectLst/>
                <a:latin typeface="Times New Roman" panose="02020603050405020304" pitchFamily="18" charset="0"/>
                <a:cs typeface="Times New Roman" panose="02020603050405020304" pitchFamily="18" charset="0"/>
              </a:rPr>
              <a:t>clocked simultaneously</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1345419C-47EC-47E1-9937-EEE8D2FDA1D8}"/>
                  </a:ext>
                </a:extLst>
              </p:cNvPr>
              <p:cNvGraphicFramePr>
                <a:graphicFrameLocks noGrp="1"/>
              </p:cNvGraphicFramePr>
              <p:nvPr>
                <p:extLst>
                  <p:ext uri="{D42A27DB-BD31-4B8C-83A1-F6EECF244321}">
                    <p14:modId xmlns:p14="http://schemas.microsoft.com/office/powerpoint/2010/main" val="2633734971"/>
                  </p:ext>
                </p:extLst>
              </p:nvPr>
            </p:nvGraphicFramePr>
            <p:xfrm>
              <a:off x="460375" y="3260179"/>
              <a:ext cx="3197225" cy="3459480"/>
            </p:xfrm>
            <a:graphic>
              <a:graphicData uri="http://schemas.openxmlformats.org/drawingml/2006/table">
                <a:tbl>
                  <a:tblPr firstRow="1" bandRow="1">
                    <a:tableStyleId>{5940675A-B579-460E-94D1-54222C63F5DA}</a:tableStyleId>
                  </a:tblPr>
                  <a:tblGrid>
                    <a:gridCol w="864197">
                      <a:extLst>
                        <a:ext uri="{9D8B030D-6E8A-4147-A177-3AD203B41FA5}">
                          <a16:colId xmlns:a16="http://schemas.microsoft.com/office/drawing/2014/main" xmlns="" val="1112782790"/>
                        </a:ext>
                      </a:extLst>
                    </a:gridCol>
                    <a:gridCol w="732828">
                      <a:extLst>
                        <a:ext uri="{9D8B030D-6E8A-4147-A177-3AD203B41FA5}">
                          <a16:colId xmlns:a16="http://schemas.microsoft.com/office/drawing/2014/main" xmlns="" val="1150794693"/>
                        </a:ext>
                      </a:extLst>
                    </a:gridCol>
                    <a:gridCol w="762000">
                      <a:extLst>
                        <a:ext uri="{9D8B030D-6E8A-4147-A177-3AD203B41FA5}">
                          <a16:colId xmlns:a16="http://schemas.microsoft.com/office/drawing/2014/main" xmlns="" val="274264111"/>
                        </a:ext>
                      </a:extLst>
                    </a:gridCol>
                    <a:gridCol w="838200">
                      <a:extLst>
                        <a:ext uri="{9D8B030D-6E8A-4147-A177-3AD203B41FA5}">
                          <a16:colId xmlns:a16="http://schemas.microsoft.com/office/drawing/2014/main" xmlns="" val="2489107433"/>
                        </a:ext>
                      </a:extLst>
                    </a:gridCol>
                  </a:tblGrid>
                  <a:tr h="370840">
                    <a:tc rowSpan="2">
                      <a:txBody>
                        <a:bodyPr/>
                        <a:lstStyle/>
                        <a:p>
                          <a:pPr algn="ctr"/>
                          <a:r>
                            <a:rPr lang="en-US" sz="1600" dirty="0"/>
                            <a:t>Counter </a:t>
                          </a:r>
                        </a:p>
                        <a:p>
                          <a:pPr algn="ctr"/>
                          <a:r>
                            <a:rPr lang="en-US" sz="1600" dirty="0"/>
                            <a:t>state</a:t>
                          </a:r>
                          <a:endParaRPr lang="hi-IN" sz="1600" dirty="0"/>
                        </a:p>
                      </a:txBody>
                      <a:tcPr/>
                    </a:tc>
                    <a:tc gridSpan="3">
                      <a:txBody>
                        <a:bodyPr/>
                        <a:lstStyle/>
                        <a:p>
                          <a:pPr algn="ctr"/>
                          <a:r>
                            <a:rPr lang="en-US" sz="1600" dirty="0"/>
                            <a:t>Count </a:t>
                          </a:r>
                          <a:endParaRPr lang="hi-IN" sz="1600" dirty="0"/>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xmlns="" val="2601418976"/>
                      </a:ext>
                    </a:extLst>
                  </a:tr>
                  <a:tr h="370840">
                    <a:tc vMerge="1">
                      <a:txBody>
                        <a:bodyPr/>
                        <a:lstStyle/>
                        <a:p>
                          <a:pPr algn="ctr"/>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2</m:t>
                                    </m:r>
                                  </m:sub>
                                </m:sSub>
                              </m:oMath>
                            </m:oMathPara>
                          </a14:m>
                          <a:endParaRPr lang="hi-IN"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1</m:t>
                                    </m:r>
                                  </m:sub>
                                </m:sSub>
                              </m:oMath>
                            </m:oMathPara>
                          </a14:m>
                          <a:endParaRPr lang="hi-IN" sz="1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0</m:t>
                                    </m:r>
                                  </m:sub>
                                </m:sSub>
                              </m:oMath>
                            </m:oMathPara>
                          </a14:m>
                          <a:endParaRPr lang="hi-IN" sz="1600" dirty="0"/>
                        </a:p>
                      </a:txBody>
                      <a:tcPr/>
                    </a:tc>
                    <a:extLst>
                      <a:ext uri="{0D108BD9-81ED-4DB2-BD59-A6C34878D82A}">
                        <a16:rowId xmlns:a16="http://schemas.microsoft.com/office/drawing/2014/main" xmlns="" val="3940112123"/>
                      </a:ext>
                    </a:extLst>
                  </a:tr>
                  <a:tr h="284234">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1608982362"/>
                      </a:ext>
                    </a:extLst>
                  </a:tr>
                  <a:tr h="223274">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3352558350"/>
                      </a:ext>
                    </a:extLst>
                  </a:tr>
                  <a:tr h="162314">
                    <a:tc>
                      <a:txBody>
                        <a:bodyPr/>
                        <a:lstStyle/>
                        <a:p>
                          <a:pPr algn="ctr"/>
                          <a:r>
                            <a:rPr lang="en-US" sz="1600" dirty="0"/>
                            <a:t>2</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1894968963"/>
                      </a:ext>
                    </a:extLst>
                  </a:tr>
                  <a:tr h="177554">
                    <a:tc>
                      <a:txBody>
                        <a:bodyPr/>
                        <a:lstStyle/>
                        <a:p>
                          <a:pPr algn="ctr"/>
                          <a:r>
                            <a:rPr lang="en-US" sz="1600" dirty="0"/>
                            <a:t>3</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527693687"/>
                      </a:ext>
                    </a:extLst>
                  </a:tr>
                  <a:tr h="268994">
                    <a:tc>
                      <a:txBody>
                        <a:bodyPr/>
                        <a:lstStyle/>
                        <a:p>
                          <a:pPr algn="ctr"/>
                          <a:r>
                            <a:rPr lang="en-US" sz="1600" dirty="0"/>
                            <a:t>4</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3543239187"/>
                      </a:ext>
                    </a:extLst>
                  </a:tr>
                  <a:tr h="208034">
                    <a:tc>
                      <a:txBody>
                        <a:bodyPr/>
                        <a:lstStyle/>
                        <a:p>
                          <a:pPr algn="ctr"/>
                          <a:r>
                            <a:rPr lang="en-US" sz="1600" dirty="0"/>
                            <a:t>5</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2107234227"/>
                      </a:ext>
                    </a:extLst>
                  </a:tr>
                  <a:tr h="223274">
                    <a:tc>
                      <a:txBody>
                        <a:bodyPr/>
                        <a:lstStyle/>
                        <a:p>
                          <a:pPr algn="ctr"/>
                          <a:r>
                            <a:rPr lang="en-US" sz="1600" dirty="0"/>
                            <a:t>6</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xmlns="" val="1126524323"/>
                      </a:ext>
                    </a:extLst>
                  </a:tr>
                  <a:tr h="370840">
                    <a:tc>
                      <a:txBody>
                        <a:bodyPr/>
                        <a:lstStyle/>
                        <a:p>
                          <a:pPr algn="ctr"/>
                          <a:r>
                            <a:rPr lang="en-US" sz="1600" dirty="0"/>
                            <a:t>7</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xmlns="" val="2784022178"/>
                      </a:ext>
                    </a:extLst>
                  </a:tr>
                </a:tbl>
              </a:graphicData>
            </a:graphic>
          </p:graphicFrame>
        </mc:Choice>
        <mc:Fallback xmlns="">
          <p:graphicFrame>
            <p:nvGraphicFramePr>
              <p:cNvPr id="3" name="Table 3">
                <a:extLst>
                  <a:ext uri="{FF2B5EF4-FFF2-40B4-BE49-F238E27FC236}">
                    <a16:creationId xmlns:a16="http://schemas.microsoft.com/office/drawing/2014/main" id="{1345419C-47EC-47E1-9937-EEE8D2FDA1D8}"/>
                  </a:ext>
                </a:extLst>
              </p:cNvPr>
              <p:cNvGraphicFramePr>
                <a:graphicFrameLocks noGrp="1"/>
              </p:cNvGraphicFramePr>
              <p:nvPr>
                <p:extLst>
                  <p:ext uri="{D42A27DB-BD31-4B8C-83A1-F6EECF244321}">
                    <p14:modId xmlns:p14="http://schemas.microsoft.com/office/powerpoint/2010/main" val="2633734971"/>
                  </p:ext>
                </p:extLst>
              </p:nvPr>
            </p:nvGraphicFramePr>
            <p:xfrm>
              <a:off x="460375" y="3260179"/>
              <a:ext cx="3197225" cy="3459480"/>
            </p:xfrm>
            <a:graphic>
              <a:graphicData uri="http://schemas.openxmlformats.org/drawingml/2006/table">
                <a:tbl>
                  <a:tblPr firstRow="1" bandRow="1">
                    <a:tableStyleId>{5940675A-B579-460E-94D1-54222C63F5DA}</a:tableStyleId>
                  </a:tblPr>
                  <a:tblGrid>
                    <a:gridCol w="864197">
                      <a:extLst>
                        <a:ext uri="{9D8B030D-6E8A-4147-A177-3AD203B41FA5}">
                          <a16:colId xmlns:a16="http://schemas.microsoft.com/office/drawing/2014/main" val="1112782790"/>
                        </a:ext>
                      </a:extLst>
                    </a:gridCol>
                    <a:gridCol w="732828">
                      <a:extLst>
                        <a:ext uri="{9D8B030D-6E8A-4147-A177-3AD203B41FA5}">
                          <a16:colId xmlns:a16="http://schemas.microsoft.com/office/drawing/2014/main" val="1150794693"/>
                        </a:ext>
                      </a:extLst>
                    </a:gridCol>
                    <a:gridCol w="762000">
                      <a:extLst>
                        <a:ext uri="{9D8B030D-6E8A-4147-A177-3AD203B41FA5}">
                          <a16:colId xmlns:a16="http://schemas.microsoft.com/office/drawing/2014/main" val="274264111"/>
                        </a:ext>
                      </a:extLst>
                    </a:gridCol>
                    <a:gridCol w="838200">
                      <a:extLst>
                        <a:ext uri="{9D8B030D-6E8A-4147-A177-3AD203B41FA5}">
                          <a16:colId xmlns:a16="http://schemas.microsoft.com/office/drawing/2014/main" val="2489107433"/>
                        </a:ext>
                      </a:extLst>
                    </a:gridCol>
                  </a:tblGrid>
                  <a:tr h="370840">
                    <a:tc rowSpan="2">
                      <a:txBody>
                        <a:bodyPr/>
                        <a:lstStyle/>
                        <a:p>
                          <a:pPr algn="ctr"/>
                          <a:r>
                            <a:rPr lang="en-US" sz="1600" dirty="0"/>
                            <a:t>Counter </a:t>
                          </a:r>
                        </a:p>
                        <a:p>
                          <a:pPr algn="ctr"/>
                          <a:r>
                            <a:rPr lang="en-US" sz="1600" dirty="0"/>
                            <a:t>state</a:t>
                          </a:r>
                          <a:endParaRPr lang="hi-IN" sz="1600" dirty="0"/>
                        </a:p>
                      </a:txBody>
                      <a:tcPr/>
                    </a:tc>
                    <a:tc gridSpan="3">
                      <a:txBody>
                        <a:bodyPr/>
                        <a:lstStyle/>
                        <a:p>
                          <a:pPr algn="ctr"/>
                          <a:r>
                            <a:rPr lang="en-US" sz="1600" dirty="0"/>
                            <a:t>Count </a:t>
                          </a:r>
                          <a:endParaRPr lang="hi-IN" sz="1600" dirty="0"/>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val="2601418976"/>
                      </a:ext>
                    </a:extLst>
                  </a:tr>
                  <a:tr h="370840">
                    <a:tc vMerge="1">
                      <a:txBody>
                        <a:bodyPr/>
                        <a:lstStyle/>
                        <a:p>
                          <a:pPr algn="ctr"/>
                          <a:endParaRPr lang="hi-IN" dirty="0"/>
                        </a:p>
                      </a:txBody>
                      <a:tcPr/>
                    </a:tc>
                    <a:tc>
                      <a:txBody>
                        <a:bodyPr/>
                        <a:lstStyle/>
                        <a:p>
                          <a:endParaRPr lang="hi-IN"/>
                        </a:p>
                      </a:txBody>
                      <a:tcPr>
                        <a:blipFill>
                          <a:blip r:embed="rId3"/>
                          <a:stretch>
                            <a:fillRect l="-119167" t="-104918" r="-221667" b="-742623"/>
                          </a:stretch>
                        </a:blipFill>
                      </a:tcPr>
                    </a:tc>
                    <a:tc>
                      <a:txBody>
                        <a:bodyPr/>
                        <a:lstStyle/>
                        <a:p>
                          <a:endParaRPr lang="hi-IN"/>
                        </a:p>
                      </a:txBody>
                      <a:tcPr>
                        <a:blipFill>
                          <a:blip r:embed="rId3"/>
                          <a:stretch>
                            <a:fillRect l="-210400" t="-104918" r="-112800" b="-742623"/>
                          </a:stretch>
                        </a:blipFill>
                      </a:tcPr>
                    </a:tc>
                    <a:tc>
                      <a:txBody>
                        <a:bodyPr/>
                        <a:lstStyle/>
                        <a:p>
                          <a:endParaRPr lang="hi-IN"/>
                        </a:p>
                      </a:txBody>
                      <a:tcPr>
                        <a:blipFill>
                          <a:blip r:embed="rId3"/>
                          <a:stretch>
                            <a:fillRect l="-281159" t="-104918" r="-2174" b="-742623"/>
                          </a:stretch>
                        </a:blipFill>
                      </a:tcPr>
                    </a:tc>
                    <a:extLst>
                      <a:ext uri="{0D108BD9-81ED-4DB2-BD59-A6C34878D82A}">
                        <a16:rowId xmlns:a16="http://schemas.microsoft.com/office/drawing/2014/main" val="3940112123"/>
                      </a:ext>
                    </a:extLst>
                  </a:tr>
                  <a:tr h="335280">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1608982362"/>
                      </a:ext>
                    </a:extLst>
                  </a:tr>
                  <a:tr h="335280">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3352558350"/>
                      </a:ext>
                    </a:extLst>
                  </a:tr>
                  <a:tr h="335280">
                    <a:tc>
                      <a:txBody>
                        <a:bodyPr/>
                        <a:lstStyle/>
                        <a:p>
                          <a:pPr algn="ctr"/>
                          <a:r>
                            <a:rPr lang="en-US" sz="1600" dirty="0"/>
                            <a:t>2</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1894968963"/>
                      </a:ext>
                    </a:extLst>
                  </a:tr>
                  <a:tr h="335280">
                    <a:tc>
                      <a:txBody>
                        <a:bodyPr/>
                        <a:lstStyle/>
                        <a:p>
                          <a:pPr algn="ctr"/>
                          <a:r>
                            <a:rPr lang="en-US" sz="1600" dirty="0"/>
                            <a:t>3</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527693687"/>
                      </a:ext>
                    </a:extLst>
                  </a:tr>
                  <a:tr h="335280">
                    <a:tc>
                      <a:txBody>
                        <a:bodyPr/>
                        <a:lstStyle/>
                        <a:p>
                          <a:pPr algn="ctr"/>
                          <a:r>
                            <a:rPr lang="en-US" sz="1600" dirty="0"/>
                            <a:t>4</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3543239187"/>
                      </a:ext>
                    </a:extLst>
                  </a:tr>
                  <a:tr h="335280">
                    <a:tc>
                      <a:txBody>
                        <a:bodyPr/>
                        <a:lstStyle/>
                        <a:p>
                          <a:pPr algn="ctr"/>
                          <a:r>
                            <a:rPr lang="en-US" sz="1600" dirty="0"/>
                            <a:t>5</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2107234227"/>
                      </a:ext>
                    </a:extLst>
                  </a:tr>
                  <a:tr h="335280">
                    <a:tc>
                      <a:txBody>
                        <a:bodyPr/>
                        <a:lstStyle/>
                        <a:p>
                          <a:pPr algn="ctr"/>
                          <a:r>
                            <a:rPr lang="en-US" sz="1600" dirty="0"/>
                            <a:t>6</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0</a:t>
                          </a:r>
                          <a:endParaRPr lang="hi-IN" sz="1600" dirty="0"/>
                        </a:p>
                      </a:txBody>
                      <a:tcPr/>
                    </a:tc>
                    <a:extLst>
                      <a:ext uri="{0D108BD9-81ED-4DB2-BD59-A6C34878D82A}">
                        <a16:rowId xmlns:a16="http://schemas.microsoft.com/office/drawing/2014/main" val="1126524323"/>
                      </a:ext>
                    </a:extLst>
                  </a:tr>
                  <a:tr h="370840">
                    <a:tc>
                      <a:txBody>
                        <a:bodyPr/>
                        <a:lstStyle/>
                        <a:p>
                          <a:pPr algn="ctr"/>
                          <a:r>
                            <a:rPr lang="en-US" sz="1600" dirty="0"/>
                            <a:t>7</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tc>
                      <a:txBody>
                        <a:bodyPr/>
                        <a:lstStyle/>
                        <a:p>
                          <a:pPr algn="ctr"/>
                          <a:r>
                            <a:rPr lang="en-US" sz="1600" dirty="0"/>
                            <a:t>1</a:t>
                          </a:r>
                          <a:endParaRPr lang="hi-IN" sz="1600" dirty="0"/>
                        </a:p>
                      </a:txBody>
                      <a:tcPr/>
                    </a:tc>
                    <a:extLst>
                      <a:ext uri="{0D108BD9-81ED-4DB2-BD59-A6C34878D82A}">
                        <a16:rowId xmlns:a16="http://schemas.microsoft.com/office/drawing/2014/main" val="2784022178"/>
                      </a:ext>
                    </a:extLst>
                  </a:tr>
                </a:tbl>
              </a:graphicData>
            </a:graphic>
          </p:graphicFrame>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FF50249F-3B8F-4D03-82BD-73056E3E92E4}"/>
                  </a:ext>
                </a:extLst>
              </p:cNvPr>
              <p:cNvSpPr txBox="1"/>
              <p:nvPr/>
            </p:nvSpPr>
            <p:spPr>
              <a:xfrm>
                <a:off x="2352135" y="2590800"/>
                <a:ext cx="4572000"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However, total possible states </a:t>
                </a:r>
                <a:r>
                  <a:rPr lang="en-US" dirty="0">
                    <a:latin typeface="Times New Roman" panose="02020603050405020304" pitchFamily="18" charset="0"/>
                    <a:cs typeface="Times New Roman" panose="02020603050405020304" pitchFamily="18" charset="0"/>
                  </a:rPr>
                  <a:t>with n-FFs</a:t>
                </a:r>
                <a:r>
                  <a:rPr lang="en-US"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b="1" i="1" smtClean="0">
                            <a:latin typeface="Cambria Math"/>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𝟐</m:t>
                        </m:r>
                      </m:e>
                      <m:sup>
                        <m:r>
                          <a:rPr lang="en-US" b="1" i="1" smtClean="0">
                            <a:latin typeface="Cambria Math" panose="02040503050406030204" pitchFamily="18" charset="0"/>
                            <a:cs typeface="Times New Roman" panose="02020603050405020304" pitchFamily="18" charset="0"/>
                          </a:rPr>
                          <m:t>𝒏</m:t>
                        </m:r>
                      </m:sup>
                    </m:sSup>
                  </m:oMath>
                </a14:m>
                <a:endParaRPr lang="en-US" b="1" i="1" dirty="0">
                  <a:latin typeface="Cambria Math" panose="02040503050406030204" pitchFamily="18" charset="0"/>
                  <a:cs typeface="Times New Roman" panose="02020603050405020304" pitchFamily="18" charset="0"/>
                </a:endParaRPr>
              </a:p>
              <a:p>
                <a14:m>
                  <m:oMath xmlns:m="http://schemas.openxmlformats.org/officeDocument/2006/math">
                    <m:r>
                      <a:rPr lang="en-US" b="1" i="1" smtClean="0">
                        <a:latin typeface="Cambria Math" panose="02040503050406030204" pitchFamily="18" charset="0"/>
                        <a:ea typeface="Cambria Math" panose="02040503050406030204" pitchFamily="18" charset="0"/>
                        <a:cs typeface="Times New Roman" panose="02020603050405020304" pitchFamily="18" charset="0"/>
                      </a:rPr>
                      <m:t>⇒(</m:t>
                    </m:r>
                    <m:r>
                      <a:rPr lang="en-US" b="1" i="1" smtClean="0">
                        <a:latin typeface="Cambria Math" panose="02040503050406030204" pitchFamily="18" charset="0"/>
                        <a:ea typeface="Cambria Math" panose="02040503050406030204" pitchFamily="18" charset="0"/>
                        <a:cs typeface="Times New Roman" panose="02020603050405020304" pitchFamily="18" charset="0"/>
                      </a:rPr>
                      <m:t>𝒎𝒐𝒅𝒖𝒍𝒐</m:t>
                    </m:r>
                    <m:r>
                      <a:rPr lang="en-US" b="1"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1" i="1" smtClean="0">
                            <a:latin typeface="Cambria Math"/>
                            <a:ea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ea typeface="Cambria Math" panose="02040503050406030204" pitchFamily="18" charset="0"/>
                            <a:cs typeface="Times New Roman" panose="02020603050405020304" pitchFamily="18" charset="0"/>
                          </a:rPr>
                          <m:t>𝟐</m:t>
                        </m:r>
                      </m:e>
                      <m:sup>
                        <m:r>
                          <a:rPr lang="en-US" b="1" i="1" smtClean="0">
                            <a:latin typeface="Cambria Math" panose="02040503050406030204" pitchFamily="18" charset="0"/>
                            <a:ea typeface="Cambria Math" panose="02040503050406030204" pitchFamily="18" charset="0"/>
                            <a:cs typeface="Times New Roman" panose="02020603050405020304" pitchFamily="18" charset="0"/>
                          </a:rPr>
                          <m:t>𝒏</m:t>
                        </m:r>
                      </m:sup>
                    </m:sSup>
                  </m:oMath>
                </a14:m>
                <a:r>
                  <a:rPr lang="en-US" b="1" dirty="0">
                    <a:latin typeface="Times New Roman" panose="02020603050405020304" pitchFamily="18" charset="0"/>
                  </a:rPr>
                  <a:t>) </a:t>
                </a:r>
                <a:r>
                  <a:rPr lang="en-US" dirty="0">
                    <a:latin typeface="Times New Roman" panose="02020603050405020304" pitchFamily="18" charset="0"/>
                  </a:rPr>
                  <a:t>counter is possible</a:t>
                </a:r>
                <a:endParaRPr lang="hi-IN" dirty="0">
                  <a:latin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FF50249F-3B8F-4D03-82BD-73056E3E92E4}"/>
                  </a:ext>
                </a:extLst>
              </p:cNvPr>
              <p:cNvSpPr txBox="1">
                <a:spLocks noRot="1" noChangeAspect="1" noMove="1" noResize="1" noEditPoints="1" noAdjustHandles="1" noChangeArrowheads="1" noChangeShapeType="1" noTextEdit="1"/>
              </p:cNvSpPr>
              <p:nvPr/>
            </p:nvSpPr>
            <p:spPr>
              <a:xfrm>
                <a:off x="2352135" y="2590800"/>
                <a:ext cx="4572000" cy="646331"/>
              </a:xfrm>
              <a:prstGeom prst="rect">
                <a:avLst/>
              </a:prstGeom>
              <a:blipFill>
                <a:blip r:embed="rId4"/>
                <a:stretch>
                  <a:fillRect l="-1200" t="-4717" b="-14151"/>
                </a:stretch>
              </a:blipFill>
            </p:spPr>
            <p:txBody>
              <a:bodyPr/>
              <a:lstStyle/>
              <a:p>
                <a:r>
                  <a:rPr lang="hi-IN">
                    <a:noFill/>
                  </a:rPr>
                  <a:t> </a:t>
                </a:r>
              </a:p>
            </p:txBody>
          </p:sp>
        </mc:Fallback>
      </mc:AlternateContent>
      <p:cxnSp>
        <p:nvCxnSpPr>
          <p:cNvPr id="7" name="Straight Connector 6">
            <a:extLst>
              <a:ext uri="{FF2B5EF4-FFF2-40B4-BE49-F238E27FC236}">
                <a16:creationId xmlns:a16="http://schemas.microsoft.com/office/drawing/2014/main" xmlns="" id="{9653F00D-709A-43A3-9612-4DC4A544020A}"/>
              </a:ext>
            </a:extLst>
          </p:cNvPr>
          <p:cNvCxnSpPr>
            <a:cxnSpLocks/>
          </p:cNvCxnSpPr>
          <p:nvPr/>
        </p:nvCxnSpPr>
        <p:spPr>
          <a:xfrm>
            <a:off x="3695700" y="4343400"/>
            <a:ext cx="381000" cy="0"/>
          </a:xfrm>
          <a:prstGeom prst="line">
            <a:avLst/>
          </a:prstGeom>
          <a:ln w="28575">
            <a:prstDash val="dash"/>
            <a:headEnd type="arrow"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27D117B8-C3BA-42B8-B4A5-E55BF265F464}"/>
                  </a:ext>
                </a:extLst>
              </p:cNvPr>
              <p:cNvSpPr txBox="1"/>
              <p:nvPr/>
            </p:nvSpPr>
            <p:spPr>
              <a:xfrm>
                <a:off x="4076700" y="4126413"/>
                <a:ext cx="2543325" cy="369332"/>
              </a:xfrm>
              <a:prstGeom prst="rect">
                <a:avLst/>
              </a:prstGeom>
              <a:noFill/>
            </p:spPr>
            <p:txBody>
              <a:bodyPr wrap="none" rtlCol="0">
                <a:spAutoFit/>
              </a:bodyPr>
              <a:lstStyle/>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oMath>
                </a14:m>
                <a:r>
                  <a:rPr lang="en-US" dirty="0"/>
                  <a:t> changes from 0 to 1</a:t>
                </a:r>
                <a:endParaRPr lang="hi-IN" dirty="0"/>
              </a:p>
            </p:txBody>
          </p:sp>
        </mc:Choice>
        <mc:Fallback xmlns="">
          <p:sp>
            <p:nvSpPr>
              <p:cNvPr id="9" name="TextBox 8">
                <a:extLst>
                  <a:ext uri="{FF2B5EF4-FFF2-40B4-BE49-F238E27FC236}">
                    <a16:creationId xmlns:a16="http://schemas.microsoft.com/office/drawing/2014/main" id="{27D117B8-C3BA-42B8-B4A5-E55BF265F464}"/>
                  </a:ext>
                </a:extLst>
              </p:cNvPr>
              <p:cNvSpPr txBox="1">
                <a:spLocks noRot="1" noChangeAspect="1" noMove="1" noResize="1" noEditPoints="1" noAdjustHandles="1" noChangeArrowheads="1" noChangeShapeType="1" noTextEdit="1"/>
              </p:cNvSpPr>
              <p:nvPr/>
            </p:nvSpPr>
            <p:spPr>
              <a:xfrm>
                <a:off x="4076700" y="4126413"/>
                <a:ext cx="2543325" cy="369332"/>
              </a:xfrm>
              <a:prstGeom prst="rect">
                <a:avLst/>
              </a:prstGeom>
              <a:blipFill>
                <a:blip r:embed="rId5"/>
                <a:stretch>
                  <a:fillRect l="-480" t="-10000" r="-1199" b="-26667"/>
                </a:stretch>
              </a:blipFill>
            </p:spPr>
            <p:txBody>
              <a:bodyPr/>
              <a:lstStyle/>
              <a:p>
                <a:r>
                  <a:rPr lang="hi-IN">
                    <a:noFill/>
                  </a:rPr>
                  <a:t> </a:t>
                </a:r>
              </a:p>
            </p:txBody>
          </p:sp>
        </mc:Fallback>
      </mc:AlternateContent>
      <p:cxnSp>
        <p:nvCxnSpPr>
          <p:cNvPr id="16" name="Straight Connector 15">
            <a:extLst>
              <a:ext uri="{FF2B5EF4-FFF2-40B4-BE49-F238E27FC236}">
                <a16:creationId xmlns:a16="http://schemas.microsoft.com/office/drawing/2014/main" xmlns="" id="{D9C0C15D-793F-4465-90E8-C8B236AB5DBC}"/>
              </a:ext>
            </a:extLst>
          </p:cNvPr>
          <p:cNvCxnSpPr>
            <a:cxnSpLocks/>
          </p:cNvCxnSpPr>
          <p:nvPr/>
        </p:nvCxnSpPr>
        <p:spPr>
          <a:xfrm>
            <a:off x="3696511" y="4648200"/>
            <a:ext cx="457200" cy="0"/>
          </a:xfrm>
          <a:prstGeom prst="line">
            <a:avLst/>
          </a:prstGeom>
          <a:ln w="28575">
            <a:prstDash val="dash"/>
            <a:headEnd type="arrow"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5C65962B-B4A1-4703-868C-A8B52207979D}"/>
                  </a:ext>
                </a:extLst>
              </p:cNvPr>
              <p:cNvSpPr txBox="1"/>
              <p:nvPr/>
            </p:nvSpPr>
            <p:spPr>
              <a:xfrm>
                <a:off x="4153711" y="4463534"/>
                <a:ext cx="5223481" cy="369332"/>
              </a:xfrm>
              <a:prstGeom prst="rect">
                <a:avLst/>
              </a:prstGeom>
              <a:noFill/>
            </p:spPr>
            <p:txBody>
              <a:bodyPr wrap="none" rtlCol="0">
                <a:spAutoFit/>
              </a:bodyPr>
              <a:lstStyle/>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oMath>
                </a14:m>
                <a:r>
                  <a:rPr lang="en-US" dirty="0"/>
                  <a:t> changes from 1 to 0, </a:t>
                </a:r>
                <a14:m>
                  <m:oMath xmlns:m="http://schemas.openxmlformats.org/officeDocument/2006/math">
                    <m:sSub>
                      <m:sSubPr>
                        <m:ctrlPr>
                          <a:rPr lang="en-US" i="1">
                            <a:latin typeface="Cambria Math"/>
                          </a:rPr>
                        </m:ctrlPr>
                      </m:sSubPr>
                      <m:e>
                        <m:r>
                          <a:rPr lang="en-US" i="1">
                            <a:latin typeface="Cambria Math" panose="02040503050406030204" pitchFamily="18" charset="0"/>
                          </a:rPr>
                          <m:t>𝑄</m:t>
                        </m:r>
                      </m:e>
                      <m:sub>
                        <m:r>
                          <a:rPr lang="en-US" b="0" i="1" smtClean="0">
                            <a:latin typeface="Cambria Math" panose="02040503050406030204" pitchFamily="18" charset="0"/>
                          </a:rPr>
                          <m:t>1</m:t>
                        </m:r>
                      </m:sub>
                    </m:sSub>
                  </m:oMath>
                </a14:m>
                <a:r>
                  <a:rPr lang="en-US" dirty="0"/>
                  <a:t> changes from 0 to 1 </a:t>
                </a:r>
                <a:endParaRPr lang="hi-IN" dirty="0"/>
              </a:p>
            </p:txBody>
          </p:sp>
        </mc:Choice>
        <mc:Fallback xmlns="">
          <p:sp>
            <p:nvSpPr>
              <p:cNvPr id="17" name="TextBox 16">
                <a:extLst>
                  <a:ext uri="{FF2B5EF4-FFF2-40B4-BE49-F238E27FC236}">
                    <a16:creationId xmlns:a16="http://schemas.microsoft.com/office/drawing/2014/main" id="{5C65962B-B4A1-4703-868C-A8B52207979D}"/>
                  </a:ext>
                </a:extLst>
              </p:cNvPr>
              <p:cNvSpPr txBox="1">
                <a:spLocks noRot="1" noChangeAspect="1" noMove="1" noResize="1" noEditPoints="1" noAdjustHandles="1" noChangeArrowheads="1" noChangeShapeType="1" noTextEdit="1"/>
              </p:cNvSpPr>
              <p:nvPr/>
            </p:nvSpPr>
            <p:spPr>
              <a:xfrm>
                <a:off x="4153711" y="4463534"/>
                <a:ext cx="5223481" cy="369332"/>
              </a:xfrm>
              <a:prstGeom prst="rect">
                <a:avLst/>
              </a:prstGeom>
              <a:blipFill>
                <a:blip r:embed="rId6"/>
                <a:stretch>
                  <a:fillRect l="-233" t="-8197" b="-24590"/>
                </a:stretch>
              </a:blipFill>
            </p:spPr>
            <p:txBody>
              <a:bodyPr/>
              <a:lstStyle/>
              <a:p>
                <a:r>
                  <a:rPr lang="hi-IN">
                    <a:noFill/>
                  </a:rPr>
                  <a:t> </a:t>
                </a:r>
              </a:p>
            </p:txBody>
          </p:sp>
        </mc:Fallback>
      </mc:AlternateContent>
      <p:cxnSp>
        <p:nvCxnSpPr>
          <p:cNvPr id="22" name="Straight Connector 21">
            <a:extLst>
              <a:ext uri="{FF2B5EF4-FFF2-40B4-BE49-F238E27FC236}">
                <a16:creationId xmlns:a16="http://schemas.microsoft.com/office/drawing/2014/main" xmlns="" id="{E6958080-118C-4212-B464-CCE6EFB70AB3}"/>
              </a:ext>
            </a:extLst>
          </p:cNvPr>
          <p:cNvCxnSpPr>
            <a:cxnSpLocks/>
          </p:cNvCxnSpPr>
          <p:nvPr/>
        </p:nvCxnSpPr>
        <p:spPr>
          <a:xfrm>
            <a:off x="3734611" y="5357624"/>
            <a:ext cx="381000" cy="0"/>
          </a:xfrm>
          <a:prstGeom prst="line">
            <a:avLst/>
          </a:prstGeom>
          <a:ln w="28575">
            <a:prstDash val="dash"/>
            <a:headEnd type="arrow"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xmlns="" id="{4504C8E9-AF17-426E-B366-B25909C12911}"/>
                  </a:ext>
                </a:extLst>
              </p:cNvPr>
              <p:cNvSpPr txBox="1"/>
              <p:nvPr/>
            </p:nvSpPr>
            <p:spPr>
              <a:xfrm>
                <a:off x="4115611" y="5140637"/>
                <a:ext cx="5089022" cy="646331"/>
              </a:xfrm>
              <a:prstGeom prst="rect">
                <a:avLst/>
              </a:prstGeom>
              <a:noFill/>
            </p:spPr>
            <p:txBody>
              <a:bodyPr wrap="none" rtlCol="0">
                <a:spAutoFit/>
              </a:bodyPr>
              <a:lstStyle/>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oMath>
                </a14:m>
                <a:r>
                  <a:rPr lang="en-US" dirty="0"/>
                  <a:t> changes from 1 to 0, </a:t>
                </a:r>
                <a14:m>
                  <m:oMath xmlns:m="http://schemas.openxmlformats.org/officeDocument/2006/math">
                    <m:sSub>
                      <m:sSubPr>
                        <m:ctrlPr>
                          <a:rPr lang="en-US" i="1">
                            <a:latin typeface="Cambria Math"/>
                          </a:rPr>
                        </m:ctrlPr>
                      </m:sSubPr>
                      <m:e>
                        <m:r>
                          <a:rPr lang="en-US" i="1">
                            <a:latin typeface="Cambria Math" panose="02040503050406030204" pitchFamily="18" charset="0"/>
                          </a:rPr>
                          <m:t>𝑄</m:t>
                        </m:r>
                      </m:e>
                      <m:sub>
                        <m:r>
                          <a:rPr lang="en-US" i="1">
                            <a:latin typeface="Cambria Math" panose="02040503050406030204" pitchFamily="18" charset="0"/>
                          </a:rPr>
                          <m:t>1</m:t>
                        </m:r>
                      </m:sub>
                    </m:sSub>
                  </m:oMath>
                </a14:m>
                <a:r>
                  <a:rPr lang="en-US" dirty="0"/>
                  <a:t> changes from 1 to 0,</a:t>
                </a:r>
              </a:p>
              <a:p>
                <a14:m>
                  <m:oMath xmlns:m="http://schemas.openxmlformats.org/officeDocument/2006/math">
                    <m:sSub>
                      <m:sSubPr>
                        <m:ctrlPr>
                          <a:rPr lang="en-US" i="1" smtClean="0">
                            <a:latin typeface="Cambria Math"/>
                          </a:rPr>
                        </m:ctrlPr>
                      </m:sSubPr>
                      <m:e>
                        <m:r>
                          <a:rPr lang="en-US" i="1">
                            <a:latin typeface="Cambria Math" panose="02040503050406030204" pitchFamily="18" charset="0"/>
                          </a:rPr>
                          <m:t>𝑄</m:t>
                        </m:r>
                      </m:e>
                      <m:sub>
                        <m:r>
                          <a:rPr lang="en-US" b="0" i="1" smtClean="0">
                            <a:latin typeface="Cambria Math" panose="02040503050406030204" pitchFamily="18" charset="0"/>
                          </a:rPr>
                          <m:t>2</m:t>
                        </m:r>
                      </m:sub>
                    </m:sSub>
                  </m:oMath>
                </a14:m>
                <a:r>
                  <a:rPr lang="en-US" dirty="0"/>
                  <a:t> changes from 0 to 1</a:t>
                </a:r>
                <a:endParaRPr lang="hi-IN" dirty="0"/>
              </a:p>
            </p:txBody>
          </p:sp>
        </mc:Choice>
        <mc:Fallback xmlns="">
          <p:sp>
            <p:nvSpPr>
              <p:cNvPr id="23" name="TextBox 22">
                <a:extLst>
                  <a:ext uri="{FF2B5EF4-FFF2-40B4-BE49-F238E27FC236}">
                    <a16:creationId xmlns:a16="http://schemas.microsoft.com/office/drawing/2014/main" id="{4504C8E9-AF17-426E-B366-B25909C12911}"/>
                  </a:ext>
                </a:extLst>
              </p:cNvPr>
              <p:cNvSpPr txBox="1">
                <a:spLocks noRot="1" noChangeAspect="1" noMove="1" noResize="1" noEditPoints="1" noAdjustHandles="1" noChangeArrowheads="1" noChangeShapeType="1" noTextEdit="1"/>
              </p:cNvSpPr>
              <p:nvPr/>
            </p:nvSpPr>
            <p:spPr>
              <a:xfrm>
                <a:off x="4115611" y="5140637"/>
                <a:ext cx="5089022" cy="646331"/>
              </a:xfrm>
              <a:prstGeom prst="rect">
                <a:avLst/>
              </a:prstGeom>
              <a:blipFill>
                <a:blip r:embed="rId7"/>
                <a:stretch>
                  <a:fillRect l="-240" t="-4717" r="-240" b="-14151"/>
                </a:stretch>
              </a:blipFill>
            </p:spPr>
            <p:txBody>
              <a:bodyPr/>
              <a:lstStyle/>
              <a:p>
                <a:r>
                  <a:rPr lang="hi-IN">
                    <a:noFill/>
                  </a:rPr>
                  <a:t> </a:t>
                </a:r>
              </a:p>
            </p:txBody>
          </p:sp>
        </mc:Fallback>
      </mc:AlternateContent>
      <p:sp>
        <p:nvSpPr>
          <p:cNvPr id="24" name="Freeform: Shape 23">
            <a:extLst>
              <a:ext uri="{FF2B5EF4-FFF2-40B4-BE49-F238E27FC236}">
                <a16:creationId xmlns:a16="http://schemas.microsoft.com/office/drawing/2014/main" xmlns="" id="{AF207838-2DE5-4DE4-8AF1-AFCFEB46C389}"/>
              </a:ext>
            </a:extLst>
          </p:cNvPr>
          <p:cNvSpPr/>
          <p:nvPr/>
        </p:nvSpPr>
        <p:spPr>
          <a:xfrm>
            <a:off x="1819072" y="5180755"/>
            <a:ext cx="321013" cy="373748"/>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7" name="Freeform: Shape 26">
            <a:extLst>
              <a:ext uri="{FF2B5EF4-FFF2-40B4-BE49-F238E27FC236}">
                <a16:creationId xmlns:a16="http://schemas.microsoft.com/office/drawing/2014/main" xmlns="" id="{F52C8AAD-2CA5-4A82-8982-7619A493ADA4}"/>
              </a:ext>
            </a:extLst>
          </p:cNvPr>
          <p:cNvSpPr/>
          <p:nvPr/>
        </p:nvSpPr>
        <p:spPr>
          <a:xfrm>
            <a:off x="2514600" y="4463534"/>
            <a:ext cx="321013" cy="373748"/>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8" name="Freeform: Shape 27">
            <a:extLst>
              <a:ext uri="{FF2B5EF4-FFF2-40B4-BE49-F238E27FC236}">
                <a16:creationId xmlns:a16="http://schemas.microsoft.com/office/drawing/2014/main" xmlns="" id="{B3549C4A-40E7-46A6-B58A-80F13C464C36}"/>
              </a:ext>
            </a:extLst>
          </p:cNvPr>
          <p:cNvSpPr/>
          <p:nvPr/>
        </p:nvSpPr>
        <p:spPr>
          <a:xfrm>
            <a:off x="2520226" y="5122708"/>
            <a:ext cx="321013" cy="373748"/>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9" name="Freeform: Shape 28">
            <a:extLst>
              <a:ext uri="{FF2B5EF4-FFF2-40B4-BE49-F238E27FC236}">
                <a16:creationId xmlns:a16="http://schemas.microsoft.com/office/drawing/2014/main" xmlns="" id="{B6A14798-1646-4E93-BAF5-B2CDE37C9DEC}"/>
              </a:ext>
            </a:extLst>
          </p:cNvPr>
          <p:cNvSpPr/>
          <p:nvPr/>
        </p:nvSpPr>
        <p:spPr>
          <a:xfrm>
            <a:off x="2514600" y="5801559"/>
            <a:ext cx="321013" cy="373748"/>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0" name="Freeform: Shape 29">
            <a:extLst>
              <a:ext uri="{FF2B5EF4-FFF2-40B4-BE49-F238E27FC236}">
                <a16:creationId xmlns:a16="http://schemas.microsoft.com/office/drawing/2014/main" xmlns="" id="{40D0B009-E362-4115-A888-F568F6373279}"/>
              </a:ext>
            </a:extLst>
          </p:cNvPr>
          <p:cNvSpPr/>
          <p:nvPr/>
        </p:nvSpPr>
        <p:spPr>
          <a:xfrm>
            <a:off x="3321686" y="4121997"/>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2" name="Freeform: Shape 31">
            <a:extLst>
              <a:ext uri="{FF2B5EF4-FFF2-40B4-BE49-F238E27FC236}">
                <a16:creationId xmlns:a16="http://schemas.microsoft.com/office/drawing/2014/main" xmlns="" id="{24DA848A-91E4-4054-B51E-67E158BC2008}"/>
              </a:ext>
            </a:extLst>
          </p:cNvPr>
          <p:cNvSpPr/>
          <p:nvPr/>
        </p:nvSpPr>
        <p:spPr>
          <a:xfrm>
            <a:off x="3307405" y="4480171"/>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3" name="Freeform: Shape 32">
            <a:extLst>
              <a:ext uri="{FF2B5EF4-FFF2-40B4-BE49-F238E27FC236}">
                <a16:creationId xmlns:a16="http://schemas.microsoft.com/office/drawing/2014/main" xmlns="" id="{6B307830-ADF6-47FB-9517-9BB26F6C8619}"/>
              </a:ext>
            </a:extLst>
          </p:cNvPr>
          <p:cNvSpPr/>
          <p:nvPr/>
        </p:nvSpPr>
        <p:spPr>
          <a:xfrm>
            <a:off x="3319802" y="4843034"/>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4" name="Freeform: Shape 33">
            <a:extLst>
              <a:ext uri="{FF2B5EF4-FFF2-40B4-BE49-F238E27FC236}">
                <a16:creationId xmlns:a16="http://schemas.microsoft.com/office/drawing/2014/main" xmlns="" id="{9786D94F-A521-4333-9AB4-EF5D6CE6C951}"/>
              </a:ext>
            </a:extLst>
          </p:cNvPr>
          <p:cNvSpPr/>
          <p:nvPr/>
        </p:nvSpPr>
        <p:spPr>
          <a:xfrm>
            <a:off x="3336587" y="5194114"/>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5" name="Freeform: Shape 34">
            <a:extLst>
              <a:ext uri="{FF2B5EF4-FFF2-40B4-BE49-F238E27FC236}">
                <a16:creationId xmlns:a16="http://schemas.microsoft.com/office/drawing/2014/main" xmlns="" id="{FC487B64-A1DB-4930-8977-B23BF2D13794}"/>
              </a:ext>
            </a:extLst>
          </p:cNvPr>
          <p:cNvSpPr/>
          <p:nvPr/>
        </p:nvSpPr>
        <p:spPr>
          <a:xfrm>
            <a:off x="3331127" y="5528212"/>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6" name="Freeform: Shape 35">
            <a:extLst>
              <a:ext uri="{FF2B5EF4-FFF2-40B4-BE49-F238E27FC236}">
                <a16:creationId xmlns:a16="http://schemas.microsoft.com/office/drawing/2014/main" xmlns="" id="{D42BD448-528C-4695-8244-A9A031EE9D60}"/>
              </a:ext>
            </a:extLst>
          </p:cNvPr>
          <p:cNvSpPr/>
          <p:nvPr/>
        </p:nvSpPr>
        <p:spPr>
          <a:xfrm>
            <a:off x="3308669" y="5879292"/>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7" name="Freeform: Shape 36">
            <a:extLst>
              <a:ext uri="{FF2B5EF4-FFF2-40B4-BE49-F238E27FC236}">
                <a16:creationId xmlns:a16="http://schemas.microsoft.com/office/drawing/2014/main" xmlns="" id="{1166D532-ECD9-4768-BE2F-3CA9BBF62B5D}"/>
              </a:ext>
            </a:extLst>
          </p:cNvPr>
          <p:cNvSpPr/>
          <p:nvPr/>
        </p:nvSpPr>
        <p:spPr>
          <a:xfrm>
            <a:off x="3318325" y="6213390"/>
            <a:ext cx="321013" cy="297603"/>
          </a:xfrm>
          <a:custGeom>
            <a:avLst/>
            <a:gdLst>
              <a:gd name="connsiteX0" fmla="*/ 0 w 321013"/>
              <a:gd name="connsiteY0" fmla="*/ 13815 h 373748"/>
              <a:gd name="connsiteX1" fmla="*/ 184826 w 321013"/>
              <a:gd name="connsiteY1" fmla="*/ 13815 h 373748"/>
              <a:gd name="connsiteX2" fmla="*/ 243192 w 321013"/>
              <a:gd name="connsiteY2" fmla="*/ 62454 h 373748"/>
              <a:gd name="connsiteX3" fmla="*/ 272375 w 321013"/>
              <a:gd name="connsiteY3" fmla="*/ 111092 h 373748"/>
              <a:gd name="connsiteX4" fmla="*/ 291830 w 321013"/>
              <a:gd name="connsiteY4" fmla="*/ 159730 h 373748"/>
              <a:gd name="connsiteX5" fmla="*/ 321013 w 321013"/>
              <a:gd name="connsiteY5" fmla="*/ 295917 h 373748"/>
              <a:gd name="connsiteX6" fmla="*/ 262647 w 321013"/>
              <a:gd name="connsiteY6" fmla="*/ 344556 h 373748"/>
              <a:gd name="connsiteX7" fmla="*/ 233464 w 321013"/>
              <a:gd name="connsiteY7" fmla="*/ 364011 h 373748"/>
              <a:gd name="connsiteX8" fmla="*/ 9728 w 321013"/>
              <a:gd name="connsiteY8" fmla="*/ 373739 h 37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1013" h="373748">
                <a:moveTo>
                  <a:pt x="0" y="13815"/>
                </a:moveTo>
                <a:cubicBezTo>
                  <a:pt x="73456" y="-875"/>
                  <a:pt x="86678" y="-7995"/>
                  <a:pt x="184826" y="13815"/>
                </a:cubicBezTo>
                <a:cubicBezTo>
                  <a:pt x="199694" y="17119"/>
                  <a:pt x="230024" y="49286"/>
                  <a:pt x="243192" y="62454"/>
                </a:cubicBezTo>
                <a:cubicBezTo>
                  <a:pt x="273731" y="154075"/>
                  <a:pt x="229646" y="36317"/>
                  <a:pt x="272375" y="111092"/>
                </a:cubicBezTo>
                <a:cubicBezTo>
                  <a:pt x="281038" y="126253"/>
                  <a:pt x="286695" y="143041"/>
                  <a:pt x="291830" y="159730"/>
                </a:cubicBezTo>
                <a:cubicBezTo>
                  <a:pt x="309457" y="217020"/>
                  <a:pt x="311766" y="240436"/>
                  <a:pt x="321013" y="295917"/>
                </a:cubicBezTo>
                <a:cubicBezTo>
                  <a:pt x="304397" y="345763"/>
                  <a:pt x="323132" y="314313"/>
                  <a:pt x="262647" y="344556"/>
                </a:cubicBezTo>
                <a:cubicBezTo>
                  <a:pt x="252190" y="349784"/>
                  <a:pt x="245048" y="362431"/>
                  <a:pt x="233464" y="364011"/>
                </a:cubicBezTo>
                <a:cubicBezTo>
                  <a:pt x="157126" y="374421"/>
                  <a:pt x="84801" y="373739"/>
                  <a:pt x="9728" y="373739"/>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009C9F99-5254-4FF8-99EA-971105CAAB1B}"/>
                  </a:ext>
                </a:extLst>
              </p:cNvPr>
              <p:cNvSpPr txBox="1"/>
              <p:nvPr/>
            </p:nvSpPr>
            <p:spPr>
              <a:xfrm>
                <a:off x="4140132" y="5786968"/>
                <a:ext cx="4133504" cy="923330"/>
              </a:xfrm>
              <a:prstGeom prst="rect">
                <a:avLst/>
              </a:prstGeom>
              <a:noFill/>
              <a:ln w="19050">
                <a:solidFill>
                  <a:schemeClr val="tx1"/>
                </a:solidFill>
                <a:prstDash val="sysDot"/>
              </a:ln>
            </p:spPr>
            <p:txBody>
              <a:bodyPr wrap="none" rtlCol="0" anchor="ctr">
                <a:spAutoFit/>
              </a:bodyPr>
              <a:lstStyle/>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0</m:t>
                        </m:r>
                      </m:sub>
                    </m:sSub>
                  </m:oMath>
                </a14:m>
                <a:r>
                  <a:rPr lang="en-US" dirty="0"/>
                  <a:t> changes with every clock pulse</a:t>
                </a:r>
              </a:p>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1</m:t>
                        </m:r>
                      </m:sub>
                    </m:sSub>
                  </m:oMath>
                </a14:m>
                <a:r>
                  <a:rPr lang="en-US" dirty="0"/>
                  <a:t> changes with every 2-clock pulses</a:t>
                </a:r>
              </a:p>
              <a:p>
                <a14:m>
                  <m:oMath xmlns:m="http://schemas.openxmlformats.org/officeDocument/2006/math">
                    <m:sSub>
                      <m:sSubPr>
                        <m:ctrlPr>
                          <a:rPr lang="en-US"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oMath>
                </a14:m>
                <a:r>
                  <a:rPr lang="en-US" dirty="0"/>
                  <a:t> changes with every 4-clock pulses </a:t>
                </a:r>
                <a:endParaRPr lang="hi-IN" dirty="0"/>
              </a:p>
            </p:txBody>
          </p:sp>
        </mc:Choice>
        <mc:Fallback xmlns="">
          <p:sp>
            <p:nvSpPr>
              <p:cNvPr id="25" name="TextBox 24">
                <a:extLst>
                  <a:ext uri="{FF2B5EF4-FFF2-40B4-BE49-F238E27FC236}">
                    <a16:creationId xmlns:a16="http://schemas.microsoft.com/office/drawing/2014/main" id="{009C9F99-5254-4FF8-99EA-971105CAAB1B}"/>
                  </a:ext>
                </a:extLst>
              </p:cNvPr>
              <p:cNvSpPr txBox="1">
                <a:spLocks noRot="1" noChangeAspect="1" noMove="1" noResize="1" noEditPoints="1" noAdjustHandles="1" noChangeArrowheads="1" noChangeShapeType="1" noTextEdit="1"/>
              </p:cNvSpPr>
              <p:nvPr/>
            </p:nvSpPr>
            <p:spPr>
              <a:xfrm>
                <a:off x="4140132" y="5786968"/>
                <a:ext cx="4133504" cy="923330"/>
              </a:xfrm>
              <a:prstGeom prst="rect">
                <a:avLst/>
              </a:prstGeom>
              <a:blipFill>
                <a:blip r:embed="rId8"/>
                <a:stretch>
                  <a:fillRect l="-147" t="-1935" b="-8387"/>
                </a:stretch>
              </a:blipFill>
              <a:ln w="19050">
                <a:solidFill>
                  <a:schemeClr val="tx1"/>
                </a:solidFill>
                <a:prstDash val="sysDot"/>
              </a:ln>
            </p:spPr>
            <p:txBody>
              <a:bodyPr/>
              <a:lstStyle/>
              <a:p>
                <a:r>
                  <a:rPr lang="hi-IN">
                    <a:noFill/>
                  </a:rPr>
                  <a:t> </a:t>
                </a:r>
              </a:p>
            </p:txBody>
          </p:sp>
        </mc:Fallback>
      </mc:AlternateContent>
      <p:sp>
        <p:nvSpPr>
          <p:cNvPr id="26" name="TextBox 25">
            <a:extLst>
              <a:ext uri="{FF2B5EF4-FFF2-40B4-BE49-F238E27FC236}">
                <a16:creationId xmlns:a16="http://schemas.microsoft.com/office/drawing/2014/main" xmlns="" id="{AD907E14-4E6D-4D71-9BBF-9FF632C0DABA}"/>
              </a:ext>
            </a:extLst>
          </p:cNvPr>
          <p:cNvSpPr txBox="1"/>
          <p:nvPr/>
        </p:nvSpPr>
        <p:spPr>
          <a:xfrm>
            <a:off x="4487956" y="3379011"/>
            <a:ext cx="297964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up-counter &amp; down-counter</a:t>
            </a:r>
            <a:endParaRPr lang="hi-IN" dirty="0">
              <a:latin typeface="Times New Roman" panose="02020603050405020304" pitchFamily="18" charset="0"/>
            </a:endParaRPr>
          </a:p>
        </p:txBody>
      </p:sp>
      <p:sp>
        <p:nvSpPr>
          <p:cNvPr id="31" name="TextBox 30">
            <a:extLst>
              <a:ext uri="{FF2B5EF4-FFF2-40B4-BE49-F238E27FC236}">
                <a16:creationId xmlns:a16="http://schemas.microsoft.com/office/drawing/2014/main" xmlns="" id="{4E6F25A3-5614-4432-A2DB-2A775678D77D}"/>
              </a:ext>
            </a:extLst>
          </p:cNvPr>
          <p:cNvSpPr txBox="1"/>
          <p:nvPr/>
        </p:nvSpPr>
        <p:spPr>
          <a:xfrm>
            <a:off x="330740" y="2879491"/>
            <a:ext cx="134566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up-counter</a:t>
            </a:r>
            <a:endParaRPr lang="hi-IN" dirty="0"/>
          </a:p>
        </p:txBody>
      </p:sp>
    </p:spTree>
    <p:extLst>
      <p:ext uri="{BB962C8B-B14F-4D97-AF65-F5344CB8AC3E}">
        <p14:creationId xmlns:p14="http://schemas.microsoft.com/office/powerpoint/2010/main" val="314085200"/>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1846659"/>
          </a:xfrm>
          <a:prstGeom prst="rect">
            <a:avLst/>
          </a:prstGeom>
          <a:noFill/>
        </p:spPr>
        <p:txBody>
          <a:bodyPr wrap="square" rtlCol="0">
            <a:spAutoFit/>
          </a:bodyPr>
          <a:lstStyle/>
          <a:p>
            <a:r>
              <a:rPr lang="en-US" b="1" dirty="0"/>
              <a:t>Design Procedure: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needs to change with every clock pulse. </a:t>
            </a:r>
          </a:p>
          <a:p>
            <a:r>
              <a:rPr lang="en-US" sz="1600" dirty="0">
                <a:latin typeface="Times New Roman" panose="02020603050405020304" pitchFamily="18" charset="0"/>
                <a:cs typeface="Times New Roman" panose="02020603050405020304" pitchFamily="18" charset="0"/>
              </a:rPr>
              <a:t>So, the input to FF</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is T</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=1, and the external clock is provided to FF</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Q</a:t>
            </a:r>
            <a:r>
              <a:rPr lang="en-US" sz="1600" b="0" i="0" baseline="-25000" dirty="0">
                <a:effectLst/>
                <a:latin typeface="Times New Roman" panose="02020603050405020304" pitchFamily="18" charset="0"/>
                <a:cs typeface="Times New Roman" panose="02020603050405020304" pitchFamily="18" charset="0"/>
              </a:rPr>
              <a:t>1 </a:t>
            </a:r>
            <a:r>
              <a:rPr lang="en-US" sz="1600" b="0" i="0" dirty="0">
                <a:effectLst/>
                <a:latin typeface="Times New Roman" panose="02020603050405020304" pitchFamily="18" charset="0"/>
                <a:cs typeface="Times New Roman" panose="02020603050405020304" pitchFamily="18" charset="0"/>
              </a:rPr>
              <a:t>toggles when Q</a:t>
            </a:r>
            <a:r>
              <a:rPr lang="en-US" sz="1600" b="0" i="0" baseline="-25000" dirty="0">
                <a:effectLst/>
                <a:latin typeface="Times New Roman" panose="02020603050405020304" pitchFamily="18" charset="0"/>
                <a:cs typeface="Times New Roman" panose="02020603050405020304" pitchFamily="18" charset="0"/>
              </a:rPr>
              <a:t>0 </a:t>
            </a:r>
            <a:r>
              <a:rPr lang="en-US" sz="1600" b="0" i="0" dirty="0">
                <a:effectLst/>
                <a:latin typeface="Times New Roman" panose="02020603050405020304" pitchFamily="18" charset="0"/>
                <a:cs typeface="Times New Roman" panose="02020603050405020304" pitchFamily="18" charset="0"/>
              </a:rPr>
              <a:t>goes from 1 to 0. </a:t>
            </a:r>
          </a:p>
          <a:p>
            <a:r>
              <a:rPr lang="en-US" sz="1600" b="0" i="0" dirty="0">
                <a:effectLst/>
                <a:latin typeface="Times New Roman" panose="02020603050405020304" pitchFamily="18" charset="0"/>
                <a:cs typeface="Times New Roman" panose="02020603050405020304" pitchFamily="18" charset="0"/>
              </a:rPr>
              <a:t>It means that the Negative edge of Q</a:t>
            </a:r>
            <a:r>
              <a:rPr lang="en-US" sz="1600" b="0" i="0" baseline="-25000" dirty="0">
                <a:effectLst/>
                <a:latin typeface="Times New Roman" panose="02020603050405020304" pitchFamily="18" charset="0"/>
                <a:cs typeface="Times New Roman" panose="02020603050405020304" pitchFamily="18" charset="0"/>
              </a:rPr>
              <a:t>0 </a:t>
            </a:r>
            <a:r>
              <a:rPr lang="en-US" sz="1600" b="0" i="0" dirty="0">
                <a:effectLst/>
                <a:latin typeface="Times New Roman" panose="02020603050405020304" pitchFamily="18" charset="0"/>
                <a:cs typeface="Times New Roman" panose="02020603050405020304" pitchFamily="18" charset="0"/>
              </a:rPr>
              <a:t>toggles Q</a:t>
            </a:r>
            <a:r>
              <a:rPr lang="en-US" sz="1600" b="0" i="0" baseline="-25000" dirty="0">
                <a:effectLst/>
                <a:latin typeface="Times New Roman" panose="02020603050405020304" pitchFamily="18" charset="0"/>
                <a:cs typeface="Times New Roman" panose="02020603050405020304" pitchFamily="18" charset="0"/>
              </a:rPr>
              <a:t>1</a:t>
            </a:r>
            <a:r>
              <a:rPr lang="en-US" sz="1600" b="0" i="0" dirty="0">
                <a:effectLst/>
                <a:latin typeface="Times New Roman" panose="02020603050405020304" pitchFamily="18" charset="0"/>
                <a:cs typeface="Times New Roman" panose="02020603050405020304" pitchFamily="18" charset="0"/>
              </a:rPr>
              <a:t>. So we can use Q</a:t>
            </a:r>
            <a:r>
              <a:rPr lang="en-US" sz="1600" b="0" i="0" baseline="-25000" dirty="0">
                <a:effectLst/>
                <a:latin typeface="Times New Roman" panose="02020603050405020304" pitchFamily="18" charset="0"/>
                <a:cs typeface="Times New Roman" panose="02020603050405020304" pitchFamily="18" charset="0"/>
              </a:rPr>
              <a:t>0 </a:t>
            </a:r>
            <a:r>
              <a:rPr lang="en-US" sz="1600" b="0" i="0" dirty="0">
                <a:effectLst/>
                <a:latin typeface="Times New Roman" panose="02020603050405020304" pitchFamily="18" charset="0"/>
                <a:cs typeface="Times New Roman" panose="02020603050405020304" pitchFamily="18" charset="0"/>
              </a:rPr>
              <a:t>as the clock input for FF</a:t>
            </a:r>
            <a:r>
              <a:rPr lang="en-US" sz="1600" b="0" i="0" baseline="-25000" dirty="0">
                <a:effectLst/>
                <a:latin typeface="Times New Roman" panose="02020603050405020304" pitchFamily="18" charset="0"/>
                <a:cs typeface="Times New Roman" panose="02020603050405020304" pitchFamily="18" charset="0"/>
              </a:rPr>
              <a:t>1</a:t>
            </a:r>
            <a:r>
              <a:rPr lang="en-US" sz="1600" b="0" i="0" dirty="0">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Q</a:t>
            </a:r>
            <a:r>
              <a:rPr lang="en-US" sz="1600" b="0" i="0" baseline="-25000" dirty="0">
                <a:effectLst/>
                <a:latin typeface="Times New Roman" panose="02020603050405020304" pitchFamily="18" charset="0"/>
                <a:cs typeface="Times New Roman" panose="02020603050405020304" pitchFamily="18" charset="0"/>
              </a:rPr>
              <a:t>2 </a:t>
            </a:r>
            <a:r>
              <a:rPr lang="en-US" sz="1600" b="0" i="0" dirty="0">
                <a:effectLst/>
                <a:latin typeface="Times New Roman" panose="02020603050405020304" pitchFamily="18" charset="0"/>
                <a:cs typeface="Times New Roman" panose="02020603050405020304" pitchFamily="18" charset="0"/>
              </a:rPr>
              <a:t>toggles when Q</a:t>
            </a:r>
            <a:r>
              <a:rPr lang="en-US" sz="1600" b="0" i="0" baseline="-25000" dirty="0">
                <a:effectLst/>
                <a:latin typeface="Times New Roman" panose="02020603050405020304" pitchFamily="18" charset="0"/>
                <a:cs typeface="Times New Roman" panose="02020603050405020304" pitchFamily="18" charset="0"/>
              </a:rPr>
              <a:t>1 </a:t>
            </a:r>
            <a:r>
              <a:rPr lang="en-US" sz="1600" b="0" i="0" dirty="0">
                <a:effectLst/>
                <a:latin typeface="Times New Roman" panose="02020603050405020304" pitchFamily="18" charset="0"/>
                <a:cs typeface="Times New Roman" panose="02020603050405020304" pitchFamily="18" charset="0"/>
              </a:rPr>
              <a:t>goes from 1 to 0 (negative edge).  </a:t>
            </a:r>
          </a:p>
          <a:p>
            <a:r>
              <a:rPr lang="en-US" sz="1600" b="0" i="0" dirty="0">
                <a:effectLst/>
                <a:latin typeface="Times New Roman" panose="02020603050405020304" pitchFamily="18" charset="0"/>
                <a:cs typeface="Times New Roman" panose="02020603050405020304" pitchFamily="18" charset="0"/>
              </a:rPr>
              <a:t>This is used as a clock signal for FF</a:t>
            </a:r>
            <a:r>
              <a:rPr lang="en-US" sz="1600" b="0" i="0" baseline="-25000" dirty="0">
                <a:effectLst/>
                <a:latin typeface="Times New Roman" panose="02020603050405020304" pitchFamily="18" charset="0"/>
                <a:cs typeface="Times New Roman" panose="02020603050405020304" pitchFamily="18" charset="0"/>
              </a:rPr>
              <a:t>2</a:t>
            </a:r>
            <a:r>
              <a:rPr lang="en-US" sz="1600" b="0" i="0" dirty="0">
                <a:effectLs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2FCA4810-79EF-407E-B186-B1D01E8557D0}"/>
              </a:ext>
            </a:extLst>
          </p:cNvPr>
          <p:cNvPicPr>
            <a:picLocks noChangeAspect="1"/>
          </p:cNvPicPr>
          <p:nvPr/>
        </p:nvPicPr>
        <p:blipFill>
          <a:blip r:embed="rId3"/>
          <a:stretch>
            <a:fillRect/>
          </a:stretch>
        </p:blipFill>
        <p:spPr>
          <a:xfrm>
            <a:off x="762000" y="3422515"/>
            <a:ext cx="7611732" cy="2597285"/>
          </a:xfrm>
          <a:prstGeom prst="rect">
            <a:avLst/>
          </a:prstGeom>
        </p:spPr>
      </p:pic>
      <p:sp>
        <p:nvSpPr>
          <p:cNvPr id="4" name="TextBox 3">
            <a:extLst>
              <a:ext uri="{FF2B5EF4-FFF2-40B4-BE49-F238E27FC236}">
                <a16:creationId xmlns:a16="http://schemas.microsoft.com/office/drawing/2014/main" xmlns="" id="{8A121BBE-944D-4691-95A8-615390153BBF}"/>
              </a:ext>
            </a:extLst>
          </p:cNvPr>
          <p:cNvSpPr txBox="1"/>
          <p:nvPr/>
        </p:nvSpPr>
        <p:spPr>
          <a:xfrm>
            <a:off x="3455727" y="6019800"/>
            <a:ext cx="223016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 3-bit binary counter</a:t>
            </a:r>
            <a:endParaRPr lang="hi-IN" dirty="0">
              <a:latin typeface="Times New Roman" panose="02020603050405020304" pitchFamily="18" charset="0"/>
            </a:endParaRPr>
          </a:p>
        </p:txBody>
      </p:sp>
    </p:spTree>
    <p:extLst>
      <p:ext uri="{BB962C8B-B14F-4D97-AF65-F5344CB8AC3E}">
        <p14:creationId xmlns:p14="http://schemas.microsoft.com/office/powerpoint/2010/main" val="412226096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xmlns="" id="{4315B489-8257-44C0-A226-7C54BA14B047}"/>
              </a:ext>
            </a:extLst>
          </p:cNvPr>
          <p:cNvPicPr>
            <a:picLocks noChangeAspect="1"/>
          </p:cNvPicPr>
          <p:nvPr/>
        </p:nvPicPr>
        <p:blipFill>
          <a:blip r:embed="rId3"/>
          <a:stretch>
            <a:fillRect/>
          </a:stretch>
        </p:blipFill>
        <p:spPr>
          <a:xfrm>
            <a:off x="724618" y="1905000"/>
            <a:ext cx="8077200" cy="3711972"/>
          </a:xfrm>
          <a:prstGeom prst="rect">
            <a:avLst/>
          </a:prstGeom>
        </p:spPr>
      </p:pic>
      <p:cxnSp>
        <p:nvCxnSpPr>
          <p:cNvPr id="12" name="Straight Arrow Connector 11">
            <a:extLst>
              <a:ext uri="{FF2B5EF4-FFF2-40B4-BE49-F238E27FC236}">
                <a16:creationId xmlns:a16="http://schemas.microsoft.com/office/drawing/2014/main" xmlns="" id="{AB5E23B8-2DF9-4F85-876B-41A1FA7DF433}"/>
              </a:ext>
            </a:extLst>
          </p:cNvPr>
          <p:cNvCxnSpPr/>
          <p:nvPr/>
        </p:nvCxnSpPr>
        <p:spPr>
          <a:xfrm>
            <a:off x="2209800" y="2286000"/>
            <a:ext cx="0" cy="3048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xmlns="" id="{E483FA6B-C473-4D12-A687-765743015B46}"/>
              </a:ext>
            </a:extLst>
          </p:cNvPr>
          <p:cNvSpPr txBox="1"/>
          <p:nvPr/>
        </p:nvSpPr>
        <p:spPr>
          <a:xfrm>
            <a:off x="1948868" y="3153515"/>
            <a:ext cx="312906" cy="369332"/>
          </a:xfrm>
          <a:prstGeom prst="rect">
            <a:avLst/>
          </a:prstGeom>
          <a:noFill/>
        </p:spPr>
        <p:txBody>
          <a:bodyPr wrap="none" rtlCol="0">
            <a:spAutoFit/>
          </a:bodyPr>
          <a:lstStyle/>
          <a:p>
            <a:r>
              <a:rPr lang="en-US" dirty="0"/>
              <a:t>0</a:t>
            </a:r>
            <a:endParaRPr lang="hi-IN" dirty="0"/>
          </a:p>
        </p:txBody>
      </p:sp>
      <p:sp>
        <p:nvSpPr>
          <p:cNvPr id="29" name="TextBox 28">
            <a:extLst>
              <a:ext uri="{FF2B5EF4-FFF2-40B4-BE49-F238E27FC236}">
                <a16:creationId xmlns:a16="http://schemas.microsoft.com/office/drawing/2014/main" xmlns="" id="{7EC6B78C-FB5D-4D37-A0EB-C588247347CB}"/>
              </a:ext>
            </a:extLst>
          </p:cNvPr>
          <p:cNvSpPr txBox="1"/>
          <p:nvPr/>
        </p:nvSpPr>
        <p:spPr>
          <a:xfrm>
            <a:off x="1948868" y="4051256"/>
            <a:ext cx="312906" cy="369332"/>
          </a:xfrm>
          <a:prstGeom prst="rect">
            <a:avLst/>
          </a:prstGeom>
          <a:noFill/>
        </p:spPr>
        <p:txBody>
          <a:bodyPr wrap="none" rtlCol="0">
            <a:spAutoFit/>
          </a:bodyPr>
          <a:lstStyle/>
          <a:p>
            <a:r>
              <a:rPr lang="en-US" dirty="0"/>
              <a:t>0</a:t>
            </a:r>
            <a:endParaRPr lang="hi-IN" dirty="0"/>
          </a:p>
        </p:txBody>
      </p:sp>
      <p:sp>
        <p:nvSpPr>
          <p:cNvPr id="30" name="TextBox 29">
            <a:extLst>
              <a:ext uri="{FF2B5EF4-FFF2-40B4-BE49-F238E27FC236}">
                <a16:creationId xmlns:a16="http://schemas.microsoft.com/office/drawing/2014/main" xmlns="" id="{1CA6F9E2-58C5-4073-AD29-5CDC3D1DF7A6}"/>
              </a:ext>
            </a:extLst>
          </p:cNvPr>
          <p:cNvSpPr txBox="1"/>
          <p:nvPr/>
        </p:nvSpPr>
        <p:spPr>
          <a:xfrm>
            <a:off x="1948868" y="4876800"/>
            <a:ext cx="312906" cy="369332"/>
          </a:xfrm>
          <a:prstGeom prst="rect">
            <a:avLst/>
          </a:prstGeom>
          <a:noFill/>
        </p:spPr>
        <p:txBody>
          <a:bodyPr wrap="none" rtlCol="0">
            <a:spAutoFit/>
          </a:bodyPr>
          <a:lstStyle/>
          <a:p>
            <a:r>
              <a:rPr lang="en-US" dirty="0"/>
              <a:t>0</a:t>
            </a:r>
            <a:endParaRPr lang="hi-IN" dirty="0"/>
          </a:p>
        </p:txBody>
      </p:sp>
      <p:sp>
        <p:nvSpPr>
          <p:cNvPr id="31" name="TextBox 30">
            <a:extLst>
              <a:ext uri="{FF2B5EF4-FFF2-40B4-BE49-F238E27FC236}">
                <a16:creationId xmlns:a16="http://schemas.microsoft.com/office/drawing/2014/main" xmlns="" id="{AF30F5DF-375D-441D-BCC8-222474104EB1}"/>
              </a:ext>
            </a:extLst>
          </p:cNvPr>
          <p:cNvSpPr txBox="1"/>
          <p:nvPr/>
        </p:nvSpPr>
        <p:spPr>
          <a:xfrm>
            <a:off x="2535952" y="4025707"/>
            <a:ext cx="312906" cy="369332"/>
          </a:xfrm>
          <a:prstGeom prst="rect">
            <a:avLst/>
          </a:prstGeom>
          <a:noFill/>
        </p:spPr>
        <p:txBody>
          <a:bodyPr wrap="none" rtlCol="0">
            <a:spAutoFit/>
          </a:bodyPr>
          <a:lstStyle/>
          <a:p>
            <a:r>
              <a:rPr lang="en-US" dirty="0"/>
              <a:t>0</a:t>
            </a:r>
            <a:endParaRPr lang="hi-IN" dirty="0"/>
          </a:p>
        </p:txBody>
      </p:sp>
      <p:sp>
        <p:nvSpPr>
          <p:cNvPr id="32" name="TextBox 31">
            <a:extLst>
              <a:ext uri="{FF2B5EF4-FFF2-40B4-BE49-F238E27FC236}">
                <a16:creationId xmlns:a16="http://schemas.microsoft.com/office/drawing/2014/main" xmlns="" id="{432969A2-F2A2-42A4-90BC-067928F0A341}"/>
              </a:ext>
            </a:extLst>
          </p:cNvPr>
          <p:cNvSpPr txBox="1"/>
          <p:nvPr/>
        </p:nvSpPr>
        <p:spPr>
          <a:xfrm>
            <a:off x="2535952" y="3144551"/>
            <a:ext cx="312906" cy="369332"/>
          </a:xfrm>
          <a:prstGeom prst="rect">
            <a:avLst/>
          </a:prstGeom>
          <a:noFill/>
        </p:spPr>
        <p:txBody>
          <a:bodyPr wrap="none" rtlCol="0">
            <a:spAutoFit/>
          </a:bodyPr>
          <a:lstStyle/>
          <a:p>
            <a:r>
              <a:rPr lang="en-US" dirty="0"/>
              <a:t>1</a:t>
            </a:r>
            <a:endParaRPr lang="hi-IN" dirty="0"/>
          </a:p>
        </p:txBody>
      </p:sp>
      <p:sp>
        <p:nvSpPr>
          <p:cNvPr id="33" name="TextBox 32">
            <a:extLst>
              <a:ext uri="{FF2B5EF4-FFF2-40B4-BE49-F238E27FC236}">
                <a16:creationId xmlns:a16="http://schemas.microsoft.com/office/drawing/2014/main" xmlns="" id="{43EC01B7-6D93-42F9-A96D-6EFA1AA504C0}"/>
              </a:ext>
            </a:extLst>
          </p:cNvPr>
          <p:cNvSpPr txBox="1"/>
          <p:nvPr/>
        </p:nvSpPr>
        <p:spPr>
          <a:xfrm>
            <a:off x="2535952" y="4876800"/>
            <a:ext cx="312906" cy="369332"/>
          </a:xfrm>
          <a:prstGeom prst="rect">
            <a:avLst/>
          </a:prstGeom>
          <a:noFill/>
        </p:spPr>
        <p:txBody>
          <a:bodyPr wrap="none" rtlCol="0">
            <a:spAutoFit/>
          </a:bodyPr>
          <a:lstStyle/>
          <a:p>
            <a:r>
              <a:rPr lang="en-US" dirty="0"/>
              <a:t>0</a:t>
            </a:r>
            <a:endParaRPr lang="hi-IN" dirty="0"/>
          </a:p>
        </p:txBody>
      </p:sp>
      <p:sp>
        <p:nvSpPr>
          <p:cNvPr id="35" name="TextBox 34">
            <a:extLst>
              <a:ext uri="{FF2B5EF4-FFF2-40B4-BE49-F238E27FC236}">
                <a16:creationId xmlns:a16="http://schemas.microsoft.com/office/drawing/2014/main" xmlns="" id="{F24D4BF9-C7DA-4579-9641-2004947D9847}"/>
              </a:ext>
            </a:extLst>
          </p:cNvPr>
          <p:cNvSpPr txBox="1"/>
          <p:nvPr/>
        </p:nvSpPr>
        <p:spPr>
          <a:xfrm>
            <a:off x="3225150" y="4876800"/>
            <a:ext cx="312906" cy="369332"/>
          </a:xfrm>
          <a:prstGeom prst="rect">
            <a:avLst/>
          </a:prstGeom>
          <a:noFill/>
        </p:spPr>
        <p:txBody>
          <a:bodyPr wrap="none" rtlCol="0">
            <a:spAutoFit/>
          </a:bodyPr>
          <a:lstStyle/>
          <a:p>
            <a:r>
              <a:rPr lang="en-US" dirty="0"/>
              <a:t>0</a:t>
            </a:r>
            <a:endParaRPr lang="hi-IN" dirty="0"/>
          </a:p>
        </p:txBody>
      </p:sp>
      <p:sp>
        <p:nvSpPr>
          <p:cNvPr id="36" name="TextBox 35">
            <a:extLst>
              <a:ext uri="{FF2B5EF4-FFF2-40B4-BE49-F238E27FC236}">
                <a16:creationId xmlns:a16="http://schemas.microsoft.com/office/drawing/2014/main" xmlns="" id="{EB6938C1-02CB-4DB3-90C3-10F756ECAB69}"/>
              </a:ext>
            </a:extLst>
          </p:cNvPr>
          <p:cNvSpPr txBox="1"/>
          <p:nvPr/>
        </p:nvSpPr>
        <p:spPr>
          <a:xfrm>
            <a:off x="3275207" y="3144551"/>
            <a:ext cx="312906" cy="369332"/>
          </a:xfrm>
          <a:prstGeom prst="rect">
            <a:avLst/>
          </a:prstGeom>
          <a:noFill/>
        </p:spPr>
        <p:txBody>
          <a:bodyPr wrap="none" rtlCol="0">
            <a:spAutoFit/>
          </a:bodyPr>
          <a:lstStyle/>
          <a:p>
            <a:r>
              <a:rPr lang="en-US" dirty="0"/>
              <a:t>0</a:t>
            </a:r>
            <a:endParaRPr lang="hi-IN" dirty="0"/>
          </a:p>
        </p:txBody>
      </p:sp>
      <p:sp>
        <p:nvSpPr>
          <p:cNvPr id="37" name="TextBox 36">
            <a:extLst>
              <a:ext uri="{FF2B5EF4-FFF2-40B4-BE49-F238E27FC236}">
                <a16:creationId xmlns:a16="http://schemas.microsoft.com/office/drawing/2014/main" xmlns="" id="{2A29A181-B3E6-484A-94B6-BE014ED15F86}"/>
              </a:ext>
            </a:extLst>
          </p:cNvPr>
          <p:cNvSpPr txBox="1"/>
          <p:nvPr/>
        </p:nvSpPr>
        <p:spPr>
          <a:xfrm>
            <a:off x="3247859" y="3897868"/>
            <a:ext cx="312906" cy="369332"/>
          </a:xfrm>
          <a:prstGeom prst="rect">
            <a:avLst/>
          </a:prstGeom>
          <a:noFill/>
        </p:spPr>
        <p:txBody>
          <a:bodyPr wrap="none" rtlCol="0">
            <a:spAutoFit/>
          </a:bodyPr>
          <a:lstStyle/>
          <a:p>
            <a:r>
              <a:rPr lang="en-US" dirty="0"/>
              <a:t>1</a:t>
            </a:r>
            <a:endParaRPr lang="hi-IN" dirty="0"/>
          </a:p>
        </p:txBody>
      </p:sp>
      <p:sp>
        <p:nvSpPr>
          <p:cNvPr id="38" name="TextBox 37">
            <a:extLst>
              <a:ext uri="{FF2B5EF4-FFF2-40B4-BE49-F238E27FC236}">
                <a16:creationId xmlns:a16="http://schemas.microsoft.com/office/drawing/2014/main" xmlns="" id="{77859320-1ED9-419A-8D77-4BEC6829A0EA}"/>
              </a:ext>
            </a:extLst>
          </p:cNvPr>
          <p:cNvSpPr txBox="1"/>
          <p:nvPr/>
        </p:nvSpPr>
        <p:spPr>
          <a:xfrm>
            <a:off x="3843634" y="3905573"/>
            <a:ext cx="312906" cy="369332"/>
          </a:xfrm>
          <a:prstGeom prst="rect">
            <a:avLst/>
          </a:prstGeom>
          <a:noFill/>
        </p:spPr>
        <p:txBody>
          <a:bodyPr wrap="none" rtlCol="0">
            <a:spAutoFit/>
          </a:bodyPr>
          <a:lstStyle/>
          <a:p>
            <a:r>
              <a:rPr lang="en-US" dirty="0"/>
              <a:t>1</a:t>
            </a:r>
            <a:endParaRPr lang="hi-IN" dirty="0"/>
          </a:p>
        </p:txBody>
      </p:sp>
      <p:sp>
        <p:nvSpPr>
          <p:cNvPr id="39" name="TextBox 38">
            <a:extLst>
              <a:ext uri="{FF2B5EF4-FFF2-40B4-BE49-F238E27FC236}">
                <a16:creationId xmlns:a16="http://schemas.microsoft.com/office/drawing/2014/main" xmlns="" id="{08D67685-9970-44CD-9096-87781E58D3D5}"/>
              </a:ext>
            </a:extLst>
          </p:cNvPr>
          <p:cNvSpPr txBox="1"/>
          <p:nvPr/>
        </p:nvSpPr>
        <p:spPr>
          <a:xfrm>
            <a:off x="3869451" y="3091934"/>
            <a:ext cx="312906" cy="369332"/>
          </a:xfrm>
          <a:prstGeom prst="rect">
            <a:avLst/>
          </a:prstGeom>
          <a:noFill/>
        </p:spPr>
        <p:txBody>
          <a:bodyPr wrap="none" rtlCol="0">
            <a:spAutoFit/>
          </a:bodyPr>
          <a:lstStyle/>
          <a:p>
            <a:r>
              <a:rPr lang="en-US" dirty="0"/>
              <a:t>1</a:t>
            </a:r>
            <a:endParaRPr lang="hi-IN" dirty="0"/>
          </a:p>
        </p:txBody>
      </p:sp>
      <p:sp>
        <p:nvSpPr>
          <p:cNvPr id="40" name="TextBox 39">
            <a:extLst>
              <a:ext uri="{FF2B5EF4-FFF2-40B4-BE49-F238E27FC236}">
                <a16:creationId xmlns:a16="http://schemas.microsoft.com/office/drawing/2014/main" xmlns="" id="{0D311EC9-85A2-4E66-AA83-06A85D6BAD43}"/>
              </a:ext>
            </a:extLst>
          </p:cNvPr>
          <p:cNvSpPr txBox="1"/>
          <p:nvPr/>
        </p:nvSpPr>
        <p:spPr>
          <a:xfrm>
            <a:off x="3843634" y="4876800"/>
            <a:ext cx="312906" cy="369332"/>
          </a:xfrm>
          <a:prstGeom prst="rect">
            <a:avLst/>
          </a:prstGeom>
          <a:noFill/>
        </p:spPr>
        <p:txBody>
          <a:bodyPr wrap="none" rtlCol="0">
            <a:spAutoFit/>
          </a:bodyPr>
          <a:lstStyle/>
          <a:p>
            <a:r>
              <a:rPr lang="en-US" dirty="0"/>
              <a:t>0</a:t>
            </a:r>
            <a:endParaRPr lang="hi-IN" dirty="0"/>
          </a:p>
        </p:txBody>
      </p:sp>
      <p:cxnSp>
        <p:nvCxnSpPr>
          <p:cNvPr id="41" name="Straight Arrow Connector 40">
            <a:extLst>
              <a:ext uri="{FF2B5EF4-FFF2-40B4-BE49-F238E27FC236}">
                <a16:creationId xmlns:a16="http://schemas.microsoft.com/office/drawing/2014/main" xmlns="" id="{63C5552A-BE9A-482F-92E1-05A971B4AA68}"/>
              </a:ext>
            </a:extLst>
          </p:cNvPr>
          <p:cNvCxnSpPr/>
          <p:nvPr/>
        </p:nvCxnSpPr>
        <p:spPr>
          <a:xfrm>
            <a:off x="2895600" y="3124200"/>
            <a:ext cx="0" cy="3048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xmlns="" id="{D898526A-0D11-481B-8C7C-B8610CD39037}"/>
              </a:ext>
            </a:extLst>
          </p:cNvPr>
          <p:cNvCxnSpPr/>
          <p:nvPr/>
        </p:nvCxnSpPr>
        <p:spPr>
          <a:xfrm>
            <a:off x="4267200" y="3905573"/>
            <a:ext cx="0" cy="3048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xmlns="" id="{54D2B484-97FB-42EB-991C-D3CF8E604531}"/>
              </a:ext>
            </a:extLst>
          </p:cNvPr>
          <p:cNvSpPr txBox="1"/>
          <p:nvPr/>
        </p:nvSpPr>
        <p:spPr>
          <a:xfrm>
            <a:off x="4570608" y="4876800"/>
            <a:ext cx="312906" cy="369332"/>
          </a:xfrm>
          <a:prstGeom prst="rect">
            <a:avLst/>
          </a:prstGeom>
          <a:noFill/>
        </p:spPr>
        <p:txBody>
          <a:bodyPr wrap="none" rtlCol="0">
            <a:spAutoFit/>
          </a:bodyPr>
          <a:lstStyle/>
          <a:p>
            <a:r>
              <a:rPr lang="en-US" dirty="0"/>
              <a:t>1</a:t>
            </a:r>
            <a:endParaRPr lang="hi-IN" dirty="0"/>
          </a:p>
        </p:txBody>
      </p:sp>
      <p:sp>
        <p:nvSpPr>
          <p:cNvPr id="45" name="TextBox 44">
            <a:extLst>
              <a:ext uri="{FF2B5EF4-FFF2-40B4-BE49-F238E27FC236}">
                <a16:creationId xmlns:a16="http://schemas.microsoft.com/office/drawing/2014/main" xmlns="" id="{19916E71-ACE3-490C-A705-5B26C99867A9}"/>
              </a:ext>
            </a:extLst>
          </p:cNvPr>
          <p:cNvSpPr txBox="1"/>
          <p:nvPr/>
        </p:nvSpPr>
        <p:spPr>
          <a:xfrm>
            <a:off x="4581206" y="3213256"/>
            <a:ext cx="312906" cy="369332"/>
          </a:xfrm>
          <a:prstGeom prst="rect">
            <a:avLst/>
          </a:prstGeom>
          <a:noFill/>
        </p:spPr>
        <p:txBody>
          <a:bodyPr wrap="none" rtlCol="0">
            <a:spAutoFit/>
          </a:bodyPr>
          <a:lstStyle/>
          <a:p>
            <a:r>
              <a:rPr lang="en-US" dirty="0"/>
              <a:t>0</a:t>
            </a:r>
            <a:endParaRPr lang="hi-IN" dirty="0"/>
          </a:p>
        </p:txBody>
      </p:sp>
      <p:sp>
        <p:nvSpPr>
          <p:cNvPr id="46" name="TextBox 45">
            <a:extLst>
              <a:ext uri="{FF2B5EF4-FFF2-40B4-BE49-F238E27FC236}">
                <a16:creationId xmlns:a16="http://schemas.microsoft.com/office/drawing/2014/main" xmlns="" id="{1E00FD3C-49A4-4635-AD36-D7C76B4D45B3}"/>
              </a:ext>
            </a:extLst>
          </p:cNvPr>
          <p:cNvSpPr txBox="1"/>
          <p:nvPr/>
        </p:nvSpPr>
        <p:spPr>
          <a:xfrm>
            <a:off x="4555541" y="4031458"/>
            <a:ext cx="312906" cy="369332"/>
          </a:xfrm>
          <a:prstGeom prst="rect">
            <a:avLst/>
          </a:prstGeom>
          <a:noFill/>
        </p:spPr>
        <p:txBody>
          <a:bodyPr wrap="none" rtlCol="0">
            <a:spAutoFit/>
          </a:bodyPr>
          <a:lstStyle/>
          <a:p>
            <a:r>
              <a:rPr lang="en-US" dirty="0"/>
              <a:t>0</a:t>
            </a:r>
            <a:endParaRPr lang="hi-IN" dirty="0"/>
          </a:p>
        </p:txBody>
      </p:sp>
      <p:cxnSp>
        <p:nvCxnSpPr>
          <p:cNvPr id="23" name="Straight Arrow Connector 22">
            <a:extLst>
              <a:ext uri="{FF2B5EF4-FFF2-40B4-BE49-F238E27FC236}">
                <a16:creationId xmlns:a16="http://schemas.microsoft.com/office/drawing/2014/main" xmlns="" id="{63CEB419-8BEC-434D-B1CA-D680663E9389}"/>
              </a:ext>
            </a:extLst>
          </p:cNvPr>
          <p:cNvCxnSpPr/>
          <p:nvPr/>
        </p:nvCxnSpPr>
        <p:spPr>
          <a:xfrm>
            <a:off x="6934200" y="4724400"/>
            <a:ext cx="0" cy="3048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xmlns="" id="{475DCE33-1CEE-4DBC-8F03-BB26CB1AD338}"/>
              </a:ext>
            </a:extLst>
          </p:cNvPr>
          <p:cNvSpPr txBox="1"/>
          <p:nvPr/>
        </p:nvSpPr>
        <p:spPr>
          <a:xfrm>
            <a:off x="5298529" y="4886528"/>
            <a:ext cx="312906" cy="369332"/>
          </a:xfrm>
          <a:prstGeom prst="rect">
            <a:avLst/>
          </a:prstGeom>
          <a:noFill/>
        </p:spPr>
        <p:txBody>
          <a:bodyPr wrap="none" rtlCol="0">
            <a:spAutoFit/>
          </a:bodyPr>
          <a:lstStyle/>
          <a:p>
            <a:r>
              <a:rPr lang="en-US" dirty="0"/>
              <a:t>1</a:t>
            </a:r>
            <a:endParaRPr lang="hi-IN" dirty="0"/>
          </a:p>
        </p:txBody>
      </p:sp>
      <p:sp>
        <p:nvSpPr>
          <p:cNvPr id="26" name="TextBox 25">
            <a:extLst>
              <a:ext uri="{FF2B5EF4-FFF2-40B4-BE49-F238E27FC236}">
                <a16:creationId xmlns:a16="http://schemas.microsoft.com/office/drawing/2014/main" xmlns="" id="{C95573EC-E8D8-4D4F-9521-657C52D00681}"/>
              </a:ext>
            </a:extLst>
          </p:cNvPr>
          <p:cNvSpPr txBox="1"/>
          <p:nvPr/>
        </p:nvSpPr>
        <p:spPr>
          <a:xfrm>
            <a:off x="5309127" y="3222984"/>
            <a:ext cx="312906" cy="369332"/>
          </a:xfrm>
          <a:prstGeom prst="rect">
            <a:avLst/>
          </a:prstGeom>
          <a:noFill/>
        </p:spPr>
        <p:txBody>
          <a:bodyPr wrap="none" rtlCol="0">
            <a:spAutoFit/>
          </a:bodyPr>
          <a:lstStyle/>
          <a:p>
            <a:r>
              <a:rPr lang="en-US" dirty="0"/>
              <a:t>1</a:t>
            </a:r>
            <a:endParaRPr lang="hi-IN" dirty="0"/>
          </a:p>
        </p:txBody>
      </p:sp>
      <p:sp>
        <p:nvSpPr>
          <p:cNvPr id="27" name="TextBox 26">
            <a:extLst>
              <a:ext uri="{FF2B5EF4-FFF2-40B4-BE49-F238E27FC236}">
                <a16:creationId xmlns:a16="http://schemas.microsoft.com/office/drawing/2014/main" xmlns="" id="{4B99E7D4-C29A-4C6E-BE22-03BA751401C7}"/>
              </a:ext>
            </a:extLst>
          </p:cNvPr>
          <p:cNvSpPr txBox="1"/>
          <p:nvPr/>
        </p:nvSpPr>
        <p:spPr>
          <a:xfrm>
            <a:off x="5283462" y="4041186"/>
            <a:ext cx="312906" cy="369332"/>
          </a:xfrm>
          <a:prstGeom prst="rect">
            <a:avLst/>
          </a:prstGeom>
          <a:noFill/>
        </p:spPr>
        <p:txBody>
          <a:bodyPr wrap="none" rtlCol="0">
            <a:spAutoFit/>
          </a:bodyPr>
          <a:lstStyle/>
          <a:p>
            <a:r>
              <a:rPr lang="en-US" dirty="0"/>
              <a:t>0</a:t>
            </a:r>
            <a:endParaRPr lang="hi-IN" dirty="0"/>
          </a:p>
        </p:txBody>
      </p:sp>
      <p:sp>
        <p:nvSpPr>
          <p:cNvPr id="34" name="TextBox 33">
            <a:extLst>
              <a:ext uri="{FF2B5EF4-FFF2-40B4-BE49-F238E27FC236}">
                <a16:creationId xmlns:a16="http://schemas.microsoft.com/office/drawing/2014/main" xmlns="" id="{24AEC6E1-9AC1-482A-B2EC-F1DBD9A0CAF9}"/>
              </a:ext>
            </a:extLst>
          </p:cNvPr>
          <p:cNvSpPr txBox="1"/>
          <p:nvPr/>
        </p:nvSpPr>
        <p:spPr>
          <a:xfrm>
            <a:off x="5947652" y="4886528"/>
            <a:ext cx="312906" cy="369332"/>
          </a:xfrm>
          <a:prstGeom prst="rect">
            <a:avLst/>
          </a:prstGeom>
          <a:noFill/>
        </p:spPr>
        <p:txBody>
          <a:bodyPr wrap="none" rtlCol="0">
            <a:spAutoFit/>
          </a:bodyPr>
          <a:lstStyle/>
          <a:p>
            <a:r>
              <a:rPr lang="en-US" dirty="0"/>
              <a:t>1</a:t>
            </a:r>
            <a:endParaRPr lang="hi-IN" dirty="0"/>
          </a:p>
        </p:txBody>
      </p:sp>
      <p:sp>
        <p:nvSpPr>
          <p:cNvPr id="42" name="TextBox 41">
            <a:extLst>
              <a:ext uri="{FF2B5EF4-FFF2-40B4-BE49-F238E27FC236}">
                <a16:creationId xmlns:a16="http://schemas.microsoft.com/office/drawing/2014/main" xmlns="" id="{ABEBA2F7-2E26-426A-B487-D34A0E038E9D}"/>
              </a:ext>
            </a:extLst>
          </p:cNvPr>
          <p:cNvSpPr txBox="1"/>
          <p:nvPr/>
        </p:nvSpPr>
        <p:spPr>
          <a:xfrm>
            <a:off x="5958250" y="3222984"/>
            <a:ext cx="312906" cy="369332"/>
          </a:xfrm>
          <a:prstGeom prst="rect">
            <a:avLst/>
          </a:prstGeom>
          <a:noFill/>
        </p:spPr>
        <p:txBody>
          <a:bodyPr wrap="none" rtlCol="0">
            <a:spAutoFit/>
          </a:bodyPr>
          <a:lstStyle/>
          <a:p>
            <a:r>
              <a:rPr lang="en-US" dirty="0"/>
              <a:t>0</a:t>
            </a:r>
            <a:endParaRPr lang="hi-IN" dirty="0"/>
          </a:p>
        </p:txBody>
      </p:sp>
      <p:sp>
        <p:nvSpPr>
          <p:cNvPr id="47" name="TextBox 46">
            <a:extLst>
              <a:ext uri="{FF2B5EF4-FFF2-40B4-BE49-F238E27FC236}">
                <a16:creationId xmlns:a16="http://schemas.microsoft.com/office/drawing/2014/main" xmlns="" id="{85118B6A-AC1C-4FB7-9CDF-826BD2A1DBEF}"/>
              </a:ext>
            </a:extLst>
          </p:cNvPr>
          <p:cNvSpPr txBox="1"/>
          <p:nvPr/>
        </p:nvSpPr>
        <p:spPr>
          <a:xfrm>
            <a:off x="5932585" y="4041186"/>
            <a:ext cx="312906" cy="369332"/>
          </a:xfrm>
          <a:prstGeom prst="rect">
            <a:avLst/>
          </a:prstGeom>
          <a:noFill/>
        </p:spPr>
        <p:txBody>
          <a:bodyPr wrap="none" rtlCol="0">
            <a:spAutoFit/>
          </a:bodyPr>
          <a:lstStyle/>
          <a:p>
            <a:r>
              <a:rPr lang="en-US" dirty="0"/>
              <a:t>1</a:t>
            </a:r>
            <a:endParaRPr lang="hi-IN" dirty="0"/>
          </a:p>
        </p:txBody>
      </p:sp>
      <p:sp>
        <p:nvSpPr>
          <p:cNvPr id="49" name="TextBox 48">
            <a:extLst>
              <a:ext uri="{FF2B5EF4-FFF2-40B4-BE49-F238E27FC236}">
                <a16:creationId xmlns:a16="http://schemas.microsoft.com/office/drawing/2014/main" xmlns="" id="{EED6BE46-2060-4447-878B-E78FE5D49AD7}"/>
              </a:ext>
            </a:extLst>
          </p:cNvPr>
          <p:cNvSpPr txBox="1"/>
          <p:nvPr/>
        </p:nvSpPr>
        <p:spPr>
          <a:xfrm>
            <a:off x="6643179" y="4876800"/>
            <a:ext cx="312906" cy="369332"/>
          </a:xfrm>
          <a:prstGeom prst="rect">
            <a:avLst/>
          </a:prstGeom>
          <a:noFill/>
        </p:spPr>
        <p:txBody>
          <a:bodyPr wrap="none" rtlCol="0">
            <a:spAutoFit/>
          </a:bodyPr>
          <a:lstStyle/>
          <a:p>
            <a:r>
              <a:rPr lang="en-US" dirty="0"/>
              <a:t>1</a:t>
            </a:r>
            <a:endParaRPr lang="hi-IN" dirty="0"/>
          </a:p>
        </p:txBody>
      </p:sp>
      <p:sp>
        <p:nvSpPr>
          <p:cNvPr id="50" name="TextBox 49">
            <a:extLst>
              <a:ext uri="{FF2B5EF4-FFF2-40B4-BE49-F238E27FC236}">
                <a16:creationId xmlns:a16="http://schemas.microsoft.com/office/drawing/2014/main" xmlns="" id="{5A71C237-98C5-403B-A29C-23FA28FDCE83}"/>
              </a:ext>
            </a:extLst>
          </p:cNvPr>
          <p:cNvSpPr txBox="1"/>
          <p:nvPr/>
        </p:nvSpPr>
        <p:spPr>
          <a:xfrm>
            <a:off x="6653777" y="3213256"/>
            <a:ext cx="312906" cy="369332"/>
          </a:xfrm>
          <a:prstGeom prst="rect">
            <a:avLst/>
          </a:prstGeom>
          <a:noFill/>
        </p:spPr>
        <p:txBody>
          <a:bodyPr wrap="none" rtlCol="0">
            <a:spAutoFit/>
          </a:bodyPr>
          <a:lstStyle/>
          <a:p>
            <a:r>
              <a:rPr lang="en-US" dirty="0"/>
              <a:t>1</a:t>
            </a:r>
            <a:endParaRPr lang="hi-IN" dirty="0"/>
          </a:p>
        </p:txBody>
      </p:sp>
      <p:sp>
        <p:nvSpPr>
          <p:cNvPr id="51" name="TextBox 50">
            <a:extLst>
              <a:ext uri="{FF2B5EF4-FFF2-40B4-BE49-F238E27FC236}">
                <a16:creationId xmlns:a16="http://schemas.microsoft.com/office/drawing/2014/main" xmlns="" id="{CA3A673A-4024-4FCF-9F3D-46C11CC48AC8}"/>
              </a:ext>
            </a:extLst>
          </p:cNvPr>
          <p:cNvSpPr txBox="1"/>
          <p:nvPr/>
        </p:nvSpPr>
        <p:spPr>
          <a:xfrm>
            <a:off x="6628112" y="4031458"/>
            <a:ext cx="312906" cy="369332"/>
          </a:xfrm>
          <a:prstGeom prst="rect">
            <a:avLst/>
          </a:prstGeom>
          <a:noFill/>
        </p:spPr>
        <p:txBody>
          <a:bodyPr wrap="none" rtlCol="0">
            <a:spAutoFit/>
          </a:bodyPr>
          <a:lstStyle/>
          <a:p>
            <a:r>
              <a:rPr lang="en-US" dirty="0"/>
              <a:t>1</a:t>
            </a:r>
            <a:endParaRPr lang="hi-IN" dirty="0"/>
          </a:p>
        </p:txBody>
      </p:sp>
      <p:sp>
        <p:nvSpPr>
          <p:cNvPr id="52" name="TextBox 51">
            <a:extLst>
              <a:ext uri="{FF2B5EF4-FFF2-40B4-BE49-F238E27FC236}">
                <a16:creationId xmlns:a16="http://schemas.microsoft.com/office/drawing/2014/main" xmlns="" id="{9D3197A0-5FA0-4928-BFBD-6EAAD1A85E12}"/>
              </a:ext>
            </a:extLst>
          </p:cNvPr>
          <p:cNvSpPr txBox="1"/>
          <p:nvPr/>
        </p:nvSpPr>
        <p:spPr>
          <a:xfrm>
            <a:off x="7276914" y="3121249"/>
            <a:ext cx="312906" cy="369332"/>
          </a:xfrm>
          <a:prstGeom prst="rect">
            <a:avLst/>
          </a:prstGeom>
          <a:noFill/>
        </p:spPr>
        <p:txBody>
          <a:bodyPr wrap="none" rtlCol="0">
            <a:spAutoFit/>
          </a:bodyPr>
          <a:lstStyle/>
          <a:p>
            <a:r>
              <a:rPr lang="en-US" dirty="0"/>
              <a:t>0</a:t>
            </a:r>
            <a:endParaRPr lang="hi-IN" dirty="0"/>
          </a:p>
        </p:txBody>
      </p:sp>
      <p:sp>
        <p:nvSpPr>
          <p:cNvPr id="53" name="TextBox 52">
            <a:extLst>
              <a:ext uri="{FF2B5EF4-FFF2-40B4-BE49-F238E27FC236}">
                <a16:creationId xmlns:a16="http://schemas.microsoft.com/office/drawing/2014/main" xmlns="" id="{30CDAEAF-FF83-43A5-B813-077C86BD8DA2}"/>
              </a:ext>
            </a:extLst>
          </p:cNvPr>
          <p:cNvSpPr txBox="1"/>
          <p:nvPr/>
        </p:nvSpPr>
        <p:spPr>
          <a:xfrm>
            <a:off x="7276914" y="4018990"/>
            <a:ext cx="312906" cy="369332"/>
          </a:xfrm>
          <a:prstGeom prst="rect">
            <a:avLst/>
          </a:prstGeom>
          <a:noFill/>
        </p:spPr>
        <p:txBody>
          <a:bodyPr wrap="none" rtlCol="0">
            <a:spAutoFit/>
          </a:bodyPr>
          <a:lstStyle/>
          <a:p>
            <a:r>
              <a:rPr lang="en-US" dirty="0"/>
              <a:t>0</a:t>
            </a:r>
            <a:endParaRPr lang="hi-IN" dirty="0"/>
          </a:p>
        </p:txBody>
      </p:sp>
      <p:sp>
        <p:nvSpPr>
          <p:cNvPr id="54" name="TextBox 53">
            <a:extLst>
              <a:ext uri="{FF2B5EF4-FFF2-40B4-BE49-F238E27FC236}">
                <a16:creationId xmlns:a16="http://schemas.microsoft.com/office/drawing/2014/main" xmlns="" id="{F84572D5-B395-4209-B0EE-673CCA553446}"/>
              </a:ext>
            </a:extLst>
          </p:cNvPr>
          <p:cNvSpPr txBox="1"/>
          <p:nvPr/>
        </p:nvSpPr>
        <p:spPr>
          <a:xfrm>
            <a:off x="7276914" y="4844534"/>
            <a:ext cx="312906" cy="369332"/>
          </a:xfrm>
          <a:prstGeom prst="rect">
            <a:avLst/>
          </a:prstGeom>
          <a:noFill/>
        </p:spPr>
        <p:txBody>
          <a:bodyPr wrap="none" rtlCol="0">
            <a:spAutoFit/>
          </a:bodyPr>
          <a:lstStyle/>
          <a:p>
            <a:r>
              <a:rPr lang="en-US" dirty="0"/>
              <a:t>0</a:t>
            </a:r>
            <a:endParaRPr lang="hi-IN" dirty="0"/>
          </a:p>
        </p:txBody>
      </p:sp>
    </p:spTree>
    <p:extLst>
      <p:ext uri="{BB962C8B-B14F-4D97-AF65-F5344CB8AC3E}">
        <p14:creationId xmlns:p14="http://schemas.microsoft.com/office/powerpoint/2010/main" val="2762579809"/>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 </a:t>
            </a:r>
            <a:r>
              <a:rPr lang="en-US" b="1" i="0" dirty="0">
                <a:solidFill>
                  <a:srgbClr val="333333"/>
                </a:solidFill>
                <a:effectLst/>
                <a:latin typeface="Open Sans" panose="020B0606030504020204" pitchFamily="34" charset="0"/>
              </a:rPr>
              <a:t>Design a mod-5 synchronous up counter using J-K flip flop</a:t>
            </a:r>
            <a:endParaRPr lang="en-US"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xmlns="" id="{6E3F5AE2-D293-4834-8139-C0F638468869}"/>
                  </a:ext>
                </a:extLst>
              </p:cNvPr>
              <p:cNvGraphicFramePr>
                <a:graphicFrameLocks noGrp="1"/>
              </p:cNvGraphicFramePr>
              <p:nvPr>
                <p:extLst>
                  <p:ext uri="{D42A27DB-BD31-4B8C-83A1-F6EECF244321}">
                    <p14:modId xmlns:p14="http://schemas.microsoft.com/office/powerpoint/2010/main" val="2261799188"/>
                  </p:ext>
                </p:extLst>
              </p:nvPr>
            </p:nvGraphicFramePr>
            <p:xfrm>
              <a:off x="1299497" y="2438400"/>
              <a:ext cx="1583626" cy="3337560"/>
            </p:xfrm>
            <a:graphic>
              <a:graphicData uri="http://schemas.openxmlformats.org/drawingml/2006/table">
                <a:tbl>
                  <a:tblPr firstRow="1" bandRow="1">
                    <a:tableStyleId>{5940675A-B579-460E-94D1-54222C63F5DA}</a:tableStyleId>
                  </a:tblPr>
                  <a:tblGrid>
                    <a:gridCol w="516763">
                      <a:extLst>
                        <a:ext uri="{9D8B030D-6E8A-4147-A177-3AD203B41FA5}">
                          <a16:colId xmlns:a16="http://schemas.microsoft.com/office/drawing/2014/main" xmlns="" val="4197202679"/>
                        </a:ext>
                      </a:extLst>
                    </a:gridCol>
                    <a:gridCol w="532638">
                      <a:extLst>
                        <a:ext uri="{9D8B030D-6E8A-4147-A177-3AD203B41FA5}">
                          <a16:colId xmlns:a16="http://schemas.microsoft.com/office/drawing/2014/main" xmlns="" val="3174658646"/>
                        </a:ext>
                      </a:extLst>
                    </a:gridCol>
                    <a:gridCol w="534225">
                      <a:extLst>
                        <a:ext uri="{9D8B030D-6E8A-4147-A177-3AD203B41FA5}">
                          <a16:colId xmlns:a16="http://schemas.microsoft.com/office/drawing/2014/main" xmlns="" val="328168013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𝒄</m:t>
                                    </m:r>
                                  </m:sub>
                                </m:sSub>
                              </m:oMath>
                            </m:oMathPara>
                          </a14:m>
                          <a:endParaRPr lang="hi-IN" sz="1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𝒃</m:t>
                                    </m:r>
                                  </m:sub>
                                </m:sSub>
                              </m:oMath>
                            </m:oMathPara>
                          </a14:m>
                          <a:endParaRPr lang="hi-IN" sz="1800"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𝒂</m:t>
                                    </m:r>
                                  </m:sub>
                                </m:sSub>
                              </m:oMath>
                            </m:oMathPara>
                          </a14:m>
                          <a:endParaRPr lang="hi-IN" sz="1800" dirty="0"/>
                        </a:p>
                      </a:txBody>
                      <a:tcPr/>
                    </a:tc>
                    <a:extLst>
                      <a:ext uri="{0D108BD9-81ED-4DB2-BD59-A6C34878D82A}">
                        <a16:rowId xmlns:a16="http://schemas.microsoft.com/office/drawing/2014/main" xmlns="" val="97431544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26074460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xmlns="" val="750017771"/>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1634213173"/>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xmlns="" val="711916115"/>
                      </a:ext>
                    </a:extLst>
                  </a:tr>
                  <a:tr h="370840">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287358277"/>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xmlns="" val="2891486663"/>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extLst>
                      <a:ext uri="{0D108BD9-81ED-4DB2-BD59-A6C34878D82A}">
                        <a16:rowId xmlns:a16="http://schemas.microsoft.com/office/drawing/2014/main" xmlns="" val="651026748"/>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xmlns="" val="420245830"/>
                      </a:ext>
                    </a:extLst>
                  </a:tr>
                </a:tbl>
              </a:graphicData>
            </a:graphic>
          </p:graphicFrame>
        </mc:Choice>
        <mc:Fallback xmlns="">
          <p:graphicFrame>
            <p:nvGraphicFramePr>
              <p:cNvPr id="2" name="Table 2">
                <a:extLst>
                  <a:ext uri="{FF2B5EF4-FFF2-40B4-BE49-F238E27FC236}">
                    <a16:creationId xmlns:a16="http://schemas.microsoft.com/office/drawing/2014/main" id="{6E3F5AE2-D293-4834-8139-C0F638468869}"/>
                  </a:ext>
                </a:extLst>
              </p:cNvPr>
              <p:cNvGraphicFramePr>
                <a:graphicFrameLocks noGrp="1"/>
              </p:cNvGraphicFramePr>
              <p:nvPr>
                <p:extLst>
                  <p:ext uri="{D42A27DB-BD31-4B8C-83A1-F6EECF244321}">
                    <p14:modId xmlns:p14="http://schemas.microsoft.com/office/powerpoint/2010/main" val="2261799188"/>
                  </p:ext>
                </p:extLst>
              </p:nvPr>
            </p:nvGraphicFramePr>
            <p:xfrm>
              <a:off x="1299497" y="2438400"/>
              <a:ext cx="1583626" cy="3337560"/>
            </p:xfrm>
            <a:graphic>
              <a:graphicData uri="http://schemas.openxmlformats.org/drawingml/2006/table">
                <a:tbl>
                  <a:tblPr firstRow="1" bandRow="1">
                    <a:tableStyleId>{5940675A-B579-460E-94D1-54222C63F5DA}</a:tableStyleId>
                  </a:tblPr>
                  <a:tblGrid>
                    <a:gridCol w="516763">
                      <a:extLst>
                        <a:ext uri="{9D8B030D-6E8A-4147-A177-3AD203B41FA5}">
                          <a16:colId xmlns:a16="http://schemas.microsoft.com/office/drawing/2014/main" val="4197202679"/>
                        </a:ext>
                      </a:extLst>
                    </a:gridCol>
                    <a:gridCol w="532638">
                      <a:extLst>
                        <a:ext uri="{9D8B030D-6E8A-4147-A177-3AD203B41FA5}">
                          <a16:colId xmlns:a16="http://schemas.microsoft.com/office/drawing/2014/main" val="3174658646"/>
                        </a:ext>
                      </a:extLst>
                    </a:gridCol>
                    <a:gridCol w="534225">
                      <a:extLst>
                        <a:ext uri="{9D8B030D-6E8A-4147-A177-3AD203B41FA5}">
                          <a16:colId xmlns:a16="http://schemas.microsoft.com/office/drawing/2014/main" val="3281680133"/>
                        </a:ext>
                      </a:extLst>
                    </a:gridCol>
                  </a:tblGrid>
                  <a:tr h="370840">
                    <a:tc>
                      <a:txBody>
                        <a:bodyPr/>
                        <a:lstStyle/>
                        <a:p>
                          <a:endParaRPr lang="hi-IN"/>
                        </a:p>
                      </a:txBody>
                      <a:tcPr>
                        <a:blipFill>
                          <a:blip r:embed="rId3"/>
                          <a:stretch>
                            <a:fillRect l="-1176" t="-6557" r="-209412" b="-824590"/>
                          </a:stretch>
                        </a:blipFill>
                      </a:tcPr>
                    </a:tc>
                    <a:tc>
                      <a:txBody>
                        <a:bodyPr/>
                        <a:lstStyle/>
                        <a:p>
                          <a:endParaRPr lang="hi-IN"/>
                        </a:p>
                      </a:txBody>
                      <a:tcPr>
                        <a:blipFill>
                          <a:blip r:embed="rId3"/>
                          <a:stretch>
                            <a:fillRect l="-98851" t="-6557" r="-104598" b="-824590"/>
                          </a:stretch>
                        </a:blipFill>
                      </a:tcPr>
                    </a:tc>
                    <a:tc>
                      <a:txBody>
                        <a:bodyPr/>
                        <a:lstStyle/>
                        <a:p>
                          <a:endParaRPr lang="hi-IN"/>
                        </a:p>
                      </a:txBody>
                      <a:tcPr>
                        <a:blipFill>
                          <a:blip r:embed="rId3"/>
                          <a:stretch>
                            <a:fillRect l="-196591" t="-6557" r="-3409" b="-824590"/>
                          </a:stretch>
                        </a:blipFill>
                      </a:tcPr>
                    </a:tc>
                    <a:extLst>
                      <a:ext uri="{0D108BD9-81ED-4DB2-BD59-A6C34878D82A}">
                        <a16:rowId xmlns:a16="http://schemas.microsoft.com/office/drawing/2014/main" val="97431544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26074460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val="750017771"/>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1634213173"/>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val="711916115"/>
                      </a:ext>
                    </a:extLst>
                  </a:tr>
                  <a:tr h="370840">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287358277"/>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val="2891486663"/>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extLst>
                      <a:ext uri="{0D108BD9-81ED-4DB2-BD59-A6C34878D82A}">
                        <a16:rowId xmlns:a16="http://schemas.microsoft.com/office/drawing/2014/main" val="651026748"/>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val="420245830"/>
                      </a:ext>
                    </a:extLst>
                  </a:tr>
                </a:tbl>
              </a:graphicData>
            </a:graphic>
          </p:graphicFrame>
        </mc:Fallback>
      </mc:AlternateContent>
      <p:sp>
        <p:nvSpPr>
          <p:cNvPr id="3" name="Right Brace 2">
            <a:extLst>
              <a:ext uri="{FF2B5EF4-FFF2-40B4-BE49-F238E27FC236}">
                <a16:creationId xmlns:a16="http://schemas.microsoft.com/office/drawing/2014/main" xmlns="" id="{7867EAA6-455D-453E-A8C8-1EA4B532E5B6}"/>
              </a:ext>
            </a:extLst>
          </p:cNvPr>
          <p:cNvSpPr/>
          <p:nvPr/>
        </p:nvSpPr>
        <p:spPr>
          <a:xfrm>
            <a:off x="2975897" y="2845000"/>
            <a:ext cx="304800" cy="182880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4" name="TextBox 3">
            <a:extLst>
              <a:ext uri="{FF2B5EF4-FFF2-40B4-BE49-F238E27FC236}">
                <a16:creationId xmlns:a16="http://schemas.microsoft.com/office/drawing/2014/main" xmlns="" id="{A1B374CA-00BC-4D25-8A52-6A79A7197559}"/>
              </a:ext>
            </a:extLst>
          </p:cNvPr>
          <p:cNvSpPr txBox="1"/>
          <p:nvPr/>
        </p:nvSpPr>
        <p:spPr>
          <a:xfrm rot="5400000">
            <a:off x="2691133" y="3622131"/>
            <a:ext cx="1659429" cy="369332"/>
          </a:xfrm>
          <a:prstGeom prst="rect">
            <a:avLst/>
          </a:prstGeom>
          <a:noFill/>
        </p:spPr>
        <p:txBody>
          <a:bodyPr wrap="none" rtlCol="0">
            <a:spAutoFit/>
          </a:bodyPr>
          <a:lstStyle/>
          <a:p>
            <a:r>
              <a:rPr lang="en-US" dirty="0"/>
              <a:t>Desired states</a:t>
            </a:r>
            <a:endParaRPr lang="hi-IN"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xmlns="" id="{63485A8A-3217-4B8E-B0FB-6114D6269347}"/>
                  </a:ext>
                </a:extLst>
              </p:cNvPr>
              <p:cNvGraphicFramePr>
                <a:graphicFrameLocks noGrp="1"/>
              </p:cNvGraphicFramePr>
              <p:nvPr>
                <p:extLst>
                  <p:ext uri="{D42A27DB-BD31-4B8C-83A1-F6EECF244321}">
                    <p14:modId xmlns:p14="http://schemas.microsoft.com/office/powerpoint/2010/main" val="735856543"/>
                  </p:ext>
                </p:extLst>
              </p:nvPr>
            </p:nvGraphicFramePr>
            <p:xfrm>
              <a:off x="5345084" y="2782312"/>
              <a:ext cx="2276031" cy="1854200"/>
            </p:xfrm>
            <a:graphic>
              <a:graphicData uri="http://schemas.openxmlformats.org/drawingml/2006/table">
                <a:tbl>
                  <a:tblPr firstRow="1" bandRow="1">
                    <a:tableStyleId>{5940675A-B579-460E-94D1-54222C63F5DA}</a:tableStyleId>
                  </a:tblPr>
                  <a:tblGrid>
                    <a:gridCol w="581279">
                      <a:extLst>
                        <a:ext uri="{9D8B030D-6E8A-4147-A177-3AD203B41FA5}">
                          <a16:colId xmlns:a16="http://schemas.microsoft.com/office/drawing/2014/main" xmlns="" val="2662694009"/>
                        </a:ext>
                      </a:extLst>
                    </a:gridCol>
                    <a:gridCol w="806704">
                      <a:extLst>
                        <a:ext uri="{9D8B030D-6E8A-4147-A177-3AD203B41FA5}">
                          <a16:colId xmlns:a16="http://schemas.microsoft.com/office/drawing/2014/main" xmlns="" val="3152210680"/>
                        </a:ext>
                      </a:extLst>
                    </a:gridCol>
                    <a:gridCol w="416243">
                      <a:extLst>
                        <a:ext uri="{9D8B030D-6E8A-4147-A177-3AD203B41FA5}">
                          <a16:colId xmlns:a16="http://schemas.microsoft.com/office/drawing/2014/main" xmlns="" val="3747830228"/>
                        </a:ext>
                      </a:extLst>
                    </a:gridCol>
                    <a:gridCol w="471805">
                      <a:extLst>
                        <a:ext uri="{9D8B030D-6E8A-4147-A177-3AD203B41FA5}">
                          <a16:colId xmlns:a16="http://schemas.microsoft.com/office/drawing/2014/main" xmlns="" val="660534301"/>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𝒏</m:t>
                                    </m:r>
                                  </m:sub>
                                </m:sSub>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𝒏</m:t>
                                    </m:r>
                                    <m:r>
                                      <a:rPr lang="en-US" sz="1800" b="1" smtClean="0">
                                        <a:latin typeface="Cambria Math" panose="02040503050406030204" pitchFamily="18" charset="0"/>
                                      </a:rPr>
                                      <m:t>+</m:t>
                                    </m:r>
                                    <m:r>
                                      <a:rPr lang="en-US" sz="1800" b="1" smtClean="0">
                                        <a:latin typeface="Cambria Math" panose="02040503050406030204" pitchFamily="18" charset="0"/>
                                      </a:rPr>
                                      <m:t>𝟏</m:t>
                                    </m:r>
                                  </m:sub>
                                </m:sSub>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𝑱</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𝑲</m:t>
                                </m:r>
                              </m:oMath>
                            </m:oMathPara>
                          </a14:m>
                          <a:endParaRPr lang="hi-IN" dirty="0"/>
                        </a:p>
                      </a:txBody>
                      <a:tcPr/>
                    </a:tc>
                    <a:extLst>
                      <a:ext uri="{0D108BD9-81ED-4DB2-BD59-A6C34878D82A}">
                        <a16:rowId xmlns:a16="http://schemas.microsoft.com/office/drawing/2014/main" xmlns="" val="4164191378"/>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7440538"/>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662982052"/>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2743097449"/>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2954681203"/>
                      </a:ext>
                    </a:extLst>
                  </a:tr>
                </a:tbl>
              </a:graphicData>
            </a:graphic>
          </p:graphicFrame>
        </mc:Choice>
        <mc:Fallback xmlns="">
          <p:graphicFrame>
            <p:nvGraphicFramePr>
              <p:cNvPr id="6" name="Table 6">
                <a:extLst>
                  <a:ext uri="{FF2B5EF4-FFF2-40B4-BE49-F238E27FC236}">
                    <a16:creationId xmlns:a16="http://schemas.microsoft.com/office/drawing/2014/main" id="{63485A8A-3217-4B8E-B0FB-6114D6269347}"/>
                  </a:ext>
                </a:extLst>
              </p:cNvPr>
              <p:cNvGraphicFramePr>
                <a:graphicFrameLocks noGrp="1"/>
              </p:cNvGraphicFramePr>
              <p:nvPr>
                <p:extLst>
                  <p:ext uri="{D42A27DB-BD31-4B8C-83A1-F6EECF244321}">
                    <p14:modId xmlns:p14="http://schemas.microsoft.com/office/powerpoint/2010/main" val="735856543"/>
                  </p:ext>
                </p:extLst>
              </p:nvPr>
            </p:nvGraphicFramePr>
            <p:xfrm>
              <a:off x="5345084" y="2782312"/>
              <a:ext cx="2276031" cy="1854200"/>
            </p:xfrm>
            <a:graphic>
              <a:graphicData uri="http://schemas.openxmlformats.org/drawingml/2006/table">
                <a:tbl>
                  <a:tblPr firstRow="1" bandRow="1">
                    <a:tableStyleId>{5940675A-B579-460E-94D1-54222C63F5DA}</a:tableStyleId>
                  </a:tblPr>
                  <a:tblGrid>
                    <a:gridCol w="581279">
                      <a:extLst>
                        <a:ext uri="{9D8B030D-6E8A-4147-A177-3AD203B41FA5}">
                          <a16:colId xmlns:a16="http://schemas.microsoft.com/office/drawing/2014/main" val="2662694009"/>
                        </a:ext>
                      </a:extLst>
                    </a:gridCol>
                    <a:gridCol w="806704">
                      <a:extLst>
                        <a:ext uri="{9D8B030D-6E8A-4147-A177-3AD203B41FA5}">
                          <a16:colId xmlns:a16="http://schemas.microsoft.com/office/drawing/2014/main" val="3152210680"/>
                        </a:ext>
                      </a:extLst>
                    </a:gridCol>
                    <a:gridCol w="416243">
                      <a:extLst>
                        <a:ext uri="{9D8B030D-6E8A-4147-A177-3AD203B41FA5}">
                          <a16:colId xmlns:a16="http://schemas.microsoft.com/office/drawing/2014/main" val="3747830228"/>
                        </a:ext>
                      </a:extLst>
                    </a:gridCol>
                    <a:gridCol w="471805">
                      <a:extLst>
                        <a:ext uri="{9D8B030D-6E8A-4147-A177-3AD203B41FA5}">
                          <a16:colId xmlns:a16="http://schemas.microsoft.com/office/drawing/2014/main" val="660534301"/>
                        </a:ext>
                      </a:extLst>
                    </a:gridCol>
                  </a:tblGrid>
                  <a:tr h="370840">
                    <a:tc>
                      <a:txBody>
                        <a:bodyPr/>
                        <a:lstStyle/>
                        <a:p>
                          <a:endParaRPr lang="hi-IN"/>
                        </a:p>
                      </a:txBody>
                      <a:tcPr>
                        <a:blipFill>
                          <a:blip r:embed="rId4"/>
                          <a:stretch>
                            <a:fillRect l="-1042" t="-6557" r="-292708" b="-426230"/>
                          </a:stretch>
                        </a:blipFill>
                      </a:tcPr>
                    </a:tc>
                    <a:tc>
                      <a:txBody>
                        <a:bodyPr/>
                        <a:lstStyle/>
                        <a:p>
                          <a:endParaRPr lang="hi-IN"/>
                        </a:p>
                      </a:txBody>
                      <a:tcPr>
                        <a:blipFill>
                          <a:blip r:embed="rId4"/>
                          <a:stretch>
                            <a:fillRect l="-72932" t="-6557" r="-111278" b="-426230"/>
                          </a:stretch>
                        </a:blipFill>
                      </a:tcPr>
                    </a:tc>
                    <a:tc>
                      <a:txBody>
                        <a:bodyPr/>
                        <a:lstStyle/>
                        <a:p>
                          <a:endParaRPr lang="hi-IN"/>
                        </a:p>
                      </a:txBody>
                      <a:tcPr>
                        <a:blipFill>
                          <a:blip r:embed="rId4"/>
                          <a:stretch>
                            <a:fillRect l="-338235" t="-6557" r="-117647" b="-426230"/>
                          </a:stretch>
                        </a:blipFill>
                      </a:tcPr>
                    </a:tc>
                    <a:tc>
                      <a:txBody>
                        <a:bodyPr/>
                        <a:lstStyle/>
                        <a:p>
                          <a:endParaRPr lang="hi-IN"/>
                        </a:p>
                      </a:txBody>
                      <a:tcPr>
                        <a:blipFill>
                          <a:blip r:embed="rId4"/>
                          <a:stretch>
                            <a:fillRect l="-382051" t="-6557" r="-2564" b="-426230"/>
                          </a:stretch>
                        </a:blipFill>
                      </a:tcPr>
                    </a:tc>
                    <a:extLst>
                      <a:ext uri="{0D108BD9-81ED-4DB2-BD59-A6C34878D82A}">
                        <a16:rowId xmlns:a16="http://schemas.microsoft.com/office/drawing/2014/main" val="4164191378"/>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7440538"/>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662982052"/>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2743097449"/>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2954681203"/>
                      </a:ext>
                    </a:extLst>
                  </a:tr>
                </a:tbl>
              </a:graphicData>
            </a:graphic>
          </p:graphicFrame>
        </mc:Fallback>
      </mc:AlternateContent>
      <p:sp>
        <p:nvSpPr>
          <p:cNvPr id="12" name="TextBox 11">
            <a:extLst>
              <a:ext uri="{FF2B5EF4-FFF2-40B4-BE49-F238E27FC236}">
                <a16:creationId xmlns:a16="http://schemas.microsoft.com/office/drawing/2014/main" xmlns="" id="{9288A200-3354-41D8-8312-715D12665562}"/>
              </a:ext>
            </a:extLst>
          </p:cNvPr>
          <p:cNvSpPr txBox="1"/>
          <p:nvPr/>
        </p:nvSpPr>
        <p:spPr>
          <a:xfrm>
            <a:off x="5140423" y="4824195"/>
            <a:ext cx="2685351" cy="369332"/>
          </a:xfrm>
          <a:prstGeom prst="rect">
            <a:avLst/>
          </a:prstGeom>
          <a:noFill/>
        </p:spPr>
        <p:txBody>
          <a:bodyPr wrap="none" rtlCol="0">
            <a:spAutoFit/>
          </a:bodyPr>
          <a:lstStyle/>
          <a:p>
            <a:r>
              <a:rPr lang="en-US" dirty="0"/>
              <a:t>Excitation table of JK FF</a:t>
            </a:r>
            <a:endParaRPr lang="hi-IN" dirty="0"/>
          </a:p>
        </p:txBody>
      </p:sp>
    </p:spTree>
    <p:extLst>
      <p:ext uri="{BB962C8B-B14F-4D97-AF65-F5344CB8AC3E}">
        <p14:creationId xmlns:p14="http://schemas.microsoft.com/office/powerpoint/2010/main" val="185816229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Q. </a:t>
            </a:r>
            <a:r>
              <a:rPr lang="en-US" b="1" i="0" dirty="0">
                <a:solidFill>
                  <a:srgbClr val="333333"/>
                </a:solidFill>
                <a:effectLst/>
                <a:latin typeface="Open Sans" panose="020B0606030504020204" pitchFamily="34" charset="0"/>
              </a:rPr>
              <a:t>Design a mod-5 synchronous up counter using J-K flip flop</a:t>
            </a:r>
            <a:endParaRPr lang="en-US" b="1" dirty="0">
              <a:latin typeface="Times New Roman" panose="02020603050405020304" pitchFamily="18" charset="0"/>
              <a:cs typeface="Times New Roman" panose="02020603050405020304" pitchFamily="18" charset="0"/>
            </a:endParaRPr>
          </a:p>
        </p:txBody>
      </p:sp>
      <p:sp>
        <p:nvSpPr>
          <p:cNvPr id="3" name="Right Brace 2">
            <a:extLst>
              <a:ext uri="{FF2B5EF4-FFF2-40B4-BE49-F238E27FC236}">
                <a16:creationId xmlns:a16="http://schemas.microsoft.com/office/drawing/2014/main" xmlns="" id="{7867EAA6-455D-453E-A8C8-1EA4B532E5B6}"/>
              </a:ext>
            </a:extLst>
          </p:cNvPr>
          <p:cNvSpPr/>
          <p:nvPr/>
        </p:nvSpPr>
        <p:spPr>
          <a:xfrm>
            <a:off x="1804413" y="2443264"/>
            <a:ext cx="304800" cy="1828800"/>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hi-IN"/>
          </a:p>
        </p:txBody>
      </p:sp>
      <p:sp>
        <p:nvSpPr>
          <p:cNvPr id="4" name="TextBox 3">
            <a:extLst>
              <a:ext uri="{FF2B5EF4-FFF2-40B4-BE49-F238E27FC236}">
                <a16:creationId xmlns:a16="http://schemas.microsoft.com/office/drawing/2014/main" xmlns="" id="{A1B374CA-00BC-4D25-8A52-6A79A7197559}"/>
              </a:ext>
            </a:extLst>
          </p:cNvPr>
          <p:cNvSpPr txBox="1"/>
          <p:nvPr/>
        </p:nvSpPr>
        <p:spPr>
          <a:xfrm rot="5400000">
            <a:off x="1519649" y="3220395"/>
            <a:ext cx="1659429" cy="369332"/>
          </a:xfrm>
          <a:prstGeom prst="rect">
            <a:avLst/>
          </a:prstGeom>
          <a:noFill/>
        </p:spPr>
        <p:txBody>
          <a:bodyPr wrap="none" rtlCol="0">
            <a:spAutoFit/>
          </a:bodyPr>
          <a:lstStyle/>
          <a:p>
            <a:r>
              <a:rPr lang="en-US" dirty="0"/>
              <a:t>Desired states</a:t>
            </a:r>
            <a:endParaRPr lang="hi-IN"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xmlns="" id="{C1AFC9A6-955B-456D-B168-6F773957C524}"/>
                  </a:ext>
                </a:extLst>
              </p:cNvPr>
              <p:cNvGraphicFramePr>
                <a:graphicFrameLocks noGrp="1"/>
              </p:cNvGraphicFramePr>
              <p:nvPr>
                <p:extLst>
                  <p:ext uri="{D42A27DB-BD31-4B8C-83A1-F6EECF244321}">
                    <p14:modId xmlns:p14="http://schemas.microsoft.com/office/powerpoint/2010/main" val="2968898516"/>
                  </p:ext>
                </p:extLst>
              </p:nvPr>
            </p:nvGraphicFramePr>
            <p:xfrm>
              <a:off x="2652408" y="2209800"/>
              <a:ext cx="6096000" cy="370840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xmlns="" val="475201287"/>
                        </a:ext>
                      </a:extLst>
                    </a:gridCol>
                    <a:gridCol w="508000">
                      <a:extLst>
                        <a:ext uri="{9D8B030D-6E8A-4147-A177-3AD203B41FA5}">
                          <a16:colId xmlns:a16="http://schemas.microsoft.com/office/drawing/2014/main" xmlns="" val="3130307536"/>
                        </a:ext>
                      </a:extLst>
                    </a:gridCol>
                    <a:gridCol w="508000">
                      <a:extLst>
                        <a:ext uri="{9D8B030D-6E8A-4147-A177-3AD203B41FA5}">
                          <a16:colId xmlns:a16="http://schemas.microsoft.com/office/drawing/2014/main" xmlns="" val="117657423"/>
                        </a:ext>
                      </a:extLst>
                    </a:gridCol>
                    <a:gridCol w="508000">
                      <a:extLst>
                        <a:ext uri="{9D8B030D-6E8A-4147-A177-3AD203B41FA5}">
                          <a16:colId xmlns:a16="http://schemas.microsoft.com/office/drawing/2014/main" xmlns="" val="1999996745"/>
                        </a:ext>
                      </a:extLst>
                    </a:gridCol>
                    <a:gridCol w="508000">
                      <a:extLst>
                        <a:ext uri="{9D8B030D-6E8A-4147-A177-3AD203B41FA5}">
                          <a16:colId xmlns:a16="http://schemas.microsoft.com/office/drawing/2014/main" xmlns="" val="635359215"/>
                        </a:ext>
                      </a:extLst>
                    </a:gridCol>
                    <a:gridCol w="508000">
                      <a:extLst>
                        <a:ext uri="{9D8B030D-6E8A-4147-A177-3AD203B41FA5}">
                          <a16:colId xmlns:a16="http://schemas.microsoft.com/office/drawing/2014/main" xmlns="" val="3799919703"/>
                        </a:ext>
                      </a:extLst>
                    </a:gridCol>
                    <a:gridCol w="508000">
                      <a:extLst>
                        <a:ext uri="{9D8B030D-6E8A-4147-A177-3AD203B41FA5}">
                          <a16:colId xmlns:a16="http://schemas.microsoft.com/office/drawing/2014/main" xmlns="" val="3163054178"/>
                        </a:ext>
                      </a:extLst>
                    </a:gridCol>
                    <a:gridCol w="508000">
                      <a:extLst>
                        <a:ext uri="{9D8B030D-6E8A-4147-A177-3AD203B41FA5}">
                          <a16:colId xmlns:a16="http://schemas.microsoft.com/office/drawing/2014/main" xmlns="" val="2050297726"/>
                        </a:ext>
                      </a:extLst>
                    </a:gridCol>
                    <a:gridCol w="508000">
                      <a:extLst>
                        <a:ext uri="{9D8B030D-6E8A-4147-A177-3AD203B41FA5}">
                          <a16:colId xmlns:a16="http://schemas.microsoft.com/office/drawing/2014/main" xmlns="" val="2891727675"/>
                        </a:ext>
                      </a:extLst>
                    </a:gridCol>
                    <a:gridCol w="508000">
                      <a:extLst>
                        <a:ext uri="{9D8B030D-6E8A-4147-A177-3AD203B41FA5}">
                          <a16:colId xmlns:a16="http://schemas.microsoft.com/office/drawing/2014/main" xmlns="" val="3212915173"/>
                        </a:ext>
                      </a:extLst>
                    </a:gridCol>
                    <a:gridCol w="508000">
                      <a:extLst>
                        <a:ext uri="{9D8B030D-6E8A-4147-A177-3AD203B41FA5}">
                          <a16:colId xmlns:a16="http://schemas.microsoft.com/office/drawing/2014/main" xmlns="" val="4102817018"/>
                        </a:ext>
                      </a:extLst>
                    </a:gridCol>
                    <a:gridCol w="508000">
                      <a:extLst>
                        <a:ext uri="{9D8B030D-6E8A-4147-A177-3AD203B41FA5}">
                          <a16:colId xmlns:a16="http://schemas.microsoft.com/office/drawing/2014/main" xmlns="" val="3174975415"/>
                        </a:ext>
                      </a:extLst>
                    </a:gridCol>
                  </a:tblGrid>
                  <a:tr h="370840">
                    <a:tc gridSpan="3">
                      <a:txBody>
                        <a:bodyPr/>
                        <a:lstStyle/>
                        <a:p>
                          <a:pPr algn="ctr"/>
                          <a:r>
                            <a:rPr lang="en-US" sz="1600" b="1" dirty="0"/>
                            <a:t>Present state</a:t>
                          </a:r>
                          <a:endParaRPr lang="hi-IN" sz="1600" b="1" dirty="0"/>
                        </a:p>
                      </a:txBody>
                      <a:tcPr/>
                    </a:tc>
                    <a:tc hMerge="1">
                      <a:txBody>
                        <a:bodyPr/>
                        <a:lstStyle/>
                        <a:p>
                          <a:endParaRPr lang="hi-IN" dirty="0"/>
                        </a:p>
                      </a:txBody>
                      <a:tcPr/>
                    </a:tc>
                    <a:tc hMerge="1">
                      <a:txBody>
                        <a:bodyPr/>
                        <a:lstStyle/>
                        <a:p>
                          <a:endParaRPr lang="hi-IN" dirty="0"/>
                        </a:p>
                      </a:txBody>
                      <a:tcPr/>
                    </a:tc>
                    <a:tc gridSpan="3">
                      <a:txBody>
                        <a:bodyPr/>
                        <a:lstStyle/>
                        <a:p>
                          <a:pPr algn="ctr"/>
                          <a:r>
                            <a:rPr lang="en-US" sz="1600" b="1" dirty="0"/>
                            <a:t>Next state</a:t>
                          </a:r>
                          <a:endParaRPr lang="hi-IN" sz="1600" b="1" dirty="0"/>
                        </a:p>
                      </a:txBody>
                      <a:tcPr/>
                    </a:tc>
                    <a:tc hMerge="1">
                      <a:txBody>
                        <a:bodyPr/>
                        <a:lstStyle/>
                        <a:p>
                          <a:endParaRPr lang="hi-IN" dirty="0"/>
                        </a:p>
                      </a:txBody>
                      <a:tcPr/>
                    </a:tc>
                    <a:tc hMerge="1">
                      <a:txBody>
                        <a:bodyPr/>
                        <a:lstStyle/>
                        <a:p>
                          <a:endParaRPr lang="hi-IN" dirty="0"/>
                        </a:p>
                      </a:txBody>
                      <a:tcPr/>
                    </a:tc>
                    <a:tc gridSpan="6">
                      <a:txBody>
                        <a:bodyPr/>
                        <a:lstStyle/>
                        <a:p>
                          <a:pPr algn="ctr"/>
                          <a:r>
                            <a:rPr lang="en-US" sz="1600" b="1" dirty="0"/>
                            <a:t>Flip flop inputs</a:t>
                          </a:r>
                          <a:endParaRPr lang="hi-IN" sz="1600" b="1"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xmlns="" val="3765832859"/>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FF0000"/>
                                        </a:solidFill>
                                        <a:latin typeface="Cambria Math"/>
                                      </a:rPr>
                                    </m:ctrlPr>
                                  </m:sSubPr>
                                  <m:e>
                                    <m:r>
                                      <a:rPr lang="en-US" sz="1600" b="0" i="1" smtClean="0">
                                        <a:solidFill>
                                          <a:srgbClr val="FF0000"/>
                                        </a:solidFill>
                                        <a:latin typeface="Cambria Math" panose="02040503050406030204" pitchFamily="18" charset="0"/>
                                      </a:rPr>
                                      <m:t>𝑄</m:t>
                                    </m:r>
                                  </m:e>
                                  <m:sub>
                                    <m:r>
                                      <a:rPr lang="en-US" sz="1600" b="0" i="1" smtClean="0">
                                        <a:solidFill>
                                          <a:srgbClr val="FF0000"/>
                                        </a:solidFill>
                                        <a:latin typeface="Cambria Math" panose="02040503050406030204" pitchFamily="18" charset="0"/>
                                      </a:rPr>
                                      <m:t>𝑐</m:t>
                                    </m:r>
                                  </m:sub>
                                </m:sSub>
                              </m:oMath>
                            </m:oMathPara>
                          </a14:m>
                          <a:endParaRPr lang="hi-IN" sz="1600" b="0"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70C0"/>
                                        </a:solidFill>
                                        <a:latin typeface="Cambria Math"/>
                                      </a:rPr>
                                    </m:ctrlPr>
                                  </m:sSubPr>
                                  <m:e>
                                    <m:r>
                                      <a:rPr lang="en-US" sz="1600" b="0" i="1" smtClean="0">
                                        <a:solidFill>
                                          <a:srgbClr val="0070C0"/>
                                        </a:solidFill>
                                        <a:latin typeface="Cambria Math" panose="02040503050406030204" pitchFamily="18" charset="0"/>
                                      </a:rPr>
                                      <m:t>𝑄</m:t>
                                    </m:r>
                                  </m:e>
                                  <m:sub>
                                    <m:r>
                                      <a:rPr lang="en-US" sz="1600" b="0" i="1" smtClean="0">
                                        <a:solidFill>
                                          <a:srgbClr val="0070C0"/>
                                        </a:solidFill>
                                        <a:latin typeface="Cambria Math" panose="02040503050406030204" pitchFamily="18" charset="0"/>
                                      </a:rPr>
                                      <m:t>𝑏</m:t>
                                    </m:r>
                                  </m:sub>
                                </m:sSub>
                              </m:oMath>
                            </m:oMathPara>
                          </a14:m>
                          <a:endParaRPr lang="hi-IN" sz="1600" b="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B050"/>
                                        </a:solidFill>
                                        <a:latin typeface="Cambria Math"/>
                                      </a:rPr>
                                    </m:ctrlPr>
                                  </m:sSubPr>
                                  <m:e>
                                    <m:r>
                                      <a:rPr lang="en-US" sz="1600" b="0" i="1" smtClean="0">
                                        <a:solidFill>
                                          <a:srgbClr val="00B050"/>
                                        </a:solidFill>
                                        <a:latin typeface="Cambria Math" panose="02040503050406030204" pitchFamily="18" charset="0"/>
                                      </a:rPr>
                                      <m:t>𝑄</m:t>
                                    </m:r>
                                  </m:e>
                                  <m:sub>
                                    <m:r>
                                      <a:rPr lang="en-US" sz="1600" b="0" i="1" smtClean="0">
                                        <a:solidFill>
                                          <a:srgbClr val="00B050"/>
                                        </a:solidFill>
                                        <a:latin typeface="Cambria Math" panose="02040503050406030204" pitchFamily="18" charset="0"/>
                                      </a:rPr>
                                      <m:t>𝑎</m:t>
                                    </m:r>
                                  </m:sub>
                                </m:sSub>
                              </m:oMath>
                            </m:oMathPara>
                          </a14:m>
                          <a:endParaRPr lang="hi-IN" sz="1600" b="0" dirty="0">
                            <a:solidFill>
                              <a:srgbClr val="00B05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FF0000"/>
                                        </a:solidFill>
                                        <a:latin typeface="Cambria Math"/>
                                      </a:rPr>
                                    </m:ctrlPr>
                                  </m:sSubPr>
                                  <m:e>
                                    <m:r>
                                      <a:rPr lang="en-US" sz="1600" b="0" i="1" smtClean="0">
                                        <a:solidFill>
                                          <a:srgbClr val="FF0000"/>
                                        </a:solidFill>
                                        <a:latin typeface="Cambria Math" panose="02040503050406030204" pitchFamily="18" charset="0"/>
                                      </a:rPr>
                                      <m:t>𝑄</m:t>
                                    </m:r>
                                  </m:e>
                                  <m:sub>
                                    <m:r>
                                      <a:rPr lang="en-US" sz="1600" b="0" i="1" smtClean="0">
                                        <a:solidFill>
                                          <a:srgbClr val="FF0000"/>
                                        </a:solidFill>
                                        <a:latin typeface="Cambria Math" panose="02040503050406030204" pitchFamily="18" charset="0"/>
                                      </a:rPr>
                                      <m:t>𝑐</m:t>
                                    </m:r>
                                    <m:r>
                                      <a:rPr lang="en-US" sz="1600" b="0" i="1" smtClean="0">
                                        <a:solidFill>
                                          <a:srgbClr val="FF0000"/>
                                        </a:solidFill>
                                        <a:latin typeface="Cambria Math" panose="02040503050406030204" pitchFamily="18" charset="0"/>
                                      </a:rPr>
                                      <m:t>+1</m:t>
                                    </m:r>
                                  </m:sub>
                                </m:sSub>
                              </m:oMath>
                            </m:oMathPara>
                          </a14:m>
                          <a:endParaRPr lang="hi-IN" sz="1600" b="0"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70C0"/>
                                        </a:solidFill>
                                        <a:latin typeface="Cambria Math"/>
                                      </a:rPr>
                                    </m:ctrlPr>
                                  </m:sSubPr>
                                  <m:e>
                                    <m:r>
                                      <a:rPr lang="en-US" sz="1600" b="0" i="1" smtClean="0">
                                        <a:solidFill>
                                          <a:srgbClr val="0070C0"/>
                                        </a:solidFill>
                                        <a:latin typeface="Cambria Math" panose="02040503050406030204" pitchFamily="18" charset="0"/>
                                      </a:rPr>
                                      <m:t>𝑄</m:t>
                                    </m:r>
                                  </m:e>
                                  <m:sub>
                                    <m:r>
                                      <a:rPr lang="en-US" sz="1600" b="0" i="1" smtClean="0">
                                        <a:solidFill>
                                          <a:srgbClr val="0070C0"/>
                                        </a:solidFill>
                                        <a:latin typeface="Cambria Math" panose="02040503050406030204" pitchFamily="18" charset="0"/>
                                      </a:rPr>
                                      <m:t>𝑏</m:t>
                                    </m:r>
                                    <m:r>
                                      <a:rPr lang="en-US" sz="1600" b="0" i="1" smtClean="0">
                                        <a:solidFill>
                                          <a:srgbClr val="0070C0"/>
                                        </a:solidFill>
                                        <a:latin typeface="Cambria Math" panose="02040503050406030204" pitchFamily="18" charset="0"/>
                                      </a:rPr>
                                      <m:t>+1</m:t>
                                    </m:r>
                                  </m:sub>
                                </m:sSub>
                              </m:oMath>
                            </m:oMathPara>
                          </a14:m>
                          <a:endParaRPr lang="hi-IN" sz="1600" b="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B050"/>
                                        </a:solidFill>
                                        <a:latin typeface="Cambria Math"/>
                                      </a:rPr>
                                    </m:ctrlPr>
                                  </m:sSubPr>
                                  <m:e>
                                    <m:r>
                                      <a:rPr lang="en-US" sz="1600" b="0" i="1" smtClean="0">
                                        <a:solidFill>
                                          <a:srgbClr val="00B050"/>
                                        </a:solidFill>
                                        <a:latin typeface="Cambria Math" panose="02040503050406030204" pitchFamily="18" charset="0"/>
                                      </a:rPr>
                                      <m:t>𝑄</m:t>
                                    </m:r>
                                  </m:e>
                                  <m:sub>
                                    <m:r>
                                      <a:rPr lang="en-US" sz="1600" b="0" i="1" smtClean="0">
                                        <a:solidFill>
                                          <a:srgbClr val="00B050"/>
                                        </a:solidFill>
                                        <a:latin typeface="Cambria Math" panose="02040503050406030204" pitchFamily="18" charset="0"/>
                                      </a:rPr>
                                      <m:t>𝑎</m:t>
                                    </m:r>
                                    <m:r>
                                      <a:rPr lang="en-US" sz="1600" b="0" i="1" smtClean="0">
                                        <a:solidFill>
                                          <a:srgbClr val="00B050"/>
                                        </a:solidFill>
                                        <a:latin typeface="Cambria Math" panose="02040503050406030204" pitchFamily="18" charset="0"/>
                                      </a:rPr>
                                      <m:t>+1</m:t>
                                    </m:r>
                                  </m:sub>
                                </m:sSub>
                              </m:oMath>
                            </m:oMathPara>
                          </a14:m>
                          <a:endParaRPr lang="hi-IN" sz="1600" b="0" dirty="0">
                            <a:solidFill>
                              <a:srgbClr val="00B05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FF0000"/>
                                        </a:solidFill>
                                        <a:latin typeface="Cambria Math"/>
                                      </a:rPr>
                                    </m:ctrlPr>
                                  </m:sSubPr>
                                  <m:e>
                                    <m:r>
                                      <a:rPr lang="en-US" sz="1600" b="0" i="1" smtClean="0">
                                        <a:solidFill>
                                          <a:srgbClr val="FF0000"/>
                                        </a:solidFill>
                                        <a:latin typeface="Cambria Math" panose="02040503050406030204" pitchFamily="18" charset="0"/>
                                      </a:rPr>
                                      <m:t>𝐽</m:t>
                                    </m:r>
                                  </m:e>
                                  <m:sub>
                                    <m:r>
                                      <a:rPr lang="en-US" sz="1600" b="0" i="1" smtClean="0">
                                        <a:solidFill>
                                          <a:srgbClr val="FF0000"/>
                                        </a:solidFill>
                                        <a:latin typeface="Cambria Math" panose="02040503050406030204" pitchFamily="18" charset="0"/>
                                      </a:rPr>
                                      <m:t>𝑐</m:t>
                                    </m:r>
                                  </m:sub>
                                </m:sSub>
                              </m:oMath>
                            </m:oMathPara>
                          </a14:m>
                          <a:endParaRPr lang="hi-IN" sz="1600"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FF0000"/>
                                        </a:solidFill>
                                        <a:latin typeface="Cambria Math"/>
                                      </a:rPr>
                                    </m:ctrlPr>
                                  </m:sSubPr>
                                  <m:e>
                                    <m:r>
                                      <a:rPr lang="en-US" sz="1600" b="0" i="1" smtClean="0">
                                        <a:solidFill>
                                          <a:srgbClr val="FF0000"/>
                                        </a:solidFill>
                                        <a:latin typeface="Cambria Math" panose="02040503050406030204" pitchFamily="18" charset="0"/>
                                      </a:rPr>
                                      <m:t>𝐾</m:t>
                                    </m:r>
                                  </m:e>
                                  <m:sub>
                                    <m:r>
                                      <a:rPr lang="en-US" sz="1600" b="0" i="1" smtClean="0">
                                        <a:solidFill>
                                          <a:srgbClr val="FF0000"/>
                                        </a:solidFill>
                                        <a:latin typeface="Cambria Math" panose="02040503050406030204" pitchFamily="18" charset="0"/>
                                      </a:rPr>
                                      <m:t>𝑐</m:t>
                                    </m:r>
                                  </m:sub>
                                </m:sSub>
                              </m:oMath>
                            </m:oMathPara>
                          </a14:m>
                          <a:endParaRPr lang="hi-IN" sz="1600" dirty="0">
                            <a:solidFill>
                              <a:srgbClr val="FF000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70C0"/>
                                        </a:solidFill>
                                        <a:latin typeface="Cambria Math"/>
                                      </a:rPr>
                                    </m:ctrlPr>
                                  </m:sSubPr>
                                  <m:e>
                                    <m:r>
                                      <a:rPr lang="en-US" sz="1600" b="0" i="1" smtClean="0">
                                        <a:solidFill>
                                          <a:srgbClr val="0070C0"/>
                                        </a:solidFill>
                                        <a:latin typeface="Cambria Math" panose="02040503050406030204" pitchFamily="18" charset="0"/>
                                      </a:rPr>
                                      <m:t>𝐽</m:t>
                                    </m:r>
                                  </m:e>
                                  <m:sub>
                                    <m:r>
                                      <a:rPr lang="en-US" sz="1600" b="0" i="1" smtClean="0">
                                        <a:solidFill>
                                          <a:srgbClr val="0070C0"/>
                                        </a:solidFill>
                                        <a:latin typeface="Cambria Math" panose="02040503050406030204" pitchFamily="18" charset="0"/>
                                      </a:rPr>
                                      <m:t>𝑏</m:t>
                                    </m:r>
                                  </m:sub>
                                </m:sSub>
                              </m:oMath>
                            </m:oMathPara>
                          </a14:m>
                          <a:endParaRPr lang="hi-IN" sz="16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70C0"/>
                                        </a:solidFill>
                                        <a:latin typeface="Cambria Math"/>
                                      </a:rPr>
                                    </m:ctrlPr>
                                  </m:sSubPr>
                                  <m:e>
                                    <m:r>
                                      <a:rPr lang="en-US" sz="1600" b="0" i="1" smtClean="0">
                                        <a:solidFill>
                                          <a:srgbClr val="0070C0"/>
                                        </a:solidFill>
                                        <a:latin typeface="Cambria Math" panose="02040503050406030204" pitchFamily="18" charset="0"/>
                                      </a:rPr>
                                      <m:t>𝐾</m:t>
                                    </m:r>
                                  </m:e>
                                  <m:sub>
                                    <m:r>
                                      <a:rPr lang="en-US" sz="1600" b="0" i="1" smtClean="0">
                                        <a:solidFill>
                                          <a:srgbClr val="0070C0"/>
                                        </a:solidFill>
                                        <a:latin typeface="Cambria Math" panose="02040503050406030204" pitchFamily="18" charset="0"/>
                                      </a:rPr>
                                      <m:t>𝑏</m:t>
                                    </m:r>
                                  </m:sub>
                                </m:sSub>
                              </m:oMath>
                            </m:oMathPara>
                          </a14:m>
                          <a:endParaRPr lang="hi-IN" sz="1600" dirty="0">
                            <a:solidFill>
                              <a:srgbClr val="0070C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B050"/>
                                        </a:solidFill>
                                        <a:latin typeface="Cambria Math"/>
                                      </a:rPr>
                                    </m:ctrlPr>
                                  </m:sSubPr>
                                  <m:e>
                                    <m:r>
                                      <a:rPr lang="en-US" sz="1600" b="0" i="1" smtClean="0">
                                        <a:solidFill>
                                          <a:srgbClr val="00B050"/>
                                        </a:solidFill>
                                        <a:latin typeface="Cambria Math" panose="02040503050406030204" pitchFamily="18" charset="0"/>
                                      </a:rPr>
                                      <m:t>𝐽</m:t>
                                    </m:r>
                                  </m:e>
                                  <m:sub>
                                    <m:r>
                                      <a:rPr lang="en-US" sz="1600" b="0" i="1" smtClean="0">
                                        <a:solidFill>
                                          <a:srgbClr val="00B050"/>
                                        </a:solidFill>
                                        <a:latin typeface="Cambria Math" panose="02040503050406030204" pitchFamily="18" charset="0"/>
                                      </a:rPr>
                                      <m:t>𝑎</m:t>
                                    </m:r>
                                  </m:sub>
                                </m:sSub>
                              </m:oMath>
                            </m:oMathPara>
                          </a14:m>
                          <a:endParaRPr lang="hi-IN" sz="1600" dirty="0">
                            <a:solidFill>
                              <a:srgbClr val="00B050"/>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600" b="0" i="1" smtClean="0">
                                        <a:solidFill>
                                          <a:srgbClr val="00B050"/>
                                        </a:solidFill>
                                        <a:latin typeface="Cambria Math"/>
                                      </a:rPr>
                                    </m:ctrlPr>
                                  </m:sSubPr>
                                  <m:e>
                                    <m:r>
                                      <a:rPr lang="en-US" sz="1600" b="0" i="1" smtClean="0">
                                        <a:solidFill>
                                          <a:srgbClr val="00B050"/>
                                        </a:solidFill>
                                        <a:latin typeface="Cambria Math" panose="02040503050406030204" pitchFamily="18" charset="0"/>
                                      </a:rPr>
                                      <m:t>𝐾</m:t>
                                    </m:r>
                                  </m:e>
                                  <m:sub>
                                    <m:r>
                                      <a:rPr lang="en-US" sz="1600" b="0" i="1" smtClean="0">
                                        <a:solidFill>
                                          <a:srgbClr val="00B050"/>
                                        </a:solidFill>
                                        <a:latin typeface="Cambria Math" panose="02040503050406030204" pitchFamily="18" charset="0"/>
                                      </a:rPr>
                                      <m:t>𝑎</m:t>
                                    </m:r>
                                  </m:sub>
                                </m:sSub>
                              </m:oMath>
                            </m:oMathPara>
                          </a14:m>
                          <a:endParaRPr lang="hi-IN" sz="1600" dirty="0">
                            <a:solidFill>
                              <a:srgbClr val="00B050"/>
                            </a:solidFill>
                          </a:endParaRPr>
                        </a:p>
                      </a:txBody>
                      <a:tcPr/>
                    </a:tc>
                    <a:extLst>
                      <a:ext uri="{0D108BD9-81ED-4DB2-BD59-A6C34878D82A}">
                        <a16:rowId xmlns:a16="http://schemas.microsoft.com/office/drawing/2014/main" xmlns="" val="1829111057"/>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1094671332"/>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extLst>
                      <a:ext uri="{0D108BD9-81ED-4DB2-BD59-A6C34878D82A}">
                        <a16:rowId xmlns:a16="http://schemas.microsoft.com/office/drawing/2014/main" xmlns="" val="4090474533"/>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2513893330"/>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extLst>
                      <a:ext uri="{0D108BD9-81ED-4DB2-BD59-A6C34878D82A}">
                        <a16:rowId xmlns:a16="http://schemas.microsoft.com/office/drawing/2014/main" xmlns="" val="4120778446"/>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1743923811"/>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2309384532"/>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1612671727"/>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xmlns="" val="3839816539"/>
                      </a:ext>
                    </a:extLst>
                  </a:tr>
                </a:tbl>
              </a:graphicData>
            </a:graphic>
          </p:graphicFrame>
        </mc:Choice>
        <mc:Fallback xmlns="">
          <p:graphicFrame>
            <p:nvGraphicFramePr>
              <p:cNvPr id="5" name="Table 5">
                <a:extLst>
                  <a:ext uri="{FF2B5EF4-FFF2-40B4-BE49-F238E27FC236}">
                    <a16:creationId xmlns:a16="http://schemas.microsoft.com/office/drawing/2014/main" id="{C1AFC9A6-955B-456D-B168-6F773957C524}"/>
                  </a:ext>
                </a:extLst>
              </p:cNvPr>
              <p:cNvGraphicFramePr>
                <a:graphicFrameLocks noGrp="1"/>
              </p:cNvGraphicFramePr>
              <p:nvPr>
                <p:extLst>
                  <p:ext uri="{D42A27DB-BD31-4B8C-83A1-F6EECF244321}">
                    <p14:modId xmlns:p14="http://schemas.microsoft.com/office/powerpoint/2010/main" val="2968898516"/>
                  </p:ext>
                </p:extLst>
              </p:nvPr>
            </p:nvGraphicFramePr>
            <p:xfrm>
              <a:off x="2652408" y="2209800"/>
              <a:ext cx="6096000" cy="370840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475201287"/>
                        </a:ext>
                      </a:extLst>
                    </a:gridCol>
                    <a:gridCol w="508000">
                      <a:extLst>
                        <a:ext uri="{9D8B030D-6E8A-4147-A177-3AD203B41FA5}">
                          <a16:colId xmlns:a16="http://schemas.microsoft.com/office/drawing/2014/main" val="3130307536"/>
                        </a:ext>
                      </a:extLst>
                    </a:gridCol>
                    <a:gridCol w="508000">
                      <a:extLst>
                        <a:ext uri="{9D8B030D-6E8A-4147-A177-3AD203B41FA5}">
                          <a16:colId xmlns:a16="http://schemas.microsoft.com/office/drawing/2014/main" val="117657423"/>
                        </a:ext>
                      </a:extLst>
                    </a:gridCol>
                    <a:gridCol w="508000">
                      <a:extLst>
                        <a:ext uri="{9D8B030D-6E8A-4147-A177-3AD203B41FA5}">
                          <a16:colId xmlns:a16="http://schemas.microsoft.com/office/drawing/2014/main" val="1999996745"/>
                        </a:ext>
                      </a:extLst>
                    </a:gridCol>
                    <a:gridCol w="508000">
                      <a:extLst>
                        <a:ext uri="{9D8B030D-6E8A-4147-A177-3AD203B41FA5}">
                          <a16:colId xmlns:a16="http://schemas.microsoft.com/office/drawing/2014/main" val="635359215"/>
                        </a:ext>
                      </a:extLst>
                    </a:gridCol>
                    <a:gridCol w="508000">
                      <a:extLst>
                        <a:ext uri="{9D8B030D-6E8A-4147-A177-3AD203B41FA5}">
                          <a16:colId xmlns:a16="http://schemas.microsoft.com/office/drawing/2014/main" val="3799919703"/>
                        </a:ext>
                      </a:extLst>
                    </a:gridCol>
                    <a:gridCol w="508000">
                      <a:extLst>
                        <a:ext uri="{9D8B030D-6E8A-4147-A177-3AD203B41FA5}">
                          <a16:colId xmlns:a16="http://schemas.microsoft.com/office/drawing/2014/main" val="3163054178"/>
                        </a:ext>
                      </a:extLst>
                    </a:gridCol>
                    <a:gridCol w="508000">
                      <a:extLst>
                        <a:ext uri="{9D8B030D-6E8A-4147-A177-3AD203B41FA5}">
                          <a16:colId xmlns:a16="http://schemas.microsoft.com/office/drawing/2014/main" val="2050297726"/>
                        </a:ext>
                      </a:extLst>
                    </a:gridCol>
                    <a:gridCol w="508000">
                      <a:extLst>
                        <a:ext uri="{9D8B030D-6E8A-4147-A177-3AD203B41FA5}">
                          <a16:colId xmlns:a16="http://schemas.microsoft.com/office/drawing/2014/main" val="2891727675"/>
                        </a:ext>
                      </a:extLst>
                    </a:gridCol>
                    <a:gridCol w="508000">
                      <a:extLst>
                        <a:ext uri="{9D8B030D-6E8A-4147-A177-3AD203B41FA5}">
                          <a16:colId xmlns:a16="http://schemas.microsoft.com/office/drawing/2014/main" val="3212915173"/>
                        </a:ext>
                      </a:extLst>
                    </a:gridCol>
                    <a:gridCol w="508000">
                      <a:extLst>
                        <a:ext uri="{9D8B030D-6E8A-4147-A177-3AD203B41FA5}">
                          <a16:colId xmlns:a16="http://schemas.microsoft.com/office/drawing/2014/main" val="4102817018"/>
                        </a:ext>
                      </a:extLst>
                    </a:gridCol>
                    <a:gridCol w="508000">
                      <a:extLst>
                        <a:ext uri="{9D8B030D-6E8A-4147-A177-3AD203B41FA5}">
                          <a16:colId xmlns:a16="http://schemas.microsoft.com/office/drawing/2014/main" val="3174975415"/>
                        </a:ext>
                      </a:extLst>
                    </a:gridCol>
                  </a:tblGrid>
                  <a:tr h="370840">
                    <a:tc gridSpan="3">
                      <a:txBody>
                        <a:bodyPr/>
                        <a:lstStyle/>
                        <a:p>
                          <a:pPr algn="ctr"/>
                          <a:r>
                            <a:rPr lang="en-US" sz="1600" b="1" dirty="0"/>
                            <a:t>Present state</a:t>
                          </a:r>
                          <a:endParaRPr lang="hi-IN" sz="1600" b="1" dirty="0"/>
                        </a:p>
                      </a:txBody>
                      <a:tcPr/>
                    </a:tc>
                    <a:tc hMerge="1">
                      <a:txBody>
                        <a:bodyPr/>
                        <a:lstStyle/>
                        <a:p>
                          <a:endParaRPr lang="hi-IN" dirty="0"/>
                        </a:p>
                      </a:txBody>
                      <a:tcPr/>
                    </a:tc>
                    <a:tc hMerge="1">
                      <a:txBody>
                        <a:bodyPr/>
                        <a:lstStyle/>
                        <a:p>
                          <a:endParaRPr lang="hi-IN" dirty="0"/>
                        </a:p>
                      </a:txBody>
                      <a:tcPr/>
                    </a:tc>
                    <a:tc gridSpan="3">
                      <a:txBody>
                        <a:bodyPr/>
                        <a:lstStyle/>
                        <a:p>
                          <a:pPr algn="ctr"/>
                          <a:r>
                            <a:rPr lang="en-US" sz="1600" b="1" dirty="0"/>
                            <a:t>Next state</a:t>
                          </a:r>
                          <a:endParaRPr lang="hi-IN" sz="1600" b="1" dirty="0"/>
                        </a:p>
                      </a:txBody>
                      <a:tcPr/>
                    </a:tc>
                    <a:tc hMerge="1">
                      <a:txBody>
                        <a:bodyPr/>
                        <a:lstStyle/>
                        <a:p>
                          <a:endParaRPr lang="hi-IN" dirty="0"/>
                        </a:p>
                      </a:txBody>
                      <a:tcPr/>
                    </a:tc>
                    <a:tc hMerge="1">
                      <a:txBody>
                        <a:bodyPr/>
                        <a:lstStyle/>
                        <a:p>
                          <a:endParaRPr lang="hi-IN" dirty="0"/>
                        </a:p>
                      </a:txBody>
                      <a:tcPr/>
                    </a:tc>
                    <a:tc gridSpan="6">
                      <a:txBody>
                        <a:bodyPr/>
                        <a:lstStyle/>
                        <a:p>
                          <a:pPr algn="ctr"/>
                          <a:r>
                            <a:rPr lang="en-US" sz="1600" b="1" dirty="0"/>
                            <a:t>Flip flop inputs</a:t>
                          </a:r>
                          <a:endParaRPr lang="hi-IN" sz="1600" b="1"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tc hMerge="1">
                      <a:txBody>
                        <a:bodyPr/>
                        <a:lstStyle/>
                        <a:p>
                          <a:endParaRPr lang="hi-IN" dirty="0"/>
                        </a:p>
                      </a:txBody>
                      <a:tcPr/>
                    </a:tc>
                    <a:extLst>
                      <a:ext uri="{0D108BD9-81ED-4DB2-BD59-A6C34878D82A}">
                        <a16:rowId xmlns:a16="http://schemas.microsoft.com/office/drawing/2014/main" val="3765832859"/>
                      </a:ext>
                    </a:extLst>
                  </a:tr>
                  <a:tr h="370840">
                    <a:tc>
                      <a:txBody>
                        <a:bodyPr/>
                        <a:lstStyle/>
                        <a:p>
                          <a:endParaRPr lang="hi-IN"/>
                        </a:p>
                      </a:txBody>
                      <a:tcPr>
                        <a:blipFill>
                          <a:blip r:embed="rId3"/>
                          <a:stretch>
                            <a:fillRect l="-1205" t="-104918" r="-1108434" b="-809836"/>
                          </a:stretch>
                        </a:blipFill>
                      </a:tcPr>
                    </a:tc>
                    <a:tc>
                      <a:txBody>
                        <a:bodyPr/>
                        <a:lstStyle/>
                        <a:p>
                          <a:endParaRPr lang="hi-IN"/>
                        </a:p>
                      </a:txBody>
                      <a:tcPr>
                        <a:blipFill>
                          <a:blip r:embed="rId3"/>
                          <a:stretch>
                            <a:fillRect l="-100000" t="-104918" r="-995238" b="-809836"/>
                          </a:stretch>
                        </a:blipFill>
                      </a:tcPr>
                    </a:tc>
                    <a:tc>
                      <a:txBody>
                        <a:bodyPr/>
                        <a:lstStyle/>
                        <a:p>
                          <a:endParaRPr lang="hi-IN"/>
                        </a:p>
                      </a:txBody>
                      <a:tcPr>
                        <a:blipFill>
                          <a:blip r:embed="rId3"/>
                          <a:stretch>
                            <a:fillRect l="-202410" t="-104918" r="-907229" b="-809836"/>
                          </a:stretch>
                        </a:blipFill>
                      </a:tcPr>
                    </a:tc>
                    <a:tc>
                      <a:txBody>
                        <a:bodyPr/>
                        <a:lstStyle/>
                        <a:p>
                          <a:endParaRPr lang="hi-IN"/>
                        </a:p>
                      </a:txBody>
                      <a:tcPr>
                        <a:blipFill>
                          <a:blip r:embed="rId3"/>
                          <a:stretch>
                            <a:fillRect l="-298810" t="-104918" r="-796429" b="-809836"/>
                          </a:stretch>
                        </a:blipFill>
                      </a:tcPr>
                    </a:tc>
                    <a:tc>
                      <a:txBody>
                        <a:bodyPr/>
                        <a:lstStyle/>
                        <a:p>
                          <a:endParaRPr lang="hi-IN"/>
                        </a:p>
                      </a:txBody>
                      <a:tcPr>
                        <a:blipFill>
                          <a:blip r:embed="rId3"/>
                          <a:stretch>
                            <a:fillRect l="-403614" t="-104918" r="-706024" b="-809836"/>
                          </a:stretch>
                        </a:blipFill>
                      </a:tcPr>
                    </a:tc>
                    <a:tc>
                      <a:txBody>
                        <a:bodyPr/>
                        <a:lstStyle/>
                        <a:p>
                          <a:endParaRPr lang="hi-IN"/>
                        </a:p>
                      </a:txBody>
                      <a:tcPr>
                        <a:blipFill>
                          <a:blip r:embed="rId3"/>
                          <a:stretch>
                            <a:fillRect l="-497619" t="-104918" r="-597619" b="-809836"/>
                          </a:stretch>
                        </a:blipFill>
                      </a:tcPr>
                    </a:tc>
                    <a:tc>
                      <a:txBody>
                        <a:bodyPr/>
                        <a:lstStyle/>
                        <a:p>
                          <a:endParaRPr lang="hi-IN"/>
                        </a:p>
                      </a:txBody>
                      <a:tcPr>
                        <a:blipFill>
                          <a:blip r:embed="rId3"/>
                          <a:stretch>
                            <a:fillRect l="-604819" t="-104918" r="-504819" b="-809836"/>
                          </a:stretch>
                        </a:blipFill>
                      </a:tcPr>
                    </a:tc>
                    <a:tc>
                      <a:txBody>
                        <a:bodyPr/>
                        <a:lstStyle/>
                        <a:p>
                          <a:endParaRPr lang="hi-IN"/>
                        </a:p>
                      </a:txBody>
                      <a:tcPr>
                        <a:blipFill>
                          <a:blip r:embed="rId3"/>
                          <a:stretch>
                            <a:fillRect l="-704819" t="-104918" r="-404819" b="-809836"/>
                          </a:stretch>
                        </a:blipFill>
                      </a:tcPr>
                    </a:tc>
                    <a:tc>
                      <a:txBody>
                        <a:bodyPr/>
                        <a:lstStyle/>
                        <a:p>
                          <a:endParaRPr lang="hi-IN"/>
                        </a:p>
                      </a:txBody>
                      <a:tcPr>
                        <a:blipFill>
                          <a:blip r:embed="rId3"/>
                          <a:stretch>
                            <a:fillRect l="-795238" t="-104918" r="-300000" b="-809836"/>
                          </a:stretch>
                        </a:blipFill>
                      </a:tcPr>
                    </a:tc>
                    <a:tc>
                      <a:txBody>
                        <a:bodyPr/>
                        <a:lstStyle/>
                        <a:p>
                          <a:endParaRPr lang="hi-IN"/>
                        </a:p>
                      </a:txBody>
                      <a:tcPr>
                        <a:blipFill>
                          <a:blip r:embed="rId3"/>
                          <a:stretch>
                            <a:fillRect l="-906024" t="-104918" r="-203614" b="-809836"/>
                          </a:stretch>
                        </a:blipFill>
                      </a:tcPr>
                    </a:tc>
                    <a:tc>
                      <a:txBody>
                        <a:bodyPr/>
                        <a:lstStyle/>
                        <a:p>
                          <a:endParaRPr lang="hi-IN"/>
                        </a:p>
                      </a:txBody>
                      <a:tcPr>
                        <a:blipFill>
                          <a:blip r:embed="rId3"/>
                          <a:stretch>
                            <a:fillRect l="-994048" t="-104918" r="-101190" b="-809836"/>
                          </a:stretch>
                        </a:blipFill>
                      </a:tcPr>
                    </a:tc>
                    <a:tc>
                      <a:txBody>
                        <a:bodyPr/>
                        <a:lstStyle/>
                        <a:p>
                          <a:endParaRPr lang="hi-IN"/>
                        </a:p>
                      </a:txBody>
                      <a:tcPr>
                        <a:blipFill>
                          <a:blip r:embed="rId3"/>
                          <a:stretch>
                            <a:fillRect l="-1107229" t="-104918" r="-2410" b="-809836"/>
                          </a:stretch>
                        </a:blipFill>
                      </a:tcPr>
                    </a:tc>
                    <a:extLst>
                      <a:ext uri="{0D108BD9-81ED-4DB2-BD59-A6C34878D82A}">
                        <a16:rowId xmlns:a16="http://schemas.microsoft.com/office/drawing/2014/main" val="1829111057"/>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1094671332"/>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extLst>
                      <a:ext uri="{0D108BD9-81ED-4DB2-BD59-A6C34878D82A}">
                        <a16:rowId xmlns:a16="http://schemas.microsoft.com/office/drawing/2014/main" val="4090474533"/>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2513893330"/>
                      </a:ext>
                    </a:extLst>
                  </a:tr>
                  <a:tr h="370840">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extLst>
                      <a:ext uri="{0D108BD9-81ED-4DB2-BD59-A6C34878D82A}">
                        <a16:rowId xmlns:a16="http://schemas.microsoft.com/office/drawing/2014/main" val="4120778446"/>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0</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1743923811"/>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0</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2309384532"/>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0</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1612671727"/>
                      </a:ext>
                    </a:extLst>
                  </a:tr>
                  <a:tr h="370840">
                    <a:tc>
                      <a:txBody>
                        <a:bodyPr/>
                        <a:lstStyle/>
                        <a:p>
                          <a:pPr algn="ctr"/>
                          <a:r>
                            <a:rPr lang="en-US" sz="1600" dirty="0">
                              <a:solidFill>
                                <a:srgbClr val="FF0000"/>
                              </a:solidFill>
                            </a:rPr>
                            <a:t>1</a:t>
                          </a:r>
                          <a:endParaRPr lang="hi-IN" sz="1600" dirty="0">
                            <a:solidFill>
                              <a:srgbClr val="FF0000"/>
                            </a:solidFill>
                          </a:endParaRPr>
                        </a:p>
                      </a:txBody>
                      <a:tcPr/>
                    </a:tc>
                    <a:tc>
                      <a:txBody>
                        <a:bodyPr/>
                        <a:lstStyle/>
                        <a:p>
                          <a:pPr algn="ctr"/>
                          <a:r>
                            <a:rPr lang="en-US" sz="1600" dirty="0">
                              <a:solidFill>
                                <a:srgbClr val="0070C0"/>
                              </a:solidFill>
                            </a:rPr>
                            <a:t>1</a:t>
                          </a:r>
                          <a:endParaRPr lang="hi-IN" sz="1600" dirty="0">
                            <a:solidFill>
                              <a:srgbClr val="0070C0"/>
                            </a:solidFill>
                          </a:endParaRPr>
                        </a:p>
                      </a:txBody>
                      <a:tcPr/>
                    </a:tc>
                    <a:tc>
                      <a:txBody>
                        <a:bodyPr/>
                        <a:lstStyle/>
                        <a:p>
                          <a:pPr algn="ctr"/>
                          <a:r>
                            <a:rPr lang="en-US" sz="1600" dirty="0">
                              <a:solidFill>
                                <a:srgbClr val="00B050"/>
                              </a:solidFill>
                            </a:rPr>
                            <a:t>1</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FF0000"/>
                              </a:solidFill>
                            </a:rPr>
                            <a:t>X</a:t>
                          </a:r>
                          <a:endParaRPr lang="hi-IN" sz="1600" dirty="0">
                            <a:solidFill>
                              <a:srgbClr val="FF000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70C0"/>
                              </a:solidFill>
                            </a:rPr>
                            <a:t>X</a:t>
                          </a:r>
                          <a:endParaRPr lang="hi-IN" sz="1600" dirty="0">
                            <a:solidFill>
                              <a:srgbClr val="0070C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tc>
                      <a:txBody>
                        <a:bodyPr/>
                        <a:lstStyle/>
                        <a:p>
                          <a:pPr algn="ctr"/>
                          <a:r>
                            <a:rPr lang="en-US" sz="1600" dirty="0">
                              <a:solidFill>
                                <a:srgbClr val="00B050"/>
                              </a:solidFill>
                            </a:rPr>
                            <a:t>X</a:t>
                          </a:r>
                          <a:endParaRPr lang="hi-IN" sz="1600" dirty="0">
                            <a:solidFill>
                              <a:srgbClr val="00B050"/>
                            </a:solidFill>
                          </a:endParaRPr>
                        </a:p>
                      </a:txBody>
                      <a:tcPr/>
                    </a:tc>
                    <a:extLst>
                      <a:ext uri="{0D108BD9-81ED-4DB2-BD59-A6C34878D82A}">
                        <a16:rowId xmlns:a16="http://schemas.microsoft.com/office/drawing/2014/main" val="383981653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2">
                <a:extLst>
                  <a:ext uri="{FF2B5EF4-FFF2-40B4-BE49-F238E27FC236}">
                    <a16:creationId xmlns:a16="http://schemas.microsoft.com/office/drawing/2014/main" xmlns="" id="{BC540122-3DF2-4049-9198-07E81F33CB76}"/>
                  </a:ext>
                </a:extLst>
              </p:cNvPr>
              <p:cNvGraphicFramePr>
                <a:graphicFrameLocks noGrp="1"/>
              </p:cNvGraphicFramePr>
              <p:nvPr>
                <p:extLst>
                  <p:ext uri="{D42A27DB-BD31-4B8C-83A1-F6EECF244321}">
                    <p14:modId xmlns:p14="http://schemas.microsoft.com/office/powerpoint/2010/main" val="2906420922"/>
                  </p:ext>
                </p:extLst>
              </p:nvPr>
            </p:nvGraphicFramePr>
            <p:xfrm>
              <a:off x="128013" y="2036664"/>
              <a:ext cx="1583626" cy="3337560"/>
            </p:xfrm>
            <a:graphic>
              <a:graphicData uri="http://schemas.openxmlformats.org/drawingml/2006/table">
                <a:tbl>
                  <a:tblPr firstRow="1" bandRow="1">
                    <a:tableStyleId>{5940675A-B579-460E-94D1-54222C63F5DA}</a:tableStyleId>
                  </a:tblPr>
                  <a:tblGrid>
                    <a:gridCol w="516763">
                      <a:extLst>
                        <a:ext uri="{9D8B030D-6E8A-4147-A177-3AD203B41FA5}">
                          <a16:colId xmlns:a16="http://schemas.microsoft.com/office/drawing/2014/main" xmlns="" val="4197202679"/>
                        </a:ext>
                      </a:extLst>
                    </a:gridCol>
                    <a:gridCol w="532638">
                      <a:extLst>
                        <a:ext uri="{9D8B030D-6E8A-4147-A177-3AD203B41FA5}">
                          <a16:colId xmlns:a16="http://schemas.microsoft.com/office/drawing/2014/main" xmlns="" val="3174658646"/>
                        </a:ext>
                      </a:extLst>
                    </a:gridCol>
                    <a:gridCol w="534225">
                      <a:extLst>
                        <a:ext uri="{9D8B030D-6E8A-4147-A177-3AD203B41FA5}">
                          <a16:colId xmlns:a16="http://schemas.microsoft.com/office/drawing/2014/main" xmlns="" val="328168013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𝒄</m:t>
                                    </m:r>
                                  </m:sub>
                                </m:sSub>
                              </m:oMath>
                            </m:oMathPara>
                          </a14:m>
                          <a:endParaRPr lang="hi-IN" sz="18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𝒃</m:t>
                                    </m:r>
                                  </m:sub>
                                </m:sSub>
                              </m:oMath>
                            </m:oMathPara>
                          </a14:m>
                          <a:endParaRPr lang="hi-IN" sz="1800"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hi-IN" sz="1800" i="1" smtClean="0">
                                        <a:latin typeface="Cambria Math"/>
                                      </a:rPr>
                                    </m:ctrlPr>
                                  </m:sSubPr>
                                  <m:e>
                                    <m:r>
                                      <a:rPr lang="en-US" sz="1800" b="1" smtClean="0">
                                        <a:latin typeface="Cambria Math" panose="02040503050406030204" pitchFamily="18" charset="0"/>
                                      </a:rPr>
                                      <m:t>𝑸</m:t>
                                    </m:r>
                                  </m:e>
                                  <m:sub>
                                    <m:r>
                                      <a:rPr lang="en-US" sz="1800" b="1" smtClean="0">
                                        <a:latin typeface="Cambria Math" panose="02040503050406030204" pitchFamily="18" charset="0"/>
                                      </a:rPr>
                                      <m:t>𝒂</m:t>
                                    </m:r>
                                  </m:sub>
                                </m:sSub>
                              </m:oMath>
                            </m:oMathPara>
                          </a14:m>
                          <a:endParaRPr lang="hi-IN" sz="1800" dirty="0"/>
                        </a:p>
                      </a:txBody>
                      <a:tcPr/>
                    </a:tc>
                    <a:extLst>
                      <a:ext uri="{0D108BD9-81ED-4DB2-BD59-A6C34878D82A}">
                        <a16:rowId xmlns:a16="http://schemas.microsoft.com/office/drawing/2014/main" xmlns="" val="97431544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26074460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xmlns="" val="750017771"/>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1634213173"/>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xmlns="" val="711916115"/>
                      </a:ext>
                    </a:extLst>
                  </a:tr>
                  <a:tr h="370840">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xmlns="" val="287358277"/>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xmlns="" val="2891486663"/>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extLst>
                      <a:ext uri="{0D108BD9-81ED-4DB2-BD59-A6C34878D82A}">
                        <a16:rowId xmlns:a16="http://schemas.microsoft.com/office/drawing/2014/main" xmlns="" val="651026748"/>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xmlns="" val="420245830"/>
                      </a:ext>
                    </a:extLst>
                  </a:tr>
                </a:tbl>
              </a:graphicData>
            </a:graphic>
          </p:graphicFrame>
        </mc:Choice>
        <mc:Fallback xmlns="">
          <p:graphicFrame>
            <p:nvGraphicFramePr>
              <p:cNvPr id="9" name="Table 2">
                <a:extLst>
                  <a:ext uri="{FF2B5EF4-FFF2-40B4-BE49-F238E27FC236}">
                    <a16:creationId xmlns:a16="http://schemas.microsoft.com/office/drawing/2014/main" id="{BC540122-3DF2-4049-9198-07E81F33CB76}"/>
                  </a:ext>
                </a:extLst>
              </p:cNvPr>
              <p:cNvGraphicFramePr>
                <a:graphicFrameLocks noGrp="1"/>
              </p:cNvGraphicFramePr>
              <p:nvPr>
                <p:extLst>
                  <p:ext uri="{D42A27DB-BD31-4B8C-83A1-F6EECF244321}">
                    <p14:modId xmlns:p14="http://schemas.microsoft.com/office/powerpoint/2010/main" val="2906420922"/>
                  </p:ext>
                </p:extLst>
              </p:nvPr>
            </p:nvGraphicFramePr>
            <p:xfrm>
              <a:off x="128013" y="2036664"/>
              <a:ext cx="1583626" cy="3337560"/>
            </p:xfrm>
            <a:graphic>
              <a:graphicData uri="http://schemas.openxmlformats.org/drawingml/2006/table">
                <a:tbl>
                  <a:tblPr firstRow="1" bandRow="1">
                    <a:tableStyleId>{5940675A-B579-460E-94D1-54222C63F5DA}</a:tableStyleId>
                  </a:tblPr>
                  <a:tblGrid>
                    <a:gridCol w="516763">
                      <a:extLst>
                        <a:ext uri="{9D8B030D-6E8A-4147-A177-3AD203B41FA5}">
                          <a16:colId xmlns:a16="http://schemas.microsoft.com/office/drawing/2014/main" val="4197202679"/>
                        </a:ext>
                      </a:extLst>
                    </a:gridCol>
                    <a:gridCol w="532638">
                      <a:extLst>
                        <a:ext uri="{9D8B030D-6E8A-4147-A177-3AD203B41FA5}">
                          <a16:colId xmlns:a16="http://schemas.microsoft.com/office/drawing/2014/main" val="3174658646"/>
                        </a:ext>
                      </a:extLst>
                    </a:gridCol>
                    <a:gridCol w="534225">
                      <a:extLst>
                        <a:ext uri="{9D8B030D-6E8A-4147-A177-3AD203B41FA5}">
                          <a16:colId xmlns:a16="http://schemas.microsoft.com/office/drawing/2014/main" val="3281680133"/>
                        </a:ext>
                      </a:extLst>
                    </a:gridCol>
                  </a:tblGrid>
                  <a:tr h="370840">
                    <a:tc>
                      <a:txBody>
                        <a:bodyPr/>
                        <a:lstStyle/>
                        <a:p>
                          <a:endParaRPr lang="hi-IN"/>
                        </a:p>
                      </a:txBody>
                      <a:tcPr>
                        <a:blipFill>
                          <a:blip r:embed="rId4"/>
                          <a:stretch>
                            <a:fillRect l="-1176" t="-6557" r="-209412" b="-824590"/>
                          </a:stretch>
                        </a:blipFill>
                      </a:tcPr>
                    </a:tc>
                    <a:tc>
                      <a:txBody>
                        <a:bodyPr/>
                        <a:lstStyle/>
                        <a:p>
                          <a:endParaRPr lang="hi-IN"/>
                        </a:p>
                      </a:txBody>
                      <a:tcPr>
                        <a:blipFill>
                          <a:blip r:embed="rId4"/>
                          <a:stretch>
                            <a:fillRect l="-97727" t="-6557" r="-102273" b="-824590"/>
                          </a:stretch>
                        </a:blipFill>
                      </a:tcPr>
                    </a:tc>
                    <a:tc>
                      <a:txBody>
                        <a:bodyPr/>
                        <a:lstStyle/>
                        <a:p>
                          <a:endParaRPr lang="hi-IN"/>
                        </a:p>
                      </a:txBody>
                      <a:tcPr>
                        <a:blipFill>
                          <a:blip r:embed="rId4"/>
                          <a:stretch>
                            <a:fillRect l="-197727" t="-6557" r="-2273" b="-824590"/>
                          </a:stretch>
                        </a:blipFill>
                      </a:tcPr>
                    </a:tc>
                    <a:extLst>
                      <a:ext uri="{0D108BD9-81ED-4DB2-BD59-A6C34878D82A}">
                        <a16:rowId xmlns:a16="http://schemas.microsoft.com/office/drawing/2014/main" val="97431544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260744607"/>
                      </a:ext>
                    </a:extLst>
                  </a:tr>
                  <a:tr h="370840">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val="750017771"/>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1634213173"/>
                      </a:ext>
                    </a:extLst>
                  </a:tr>
                  <a:tr h="370840">
                    <a:tc>
                      <a:txBody>
                        <a:bodyPr/>
                        <a:lstStyle/>
                        <a:p>
                          <a:pPr algn="ctr"/>
                          <a:r>
                            <a:rPr lang="en-US" sz="1800" dirty="0"/>
                            <a:t>0</a:t>
                          </a:r>
                          <a:endParaRPr lang="hi-IN" sz="1800" dirty="0"/>
                        </a:p>
                      </a:txBody>
                      <a:tcPr/>
                    </a:tc>
                    <a:tc>
                      <a:txBody>
                        <a:bodyPr/>
                        <a:lstStyle/>
                        <a:p>
                          <a:pPr algn="ctr"/>
                          <a:r>
                            <a:rPr lang="en-US" sz="1800" dirty="0"/>
                            <a:t>1</a:t>
                          </a:r>
                          <a:endParaRPr lang="hi-IN" sz="1800" dirty="0"/>
                        </a:p>
                      </a:txBody>
                      <a:tcPr/>
                    </a:tc>
                    <a:tc>
                      <a:txBody>
                        <a:bodyPr/>
                        <a:lstStyle/>
                        <a:p>
                          <a:pPr algn="ctr"/>
                          <a:r>
                            <a:rPr lang="en-US" sz="1800" dirty="0"/>
                            <a:t>1</a:t>
                          </a:r>
                          <a:endParaRPr lang="hi-IN" sz="1800" dirty="0"/>
                        </a:p>
                      </a:txBody>
                      <a:tcPr/>
                    </a:tc>
                    <a:extLst>
                      <a:ext uri="{0D108BD9-81ED-4DB2-BD59-A6C34878D82A}">
                        <a16:rowId xmlns:a16="http://schemas.microsoft.com/office/drawing/2014/main" val="711916115"/>
                      </a:ext>
                    </a:extLst>
                  </a:tr>
                  <a:tr h="370840">
                    <a:tc>
                      <a:txBody>
                        <a:bodyPr/>
                        <a:lstStyle/>
                        <a:p>
                          <a:pPr algn="ctr"/>
                          <a:r>
                            <a:rPr lang="en-US" sz="1800" dirty="0"/>
                            <a:t>1</a:t>
                          </a:r>
                          <a:endParaRPr lang="hi-IN" sz="1800" dirty="0"/>
                        </a:p>
                      </a:txBody>
                      <a:tcPr/>
                    </a:tc>
                    <a:tc>
                      <a:txBody>
                        <a:bodyPr/>
                        <a:lstStyle/>
                        <a:p>
                          <a:pPr algn="ctr"/>
                          <a:r>
                            <a:rPr lang="en-US" sz="1800" dirty="0"/>
                            <a:t>0</a:t>
                          </a:r>
                          <a:endParaRPr lang="hi-IN" sz="1800" dirty="0"/>
                        </a:p>
                      </a:txBody>
                      <a:tcPr/>
                    </a:tc>
                    <a:tc>
                      <a:txBody>
                        <a:bodyPr/>
                        <a:lstStyle/>
                        <a:p>
                          <a:pPr algn="ctr"/>
                          <a:r>
                            <a:rPr lang="en-US" sz="1800" dirty="0"/>
                            <a:t>0</a:t>
                          </a:r>
                          <a:endParaRPr lang="hi-IN" sz="1800" dirty="0"/>
                        </a:p>
                      </a:txBody>
                      <a:tcPr/>
                    </a:tc>
                    <a:extLst>
                      <a:ext uri="{0D108BD9-81ED-4DB2-BD59-A6C34878D82A}">
                        <a16:rowId xmlns:a16="http://schemas.microsoft.com/office/drawing/2014/main" val="287358277"/>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val="2891486663"/>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0</a:t>
                          </a:r>
                          <a:endParaRPr lang="hi-IN" sz="1800" dirty="0">
                            <a:solidFill>
                              <a:srgbClr val="FF0000"/>
                            </a:solidFill>
                          </a:endParaRPr>
                        </a:p>
                      </a:txBody>
                      <a:tcPr/>
                    </a:tc>
                    <a:extLst>
                      <a:ext uri="{0D108BD9-81ED-4DB2-BD59-A6C34878D82A}">
                        <a16:rowId xmlns:a16="http://schemas.microsoft.com/office/drawing/2014/main" val="651026748"/>
                      </a:ext>
                    </a:extLst>
                  </a:tr>
                  <a:tr h="370840">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tc>
                      <a:txBody>
                        <a:bodyPr/>
                        <a:lstStyle/>
                        <a:p>
                          <a:pPr algn="ctr"/>
                          <a:r>
                            <a:rPr lang="en-US" sz="1800" dirty="0">
                              <a:solidFill>
                                <a:srgbClr val="FF0000"/>
                              </a:solidFill>
                            </a:rPr>
                            <a:t>1</a:t>
                          </a:r>
                          <a:endParaRPr lang="hi-IN" sz="1800" dirty="0">
                            <a:solidFill>
                              <a:srgbClr val="FF0000"/>
                            </a:solidFill>
                          </a:endParaRPr>
                        </a:p>
                      </a:txBody>
                      <a:tcPr/>
                    </a:tc>
                    <a:extLst>
                      <a:ext uri="{0D108BD9-81ED-4DB2-BD59-A6C34878D82A}">
                        <a16:rowId xmlns:a16="http://schemas.microsoft.com/office/drawing/2014/main" val="420245830"/>
                      </a:ext>
                    </a:extLst>
                  </a:tr>
                </a:tbl>
              </a:graphicData>
            </a:graphic>
          </p:graphicFrame>
        </mc:Fallback>
      </mc:AlternateContent>
      <p:sp>
        <p:nvSpPr>
          <p:cNvPr id="12" name="TextBox 11">
            <a:extLst>
              <a:ext uri="{FF2B5EF4-FFF2-40B4-BE49-F238E27FC236}">
                <a16:creationId xmlns:a16="http://schemas.microsoft.com/office/drawing/2014/main" xmlns="" id="{521BF77E-4887-484B-B71D-E64D4FBEAA9B}"/>
              </a:ext>
            </a:extLst>
          </p:cNvPr>
          <p:cNvSpPr txBox="1"/>
          <p:nvPr/>
        </p:nvSpPr>
        <p:spPr>
          <a:xfrm>
            <a:off x="3883244" y="6019800"/>
            <a:ext cx="3634328" cy="369332"/>
          </a:xfrm>
          <a:prstGeom prst="rect">
            <a:avLst/>
          </a:prstGeom>
          <a:noFill/>
        </p:spPr>
        <p:txBody>
          <a:bodyPr wrap="none" rtlCol="0">
            <a:spAutoFit/>
          </a:bodyPr>
          <a:lstStyle/>
          <a:p>
            <a:r>
              <a:rPr lang="en-US" dirty="0"/>
              <a:t>Excitation table for mod-5 counter</a:t>
            </a:r>
            <a:endParaRPr lang="hi-IN" dirty="0"/>
          </a:p>
        </p:txBody>
      </p:sp>
    </p:spTree>
    <p:extLst>
      <p:ext uri="{BB962C8B-B14F-4D97-AF65-F5344CB8AC3E}">
        <p14:creationId xmlns:p14="http://schemas.microsoft.com/office/powerpoint/2010/main" val="344935583"/>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2" name="Table 5">
                <a:extLst>
                  <a:ext uri="{FF2B5EF4-FFF2-40B4-BE49-F238E27FC236}">
                    <a16:creationId xmlns:a16="http://schemas.microsoft.com/office/drawing/2014/main" xmlns="" id="{36A74AA5-AF4E-4CAA-9CBE-F78EE721C4F5}"/>
                  </a:ext>
                </a:extLst>
              </p:cNvPr>
              <p:cNvGraphicFramePr>
                <a:graphicFrameLocks noGrp="1"/>
              </p:cNvGraphicFramePr>
              <p:nvPr>
                <p:extLst>
                  <p:ext uri="{D42A27DB-BD31-4B8C-83A1-F6EECF244321}">
                    <p14:modId xmlns:p14="http://schemas.microsoft.com/office/powerpoint/2010/main" val="3012384131"/>
                  </p:ext>
                </p:extLst>
              </p:nvPr>
            </p:nvGraphicFramePr>
            <p:xfrm>
              <a:off x="162395" y="1407395"/>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2" name="Table 5">
                <a:extLst>
                  <a:ext uri="{FF2B5EF4-FFF2-40B4-BE49-F238E27FC236}">
                    <a16:creationId xmlns:a16="http://schemas.microsoft.com/office/drawing/2014/main" id="{36A74AA5-AF4E-4CAA-9CBE-F78EE721C4F5}"/>
                  </a:ext>
                </a:extLst>
              </p:cNvPr>
              <p:cNvGraphicFramePr>
                <a:graphicFrameLocks noGrp="1"/>
              </p:cNvGraphicFramePr>
              <p:nvPr>
                <p:extLst>
                  <p:ext uri="{D42A27DB-BD31-4B8C-83A1-F6EECF244321}">
                    <p14:modId xmlns:p14="http://schemas.microsoft.com/office/powerpoint/2010/main" val="3012384131"/>
                  </p:ext>
                </p:extLst>
              </p:nvPr>
            </p:nvGraphicFramePr>
            <p:xfrm>
              <a:off x="162395" y="1407395"/>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4"/>
                          <a:stretch>
                            <a:fillRect l="-503" t="-5660" r="-203015" b="-130189"/>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EC18159E-3E4B-4F53-A79B-6B78F5D48C1F}"/>
                  </a:ext>
                </a:extLst>
              </p:cNvPr>
              <p:cNvSpPr txBox="1"/>
              <p:nvPr/>
            </p:nvSpPr>
            <p:spPr>
              <a:xfrm>
                <a:off x="1285672" y="2795414"/>
                <a:ext cx="113877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𝑐</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𝑎</m:t>
                          </m:r>
                        </m:sub>
                      </m:sSub>
                      <m:sSub>
                        <m:sSubPr>
                          <m:ctrlPr>
                            <a:rPr lang="en-US" sz="1600" b="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𝑏</m:t>
                          </m:r>
                        </m:sub>
                      </m:sSub>
                    </m:oMath>
                  </m:oMathPara>
                </a14:m>
                <a:endParaRPr lang="hi-IN" sz="1600" dirty="0"/>
              </a:p>
            </p:txBody>
          </p:sp>
        </mc:Choice>
        <mc:Fallback xmlns="">
          <p:sp>
            <p:nvSpPr>
              <p:cNvPr id="7" name="TextBox 6">
                <a:extLst>
                  <a:ext uri="{FF2B5EF4-FFF2-40B4-BE49-F238E27FC236}">
                    <a16:creationId xmlns:a16="http://schemas.microsoft.com/office/drawing/2014/main" id="{EC18159E-3E4B-4F53-A79B-6B78F5D48C1F}"/>
                  </a:ext>
                </a:extLst>
              </p:cNvPr>
              <p:cNvSpPr txBox="1">
                <a:spLocks noRot="1" noChangeAspect="1" noMove="1" noResize="1" noEditPoints="1" noAdjustHandles="1" noChangeArrowheads="1" noChangeShapeType="1" noTextEdit="1"/>
              </p:cNvSpPr>
              <p:nvPr/>
            </p:nvSpPr>
            <p:spPr>
              <a:xfrm>
                <a:off x="1285672" y="2795414"/>
                <a:ext cx="1138773" cy="338554"/>
              </a:xfrm>
              <a:prstGeom prst="rect">
                <a:avLst/>
              </a:prstGeom>
              <a:blipFill>
                <a:blip r:embed="rId5"/>
                <a:stretch>
                  <a:fillRect b="-1090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12" name="Table 5">
                <a:extLst>
                  <a:ext uri="{FF2B5EF4-FFF2-40B4-BE49-F238E27FC236}">
                    <a16:creationId xmlns:a16="http://schemas.microsoft.com/office/drawing/2014/main" xmlns="" id="{C68B4E1D-A4C2-4E3A-92A3-DFD12C46DFF3}"/>
                  </a:ext>
                </a:extLst>
              </p:cNvPr>
              <p:cNvGraphicFramePr>
                <a:graphicFrameLocks noGrp="1"/>
              </p:cNvGraphicFramePr>
              <p:nvPr>
                <p:extLst>
                  <p:ext uri="{D42A27DB-BD31-4B8C-83A1-F6EECF244321}">
                    <p14:modId xmlns:p14="http://schemas.microsoft.com/office/powerpoint/2010/main" val="1838877527"/>
                  </p:ext>
                </p:extLst>
              </p:nvPr>
            </p:nvGraphicFramePr>
            <p:xfrm>
              <a:off x="4596319" y="1407395"/>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12" name="Table 5">
                <a:extLst>
                  <a:ext uri="{FF2B5EF4-FFF2-40B4-BE49-F238E27FC236}">
                    <a16:creationId xmlns:a16="http://schemas.microsoft.com/office/drawing/2014/main" id="{C68B4E1D-A4C2-4E3A-92A3-DFD12C46DFF3}"/>
                  </a:ext>
                </a:extLst>
              </p:cNvPr>
              <p:cNvGraphicFramePr>
                <a:graphicFrameLocks noGrp="1"/>
              </p:cNvGraphicFramePr>
              <p:nvPr>
                <p:extLst>
                  <p:ext uri="{D42A27DB-BD31-4B8C-83A1-F6EECF244321}">
                    <p14:modId xmlns:p14="http://schemas.microsoft.com/office/powerpoint/2010/main" val="1838877527"/>
                  </p:ext>
                </p:extLst>
              </p:nvPr>
            </p:nvGraphicFramePr>
            <p:xfrm>
              <a:off x="4596319" y="1407395"/>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6"/>
                          <a:stretch>
                            <a:fillRect l="-503" t="-5660" r="-203015" b="-130189"/>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8317B59F-9C80-42D3-9234-49BAC0266DE1}"/>
                  </a:ext>
                </a:extLst>
              </p:cNvPr>
              <p:cNvSpPr txBox="1"/>
              <p:nvPr/>
            </p:nvSpPr>
            <p:spPr>
              <a:xfrm>
                <a:off x="6238672" y="2795414"/>
                <a:ext cx="83894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𝑐</m:t>
                          </m:r>
                        </m:sub>
                      </m:sSub>
                      <m:r>
                        <a:rPr lang="en-US" sz="1600" b="0" i="1" smtClean="0">
                          <a:latin typeface="Cambria Math" panose="02040503050406030204" pitchFamily="18" charset="0"/>
                        </a:rPr>
                        <m:t>=1</m:t>
                      </m:r>
                    </m:oMath>
                  </m:oMathPara>
                </a14:m>
                <a:endParaRPr lang="hi-IN" sz="1600" dirty="0"/>
              </a:p>
            </p:txBody>
          </p:sp>
        </mc:Choice>
        <mc:Fallback xmlns="">
          <p:sp>
            <p:nvSpPr>
              <p:cNvPr id="14" name="TextBox 13">
                <a:extLst>
                  <a:ext uri="{FF2B5EF4-FFF2-40B4-BE49-F238E27FC236}">
                    <a16:creationId xmlns:a16="http://schemas.microsoft.com/office/drawing/2014/main" id="{8317B59F-9C80-42D3-9234-49BAC0266DE1}"/>
                  </a:ext>
                </a:extLst>
              </p:cNvPr>
              <p:cNvSpPr txBox="1">
                <a:spLocks noRot="1" noChangeAspect="1" noMove="1" noResize="1" noEditPoints="1" noAdjustHandles="1" noChangeArrowheads="1" noChangeShapeType="1" noTextEdit="1"/>
              </p:cNvSpPr>
              <p:nvPr/>
            </p:nvSpPr>
            <p:spPr>
              <a:xfrm>
                <a:off x="6238672" y="2795414"/>
                <a:ext cx="838948" cy="338554"/>
              </a:xfrm>
              <a:prstGeom prst="rect">
                <a:avLst/>
              </a:prstGeom>
              <a:blipFill>
                <a:blip r:embed="rId7"/>
                <a:stretch>
                  <a:fillRect/>
                </a:stretch>
              </a:blipFill>
            </p:spPr>
            <p:txBody>
              <a:bodyPr/>
              <a:lstStyle/>
              <a:p>
                <a:r>
                  <a:rPr lang="hi-IN">
                    <a:noFill/>
                  </a:rPr>
                  <a:t> </a:t>
                </a:r>
              </a:p>
            </p:txBody>
          </p:sp>
        </mc:Fallback>
      </mc:AlternateContent>
      <p:sp>
        <p:nvSpPr>
          <p:cNvPr id="15" name="Rectangle: Rounded Corners 14">
            <a:extLst>
              <a:ext uri="{FF2B5EF4-FFF2-40B4-BE49-F238E27FC236}">
                <a16:creationId xmlns:a16="http://schemas.microsoft.com/office/drawing/2014/main" xmlns="" id="{3B22D9FF-2C57-487E-8928-5F72C68357C4}"/>
              </a:ext>
            </a:extLst>
          </p:cNvPr>
          <p:cNvSpPr/>
          <p:nvPr/>
        </p:nvSpPr>
        <p:spPr>
          <a:xfrm>
            <a:off x="2160144" y="2367533"/>
            <a:ext cx="914400" cy="3891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p:sp>
        <p:nvSpPr>
          <p:cNvPr id="16" name="Rectangle: Rounded Corners 15">
            <a:extLst>
              <a:ext uri="{FF2B5EF4-FFF2-40B4-BE49-F238E27FC236}">
                <a16:creationId xmlns:a16="http://schemas.microsoft.com/office/drawing/2014/main" xmlns="" id="{3C29AF01-6B7B-4724-A028-2E0F33F9EB37}"/>
              </a:ext>
            </a:extLst>
          </p:cNvPr>
          <p:cNvSpPr/>
          <p:nvPr/>
        </p:nvSpPr>
        <p:spPr>
          <a:xfrm>
            <a:off x="5933872" y="2054410"/>
            <a:ext cx="2162039" cy="70222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mc:AlternateContent xmlns:mc="http://schemas.openxmlformats.org/markup-compatibility/2006" xmlns:a14="http://schemas.microsoft.com/office/drawing/2010/main">
        <mc:Choice Requires="a14">
          <p:graphicFrame>
            <p:nvGraphicFramePr>
              <p:cNvPr id="17" name="Table 5">
                <a:extLst>
                  <a:ext uri="{FF2B5EF4-FFF2-40B4-BE49-F238E27FC236}">
                    <a16:creationId xmlns:a16="http://schemas.microsoft.com/office/drawing/2014/main" xmlns="" id="{299AC5A0-7A0E-4469-AA21-77E98FC6E6BD}"/>
                  </a:ext>
                </a:extLst>
              </p:cNvPr>
              <p:cNvGraphicFramePr>
                <a:graphicFrameLocks noGrp="1"/>
              </p:cNvGraphicFramePr>
              <p:nvPr>
                <p:extLst>
                  <p:ext uri="{D42A27DB-BD31-4B8C-83A1-F6EECF244321}">
                    <p14:modId xmlns:p14="http://schemas.microsoft.com/office/powerpoint/2010/main" val="2647847046"/>
                  </p:ext>
                </p:extLst>
              </p:nvPr>
            </p:nvGraphicFramePr>
            <p:xfrm>
              <a:off x="167259" y="3232266"/>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17" name="Table 5">
                <a:extLst>
                  <a:ext uri="{FF2B5EF4-FFF2-40B4-BE49-F238E27FC236}">
                    <a16:creationId xmlns:a16="http://schemas.microsoft.com/office/drawing/2014/main" id="{299AC5A0-7A0E-4469-AA21-77E98FC6E6BD}"/>
                  </a:ext>
                </a:extLst>
              </p:cNvPr>
              <p:cNvGraphicFramePr>
                <a:graphicFrameLocks noGrp="1"/>
              </p:cNvGraphicFramePr>
              <p:nvPr>
                <p:extLst>
                  <p:ext uri="{D42A27DB-BD31-4B8C-83A1-F6EECF244321}">
                    <p14:modId xmlns:p14="http://schemas.microsoft.com/office/powerpoint/2010/main" val="2647847046"/>
                  </p:ext>
                </p:extLst>
              </p:nvPr>
            </p:nvGraphicFramePr>
            <p:xfrm>
              <a:off x="167259" y="3232266"/>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8"/>
                          <a:stretch>
                            <a:fillRect l="-503" t="-5714" r="-202513" b="-131429"/>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53C7B134-D557-4475-A53A-62A4E0C4D4A6}"/>
                  </a:ext>
                </a:extLst>
              </p:cNvPr>
              <p:cNvSpPr txBox="1"/>
              <p:nvPr/>
            </p:nvSpPr>
            <p:spPr>
              <a:xfrm>
                <a:off x="1290536" y="4620285"/>
                <a:ext cx="91723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𝑏</m:t>
                          </m:r>
                        </m:sub>
                      </m:sSub>
                      <m:r>
                        <a:rPr lang="en-US" sz="1600" b="0" i="1" smtClean="0">
                          <a:latin typeface="Cambria Math" panose="02040503050406030204" pitchFamily="18" charset="0"/>
                        </a:rPr>
                        <m:t>=</m:t>
                      </m:r>
                      <m:sSub>
                        <m:sSubPr>
                          <m:ctrlPr>
                            <a:rPr lang="en-US" sz="1600" b="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𝑎</m:t>
                          </m:r>
                        </m:sub>
                      </m:sSub>
                    </m:oMath>
                  </m:oMathPara>
                </a14:m>
                <a:endParaRPr lang="hi-IN" sz="1600" dirty="0"/>
              </a:p>
            </p:txBody>
          </p:sp>
        </mc:Choice>
        <mc:Fallback xmlns="">
          <p:sp>
            <p:nvSpPr>
              <p:cNvPr id="18" name="TextBox 17">
                <a:extLst>
                  <a:ext uri="{FF2B5EF4-FFF2-40B4-BE49-F238E27FC236}">
                    <a16:creationId xmlns:a16="http://schemas.microsoft.com/office/drawing/2014/main" id="{53C7B134-D557-4475-A53A-62A4E0C4D4A6}"/>
                  </a:ext>
                </a:extLst>
              </p:cNvPr>
              <p:cNvSpPr txBox="1">
                <a:spLocks noRot="1" noChangeAspect="1" noMove="1" noResize="1" noEditPoints="1" noAdjustHandles="1" noChangeArrowheads="1" noChangeShapeType="1" noTextEdit="1"/>
              </p:cNvSpPr>
              <p:nvPr/>
            </p:nvSpPr>
            <p:spPr>
              <a:xfrm>
                <a:off x="1290536" y="4620285"/>
                <a:ext cx="917238" cy="338554"/>
              </a:xfrm>
              <a:prstGeom prst="rect">
                <a:avLst/>
              </a:prstGeom>
              <a:blipFill>
                <a:blip r:embed="rId9"/>
                <a:stretch>
                  <a:fillRect b="-1090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19" name="Table 5">
                <a:extLst>
                  <a:ext uri="{FF2B5EF4-FFF2-40B4-BE49-F238E27FC236}">
                    <a16:creationId xmlns:a16="http://schemas.microsoft.com/office/drawing/2014/main" xmlns="" id="{D3E8B506-DA78-4698-A091-E9C7A03A5B9E}"/>
                  </a:ext>
                </a:extLst>
              </p:cNvPr>
              <p:cNvGraphicFramePr>
                <a:graphicFrameLocks noGrp="1"/>
              </p:cNvGraphicFramePr>
              <p:nvPr>
                <p:extLst>
                  <p:ext uri="{D42A27DB-BD31-4B8C-83A1-F6EECF244321}">
                    <p14:modId xmlns:p14="http://schemas.microsoft.com/office/powerpoint/2010/main" val="413446968"/>
                  </p:ext>
                </p:extLst>
              </p:nvPr>
            </p:nvGraphicFramePr>
            <p:xfrm>
              <a:off x="4601183" y="3232266"/>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19" name="Table 5">
                <a:extLst>
                  <a:ext uri="{FF2B5EF4-FFF2-40B4-BE49-F238E27FC236}">
                    <a16:creationId xmlns:a16="http://schemas.microsoft.com/office/drawing/2014/main" id="{D3E8B506-DA78-4698-A091-E9C7A03A5B9E}"/>
                  </a:ext>
                </a:extLst>
              </p:cNvPr>
              <p:cNvGraphicFramePr>
                <a:graphicFrameLocks noGrp="1"/>
              </p:cNvGraphicFramePr>
              <p:nvPr>
                <p:extLst>
                  <p:ext uri="{D42A27DB-BD31-4B8C-83A1-F6EECF244321}">
                    <p14:modId xmlns:p14="http://schemas.microsoft.com/office/powerpoint/2010/main" val="413446968"/>
                  </p:ext>
                </p:extLst>
              </p:nvPr>
            </p:nvGraphicFramePr>
            <p:xfrm>
              <a:off x="4601183" y="3232266"/>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10"/>
                          <a:stretch>
                            <a:fillRect l="-503" t="-5714" r="-203015" b="-131429"/>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CE83457F-0C38-41E2-8A45-F82CC3009CD8}"/>
                  </a:ext>
                </a:extLst>
              </p:cNvPr>
              <p:cNvSpPr txBox="1"/>
              <p:nvPr/>
            </p:nvSpPr>
            <p:spPr>
              <a:xfrm>
                <a:off x="6243536" y="4620285"/>
                <a:ext cx="96039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𝑏</m:t>
                          </m:r>
                        </m:sub>
                      </m:sSub>
                      <m:r>
                        <a:rPr lang="en-US" sz="1600" b="0" i="1" smtClean="0">
                          <a:latin typeface="Cambria Math" panose="02040503050406030204" pitchFamily="18" charset="0"/>
                        </a:rPr>
                        <m:t>=</m:t>
                      </m:r>
                      <m:sSub>
                        <m:sSubPr>
                          <m:ctrlPr>
                            <a:rPr lang="en-US" sz="1600" i="1">
                              <a:latin typeface="Cambria Math"/>
                            </a:rPr>
                          </m:ctrlPr>
                        </m:sSubPr>
                        <m:e>
                          <m:r>
                            <a:rPr lang="en-US" sz="1600" i="1">
                              <a:latin typeface="Cambria Math" panose="02040503050406030204" pitchFamily="18" charset="0"/>
                            </a:rPr>
                            <m:t>𝑄</m:t>
                          </m:r>
                        </m:e>
                        <m:sub>
                          <m:r>
                            <a:rPr lang="en-US" sz="1600" b="0" i="1" smtClean="0">
                              <a:latin typeface="Cambria Math" panose="02040503050406030204" pitchFamily="18" charset="0"/>
                            </a:rPr>
                            <m:t>𝑐</m:t>
                          </m:r>
                        </m:sub>
                      </m:sSub>
                    </m:oMath>
                  </m:oMathPara>
                </a14:m>
                <a:endParaRPr lang="hi-IN" sz="1600" dirty="0"/>
              </a:p>
            </p:txBody>
          </p:sp>
        </mc:Choice>
        <mc:Fallback xmlns="">
          <p:sp>
            <p:nvSpPr>
              <p:cNvPr id="20" name="TextBox 19">
                <a:extLst>
                  <a:ext uri="{FF2B5EF4-FFF2-40B4-BE49-F238E27FC236}">
                    <a16:creationId xmlns:a16="http://schemas.microsoft.com/office/drawing/2014/main" id="{CE83457F-0C38-41E2-8A45-F82CC3009CD8}"/>
                  </a:ext>
                </a:extLst>
              </p:cNvPr>
              <p:cNvSpPr txBox="1">
                <a:spLocks noRot="1" noChangeAspect="1" noMove="1" noResize="1" noEditPoints="1" noAdjustHandles="1" noChangeArrowheads="1" noChangeShapeType="1" noTextEdit="1"/>
              </p:cNvSpPr>
              <p:nvPr/>
            </p:nvSpPr>
            <p:spPr>
              <a:xfrm>
                <a:off x="6243536" y="4620285"/>
                <a:ext cx="960391" cy="338554"/>
              </a:xfrm>
              <a:prstGeom prst="rect">
                <a:avLst/>
              </a:prstGeom>
              <a:blipFill>
                <a:blip r:embed="rId11"/>
                <a:stretch>
                  <a:fillRect b="-9091"/>
                </a:stretch>
              </a:blipFill>
            </p:spPr>
            <p:txBody>
              <a:bodyPr/>
              <a:lstStyle/>
              <a:p>
                <a:r>
                  <a:rPr lang="hi-IN">
                    <a:noFill/>
                  </a:rPr>
                  <a:t> </a:t>
                </a:r>
              </a:p>
            </p:txBody>
          </p:sp>
        </mc:Fallback>
      </mc:AlternateContent>
      <p:sp>
        <p:nvSpPr>
          <p:cNvPr id="21" name="Rectangle: Rounded Corners 20">
            <a:extLst>
              <a:ext uri="{FF2B5EF4-FFF2-40B4-BE49-F238E27FC236}">
                <a16:creationId xmlns:a16="http://schemas.microsoft.com/office/drawing/2014/main" xmlns="" id="{C813F326-4DAD-4FD8-B7B8-C4B73314577A}"/>
              </a:ext>
            </a:extLst>
          </p:cNvPr>
          <p:cNvSpPr/>
          <p:nvPr/>
        </p:nvSpPr>
        <p:spPr>
          <a:xfrm>
            <a:off x="1537272" y="4260766"/>
            <a:ext cx="2147210" cy="389106"/>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p:sp>
        <p:nvSpPr>
          <p:cNvPr id="22" name="Rectangle: Rounded Corners 21">
            <a:extLst>
              <a:ext uri="{FF2B5EF4-FFF2-40B4-BE49-F238E27FC236}">
                <a16:creationId xmlns:a16="http://schemas.microsoft.com/office/drawing/2014/main" xmlns="" id="{56E4B4FD-0015-4221-926D-64872159DC4A}"/>
              </a:ext>
            </a:extLst>
          </p:cNvPr>
          <p:cNvSpPr/>
          <p:nvPr/>
        </p:nvSpPr>
        <p:spPr>
          <a:xfrm>
            <a:off x="7115783" y="3879281"/>
            <a:ext cx="984992" cy="70222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mc:AlternateContent xmlns:mc="http://schemas.openxmlformats.org/markup-compatibility/2006" xmlns:a14="http://schemas.microsoft.com/office/drawing/2010/main">
        <mc:Choice Requires="a14">
          <p:graphicFrame>
            <p:nvGraphicFramePr>
              <p:cNvPr id="23" name="Table 5">
                <a:extLst>
                  <a:ext uri="{FF2B5EF4-FFF2-40B4-BE49-F238E27FC236}">
                    <a16:creationId xmlns:a16="http://schemas.microsoft.com/office/drawing/2014/main" xmlns="" id="{30C9DBE9-4927-48E4-83F6-CBFCB93F3FC6}"/>
                  </a:ext>
                </a:extLst>
              </p:cNvPr>
              <p:cNvGraphicFramePr>
                <a:graphicFrameLocks noGrp="1"/>
              </p:cNvGraphicFramePr>
              <p:nvPr>
                <p:extLst>
                  <p:ext uri="{D42A27DB-BD31-4B8C-83A1-F6EECF244321}">
                    <p14:modId xmlns:p14="http://schemas.microsoft.com/office/powerpoint/2010/main" val="3053681008"/>
                  </p:ext>
                </p:extLst>
              </p:nvPr>
            </p:nvGraphicFramePr>
            <p:xfrm>
              <a:off x="162395" y="5057137"/>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23" name="Table 5">
                <a:extLst>
                  <a:ext uri="{FF2B5EF4-FFF2-40B4-BE49-F238E27FC236}">
                    <a16:creationId xmlns:a16="http://schemas.microsoft.com/office/drawing/2014/main" id="{30C9DBE9-4927-48E4-83F6-CBFCB93F3FC6}"/>
                  </a:ext>
                </a:extLst>
              </p:cNvPr>
              <p:cNvGraphicFramePr>
                <a:graphicFrameLocks noGrp="1"/>
              </p:cNvGraphicFramePr>
              <p:nvPr>
                <p:extLst>
                  <p:ext uri="{D42A27DB-BD31-4B8C-83A1-F6EECF244321}">
                    <p14:modId xmlns:p14="http://schemas.microsoft.com/office/powerpoint/2010/main" val="3053681008"/>
                  </p:ext>
                </p:extLst>
              </p:nvPr>
            </p:nvGraphicFramePr>
            <p:xfrm>
              <a:off x="162395" y="5057137"/>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12"/>
                          <a:stretch>
                            <a:fillRect l="-503" t="-5660" r="-203015" b="-129245"/>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13F80785-8776-43F8-A6C1-856E2CB3E666}"/>
                  </a:ext>
                </a:extLst>
              </p:cNvPr>
              <p:cNvSpPr txBox="1"/>
              <p:nvPr/>
            </p:nvSpPr>
            <p:spPr>
              <a:xfrm>
                <a:off x="628892" y="6473232"/>
                <a:ext cx="903516" cy="339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acc>
                        <m:accPr>
                          <m:chr m:val="̅"/>
                          <m:ctrlPr>
                            <a:rPr lang="en-US" sz="1600" b="0" i="1" smtClean="0">
                              <a:latin typeface="Cambria Math"/>
                            </a:rPr>
                          </m:ctrlPr>
                        </m:accPr>
                        <m:e>
                          <m:sSub>
                            <m:sSubPr>
                              <m:ctrlPr>
                                <a:rPr lang="en-US" sz="1600" b="0" i="1" smtClean="0">
                                  <a:latin typeface="Cambria Math"/>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𝑐</m:t>
                              </m:r>
                            </m:sub>
                          </m:sSub>
                        </m:e>
                      </m:acc>
                    </m:oMath>
                  </m:oMathPara>
                </a14:m>
                <a:endParaRPr lang="hi-IN" sz="1600" dirty="0"/>
              </a:p>
            </p:txBody>
          </p:sp>
        </mc:Choice>
        <mc:Fallback xmlns="">
          <p:sp>
            <p:nvSpPr>
              <p:cNvPr id="24" name="TextBox 23">
                <a:extLst>
                  <a:ext uri="{FF2B5EF4-FFF2-40B4-BE49-F238E27FC236}">
                    <a16:creationId xmlns:a16="http://schemas.microsoft.com/office/drawing/2014/main" id="{13F80785-8776-43F8-A6C1-856E2CB3E666}"/>
                  </a:ext>
                </a:extLst>
              </p:cNvPr>
              <p:cNvSpPr txBox="1">
                <a:spLocks noRot="1" noChangeAspect="1" noMove="1" noResize="1" noEditPoints="1" noAdjustHandles="1" noChangeArrowheads="1" noChangeShapeType="1" noTextEdit="1"/>
              </p:cNvSpPr>
              <p:nvPr/>
            </p:nvSpPr>
            <p:spPr>
              <a:xfrm>
                <a:off x="628892" y="6473232"/>
                <a:ext cx="903516" cy="339132"/>
              </a:xfrm>
              <a:prstGeom prst="rect">
                <a:avLst/>
              </a:prstGeom>
              <a:blipFill>
                <a:blip r:embed="rId13"/>
                <a:stretch>
                  <a:fillRect b="-10714"/>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graphicFrame>
            <p:nvGraphicFramePr>
              <p:cNvPr id="25" name="Table 5">
                <a:extLst>
                  <a:ext uri="{FF2B5EF4-FFF2-40B4-BE49-F238E27FC236}">
                    <a16:creationId xmlns:a16="http://schemas.microsoft.com/office/drawing/2014/main" xmlns="" id="{63A3D5E4-23D1-41E9-AE76-275583675B35}"/>
                  </a:ext>
                </a:extLst>
              </p:cNvPr>
              <p:cNvGraphicFramePr>
                <a:graphicFrameLocks noGrp="1"/>
              </p:cNvGraphicFramePr>
              <p:nvPr>
                <p:extLst>
                  <p:ext uri="{D42A27DB-BD31-4B8C-83A1-F6EECF244321}">
                    <p14:modId xmlns:p14="http://schemas.microsoft.com/office/powerpoint/2010/main" val="897132165"/>
                  </p:ext>
                </p:extLst>
              </p:nvPr>
            </p:nvGraphicFramePr>
            <p:xfrm>
              <a:off x="4599735" y="5057137"/>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xmlns="" val="3676576653"/>
                        </a:ext>
                      </a:extLst>
                    </a:gridCol>
                    <a:gridCol w="653741">
                      <a:extLst>
                        <a:ext uri="{9D8B030D-6E8A-4147-A177-3AD203B41FA5}">
                          <a16:colId xmlns:a16="http://schemas.microsoft.com/office/drawing/2014/main" xmlns="" val="1612420260"/>
                        </a:ext>
                      </a:extLst>
                    </a:gridCol>
                    <a:gridCol w="560349">
                      <a:extLst>
                        <a:ext uri="{9D8B030D-6E8A-4147-A177-3AD203B41FA5}">
                          <a16:colId xmlns:a16="http://schemas.microsoft.com/office/drawing/2014/main" xmlns="" val="2428507336"/>
                        </a:ext>
                      </a:extLst>
                    </a:gridCol>
                    <a:gridCol w="653741">
                      <a:extLst>
                        <a:ext uri="{9D8B030D-6E8A-4147-A177-3AD203B41FA5}">
                          <a16:colId xmlns:a16="http://schemas.microsoft.com/office/drawing/2014/main" xmlns="" val="2043426216"/>
                        </a:ext>
                      </a:extLst>
                    </a:gridCol>
                    <a:gridCol w="576397">
                      <a:extLst>
                        <a:ext uri="{9D8B030D-6E8A-4147-A177-3AD203B41FA5}">
                          <a16:colId xmlns:a16="http://schemas.microsoft.com/office/drawing/2014/main" xmlns="" val="2793189097"/>
                        </a:ext>
                      </a:extLst>
                    </a:gridCol>
                  </a:tblGrid>
                  <a:tr h="370840">
                    <a:tc>
                      <a:txBody>
                        <a:bodyPr/>
                        <a:lstStyle/>
                        <a:p>
                          <a:pPr/>
                          <a14:m>
                            <m:oMathPara xmlns:m="http://schemas.openxmlformats.org/officeDocument/2006/math">
                              <m:oMathParaPr>
                                <m:jc m:val="righ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𝑐</m:t>
                                    </m:r>
                                  </m:sub>
                                </m:sSub>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oMath>
                            </m:oMathPara>
                          </a14:m>
                          <a:endParaRPr lang="en-US" dirty="0"/>
                        </a:p>
                        <a:p>
                          <a:pPr/>
                          <a14:m>
                            <m:oMathPara xmlns:m="http://schemas.openxmlformats.org/officeDocument/2006/math">
                              <m:oMathParaPr>
                                <m:jc m:val="left"/>
                              </m:oMathParaPr>
                              <m:oMath xmlns:m="http://schemas.openxmlformats.org/officeDocument/2006/math">
                                <m:sSub>
                                  <m:sSubPr>
                                    <m:ctrlPr>
                                      <a:rPr lang="hi-IN" i="1" smtClean="0">
                                        <a:latin typeface="Cambria Math"/>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oMath>
                            </m:oMathPara>
                          </a14:m>
                          <a:endParaRPr lang="hi-IN" dirty="0"/>
                        </a:p>
                      </a:txBody>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xmlns=""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2933822017"/>
                      </a:ext>
                    </a:extLst>
                  </a:tr>
                  <a:tr h="370840">
                    <a:tc>
                      <a:txBody>
                        <a:bodyPr/>
                        <a:lstStyle/>
                        <a:p>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xmlns="" val="123514110"/>
                      </a:ext>
                    </a:extLst>
                  </a:tr>
                </a:tbl>
              </a:graphicData>
            </a:graphic>
          </p:graphicFrame>
        </mc:Choice>
        <mc:Fallback xmlns="">
          <p:graphicFrame>
            <p:nvGraphicFramePr>
              <p:cNvPr id="25" name="Table 5">
                <a:extLst>
                  <a:ext uri="{FF2B5EF4-FFF2-40B4-BE49-F238E27FC236}">
                    <a16:creationId xmlns:a16="http://schemas.microsoft.com/office/drawing/2014/main" id="{63A3D5E4-23D1-41E9-AE76-275583675B35}"/>
                  </a:ext>
                </a:extLst>
              </p:cNvPr>
              <p:cNvGraphicFramePr>
                <a:graphicFrameLocks noGrp="1"/>
              </p:cNvGraphicFramePr>
              <p:nvPr>
                <p:extLst>
                  <p:ext uri="{D42A27DB-BD31-4B8C-83A1-F6EECF244321}">
                    <p14:modId xmlns:p14="http://schemas.microsoft.com/office/powerpoint/2010/main" val="897132165"/>
                  </p:ext>
                </p:extLst>
              </p:nvPr>
            </p:nvGraphicFramePr>
            <p:xfrm>
              <a:off x="4599735" y="5057137"/>
              <a:ext cx="3654426" cy="1381760"/>
            </p:xfrm>
            <a:graphic>
              <a:graphicData uri="http://schemas.openxmlformats.org/drawingml/2006/table">
                <a:tbl>
                  <a:tblPr firstRow="1" bandRow="1">
                    <a:tableStyleId>{5940675A-B579-460E-94D1-54222C63F5DA}</a:tableStyleId>
                  </a:tblPr>
                  <a:tblGrid>
                    <a:gridCol w="1210198">
                      <a:extLst>
                        <a:ext uri="{9D8B030D-6E8A-4147-A177-3AD203B41FA5}">
                          <a16:colId xmlns:a16="http://schemas.microsoft.com/office/drawing/2014/main" val="3676576653"/>
                        </a:ext>
                      </a:extLst>
                    </a:gridCol>
                    <a:gridCol w="653741">
                      <a:extLst>
                        <a:ext uri="{9D8B030D-6E8A-4147-A177-3AD203B41FA5}">
                          <a16:colId xmlns:a16="http://schemas.microsoft.com/office/drawing/2014/main" val="1612420260"/>
                        </a:ext>
                      </a:extLst>
                    </a:gridCol>
                    <a:gridCol w="560349">
                      <a:extLst>
                        <a:ext uri="{9D8B030D-6E8A-4147-A177-3AD203B41FA5}">
                          <a16:colId xmlns:a16="http://schemas.microsoft.com/office/drawing/2014/main" val="2428507336"/>
                        </a:ext>
                      </a:extLst>
                    </a:gridCol>
                    <a:gridCol w="653741">
                      <a:extLst>
                        <a:ext uri="{9D8B030D-6E8A-4147-A177-3AD203B41FA5}">
                          <a16:colId xmlns:a16="http://schemas.microsoft.com/office/drawing/2014/main" val="2043426216"/>
                        </a:ext>
                      </a:extLst>
                    </a:gridCol>
                    <a:gridCol w="576397">
                      <a:extLst>
                        <a:ext uri="{9D8B030D-6E8A-4147-A177-3AD203B41FA5}">
                          <a16:colId xmlns:a16="http://schemas.microsoft.com/office/drawing/2014/main" val="2793189097"/>
                        </a:ext>
                      </a:extLst>
                    </a:gridCol>
                  </a:tblGrid>
                  <a:tr h="640080">
                    <a:tc>
                      <a:txBody>
                        <a:bodyPr/>
                        <a:lstStyle/>
                        <a:p>
                          <a:endParaRPr lang="hi-IN"/>
                        </a:p>
                      </a:txBody>
                      <a:tcPr>
                        <a:blipFill>
                          <a:blip r:embed="rId14"/>
                          <a:stretch>
                            <a:fillRect l="-503" t="-5660" r="-203015" b="-129245"/>
                          </a:stretch>
                        </a:blipFill>
                      </a:tcPr>
                    </a:tc>
                    <a:tc>
                      <a:txBody>
                        <a:bodyPr/>
                        <a:lstStyle/>
                        <a:p>
                          <a:pPr algn="ctr"/>
                          <a:r>
                            <a:rPr lang="en-US" dirty="0"/>
                            <a:t>00</a:t>
                          </a:r>
                          <a:endParaRPr lang="hi-IN" dirty="0"/>
                        </a:p>
                      </a:txBody>
                      <a:tcPr/>
                    </a:tc>
                    <a:tc>
                      <a:txBody>
                        <a:bodyPr/>
                        <a:lstStyle/>
                        <a:p>
                          <a:pPr algn="ctr"/>
                          <a:r>
                            <a:rPr lang="en-US" dirty="0"/>
                            <a:t>01</a:t>
                          </a:r>
                          <a:endParaRPr lang="hi-IN" dirty="0"/>
                        </a:p>
                      </a:txBody>
                      <a:tcPr/>
                    </a:tc>
                    <a:tc>
                      <a:txBody>
                        <a:bodyPr/>
                        <a:lstStyle/>
                        <a:p>
                          <a:pPr algn="ctr"/>
                          <a:r>
                            <a:rPr lang="en-US" dirty="0"/>
                            <a:t>11</a:t>
                          </a:r>
                          <a:endParaRPr lang="hi-IN" dirty="0"/>
                        </a:p>
                      </a:txBody>
                      <a:tcPr/>
                    </a:tc>
                    <a:tc>
                      <a:txBody>
                        <a:bodyPr/>
                        <a:lstStyle/>
                        <a:p>
                          <a:pPr algn="ctr"/>
                          <a:r>
                            <a:rPr lang="en-US" dirty="0"/>
                            <a:t>10</a:t>
                          </a:r>
                          <a:endParaRPr lang="hi-IN" dirty="0"/>
                        </a:p>
                      </a:txBody>
                      <a:tcPr/>
                    </a:tc>
                    <a:extLst>
                      <a:ext uri="{0D108BD9-81ED-4DB2-BD59-A6C34878D82A}">
                        <a16:rowId xmlns:a16="http://schemas.microsoft.com/office/drawing/2014/main" val="3997914386"/>
                      </a:ext>
                    </a:extLst>
                  </a:tr>
                  <a:tr h="370840">
                    <a:tc>
                      <a:txBody>
                        <a:bodyPr/>
                        <a:lstStyle/>
                        <a:p>
                          <a:r>
                            <a:rPr lang="en-US" dirty="0"/>
                            <a:t>0</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2933822017"/>
                      </a:ext>
                    </a:extLst>
                  </a:tr>
                  <a:tr h="370840">
                    <a:tc>
                      <a:txBody>
                        <a:bodyPr/>
                        <a:lstStyle/>
                        <a:p>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x</a:t>
                          </a:r>
                          <a:endParaRPr lang="hi-IN" dirty="0"/>
                        </a:p>
                      </a:txBody>
                      <a:tcPr/>
                    </a:tc>
                    <a:tc>
                      <a:txBody>
                        <a:bodyPr/>
                        <a:lstStyle/>
                        <a:p>
                          <a:pPr algn="ctr"/>
                          <a:r>
                            <a:rPr lang="en-US" dirty="0"/>
                            <a:t>x</a:t>
                          </a:r>
                          <a:endParaRPr lang="hi-IN" dirty="0"/>
                        </a:p>
                      </a:txBody>
                      <a:tcPr/>
                    </a:tc>
                    <a:extLst>
                      <a:ext uri="{0D108BD9-81ED-4DB2-BD59-A6C34878D82A}">
                        <a16:rowId xmlns:a16="http://schemas.microsoft.com/office/drawing/2014/main" val="123514110"/>
                      </a:ext>
                    </a:extLst>
                  </a:tr>
                </a:tbl>
              </a:graphicData>
            </a:graphic>
          </p:graphicFrame>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A55A6F34-1F65-46AB-AE36-DA05EF650347}"/>
                  </a:ext>
                </a:extLst>
              </p:cNvPr>
              <p:cNvSpPr txBox="1"/>
              <p:nvPr/>
            </p:nvSpPr>
            <p:spPr>
              <a:xfrm>
                <a:off x="6238672" y="6445156"/>
                <a:ext cx="85549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i="1" smtClean="0">
                          <a:latin typeface="Cambria Math" panose="02040503050406030204" pitchFamily="18" charset="0"/>
                        </a:rPr>
                        <m:t>1</m:t>
                      </m:r>
                    </m:oMath>
                  </m:oMathPara>
                </a14:m>
                <a:endParaRPr lang="hi-IN" sz="1600" dirty="0"/>
              </a:p>
            </p:txBody>
          </p:sp>
        </mc:Choice>
        <mc:Fallback xmlns="">
          <p:sp>
            <p:nvSpPr>
              <p:cNvPr id="26" name="TextBox 25">
                <a:extLst>
                  <a:ext uri="{FF2B5EF4-FFF2-40B4-BE49-F238E27FC236}">
                    <a16:creationId xmlns:a16="http://schemas.microsoft.com/office/drawing/2014/main" id="{A55A6F34-1F65-46AB-AE36-DA05EF650347}"/>
                  </a:ext>
                </a:extLst>
              </p:cNvPr>
              <p:cNvSpPr txBox="1">
                <a:spLocks noRot="1" noChangeAspect="1" noMove="1" noResize="1" noEditPoints="1" noAdjustHandles="1" noChangeArrowheads="1" noChangeShapeType="1" noTextEdit="1"/>
              </p:cNvSpPr>
              <p:nvPr/>
            </p:nvSpPr>
            <p:spPr>
              <a:xfrm>
                <a:off x="6238672" y="6445156"/>
                <a:ext cx="855491" cy="338554"/>
              </a:xfrm>
              <a:prstGeom prst="rect">
                <a:avLst/>
              </a:prstGeom>
              <a:blipFill>
                <a:blip r:embed="rId15"/>
                <a:stretch>
                  <a:fillRect/>
                </a:stretch>
              </a:blipFill>
            </p:spPr>
            <p:txBody>
              <a:bodyPr/>
              <a:lstStyle/>
              <a:p>
                <a:r>
                  <a:rPr lang="hi-IN">
                    <a:noFill/>
                  </a:rPr>
                  <a:t> </a:t>
                </a:r>
              </a:p>
            </p:txBody>
          </p:sp>
        </mc:Fallback>
      </mc:AlternateContent>
      <p:sp>
        <p:nvSpPr>
          <p:cNvPr id="27" name="Rectangle: Rounded Corners 26">
            <a:extLst>
              <a:ext uri="{FF2B5EF4-FFF2-40B4-BE49-F238E27FC236}">
                <a16:creationId xmlns:a16="http://schemas.microsoft.com/office/drawing/2014/main" xmlns="" id="{76BEA5AB-5AFA-473F-B4DD-361DE24FAC26}"/>
              </a:ext>
            </a:extLst>
          </p:cNvPr>
          <p:cNvSpPr/>
          <p:nvPr/>
        </p:nvSpPr>
        <p:spPr>
          <a:xfrm>
            <a:off x="1532408" y="5678372"/>
            <a:ext cx="1058392" cy="796371"/>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p:sp>
        <p:nvSpPr>
          <p:cNvPr id="28" name="Rectangle: Rounded Corners 27">
            <a:extLst>
              <a:ext uri="{FF2B5EF4-FFF2-40B4-BE49-F238E27FC236}">
                <a16:creationId xmlns:a16="http://schemas.microsoft.com/office/drawing/2014/main" xmlns="" id="{505AED3B-E21A-412D-9814-03D3DE0CF8F1}"/>
              </a:ext>
            </a:extLst>
          </p:cNvPr>
          <p:cNvSpPr/>
          <p:nvPr/>
        </p:nvSpPr>
        <p:spPr>
          <a:xfrm>
            <a:off x="5933872" y="5704152"/>
            <a:ext cx="2162039" cy="70222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600"/>
          </a:p>
        </p:txBody>
      </p:sp>
    </p:spTree>
    <p:extLst>
      <p:ext uri="{BB962C8B-B14F-4D97-AF65-F5344CB8AC3E}">
        <p14:creationId xmlns:p14="http://schemas.microsoft.com/office/powerpoint/2010/main" val="76206173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EC18159E-3E4B-4F53-A79B-6B78F5D48C1F}"/>
                  </a:ext>
                </a:extLst>
              </p:cNvPr>
              <p:cNvSpPr txBox="1"/>
              <p:nvPr/>
            </p:nvSpPr>
            <p:spPr>
              <a:xfrm>
                <a:off x="292636" y="1490118"/>
                <a:ext cx="11834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𝑱</m:t>
                          </m:r>
                        </m:e>
                        <m:sub>
                          <m:r>
                            <a:rPr lang="en-US" sz="1600" b="1" i="1" smtClean="0">
                              <a:latin typeface="Cambria Math" panose="02040503050406030204" pitchFamily="18" charset="0"/>
                            </a:rPr>
                            <m:t>𝒄</m:t>
                          </m:r>
                        </m:sub>
                      </m:sSub>
                      <m:r>
                        <a:rPr lang="en-US" sz="1600" b="1" i="1" smtClean="0">
                          <a:latin typeface="Cambria Math" panose="02040503050406030204" pitchFamily="18" charset="0"/>
                        </a:rPr>
                        <m:t>=</m:t>
                      </m:r>
                      <m:sSub>
                        <m:sSubPr>
                          <m:ctrlPr>
                            <a:rPr lang="en-US" sz="1600" b="1" i="1" smtClean="0">
                              <a:latin typeface="Cambria Math"/>
                            </a:rPr>
                          </m:ctrlPr>
                        </m:sSubPr>
                        <m:e>
                          <m:r>
                            <a:rPr lang="en-US" sz="1600" b="1" i="1" smtClean="0">
                              <a:latin typeface="Cambria Math" panose="02040503050406030204" pitchFamily="18" charset="0"/>
                            </a:rPr>
                            <m:t>𝑸</m:t>
                          </m:r>
                        </m:e>
                        <m:sub>
                          <m:r>
                            <a:rPr lang="en-US" sz="1600" b="1" i="1" smtClean="0">
                              <a:latin typeface="Cambria Math" panose="02040503050406030204" pitchFamily="18" charset="0"/>
                            </a:rPr>
                            <m:t>𝒂</m:t>
                          </m:r>
                        </m:sub>
                      </m:sSub>
                      <m:sSub>
                        <m:sSubPr>
                          <m:ctrlPr>
                            <a:rPr lang="en-US" sz="1600" b="1" i="1" smtClean="0">
                              <a:latin typeface="Cambria Math"/>
                            </a:rPr>
                          </m:ctrlPr>
                        </m:sSubPr>
                        <m:e>
                          <m:r>
                            <a:rPr lang="en-US" sz="1600" b="1" i="1" smtClean="0">
                              <a:latin typeface="Cambria Math" panose="02040503050406030204" pitchFamily="18" charset="0"/>
                            </a:rPr>
                            <m:t>𝑸</m:t>
                          </m:r>
                        </m:e>
                        <m:sub>
                          <m:r>
                            <a:rPr lang="en-US" sz="1600" b="1" i="1" smtClean="0">
                              <a:latin typeface="Cambria Math" panose="02040503050406030204" pitchFamily="18" charset="0"/>
                            </a:rPr>
                            <m:t>𝒃</m:t>
                          </m:r>
                        </m:sub>
                      </m:sSub>
                    </m:oMath>
                  </m:oMathPara>
                </a14:m>
                <a:endParaRPr lang="hi-IN" sz="1600" b="1" dirty="0"/>
              </a:p>
            </p:txBody>
          </p:sp>
        </mc:Choice>
        <mc:Fallback xmlns="">
          <p:sp>
            <p:nvSpPr>
              <p:cNvPr id="7" name="TextBox 6">
                <a:extLst>
                  <a:ext uri="{FF2B5EF4-FFF2-40B4-BE49-F238E27FC236}">
                    <a16:creationId xmlns:a16="http://schemas.microsoft.com/office/drawing/2014/main" id="{EC18159E-3E4B-4F53-A79B-6B78F5D48C1F}"/>
                  </a:ext>
                </a:extLst>
              </p:cNvPr>
              <p:cNvSpPr txBox="1">
                <a:spLocks noRot="1" noChangeAspect="1" noMove="1" noResize="1" noEditPoints="1" noAdjustHandles="1" noChangeArrowheads="1" noChangeShapeType="1" noTextEdit="1"/>
              </p:cNvSpPr>
              <p:nvPr/>
            </p:nvSpPr>
            <p:spPr>
              <a:xfrm>
                <a:off x="292636" y="1490118"/>
                <a:ext cx="1183466" cy="338554"/>
              </a:xfrm>
              <a:prstGeom prst="rect">
                <a:avLst/>
              </a:prstGeom>
              <a:blipFill>
                <a:blip r:embed="rId4"/>
                <a:stretch>
                  <a:fillRect b="-714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8317B59F-9C80-42D3-9234-49BAC0266DE1}"/>
                  </a:ext>
                </a:extLst>
              </p:cNvPr>
              <p:cNvSpPr txBox="1"/>
              <p:nvPr/>
            </p:nvSpPr>
            <p:spPr>
              <a:xfrm>
                <a:off x="1559970" y="1490118"/>
                <a:ext cx="8746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𝑲</m:t>
                          </m:r>
                        </m:e>
                        <m:sub>
                          <m:r>
                            <a:rPr lang="en-US" sz="1600" b="1" i="1" smtClean="0">
                              <a:latin typeface="Cambria Math" panose="02040503050406030204" pitchFamily="18" charset="0"/>
                            </a:rPr>
                            <m:t>𝒄</m:t>
                          </m:r>
                        </m:sub>
                      </m:sSub>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hi-IN" sz="1600" b="1" dirty="0"/>
              </a:p>
            </p:txBody>
          </p:sp>
        </mc:Choice>
        <mc:Fallback xmlns="">
          <p:sp>
            <p:nvSpPr>
              <p:cNvPr id="14" name="TextBox 13">
                <a:extLst>
                  <a:ext uri="{FF2B5EF4-FFF2-40B4-BE49-F238E27FC236}">
                    <a16:creationId xmlns:a16="http://schemas.microsoft.com/office/drawing/2014/main" id="{8317B59F-9C80-42D3-9234-49BAC0266DE1}"/>
                  </a:ext>
                </a:extLst>
              </p:cNvPr>
              <p:cNvSpPr txBox="1">
                <a:spLocks noRot="1" noChangeAspect="1" noMove="1" noResize="1" noEditPoints="1" noAdjustHandles="1" noChangeArrowheads="1" noChangeShapeType="1" noTextEdit="1"/>
              </p:cNvSpPr>
              <p:nvPr/>
            </p:nvSpPr>
            <p:spPr>
              <a:xfrm>
                <a:off x="1559970" y="1490118"/>
                <a:ext cx="874663" cy="338554"/>
              </a:xfrm>
              <a:prstGeom prst="rect">
                <a:avLst/>
              </a:prstGeom>
              <a:blipFill>
                <a:blip r:embed="rId5"/>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53C7B134-D557-4475-A53A-62A4E0C4D4A6}"/>
                  </a:ext>
                </a:extLst>
              </p:cNvPr>
              <p:cNvSpPr txBox="1"/>
              <p:nvPr/>
            </p:nvSpPr>
            <p:spPr>
              <a:xfrm>
                <a:off x="2971800" y="1489765"/>
                <a:ext cx="94891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𝑱</m:t>
                          </m:r>
                        </m:e>
                        <m:sub>
                          <m:r>
                            <a:rPr lang="en-US" sz="1600" b="1" i="1" smtClean="0">
                              <a:latin typeface="Cambria Math" panose="02040503050406030204" pitchFamily="18" charset="0"/>
                            </a:rPr>
                            <m:t>𝒃</m:t>
                          </m:r>
                        </m:sub>
                      </m:sSub>
                      <m:r>
                        <a:rPr lang="en-US" sz="1600" b="1" i="1" smtClean="0">
                          <a:latin typeface="Cambria Math" panose="02040503050406030204" pitchFamily="18" charset="0"/>
                        </a:rPr>
                        <m:t>=</m:t>
                      </m:r>
                      <m:sSub>
                        <m:sSubPr>
                          <m:ctrlPr>
                            <a:rPr lang="en-US" sz="1600" b="1" i="1" smtClean="0">
                              <a:latin typeface="Cambria Math"/>
                            </a:rPr>
                          </m:ctrlPr>
                        </m:sSubPr>
                        <m:e>
                          <m:r>
                            <a:rPr lang="en-US" sz="1600" b="1" i="1" smtClean="0">
                              <a:latin typeface="Cambria Math" panose="02040503050406030204" pitchFamily="18" charset="0"/>
                            </a:rPr>
                            <m:t>𝑸</m:t>
                          </m:r>
                        </m:e>
                        <m:sub>
                          <m:r>
                            <a:rPr lang="en-US" sz="1600" b="1" i="1" smtClean="0">
                              <a:latin typeface="Cambria Math" panose="02040503050406030204" pitchFamily="18" charset="0"/>
                            </a:rPr>
                            <m:t>𝒂</m:t>
                          </m:r>
                        </m:sub>
                      </m:sSub>
                    </m:oMath>
                  </m:oMathPara>
                </a14:m>
                <a:endParaRPr lang="hi-IN" sz="1600" b="1" dirty="0"/>
              </a:p>
            </p:txBody>
          </p:sp>
        </mc:Choice>
        <mc:Fallback xmlns="">
          <p:sp>
            <p:nvSpPr>
              <p:cNvPr id="18" name="TextBox 17">
                <a:extLst>
                  <a:ext uri="{FF2B5EF4-FFF2-40B4-BE49-F238E27FC236}">
                    <a16:creationId xmlns:a16="http://schemas.microsoft.com/office/drawing/2014/main" id="{53C7B134-D557-4475-A53A-62A4E0C4D4A6}"/>
                  </a:ext>
                </a:extLst>
              </p:cNvPr>
              <p:cNvSpPr txBox="1">
                <a:spLocks noRot="1" noChangeAspect="1" noMove="1" noResize="1" noEditPoints="1" noAdjustHandles="1" noChangeArrowheads="1" noChangeShapeType="1" noTextEdit="1"/>
              </p:cNvSpPr>
              <p:nvPr/>
            </p:nvSpPr>
            <p:spPr>
              <a:xfrm>
                <a:off x="2971800" y="1489765"/>
                <a:ext cx="948913" cy="338554"/>
              </a:xfrm>
              <a:prstGeom prst="rect">
                <a:avLst/>
              </a:prstGeom>
              <a:blipFill>
                <a:blip r:embed="rId6"/>
                <a:stretch>
                  <a:fillRect b="-714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xmlns="" id="{CE83457F-0C38-41E2-8A45-F82CC3009CD8}"/>
                  </a:ext>
                </a:extLst>
              </p:cNvPr>
              <p:cNvSpPr txBox="1"/>
              <p:nvPr/>
            </p:nvSpPr>
            <p:spPr>
              <a:xfrm>
                <a:off x="3805198" y="1489765"/>
                <a:ext cx="100181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𝑲</m:t>
                          </m:r>
                        </m:e>
                        <m:sub>
                          <m:r>
                            <a:rPr lang="en-US" sz="1600" b="1" i="1" smtClean="0">
                              <a:latin typeface="Cambria Math" panose="02040503050406030204" pitchFamily="18" charset="0"/>
                            </a:rPr>
                            <m:t>𝒃</m:t>
                          </m:r>
                        </m:sub>
                      </m:sSub>
                      <m:r>
                        <a:rPr lang="en-US" sz="1600" b="1" i="1" smtClean="0">
                          <a:latin typeface="Cambria Math" panose="02040503050406030204" pitchFamily="18" charset="0"/>
                        </a:rPr>
                        <m:t>=</m:t>
                      </m:r>
                      <m:sSub>
                        <m:sSubPr>
                          <m:ctrlPr>
                            <a:rPr lang="en-US" sz="1600" b="1" i="1">
                              <a:latin typeface="Cambria Math"/>
                            </a:rPr>
                          </m:ctrlPr>
                        </m:sSubPr>
                        <m:e>
                          <m:r>
                            <a:rPr lang="en-US" sz="1600" b="1" i="1">
                              <a:latin typeface="Cambria Math" panose="02040503050406030204" pitchFamily="18" charset="0"/>
                            </a:rPr>
                            <m:t>𝑸</m:t>
                          </m:r>
                        </m:e>
                        <m:sub>
                          <m:r>
                            <a:rPr lang="en-US" sz="1600" b="1" i="1" smtClean="0">
                              <a:latin typeface="Cambria Math" panose="02040503050406030204" pitchFamily="18" charset="0"/>
                            </a:rPr>
                            <m:t>𝒄</m:t>
                          </m:r>
                        </m:sub>
                      </m:sSub>
                    </m:oMath>
                  </m:oMathPara>
                </a14:m>
                <a:endParaRPr lang="hi-IN" sz="1600" b="1" dirty="0"/>
              </a:p>
            </p:txBody>
          </p:sp>
        </mc:Choice>
        <mc:Fallback xmlns="">
          <p:sp>
            <p:nvSpPr>
              <p:cNvPr id="20" name="TextBox 19">
                <a:extLst>
                  <a:ext uri="{FF2B5EF4-FFF2-40B4-BE49-F238E27FC236}">
                    <a16:creationId xmlns:a16="http://schemas.microsoft.com/office/drawing/2014/main" id="{CE83457F-0C38-41E2-8A45-F82CC3009CD8}"/>
                  </a:ext>
                </a:extLst>
              </p:cNvPr>
              <p:cNvSpPr txBox="1">
                <a:spLocks noRot="1" noChangeAspect="1" noMove="1" noResize="1" noEditPoints="1" noAdjustHandles="1" noChangeArrowheads="1" noChangeShapeType="1" noTextEdit="1"/>
              </p:cNvSpPr>
              <p:nvPr/>
            </p:nvSpPr>
            <p:spPr>
              <a:xfrm>
                <a:off x="3805198" y="1489765"/>
                <a:ext cx="1001813" cy="338554"/>
              </a:xfrm>
              <a:prstGeom prst="rect">
                <a:avLst/>
              </a:prstGeom>
              <a:blipFill>
                <a:blip r:embed="rId7"/>
                <a:stretch>
                  <a:fillRect b="-714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xmlns="" id="{13F80785-8776-43F8-A6C1-856E2CB3E666}"/>
                  </a:ext>
                </a:extLst>
              </p:cNvPr>
              <p:cNvSpPr txBox="1"/>
              <p:nvPr/>
            </p:nvSpPr>
            <p:spPr>
              <a:xfrm>
                <a:off x="5943600" y="1489765"/>
                <a:ext cx="932884" cy="339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𝑱</m:t>
                          </m:r>
                        </m:e>
                        <m:sub>
                          <m:r>
                            <a:rPr lang="en-US" sz="1600" b="1" i="1" smtClean="0">
                              <a:latin typeface="Cambria Math" panose="02040503050406030204" pitchFamily="18" charset="0"/>
                            </a:rPr>
                            <m:t>𝒂</m:t>
                          </m:r>
                        </m:sub>
                      </m:sSub>
                      <m:r>
                        <a:rPr lang="en-US" sz="1600" b="1" i="1" smtClean="0">
                          <a:latin typeface="Cambria Math" panose="02040503050406030204" pitchFamily="18" charset="0"/>
                        </a:rPr>
                        <m:t>=</m:t>
                      </m:r>
                      <m:acc>
                        <m:accPr>
                          <m:chr m:val="̅"/>
                          <m:ctrlPr>
                            <a:rPr lang="en-US" sz="1600" b="1" i="1" smtClean="0">
                              <a:latin typeface="Cambria Math"/>
                            </a:rPr>
                          </m:ctrlPr>
                        </m:accPr>
                        <m:e>
                          <m:sSub>
                            <m:sSubPr>
                              <m:ctrlPr>
                                <a:rPr lang="en-US" sz="1600" b="1" i="1" smtClean="0">
                                  <a:latin typeface="Cambria Math"/>
                                </a:rPr>
                              </m:ctrlPr>
                            </m:sSubPr>
                            <m:e>
                              <m:r>
                                <a:rPr lang="en-US" sz="1600" b="1" i="1" smtClean="0">
                                  <a:latin typeface="Cambria Math" panose="02040503050406030204" pitchFamily="18" charset="0"/>
                                </a:rPr>
                                <m:t>𝑸</m:t>
                              </m:r>
                            </m:e>
                            <m:sub>
                              <m:r>
                                <a:rPr lang="en-US" sz="1600" b="1" i="1" smtClean="0">
                                  <a:latin typeface="Cambria Math" panose="02040503050406030204" pitchFamily="18" charset="0"/>
                                </a:rPr>
                                <m:t>𝒄</m:t>
                              </m:r>
                            </m:sub>
                          </m:sSub>
                        </m:e>
                      </m:acc>
                    </m:oMath>
                  </m:oMathPara>
                </a14:m>
                <a:endParaRPr lang="hi-IN" sz="1600" b="1" dirty="0"/>
              </a:p>
            </p:txBody>
          </p:sp>
        </mc:Choice>
        <mc:Fallback xmlns="">
          <p:sp>
            <p:nvSpPr>
              <p:cNvPr id="24" name="TextBox 23">
                <a:extLst>
                  <a:ext uri="{FF2B5EF4-FFF2-40B4-BE49-F238E27FC236}">
                    <a16:creationId xmlns:a16="http://schemas.microsoft.com/office/drawing/2014/main" id="{13F80785-8776-43F8-A6C1-856E2CB3E666}"/>
                  </a:ext>
                </a:extLst>
              </p:cNvPr>
              <p:cNvSpPr txBox="1">
                <a:spLocks noRot="1" noChangeAspect="1" noMove="1" noResize="1" noEditPoints="1" noAdjustHandles="1" noChangeArrowheads="1" noChangeShapeType="1" noTextEdit="1"/>
              </p:cNvSpPr>
              <p:nvPr/>
            </p:nvSpPr>
            <p:spPr>
              <a:xfrm>
                <a:off x="5943600" y="1489765"/>
                <a:ext cx="932884" cy="339132"/>
              </a:xfrm>
              <a:prstGeom prst="rect">
                <a:avLst/>
              </a:prstGeom>
              <a:blipFill>
                <a:blip r:embed="rId8"/>
                <a:stretch>
                  <a:fillRect b="-892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A55A6F34-1F65-46AB-AE36-DA05EF650347}"/>
                  </a:ext>
                </a:extLst>
              </p:cNvPr>
              <p:cNvSpPr txBox="1"/>
              <p:nvPr/>
            </p:nvSpPr>
            <p:spPr>
              <a:xfrm>
                <a:off x="6847116" y="1474736"/>
                <a:ext cx="89229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b="1" i="1" smtClean="0">
                              <a:latin typeface="Cambria Math"/>
                            </a:rPr>
                          </m:ctrlPr>
                        </m:sSubPr>
                        <m:e>
                          <m:r>
                            <a:rPr lang="en-US" sz="1600" b="1" i="1" smtClean="0">
                              <a:latin typeface="Cambria Math" panose="02040503050406030204" pitchFamily="18" charset="0"/>
                            </a:rPr>
                            <m:t>𝑲</m:t>
                          </m:r>
                        </m:e>
                        <m:sub>
                          <m:r>
                            <a:rPr lang="en-US" sz="1600" b="1" i="1" smtClean="0">
                              <a:latin typeface="Cambria Math" panose="02040503050406030204" pitchFamily="18" charset="0"/>
                            </a:rPr>
                            <m:t>𝒂</m:t>
                          </m:r>
                        </m:sub>
                      </m:sSub>
                      <m:r>
                        <a:rPr lang="en-US" sz="1600" b="1" i="1" smtClean="0">
                          <a:latin typeface="Cambria Math" panose="02040503050406030204" pitchFamily="18" charset="0"/>
                        </a:rPr>
                        <m:t>=</m:t>
                      </m:r>
                      <m:r>
                        <a:rPr lang="en-US" sz="1600" b="1" i="1" smtClean="0">
                          <a:latin typeface="Cambria Math" panose="02040503050406030204" pitchFamily="18" charset="0"/>
                        </a:rPr>
                        <m:t>𝟏</m:t>
                      </m:r>
                    </m:oMath>
                  </m:oMathPara>
                </a14:m>
                <a:endParaRPr lang="hi-IN" sz="1600" b="1" dirty="0"/>
              </a:p>
            </p:txBody>
          </p:sp>
        </mc:Choice>
        <mc:Fallback xmlns="">
          <p:sp>
            <p:nvSpPr>
              <p:cNvPr id="26" name="TextBox 25">
                <a:extLst>
                  <a:ext uri="{FF2B5EF4-FFF2-40B4-BE49-F238E27FC236}">
                    <a16:creationId xmlns:a16="http://schemas.microsoft.com/office/drawing/2014/main" id="{A55A6F34-1F65-46AB-AE36-DA05EF650347}"/>
                  </a:ext>
                </a:extLst>
              </p:cNvPr>
              <p:cNvSpPr txBox="1">
                <a:spLocks noRot="1" noChangeAspect="1" noMove="1" noResize="1" noEditPoints="1" noAdjustHandles="1" noChangeArrowheads="1" noChangeShapeType="1" noTextEdit="1"/>
              </p:cNvSpPr>
              <p:nvPr/>
            </p:nvSpPr>
            <p:spPr>
              <a:xfrm>
                <a:off x="6847116" y="1474736"/>
                <a:ext cx="892296" cy="338554"/>
              </a:xfrm>
              <a:prstGeom prst="rect">
                <a:avLst/>
              </a:prstGeom>
              <a:blipFill>
                <a:blip r:embed="rId9"/>
                <a:stretch>
                  <a:fillRect/>
                </a:stretch>
              </a:blipFill>
            </p:spPr>
            <p:txBody>
              <a:bodyPr/>
              <a:lstStyle/>
              <a:p>
                <a:r>
                  <a:rPr lang="hi-IN">
                    <a:noFill/>
                  </a:rPr>
                  <a:t> </a:t>
                </a:r>
              </a:p>
            </p:txBody>
          </p:sp>
        </mc:Fallback>
      </mc:AlternateContent>
      <p:sp>
        <p:nvSpPr>
          <p:cNvPr id="3" name="Rectangle 2">
            <a:extLst>
              <a:ext uri="{FF2B5EF4-FFF2-40B4-BE49-F238E27FC236}">
                <a16:creationId xmlns:a16="http://schemas.microsoft.com/office/drawing/2014/main" xmlns="" id="{717E6F5F-AA8B-4B0A-8177-663F20226008}"/>
              </a:ext>
            </a:extLst>
          </p:cNvPr>
          <p:cNvSpPr/>
          <p:nvPr/>
        </p:nvSpPr>
        <p:spPr>
          <a:xfrm>
            <a:off x="1625966" y="3203859"/>
            <a:ext cx="1352021"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xmlns="" id="{5A5E7F6D-7A4D-46EB-B882-1CC856BB3F02}"/>
                  </a:ext>
                </a:extLst>
              </p:cNvPr>
              <p:cNvSpPr txBox="1"/>
              <p:nvPr/>
            </p:nvSpPr>
            <p:spPr>
              <a:xfrm>
                <a:off x="1586228" y="3339318"/>
                <a:ext cx="41408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𝑎</m:t>
                          </m:r>
                        </m:sub>
                      </m:sSub>
                    </m:oMath>
                  </m:oMathPara>
                </a14:m>
                <a:endParaRPr lang="hi-IN" sz="1600" dirty="0"/>
              </a:p>
            </p:txBody>
          </p:sp>
        </mc:Choice>
        <mc:Fallback xmlns="">
          <p:sp>
            <p:nvSpPr>
              <p:cNvPr id="29" name="TextBox 28">
                <a:extLst>
                  <a:ext uri="{FF2B5EF4-FFF2-40B4-BE49-F238E27FC236}">
                    <a16:creationId xmlns:a16="http://schemas.microsoft.com/office/drawing/2014/main" id="{5A5E7F6D-7A4D-46EB-B882-1CC856BB3F02}"/>
                  </a:ext>
                </a:extLst>
              </p:cNvPr>
              <p:cNvSpPr txBox="1">
                <a:spLocks noRot="1" noChangeAspect="1" noMove="1" noResize="1" noEditPoints="1" noAdjustHandles="1" noChangeArrowheads="1" noChangeShapeType="1" noTextEdit="1"/>
              </p:cNvSpPr>
              <p:nvPr/>
            </p:nvSpPr>
            <p:spPr>
              <a:xfrm>
                <a:off x="1586228" y="3339318"/>
                <a:ext cx="414088" cy="338554"/>
              </a:xfrm>
              <a:prstGeom prst="rect">
                <a:avLst/>
              </a:prstGeom>
              <a:blipFill>
                <a:blip r:embed="rId10"/>
                <a:stretch>
                  <a:fillRect b="-1090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xmlns="" id="{386EDC10-06DA-47BC-8EA9-8FB5DCE7ACDD}"/>
                  </a:ext>
                </a:extLst>
              </p:cNvPr>
              <p:cNvSpPr txBox="1"/>
              <p:nvPr/>
            </p:nvSpPr>
            <p:spPr>
              <a:xfrm>
                <a:off x="1569935" y="4204004"/>
                <a:ext cx="473784"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𝑎</m:t>
                          </m:r>
                        </m:sub>
                      </m:sSub>
                    </m:oMath>
                  </m:oMathPara>
                </a14:m>
                <a:endParaRPr lang="hi-IN" sz="1600" dirty="0"/>
              </a:p>
            </p:txBody>
          </p:sp>
        </mc:Choice>
        <mc:Fallback xmlns="">
          <p:sp>
            <p:nvSpPr>
              <p:cNvPr id="30" name="TextBox 29">
                <a:extLst>
                  <a:ext uri="{FF2B5EF4-FFF2-40B4-BE49-F238E27FC236}">
                    <a16:creationId xmlns:a16="http://schemas.microsoft.com/office/drawing/2014/main" id="{386EDC10-06DA-47BC-8EA9-8FB5DCE7ACDD}"/>
                  </a:ext>
                </a:extLst>
              </p:cNvPr>
              <p:cNvSpPr txBox="1">
                <a:spLocks noRot="1" noChangeAspect="1" noMove="1" noResize="1" noEditPoints="1" noAdjustHandles="1" noChangeArrowheads="1" noChangeShapeType="1" noTextEdit="1"/>
              </p:cNvSpPr>
              <p:nvPr/>
            </p:nvSpPr>
            <p:spPr>
              <a:xfrm>
                <a:off x="1569935" y="4204004"/>
                <a:ext cx="473784" cy="338554"/>
              </a:xfrm>
              <a:prstGeom prst="rect">
                <a:avLst/>
              </a:prstGeom>
              <a:blipFill>
                <a:blip r:embed="rId11"/>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xmlns="" id="{E49008FE-6163-46DD-8F47-8D37D1685212}"/>
                  </a:ext>
                </a:extLst>
              </p:cNvPr>
              <p:cNvSpPr txBox="1"/>
              <p:nvPr/>
            </p:nvSpPr>
            <p:spPr>
              <a:xfrm>
                <a:off x="2557712" y="3339318"/>
                <a:ext cx="414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𝑎</m:t>
                          </m:r>
                        </m:sub>
                      </m:sSub>
                    </m:oMath>
                  </m:oMathPara>
                </a14:m>
                <a:endParaRPr lang="hi-IN" dirty="0"/>
              </a:p>
            </p:txBody>
          </p:sp>
        </mc:Choice>
        <mc:Fallback xmlns="">
          <p:sp>
            <p:nvSpPr>
              <p:cNvPr id="31" name="TextBox 30">
                <a:extLst>
                  <a:ext uri="{FF2B5EF4-FFF2-40B4-BE49-F238E27FC236}">
                    <a16:creationId xmlns:a16="http://schemas.microsoft.com/office/drawing/2014/main" id="{E49008FE-6163-46DD-8F47-8D37D1685212}"/>
                  </a:ext>
                </a:extLst>
              </p:cNvPr>
              <p:cNvSpPr txBox="1">
                <a:spLocks noRot="1" noChangeAspect="1" noMove="1" noResize="1" noEditPoints="1" noAdjustHandles="1" noChangeArrowheads="1" noChangeShapeType="1" noTextEdit="1"/>
              </p:cNvSpPr>
              <p:nvPr/>
            </p:nvSpPr>
            <p:spPr>
              <a:xfrm>
                <a:off x="2557712" y="3339318"/>
                <a:ext cx="414088" cy="369332"/>
              </a:xfrm>
              <a:prstGeom prst="rect">
                <a:avLst/>
              </a:prstGeom>
              <a:blipFill>
                <a:blip r:embed="rId12"/>
                <a:stretch>
                  <a:fillRect l="-2941" b="-1166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xmlns="" id="{A82F1BBC-3CB9-443C-B0AB-0357A10260BF}"/>
                  </a:ext>
                </a:extLst>
              </p:cNvPr>
              <p:cNvSpPr txBox="1"/>
              <p:nvPr/>
            </p:nvSpPr>
            <p:spPr>
              <a:xfrm>
                <a:off x="2532328" y="4191945"/>
                <a:ext cx="414088" cy="3699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a:rPr>
                          </m:ctrlPr>
                        </m:accPr>
                        <m:e>
                          <m:sSub>
                            <m:sSubPr>
                              <m:ctrlPr>
                                <a:rPr lang="en-US" i="1">
                                  <a:latin typeface="Cambria Math"/>
                                </a:rPr>
                              </m:ctrlPr>
                            </m:sSubPr>
                            <m:e>
                              <m:r>
                                <a:rPr lang="en-US" i="1">
                                  <a:latin typeface="Cambria Math" panose="02040503050406030204" pitchFamily="18" charset="0"/>
                                </a:rPr>
                                <m:t>𝑄</m:t>
                              </m:r>
                            </m:e>
                            <m:sub>
                              <m:r>
                                <a:rPr lang="en-US" i="1">
                                  <a:latin typeface="Cambria Math" panose="02040503050406030204" pitchFamily="18" charset="0"/>
                                </a:rPr>
                                <m:t>𝑎</m:t>
                              </m:r>
                            </m:sub>
                          </m:sSub>
                        </m:e>
                      </m:acc>
                    </m:oMath>
                  </m:oMathPara>
                </a14:m>
                <a:endParaRPr lang="hi-IN" dirty="0"/>
              </a:p>
            </p:txBody>
          </p:sp>
        </mc:Choice>
        <mc:Fallback xmlns="">
          <p:sp>
            <p:nvSpPr>
              <p:cNvPr id="32" name="TextBox 31">
                <a:extLst>
                  <a:ext uri="{FF2B5EF4-FFF2-40B4-BE49-F238E27FC236}">
                    <a16:creationId xmlns:a16="http://schemas.microsoft.com/office/drawing/2014/main" id="{A82F1BBC-3CB9-443C-B0AB-0357A10260BF}"/>
                  </a:ext>
                </a:extLst>
              </p:cNvPr>
              <p:cNvSpPr txBox="1">
                <a:spLocks noRot="1" noChangeAspect="1" noMove="1" noResize="1" noEditPoints="1" noAdjustHandles="1" noChangeArrowheads="1" noChangeShapeType="1" noTextEdit="1"/>
              </p:cNvSpPr>
              <p:nvPr/>
            </p:nvSpPr>
            <p:spPr>
              <a:xfrm>
                <a:off x="2532328" y="4191945"/>
                <a:ext cx="414088" cy="369909"/>
              </a:xfrm>
              <a:prstGeom prst="rect">
                <a:avLst/>
              </a:prstGeom>
              <a:blipFill>
                <a:blip r:embed="rId13"/>
                <a:stretch>
                  <a:fillRect l="-2941" b="-13333"/>
                </a:stretch>
              </a:blipFill>
            </p:spPr>
            <p:txBody>
              <a:bodyPr/>
              <a:lstStyle/>
              <a:p>
                <a:r>
                  <a:rPr lang="hi-IN">
                    <a:noFill/>
                  </a:rPr>
                  <a:t> </a:t>
                </a:r>
              </a:p>
            </p:txBody>
          </p:sp>
        </mc:Fallback>
      </mc:AlternateContent>
      <p:sp>
        <p:nvSpPr>
          <p:cNvPr id="33" name="Rectangle 32">
            <a:extLst>
              <a:ext uri="{FF2B5EF4-FFF2-40B4-BE49-F238E27FC236}">
                <a16:creationId xmlns:a16="http://schemas.microsoft.com/office/drawing/2014/main" xmlns="" id="{A50ADA09-8192-47FC-BC5E-4712CA8A54F1}"/>
              </a:ext>
            </a:extLst>
          </p:cNvPr>
          <p:cNvSpPr/>
          <p:nvPr/>
        </p:nvSpPr>
        <p:spPr>
          <a:xfrm>
            <a:off x="3481421" y="3213077"/>
            <a:ext cx="1560205"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C2D04EEE-6BA7-4AE9-BA58-52773C14B971}"/>
                  </a:ext>
                </a:extLst>
              </p:cNvPr>
              <p:cNvSpPr txBox="1"/>
              <p:nvPr/>
            </p:nvSpPr>
            <p:spPr>
              <a:xfrm>
                <a:off x="3446663" y="3307658"/>
                <a:ext cx="41126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𝑏</m:t>
                          </m:r>
                        </m:sub>
                      </m:sSub>
                    </m:oMath>
                  </m:oMathPara>
                </a14:m>
                <a:endParaRPr lang="hi-IN" sz="1600" dirty="0"/>
              </a:p>
            </p:txBody>
          </p:sp>
        </mc:Choice>
        <mc:Fallback xmlns="">
          <p:sp>
            <p:nvSpPr>
              <p:cNvPr id="34" name="TextBox 33">
                <a:extLst>
                  <a:ext uri="{FF2B5EF4-FFF2-40B4-BE49-F238E27FC236}">
                    <a16:creationId xmlns:a16="http://schemas.microsoft.com/office/drawing/2014/main" id="{C2D04EEE-6BA7-4AE9-BA58-52773C14B971}"/>
                  </a:ext>
                </a:extLst>
              </p:cNvPr>
              <p:cNvSpPr txBox="1">
                <a:spLocks noRot="1" noChangeAspect="1" noMove="1" noResize="1" noEditPoints="1" noAdjustHandles="1" noChangeArrowheads="1" noChangeShapeType="1" noTextEdit="1"/>
              </p:cNvSpPr>
              <p:nvPr/>
            </p:nvSpPr>
            <p:spPr>
              <a:xfrm>
                <a:off x="3446663" y="3307658"/>
                <a:ext cx="411266" cy="338554"/>
              </a:xfrm>
              <a:prstGeom prst="rect">
                <a:avLst/>
              </a:prstGeom>
              <a:blipFill>
                <a:blip r:embed="rId14"/>
                <a:stretch>
                  <a:fillRect b="-1090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xmlns="" id="{8E9ABCCB-02AB-48E1-A7D0-49E4A185C9FA}"/>
                  </a:ext>
                </a:extLst>
              </p:cNvPr>
              <p:cNvSpPr txBox="1"/>
              <p:nvPr/>
            </p:nvSpPr>
            <p:spPr>
              <a:xfrm>
                <a:off x="3465141" y="4184731"/>
                <a:ext cx="47096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𝑏</m:t>
                          </m:r>
                        </m:sub>
                      </m:sSub>
                    </m:oMath>
                  </m:oMathPara>
                </a14:m>
                <a:endParaRPr lang="hi-IN" sz="1600" dirty="0"/>
              </a:p>
            </p:txBody>
          </p:sp>
        </mc:Choice>
        <mc:Fallback xmlns="">
          <p:sp>
            <p:nvSpPr>
              <p:cNvPr id="35" name="TextBox 34">
                <a:extLst>
                  <a:ext uri="{FF2B5EF4-FFF2-40B4-BE49-F238E27FC236}">
                    <a16:creationId xmlns:a16="http://schemas.microsoft.com/office/drawing/2014/main" id="{8E9ABCCB-02AB-48E1-A7D0-49E4A185C9FA}"/>
                  </a:ext>
                </a:extLst>
              </p:cNvPr>
              <p:cNvSpPr txBox="1">
                <a:spLocks noRot="1" noChangeAspect="1" noMove="1" noResize="1" noEditPoints="1" noAdjustHandles="1" noChangeArrowheads="1" noChangeShapeType="1" noTextEdit="1"/>
              </p:cNvSpPr>
              <p:nvPr/>
            </p:nvSpPr>
            <p:spPr>
              <a:xfrm>
                <a:off x="3465141" y="4184731"/>
                <a:ext cx="470962" cy="338554"/>
              </a:xfrm>
              <a:prstGeom prst="rect">
                <a:avLst/>
              </a:prstGeom>
              <a:blipFill>
                <a:blip r:embed="rId15"/>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xmlns="" id="{2AC416D2-3683-4A4B-B9FC-D9B44D405129}"/>
                  </a:ext>
                </a:extLst>
              </p:cNvPr>
              <p:cNvSpPr txBox="1"/>
              <p:nvPr/>
            </p:nvSpPr>
            <p:spPr>
              <a:xfrm>
                <a:off x="4595896" y="3339318"/>
                <a:ext cx="414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𝑏</m:t>
                          </m:r>
                        </m:sub>
                      </m:sSub>
                    </m:oMath>
                  </m:oMathPara>
                </a14:m>
                <a:endParaRPr lang="hi-IN" dirty="0"/>
              </a:p>
            </p:txBody>
          </p:sp>
        </mc:Choice>
        <mc:Fallback xmlns="">
          <p:sp>
            <p:nvSpPr>
              <p:cNvPr id="36" name="TextBox 35">
                <a:extLst>
                  <a:ext uri="{FF2B5EF4-FFF2-40B4-BE49-F238E27FC236}">
                    <a16:creationId xmlns:a16="http://schemas.microsoft.com/office/drawing/2014/main" id="{2AC416D2-3683-4A4B-B9FC-D9B44D405129}"/>
                  </a:ext>
                </a:extLst>
              </p:cNvPr>
              <p:cNvSpPr txBox="1">
                <a:spLocks noRot="1" noChangeAspect="1" noMove="1" noResize="1" noEditPoints="1" noAdjustHandles="1" noChangeArrowheads="1" noChangeShapeType="1" noTextEdit="1"/>
              </p:cNvSpPr>
              <p:nvPr/>
            </p:nvSpPr>
            <p:spPr>
              <a:xfrm>
                <a:off x="4595896" y="3339318"/>
                <a:ext cx="414088" cy="369332"/>
              </a:xfrm>
              <a:prstGeom prst="rect">
                <a:avLst/>
              </a:prstGeom>
              <a:blipFill>
                <a:blip r:embed="rId16"/>
                <a:stretch>
                  <a:fillRect l="-2941" b="-1166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xmlns="" id="{A0282372-0022-421E-AF14-1E4866DAB10A}"/>
                  </a:ext>
                </a:extLst>
              </p:cNvPr>
              <p:cNvSpPr txBox="1"/>
              <p:nvPr/>
            </p:nvSpPr>
            <p:spPr>
              <a:xfrm>
                <a:off x="4621758" y="4116306"/>
                <a:ext cx="414088" cy="3699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a:rPr>
                          </m:ctrlPr>
                        </m:accPr>
                        <m:e>
                          <m:sSub>
                            <m:sSubPr>
                              <m:ctrlPr>
                                <a:rPr lang="en-US" i="1">
                                  <a:latin typeface="Cambria Math"/>
                                </a:rPr>
                              </m:ctrlPr>
                            </m:sSubPr>
                            <m:e>
                              <m:r>
                                <a:rPr lang="en-US" i="1">
                                  <a:latin typeface="Cambria Math" panose="02040503050406030204" pitchFamily="18" charset="0"/>
                                </a:rPr>
                                <m:t>𝑄</m:t>
                              </m:r>
                            </m:e>
                            <m:sub>
                              <m:r>
                                <a:rPr lang="en-US" b="0" i="1" smtClean="0">
                                  <a:latin typeface="Cambria Math" panose="02040503050406030204" pitchFamily="18" charset="0"/>
                                </a:rPr>
                                <m:t>𝑏</m:t>
                              </m:r>
                            </m:sub>
                          </m:sSub>
                        </m:e>
                      </m:acc>
                    </m:oMath>
                  </m:oMathPara>
                </a14:m>
                <a:endParaRPr lang="hi-IN" dirty="0"/>
              </a:p>
            </p:txBody>
          </p:sp>
        </mc:Choice>
        <mc:Fallback xmlns="">
          <p:sp>
            <p:nvSpPr>
              <p:cNvPr id="37" name="TextBox 36">
                <a:extLst>
                  <a:ext uri="{FF2B5EF4-FFF2-40B4-BE49-F238E27FC236}">
                    <a16:creationId xmlns:a16="http://schemas.microsoft.com/office/drawing/2014/main" id="{A0282372-0022-421E-AF14-1E4866DAB10A}"/>
                  </a:ext>
                </a:extLst>
              </p:cNvPr>
              <p:cNvSpPr txBox="1">
                <a:spLocks noRot="1" noChangeAspect="1" noMove="1" noResize="1" noEditPoints="1" noAdjustHandles="1" noChangeArrowheads="1" noChangeShapeType="1" noTextEdit="1"/>
              </p:cNvSpPr>
              <p:nvPr/>
            </p:nvSpPr>
            <p:spPr>
              <a:xfrm>
                <a:off x="4621758" y="4116306"/>
                <a:ext cx="414088" cy="369909"/>
              </a:xfrm>
              <a:prstGeom prst="rect">
                <a:avLst/>
              </a:prstGeom>
              <a:blipFill>
                <a:blip r:embed="rId17"/>
                <a:stretch>
                  <a:fillRect l="-2941" b="-13115"/>
                </a:stretch>
              </a:blipFill>
            </p:spPr>
            <p:txBody>
              <a:bodyPr/>
              <a:lstStyle/>
              <a:p>
                <a:r>
                  <a:rPr lang="hi-IN">
                    <a:noFill/>
                  </a:rPr>
                  <a:t> </a:t>
                </a:r>
              </a:p>
            </p:txBody>
          </p:sp>
        </mc:Fallback>
      </mc:AlternateContent>
      <p:sp>
        <p:nvSpPr>
          <p:cNvPr id="38" name="Rectangle 37">
            <a:extLst>
              <a:ext uri="{FF2B5EF4-FFF2-40B4-BE49-F238E27FC236}">
                <a16:creationId xmlns:a16="http://schemas.microsoft.com/office/drawing/2014/main" xmlns="" id="{882819FE-2748-4FB8-B2AC-7A9331754293}"/>
              </a:ext>
            </a:extLst>
          </p:cNvPr>
          <p:cNvSpPr/>
          <p:nvPr/>
        </p:nvSpPr>
        <p:spPr>
          <a:xfrm>
            <a:off x="6413998" y="3339037"/>
            <a:ext cx="1335702"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xmlns="" id="{928B0892-4985-4FB1-86FA-FA8894BB892D}"/>
                  </a:ext>
                </a:extLst>
              </p:cNvPr>
              <p:cNvSpPr txBox="1"/>
              <p:nvPr/>
            </p:nvSpPr>
            <p:spPr>
              <a:xfrm>
                <a:off x="6406655" y="3372830"/>
                <a:ext cx="3975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𝑐</m:t>
                          </m:r>
                        </m:sub>
                      </m:sSub>
                    </m:oMath>
                  </m:oMathPara>
                </a14:m>
                <a:endParaRPr lang="hi-IN" sz="1600" dirty="0"/>
              </a:p>
            </p:txBody>
          </p:sp>
        </mc:Choice>
        <mc:Fallback xmlns="">
          <p:sp>
            <p:nvSpPr>
              <p:cNvPr id="39" name="TextBox 38">
                <a:extLst>
                  <a:ext uri="{FF2B5EF4-FFF2-40B4-BE49-F238E27FC236}">
                    <a16:creationId xmlns:a16="http://schemas.microsoft.com/office/drawing/2014/main" id="{928B0892-4985-4FB1-86FA-FA8894BB892D}"/>
                  </a:ext>
                </a:extLst>
              </p:cNvPr>
              <p:cNvSpPr txBox="1">
                <a:spLocks noRot="1" noChangeAspect="1" noMove="1" noResize="1" noEditPoints="1" noAdjustHandles="1" noChangeArrowheads="1" noChangeShapeType="1" noTextEdit="1"/>
              </p:cNvSpPr>
              <p:nvPr/>
            </p:nvSpPr>
            <p:spPr>
              <a:xfrm>
                <a:off x="6406655" y="3372830"/>
                <a:ext cx="397545" cy="338554"/>
              </a:xfrm>
              <a:prstGeom prst="rect">
                <a:avLst/>
              </a:prstGeom>
              <a:blipFill>
                <a:blip r:embed="rId18"/>
                <a:stretch>
                  <a:fillRect b="-10714"/>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xmlns="" id="{F1F5D8AC-0814-4302-82F4-543D8B2D37BB}"/>
                  </a:ext>
                </a:extLst>
              </p:cNvPr>
              <p:cNvSpPr txBox="1"/>
              <p:nvPr/>
            </p:nvSpPr>
            <p:spPr>
              <a:xfrm>
                <a:off x="6346959" y="4164602"/>
                <a:ext cx="45724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hi-IN" sz="1600" i="1" smtClean="0">
                              <a:latin typeface="Cambria Math"/>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𝑐</m:t>
                          </m:r>
                        </m:sub>
                      </m:sSub>
                    </m:oMath>
                  </m:oMathPara>
                </a14:m>
                <a:endParaRPr lang="hi-IN" sz="1600" dirty="0"/>
              </a:p>
            </p:txBody>
          </p:sp>
        </mc:Choice>
        <mc:Fallback xmlns="">
          <p:sp>
            <p:nvSpPr>
              <p:cNvPr id="40" name="TextBox 39">
                <a:extLst>
                  <a:ext uri="{FF2B5EF4-FFF2-40B4-BE49-F238E27FC236}">
                    <a16:creationId xmlns:a16="http://schemas.microsoft.com/office/drawing/2014/main" id="{F1F5D8AC-0814-4302-82F4-543D8B2D37BB}"/>
                  </a:ext>
                </a:extLst>
              </p:cNvPr>
              <p:cNvSpPr txBox="1">
                <a:spLocks noRot="1" noChangeAspect="1" noMove="1" noResize="1" noEditPoints="1" noAdjustHandles="1" noChangeArrowheads="1" noChangeShapeType="1" noTextEdit="1"/>
              </p:cNvSpPr>
              <p:nvPr/>
            </p:nvSpPr>
            <p:spPr>
              <a:xfrm>
                <a:off x="6346959" y="4164602"/>
                <a:ext cx="457241" cy="338554"/>
              </a:xfrm>
              <a:prstGeom prst="rect">
                <a:avLst/>
              </a:prstGeom>
              <a:blipFill>
                <a:blip r:embed="rId19"/>
                <a:stretch>
                  <a:fillRect/>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FC41CD43-C802-4116-842B-F53E366F782D}"/>
                  </a:ext>
                </a:extLst>
              </p:cNvPr>
              <p:cNvSpPr txBox="1"/>
              <p:nvPr/>
            </p:nvSpPr>
            <p:spPr>
              <a:xfrm>
                <a:off x="7357596" y="3372830"/>
                <a:ext cx="4140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𝑐</m:t>
                          </m:r>
                        </m:sub>
                      </m:sSub>
                    </m:oMath>
                  </m:oMathPara>
                </a14:m>
                <a:endParaRPr lang="hi-IN" dirty="0"/>
              </a:p>
            </p:txBody>
          </p:sp>
        </mc:Choice>
        <mc:Fallback xmlns="">
          <p:sp>
            <p:nvSpPr>
              <p:cNvPr id="41" name="TextBox 40">
                <a:extLst>
                  <a:ext uri="{FF2B5EF4-FFF2-40B4-BE49-F238E27FC236}">
                    <a16:creationId xmlns:a16="http://schemas.microsoft.com/office/drawing/2014/main" id="{FC41CD43-C802-4116-842B-F53E366F782D}"/>
                  </a:ext>
                </a:extLst>
              </p:cNvPr>
              <p:cNvSpPr txBox="1">
                <a:spLocks noRot="1" noChangeAspect="1" noMove="1" noResize="1" noEditPoints="1" noAdjustHandles="1" noChangeArrowheads="1" noChangeShapeType="1" noTextEdit="1"/>
              </p:cNvSpPr>
              <p:nvPr/>
            </p:nvSpPr>
            <p:spPr>
              <a:xfrm>
                <a:off x="7357596" y="3372830"/>
                <a:ext cx="414088" cy="369332"/>
              </a:xfrm>
              <a:prstGeom prst="rect">
                <a:avLst/>
              </a:prstGeom>
              <a:blipFill>
                <a:blip r:embed="rId20"/>
                <a:stretch>
                  <a:fillRect l="-2941" b="-11475"/>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9C35BE18-AF3C-416C-9BFA-07E25D0E0109}"/>
                  </a:ext>
                </a:extLst>
              </p:cNvPr>
              <p:cNvSpPr txBox="1"/>
              <p:nvPr/>
            </p:nvSpPr>
            <p:spPr>
              <a:xfrm>
                <a:off x="7273144" y="4211882"/>
                <a:ext cx="414088" cy="3699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a:rPr>
                          </m:ctrlPr>
                        </m:accPr>
                        <m:e>
                          <m:sSub>
                            <m:sSubPr>
                              <m:ctrlPr>
                                <a:rPr lang="en-US" i="1">
                                  <a:latin typeface="Cambria Math"/>
                                </a:rPr>
                              </m:ctrlPr>
                            </m:sSubPr>
                            <m:e>
                              <m:r>
                                <a:rPr lang="en-US" i="1">
                                  <a:latin typeface="Cambria Math" panose="02040503050406030204" pitchFamily="18" charset="0"/>
                                </a:rPr>
                                <m:t>𝑄</m:t>
                              </m:r>
                            </m:e>
                            <m:sub>
                              <m:r>
                                <a:rPr lang="en-US" b="0" i="1" smtClean="0">
                                  <a:latin typeface="Cambria Math" panose="02040503050406030204" pitchFamily="18" charset="0"/>
                                </a:rPr>
                                <m:t>𝑐</m:t>
                              </m:r>
                            </m:sub>
                          </m:sSub>
                        </m:e>
                      </m:acc>
                    </m:oMath>
                  </m:oMathPara>
                </a14:m>
                <a:endParaRPr lang="hi-IN" dirty="0"/>
              </a:p>
            </p:txBody>
          </p:sp>
        </mc:Choice>
        <mc:Fallback xmlns="">
          <p:sp>
            <p:nvSpPr>
              <p:cNvPr id="42" name="TextBox 41">
                <a:extLst>
                  <a:ext uri="{FF2B5EF4-FFF2-40B4-BE49-F238E27FC236}">
                    <a16:creationId xmlns:a16="http://schemas.microsoft.com/office/drawing/2014/main" id="{9C35BE18-AF3C-416C-9BFA-07E25D0E0109}"/>
                  </a:ext>
                </a:extLst>
              </p:cNvPr>
              <p:cNvSpPr txBox="1">
                <a:spLocks noRot="1" noChangeAspect="1" noMove="1" noResize="1" noEditPoints="1" noAdjustHandles="1" noChangeArrowheads="1" noChangeShapeType="1" noTextEdit="1"/>
              </p:cNvSpPr>
              <p:nvPr/>
            </p:nvSpPr>
            <p:spPr>
              <a:xfrm>
                <a:off x="7273144" y="4211882"/>
                <a:ext cx="414088" cy="369909"/>
              </a:xfrm>
              <a:prstGeom prst="rect">
                <a:avLst/>
              </a:prstGeom>
              <a:blipFill>
                <a:blip r:embed="rId21"/>
                <a:stretch>
                  <a:fillRect l="-2941" b="-11475"/>
                </a:stretch>
              </a:blipFill>
            </p:spPr>
            <p:txBody>
              <a:bodyPr/>
              <a:lstStyle/>
              <a:p>
                <a:r>
                  <a:rPr lang="hi-IN">
                    <a:noFill/>
                  </a:rPr>
                  <a:t> </a:t>
                </a:r>
              </a:p>
            </p:txBody>
          </p:sp>
        </mc:Fallback>
      </mc:AlternateContent>
      <p:sp>
        <p:nvSpPr>
          <p:cNvPr id="5" name="Flowchart: Delay 4">
            <a:extLst>
              <a:ext uri="{FF2B5EF4-FFF2-40B4-BE49-F238E27FC236}">
                <a16:creationId xmlns:a16="http://schemas.microsoft.com/office/drawing/2014/main" xmlns="" id="{8914721A-AA28-4B14-B428-E0E82801CA22}"/>
              </a:ext>
            </a:extLst>
          </p:cNvPr>
          <p:cNvSpPr/>
          <p:nvPr/>
        </p:nvSpPr>
        <p:spPr>
          <a:xfrm>
            <a:off x="5437289" y="2277352"/>
            <a:ext cx="612648" cy="612648"/>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cxnSp>
        <p:nvCxnSpPr>
          <p:cNvPr id="8" name="Connector: Elbow 7">
            <a:extLst>
              <a:ext uri="{FF2B5EF4-FFF2-40B4-BE49-F238E27FC236}">
                <a16:creationId xmlns:a16="http://schemas.microsoft.com/office/drawing/2014/main" xmlns="" id="{41A1EC3D-3C47-4A83-B628-5EE192CEE15E}"/>
              </a:ext>
            </a:extLst>
          </p:cNvPr>
          <p:cNvCxnSpPr>
            <a:cxnSpLocks/>
            <a:stCxn id="31" idx="3"/>
          </p:cNvCxnSpPr>
          <p:nvPr/>
        </p:nvCxnSpPr>
        <p:spPr>
          <a:xfrm flipV="1">
            <a:off x="2971800" y="2426511"/>
            <a:ext cx="2465489" cy="1097473"/>
          </a:xfrm>
          <a:prstGeom prst="bentConnector3">
            <a:avLst>
              <a:gd name="adj1" fmla="val 13307"/>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xmlns="" id="{4A811B7F-4E57-428C-97DC-EE0A6BF845E5}"/>
              </a:ext>
            </a:extLst>
          </p:cNvPr>
          <p:cNvCxnSpPr>
            <a:cxnSpLocks/>
            <a:stCxn id="36" idx="3"/>
            <a:endCxn id="5" idx="1"/>
          </p:cNvCxnSpPr>
          <p:nvPr/>
        </p:nvCxnSpPr>
        <p:spPr>
          <a:xfrm flipV="1">
            <a:off x="5009984" y="2583676"/>
            <a:ext cx="427305" cy="94030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xmlns="" id="{8C06238C-02A1-4EE5-AE65-F8D5449245ED}"/>
              </a:ext>
            </a:extLst>
          </p:cNvPr>
          <p:cNvCxnSpPr>
            <a:cxnSpLocks/>
            <a:stCxn id="5" idx="3"/>
            <a:endCxn id="39" idx="1"/>
          </p:cNvCxnSpPr>
          <p:nvPr/>
        </p:nvCxnSpPr>
        <p:spPr>
          <a:xfrm>
            <a:off x="6049937" y="2583676"/>
            <a:ext cx="356718" cy="95843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xmlns="" id="{EB116B15-B3A6-4033-916A-C7A9001C5CDA}"/>
              </a:ext>
            </a:extLst>
          </p:cNvPr>
          <p:cNvCxnSpPr>
            <a:stCxn id="42" idx="3"/>
            <a:endCxn id="29" idx="1"/>
          </p:cNvCxnSpPr>
          <p:nvPr/>
        </p:nvCxnSpPr>
        <p:spPr>
          <a:xfrm flipH="1" flipV="1">
            <a:off x="1586228" y="3508595"/>
            <a:ext cx="6101004" cy="888242"/>
          </a:xfrm>
          <a:prstGeom prst="bentConnector5">
            <a:avLst>
              <a:gd name="adj1" fmla="val -3747"/>
              <a:gd name="adj2" fmla="val 78262"/>
              <a:gd name="adj3" fmla="val 103747"/>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xmlns="" id="{80F27A5F-1554-44A1-A734-45E141A94165}"/>
              </a:ext>
            </a:extLst>
          </p:cNvPr>
          <p:cNvCxnSpPr>
            <a:stCxn id="41" idx="3"/>
            <a:endCxn id="35" idx="1"/>
          </p:cNvCxnSpPr>
          <p:nvPr/>
        </p:nvCxnSpPr>
        <p:spPr>
          <a:xfrm flipH="1">
            <a:off x="3465141" y="3557496"/>
            <a:ext cx="4306543" cy="796512"/>
          </a:xfrm>
          <a:prstGeom prst="bentConnector5">
            <a:avLst>
              <a:gd name="adj1" fmla="val -5308"/>
              <a:gd name="adj2" fmla="val 191413"/>
              <a:gd name="adj3" fmla="val 105308"/>
            </a:avLst>
          </a:prstGeom>
          <a:ln>
            <a:tailEnd type="triangle"/>
          </a:ln>
        </p:spPr>
        <p:style>
          <a:lnRef idx="1">
            <a:schemeClr val="dk1"/>
          </a:lnRef>
          <a:fillRef idx="0">
            <a:schemeClr val="dk1"/>
          </a:fillRef>
          <a:effectRef idx="0">
            <a:schemeClr val="dk1"/>
          </a:effectRef>
          <a:fontRef idx="minor">
            <a:schemeClr val="tx1"/>
          </a:fontRef>
        </p:style>
      </p:cxnSp>
      <p:cxnSp>
        <p:nvCxnSpPr>
          <p:cNvPr id="54273" name="Straight Arrow Connector 54272">
            <a:extLst>
              <a:ext uri="{FF2B5EF4-FFF2-40B4-BE49-F238E27FC236}">
                <a16:creationId xmlns:a16="http://schemas.microsoft.com/office/drawing/2014/main" xmlns="" id="{84711915-44A4-4168-8418-943344F0BA56}"/>
              </a:ext>
            </a:extLst>
          </p:cNvPr>
          <p:cNvCxnSpPr>
            <a:cxnSpLocks/>
          </p:cNvCxnSpPr>
          <p:nvPr/>
        </p:nvCxnSpPr>
        <p:spPr>
          <a:xfrm flipV="1">
            <a:off x="3006558" y="3503731"/>
            <a:ext cx="497235" cy="9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277" name="Flowchart: Connector 54276">
            <a:extLst>
              <a:ext uri="{FF2B5EF4-FFF2-40B4-BE49-F238E27FC236}">
                <a16:creationId xmlns:a16="http://schemas.microsoft.com/office/drawing/2014/main" xmlns="" id="{365CB7AF-E93B-4B03-8814-730E07B69953}"/>
              </a:ext>
            </a:extLst>
          </p:cNvPr>
          <p:cNvSpPr/>
          <p:nvPr/>
        </p:nvSpPr>
        <p:spPr>
          <a:xfrm flipH="1" flipV="1">
            <a:off x="1441837" y="5167741"/>
            <a:ext cx="182880" cy="18288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cxnSp>
        <p:nvCxnSpPr>
          <p:cNvPr id="54279" name="Connector: Elbow 54278">
            <a:extLst>
              <a:ext uri="{FF2B5EF4-FFF2-40B4-BE49-F238E27FC236}">
                <a16:creationId xmlns:a16="http://schemas.microsoft.com/office/drawing/2014/main" xmlns="" id="{3227604A-90C4-4F12-9F86-EA623ECD2328}"/>
              </a:ext>
            </a:extLst>
          </p:cNvPr>
          <p:cNvCxnSpPr>
            <a:stCxn id="54277" idx="7"/>
          </p:cNvCxnSpPr>
          <p:nvPr/>
        </p:nvCxnSpPr>
        <p:spPr>
          <a:xfrm rot="5400000" flipH="1" flipV="1">
            <a:off x="1066364" y="4765486"/>
            <a:ext cx="960608" cy="156098"/>
          </a:xfrm>
          <a:prstGeom prst="bentConnector5">
            <a:avLst>
              <a:gd name="adj1" fmla="val -23797"/>
              <a:gd name="adj2" fmla="val -246446"/>
              <a:gd name="adj3" fmla="val 98381"/>
            </a:avLst>
          </a:prstGeom>
          <a:ln>
            <a:tailEnd type="triangle"/>
          </a:ln>
        </p:spPr>
        <p:style>
          <a:lnRef idx="1">
            <a:schemeClr val="dk1"/>
          </a:lnRef>
          <a:fillRef idx="0">
            <a:schemeClr val="dk1"/>
          </a:fillRef>
          <a:effectRef idx="0">
            <a:schemeClr val="dk1"/>
          </a:effectRef>
          <a:fontRef idx="minor">
            <a:schemeClr val="tx1"/>
          </a:fontRef>
        </p:style>
      </p:cxnSp>
      <p:cxnSp>
        <p:nvCxnSpPr>
          <p:cNvPr id="54282" name="Connector: Elbow 54281">
            <a:extLst>
              <a:ext uri="{FF2B5EF4-FFF2-40B4-BE49-F238E27FC236}">
                <a16:creationId xmlns:a16="http://schemas.microsoft.com/office/drawing/2014/main" xmlns="" id="{04E4DFDF-83A1-45D3-AF61-08DACC8025BA}"/>
              </a:ext>
            </a:extLst>
          </p:cNvPr>
          <p:cNvCxnSpPr>
            <a:cxnSpLocks/>
            <a:stCxn id="54277" idx="0"/>
            <a:endCxn id="40" idx="1"/>
          </p:cNvCxnSpPr>
          <p:nvPr/>
        </p:nvCxnSpPr>
        <p:spPr>
          <a:xfrm rot="5400000" flipH="1" flipV="1">
            <a:off x="3431747" y="2435409"/>
            <a:ext cx="1016742" cy="4813682"/>
          </a:xfrm>
          <a:prstGeom prst="bentConnector4">
            <a:avLst>
              <a:gd name="adj1" fmla="val -22484"/>
              <a:gd name="adj2" fmla="val 88538"/>
            </a:avLst>
          </a:prstGeom>
          <a:ln>
            <a:tailEnd type="triangle"/>
          </a:ln>
        </p:spPr>
        <p:style>
          <a:lnRef idx="1">
            <a:schemeClr val="dk1"/>
          </a:lnRef>
          <a:fillRef idx="0">
            <a:schemeClr val="dk1"/>
          </a:fillRef>
          <a:effectRef idx="0">
            <a:schemeClr val="dk1"/>
          </a:effectRef>
          <a:fontRef idx="minor">
            <a:schemeClr val="tx1"/>
          </a:fontRef>
        </p:style>
      </p:cxnSp>
      <p:sp>
        <p:nvSpPr>
          <p:cNvPr id="54284" name="TextBox 54283">
            <a:extLst>
              <a:ext uri="{FF2B5EF4-FFF2-40B4-BE49-F238E27FC236}">
                <a16:creationId xmlns:a16="http://schemas.microsoft.com/office/drawing/2014/main" xmlns="" id="{1E3501D3-3BB4-47D1-976A-AA367286FA16}"/>
              </a:ext>
            </a:extLst>
          </p:cNvPr>
          <p:cNvSpPr txBox="1"/>
          <p:nvPr/>
        </p:nvSpPr>
        <p:spPr>
          <a:xfrm>
            <a:off x="1587249" y="5049600"/>
            <a:ext cx="1087157" cy="369332"/>
          </a:xfrm>
          <a:prstGeom prst="rect">
            <a:avLst/>
          </a:prstGeom>
          <a:noFill/>
        </p:spPr>
        <p:txBody>
          <a:bodyPr wrap="none" rtlCol="0">
            <a:spAutoFit/>
          </a:bodyPr>
          <a:lstStyle/>
          <a:p>
            <a:r>
              <a:rPr lang="en-US" dirty="0"/>
              <a:t>Logic “1”</a:t>
            </a:r>
            <a:endParaRPr lang="hi-IN" dirty="0"/>
          </a:p>
        </p:txBody>
      </p:sp>
      <p:grpSp>
        <p:nvGrpSpPr>
          <p:cNvPr id="54304" name="Group 54303">
            <a:extLst>
              <a:ext uri="{FF2B5EF4-FFF2-40B4-BE49-F238E27FC236}">
                <a16:creationId xmlns:a16="http://schemas.microsoft.com/office/drawing/2014/main" xmlns="" id="{EAA4378E-E516-4B39-9701-4804E7609830}"/>
              </a:ext>
            </a:extLst>
          </p:cNvPr>
          <p:cNvGrpSpPr/>
          <p:nvPr/>
        </p:nvGrpSpPr>
        <p:grpSpPr>
          <a:xfrm rot="5400000">
            <a:off x="1594476" y="3877415"/>
            <a:ext cx="397590" cy="282371"/>
            <a:chOff x="7584030" y="5734638"/>
            <a:chExt cx="1060704" cy="914400"/>
          </a:xfrm>
        </p:grpSpPr>
        <p:sp>
          <p:nvSpPr>
            <p:cNvPr id="54302" name="Isosceles Triangle 54301">
              <a:extLst>
                <a:ext uri="{FF2B5EF4-FFF2-40B4-BE49-F238E27FC236}">
                  <a16:creationId xmlns:a16="http://schemas.microsoft.com/office/drawing/2014/main" xmlns="" id="{27EAFE06-61D4-4E87-8E97-96F754B6D9EF}"/>
                </a:ext>
              </a:extLst>
            </p:cNvPr>
            <p:cNvSpPr/>
            <p:nvPr/>
          </p:nvSpPr>
          <p:spPr>
            <a:xfrm>
              <a:off x="7584030" y="5734638"/>
              <a:ext cx="1060704"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54303" name="Flowchart: Connector 54302">
              <a:extLst>
                <a:ext uri="{FF2B5EF4-FFF2-40B4-BE49-F238E27FC236}">
                  <a16:creationId xmlns:a16="http://schemas.microsoft.com/office/drawing/2014/main" xmlns="" id="{FE745536-784C-4F78-8935-D083F17617B9}"/>
                </a:ext>
              </a:extLst>
            </p:cNvPr>
            <p:cNvSpPr/>
            <p:nvPr/>
          </p:nvSpPr>
          <p:spPr>
            <a:xfrm>
              <a:off x="7885782" y="6096000"/>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grpSp>
      <p:grpSp>
        <p:nvGrpSpPr>
          <p:cNvPr id="97" name="Group 96">
            <a:extLst>
              <a:ext uri="{FF2B5EF4-FFF2-40B4-BE49-F238E27FC236}">
                <a16:creationId xmlns:a16="http://schemas.microsoft.com/office/drawing/2014/main" xmlns="" id="{B0E2265B-7001-4A93-B0CB-5488DE785A38}"/>
              </a:ext>
            </a:extLst>
          </p:cNvPr>
          <p:cNvGrpSpPr/>
          <p:nvPr/>
        </p:nvGrpSpPr>
        <p:grpSpPr>
          <a:xfrm rot="5400000">
            <a:off x="3415598" y="3804502"/>
            <a:ext cx="397590" cy="282371"/>
            <a:chOff x="7584030" y="5734638"/>
            <a:chExt cx="1060704" cy="914400"/>
          </a:xfrm>
        </p:grpSpPr>
        <p:sp>
          <p:nvSpPr>
            <p:cNvPr id="98" name="Isosceles Triangle 97">
              <a:extLst>
                <a:ext uri="{FF2B5EF4-FFF2-40B4-BE49-F238E27FC236}">
                  <a16:creationId xmlns:a16="http://schemas.microsoft.com/office/drawing/2014/main" xmlns="" id="{00590FB1-F97E-42BE-AFFD-84A32FBA6D43}"/>
                </a:ext>
              </a:extLst>
            </p:cNvPr>
            <p:cNvSpPr/>
            <p:nvPr/>
          </p:nvSpPr>
          <p:spPr>
            <a:xfrm>
              <a:off x="7584030" y="5734638"/>
              <a:ext cx="1060704"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99" name="Flowchart: Connector 98">
              <a:extLst>
                <a:ext uri="{FF2B5EF4-FFF2-40B4-BE49-F238E27FC236}">
                  <a16:creationId xmlns:a16="http://schemas.microsoft.com/office/drawing/2014/main" xmlns="" id="{E43A9C5B-A001-4655-84A2-5C8EA7205AAA}"/>
                </a:ext>
              </a:extLst>
            </p:cNvPr>
            <p:cNvSpPr/>
            <p:nvPr/>
          </p:nvSpPr>
          <p:spPr>
            <a:xfrm>
              <a:off x="7885782" y="6096000"/>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grpSp>
      <p:grpSp>
        <p:nvGrpSpPr>
          <p:cNvPr id="100" name="Group 99">
            <a:extLst>
              <a:ext uri="{FF2B5EF4-FFF2-40B4-BE49-F238E27FC236}">
                <a16:creationId xmlns:a16="http://schemas.microsoft.com/office/drawing/2014/main" xmlns="" id="{F20A7D78-5151-417E-B9E5-87B1C10F8542}"/>
              </a:ext>
            </a:extLst>
          </p:cNvPr>
          <p:cNvGrpSpPr/>
          <p:nvPr/>
        </p:nvGrpSpPr>
        <p:grpSpPr>
          <a:xfrm rot="5400000">
            <a:off x="6356388" y="3823373"/>
            <a:ext cx="397590" cy="282371"/>
            <a:chOff x="7584030" y="5734638"/>
            <a:chExt cx="1060704" cy="914400"/>
          </a:xfrm>
        </p:grpSpPr>
        <p:sp>
          <p:nvSpPr>
            <p:cNvPr id="101" name="Isosceles Triangle 100">
              <a:extLst>
                <a:ext uri="{FF2B5EF4-FFF2-40B4-BE49-F238E27FC236}">
                  <a16:creationId xmlns:a16="http://schemas.microsoft.com/office/drawing/2014/main" xmlns="" id="{3F6B4771-E5CE-471F-A0FE-005D492389EE}"/>
                </a:ext>
              </a:extLst>
            </p:cNvPr>
            <p:cNvSpPr/>
            <p:nvPr/>
          </p:nvSpPr>
          <p:spPr>
            <a:xfrm>
              <a:off x="7584030" y="5734638"/>
              <a:ext cx="1060704" cy="9144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02" name="Flowchart: Connector 101">
              <a:extLst>
                <a:ext uri="{FF2B5EF4-FFF2-40B4-BE49-F238E27FC236}">
                  <a16:creationId xmlns:a16="http://schemas.microsoft.com/office/drawing/2014/main" xmlns="" id="{1DEBCDE9-92F9-4A0C-8453-33193B62C83F}"/>
                </a:ext>
              </a:extLst>
            </p:cNvPr>
            <p:cNvSpPr/>
            <p:nvPr/>
          </p:nvSpPr>
          <p:spPr>
            <a:xfrm>
              <a:off x="7885782" y="6096000"/>
              <a:ext cx="457200" cy="45720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grpSp>
      <p:sp>
        <p:nvSpPr>
          <p:cNvPr id="107" name="TextBox 106">
            <a:extLst>
              <a:ext uri="{FF2B5EF4-FFF2-40B4-BE49-F238E27FC236}">
                <a16:creationId xmlns:a16="http://schemas.microsoft.com/office/drawing/2014/main" xmlns="" id="{78C4D4E1-0F19-4392-89C0-F145F1E35E9E}"/>
              </a:ext>
            </a:extLst>
          </p:cNvPr>
          <p:cNvSpPr txBox="1"/>
          <p:nvPr/>
        </p:nvSpPr>
        <p:spPr>
          <a:xfrm>
            <a:off x="1468619" y="4704386"/>
            <a:ext cx="633507" cy="369332"/>
          </a:xfrm>
          <a:prstGeom prst="rect">
            <a:avLst/>
          </a:prstGeom>
          <a:noFill/>
        </p:spPr>
        <p:txBody>
          <a:bodyPr wrap="none" rtlCol="0">
            <a:spAutoFit/>
          </a:bodyPr>
          <a:lstStyle/>
          <a:p>
            <a:r>
              <a:rPr lang="en-US" dirty="0"/>
              <a:t>CLK</a:t>
            </a:r>
            <a:endParaRPr lang="hi-IN" dirty="0"/>
          </a:p>
        </p:txBody>
      </p:sp>
      <p:cxnSp>
        <p:nvCxnSpPr>
          <p:cNvPr id="54310" name="Connector: Elbow 54309">
            <a:extLst>
              <a:ext uri="{FF2B5EF4-FFF2-40B4-BE49-F238E27FC236}">
                <a16:creationId xmlns:a16="http://schemas.microsoft.com/office/drawing/2014/main" xmlns="" id="{01BD4203-F7C7-4332-BA9D-EADCEBC236AA}"/>
              </a:ext>
            </a:extLst>
          </p:cNvPr>
          <p:cNvCxnSpPr>
            <a:stCxn id="107" idx="1"/>
            <a:endCxn id="54302" idx="3"/>
          </p:cNvCxnSpPr>
          <p:nvPr/>
        </p:nvCxnSpPr>
        <p:spPr>
          <a:xfrm rot="10800000" flipH="1">
            <a:off x="1468618" y="4018602"/>
            <a:ext cx="183467" cy="870451"/>
          </a:xfrm>
          <a:prstGeom prst="bentConnector3">
            <a:avLst>
              <a:gd name="adj1" fmla="val -124600"/>
            </a:avLst>
          </a:prstGeom>
          <a:ln>
            <a:tailEnd type="triangle"/>
          </a:ln>
        </p:spPr>
        <p:style>
          <a:lnRef idx="1">
            <a:schemeClr val="dk1"/>
          </a:lnRef>
          <a:fillRef idx="0">
            <a:schemeClr val="dk1"/>
          </a:fillRef>
          <a:effectRef idx="0">
            <a:schemeClr val="dk1"/>
          </a:effectRef>
          <a:fontRef idx="minor">
            <a:schemeClr val="tx1"/>
          </a:fontRef>
        </p:style>
      </p:cxnSp>
      <p:cxnSp>
        <p:nvCxnSpPr>
          <p:cNvPr id="54312" name="Connector: Elbow 54311">
            <a:extLst>
              <a:ext uri="{FF2B5EF4-FFF2-40B4-BE49-F238E27FC236}">
                <a16:creationId xmlns:a16="http://schemas.microsoft.com/office/drawing/2014/main" xmlns="" id="{37673DE6-34B3-4921-88F8-B968CC59D317}"/>
              </a:ext>
            </a:extLst>
          </p:cNvPr>
          <p:cNvCxnSpPr>
            <a:stCxn id="107" idx="3"/>
            <a:endCxn id="98" idx="3"/>
          </p:cNvCxnSpPr>
          <p:nvPr/>
        </p:nvCxnSpPr>
        <p:spPr>
          <a:xfrm flipV="1">
            <a:off x="2102126" y="3945688"/>
            <a:ext cx="1371082" cy="943364"/>
          </a:xfrm>
          <a:prstGeom prst="bentConnector3">
            <a:avLst>
              <a:gd name="adj1" fmla="val 69866"/>
            </a:avLst>
          </a:prstGeom>
          <a:ln>
            <a:tailEnd type="triangle"/>
          </a:ln>
        </p:spPr>
        <p:style>
          <a:lnRef idx="1">
            <a:schemeClr val="dk1"/>
          </a:lnRef>
          <a:fillRef idx="0">
            <a:schemeClr val="dk1"/>
          </a:fillRef>
          <a:effectRef idx="0">
            <a:schemeClr val="dk1"/>
          </a:effectRef>
          <a:fontRef idx="minor">
            <a:schemeClr val="tx1"/>
          </a:fontRef>
        </p:style>
      </p:cxnSp>
      <p:cxnSp>
        <p:nvCxnSpPr>
          <p:cNvPr id="54315" name="Connector: Elbow 54314">
            <a:extLst>
              <a:ext uri="{FF2B5EF4-FFF2-40B4-BE49-F238E27FC236}">
                <a16:creationId xmlns:a16="http://schemas.microsoft.com/office/drawing/2014/main" xmlns="" id="{F12C57EE-A2C9-48F3-A8E5-B3E7AE1A5CE4}"/>
              </a:ext>
            </a:extLst>
          </p:cNvPr>
          <p:cNvCxnSpPr>
            <a:stCxn id="107" idx="3"/>
            <a:endCxn id="102" idx="4"/>
          </p:cNvCxnSpPr>
          <p:nvPr/>
        </p:nvCxnSpPr>
        <p:spPr>
          <a:xfrm flipV="1">
            <a:off x="2102126" y="3964560"/>
            <a:ext cx="4341467" cy="924492"/>
          </a:xfrm>
          <a:prstGeom prst="bentConnector3">
            <a:avLst>
              <a:gd name="adj1" fmla="val 76440"/>
            </a:avLst>
          </a:prstGeom>
          <a:ln>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xmlns="" id="{84544C5C-17FC-443D-B358-6B8908A3EA3D}"/>
              </a:ext>
            </a:extLst>
          </p:cNvPr>
          <p:cNvSpPr txBox="1"/>
          <p:nvPr/>
        </p:nvSpPr>
        <p:spPr>
          <a:xfrm>
            <a:off x="2177854" y="5864057"/>
            <a:ext cx="5386786" cy="369332"/>
          </a:xfrm>
          <a:prstGeom prst="rect">
            <a:avLst/>
          </a:prstGeom>
          <a:noFill/>
        </p:spPr>
        <p:txBody>
          <a:bodyPr wrap="square">
            <a:spAutoFit/>
          </a:bodyPr>
          <a:lstStyle/>
          <a:p>
            <a:r>
              <a:rPr lang="en-US" i="0" dirty="0">
                <a:effectLst/>
                <a:latin typeface="Open Sans" panose="020B0606030504020204" pitchFamily="34" charset="0"/>
              </a:rPr>
              <a:t>mod-5 synchronous up-counter using J-K flip flop</a:t>
            </a:r>
            <a:endParaRPr lang="hi-IN" dirty="0"/>
          </a:p>
        </p:txBody>
      </p:sp>
    </p:spTree>
    <p:extLst>
      <p:ext uri="{BB962C8B-B14F-4D97-AF65-F5344CB8AC3E}">
        <p14:creationId xmlns:p14="http://schemas.microsoft.com/office/powerpoint/2010/main" val="245825448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11" name="TextBox 10">
            <a:extLst>
              <a:ext uri="{FF2B5EF4-FFF2-40B4-BE49-F238E27FC236}">
                <a16:creationId xmlns:a16="http://schemas.microsoft.com/office/drawing/2014/main" xmlns="" id="{34D98ADE-CBD2-4E04-AE62-00EF2DF75583}"/>
              </a:ext>
            </a:extLst>
          </p:cNvPr>
          <p:cNvSpPr txBox="1"/>
          <p:nvPr/>
        </p:nvSpPr>
        <p:spPr>
          <a:xfrm>
            <a:off x="513272" y="1483776"/>
            <a:ext cx="8249727" cy="1754326"/>
          </a:xfrm>
          <a:prstGeom prst="rect">
            <a:avLst/>
          </a:prstGeom>
          <a:noFill/>
        </p:spPr>
        <p:txBody>
          <a:bodyPr wrap="square" rtlCol="0">
            <a:spAutoFit/>
          </a:bodyPr>
          <a:lstStyle/>
          <a:p>
            <a:r>
              <a:rPr lang="en-US" b="1" dirty="0"/>
              <a:t>Special counter ICs:</a:t>
            </a:r>
          </a:p>
          <a:p>
            <a:pPr marL="285750" indent="-285750">
              <a:buFont typeface="Arial" panose="020B0604020202020204" pitchFamily="34" charset="0"/>
              <a:buChar char="•"/>
            </a:pPr>
            <a:r>
              <a:rPr lang="en-US" dirty="0"/>
              <a:t>74HC161</a:t>
            </a:r>
          </a:p>
          <a:p>
            <a:pPr marL="285750" indent="-285750">
              <a:buFont typeface="Arial" panose="020B0604020202020204" pitchFamily="34" charset="0"/>
              <a:buChar char="•"/>
            </a:pPr>
            <a:r>
              <a:rPr lang="en-US" dirty="0"/>
              <a:t>74HC163</a:t>
            </a:r>
          </a:p>
          <a:p>
            <a:pPr marL="285750" indent="-285750">
              <a:buFont typeface="Arial" panose="020B0604020202020204" pitchFamily="34" charset="0"/>
              <a:buChar char="•"/>
            </a:pPr>
            <a:r>
              <a:rPr lang="en-US" dirty="0"/>
              <a:t>74HC191</a:t>
            </a:r>
          </a:p>
          <a:p>
            <a:pPr marL="285750" indent="-285750">
              <a:buFont typeface="Arial" panose="020B0604020202020204" pitchFamily="34" charset="0"/>
              <a:buChar char="•"/>
            </a:pPr>
            <a:r>
              <a:rPr lang="en-US" dirty="0"/>
              <a:t>74HC160</a:t>
            </a:r>
          </a:p>
          <a:p>
            <a:pPr marL="285750" indent="-285750">
              <a:buFont typeface="Arial" panose="020B0604020202020204" pitchFamily="34" charset="0"/>
              <a:buChar char="•"/>
            </a:pPr>
            <a:r>
              <a:rPr lang="en-US" dirty="0"/>
              <a:t>CD4017B</a:t>
            </a:r>
          </a:p>
        </p:txBody>
      </p:sp>
      <p:sp>
        <p:nvSpPr>
          <p:cNvPr id="7" name="TextBox 6">
            <a:extLst>
              <a:ext uri="{FF2B5EF4-FFF2-40B4-BE49-F238E27FC236}">
                <a16:creationId xmlns:a16="http://schemas.microsoft.com/office/drawing/2014/main" xmlns="" id="{CEFF9DDC-A91F-4825-9470-7349F40A9583}"/>
              </a:ext>
            </a:extLst>
          </p:cNvPr>
          <p:cNvSpPr txBox="1"/>
          <p:nvPr/>
        </p:nvSpPr>
        <p:spPr>
          <a:xfrm>
            <a:off x="513272" y="4038600"/>
            <a:ext cx="8249727" cy="1477328"/>
          </a:xfrm>
          <a:prstGeom prst="rect">
            <a:avLst/>
          </a:prstGeom>
          <a:noFill/>
        </p:spPr>
        <p:txBody>
          <a:bodyPr wrap="square" rtlCol="0">
            <a:spAutoFit/>
          </a:bodyPr>
          <a:lstStyle/>
          <a:p>
            <a:r>
              <a:rPr lang="en-US" b="1" dirty="0"/>
              <a:t>Applications of counters:</a:t>
            </a:r>
          </a:p>
          <a:p>
            <a:pPr marL="285750" indent="-285750">
              <a:buFont typeface="Arial" panose="020B0604020202020204" pitchFamily="34" charset="0"/>
              <a:buChar char="•"/>
            </a:pPr>
            <a:r>
              <a:rPr lang="en-US" dirty="0"/>
              <a:t>Pulse counting </a:t>
            </a:r>
          </a:p>
          <a:p>
            <a:pPr marL="285750" indent="-285750">
              <a:buFont typeface="Arial" panose="020B0604020202020204" pitchFamily="34" charset="0"/>
              <a:buChar char="•"/>
            </a:pPr>
            <a:r>
              <a:rPr lang="en-US" dirty="0"/>
              <a:t>Frequency division </a:t>
            </a:r>
          </a:p>
          <a:p>
            <a:pPr marL="285750" indent="-285750">
              <a:buFont typeface="Arial" panose="020B0604020202020204" pitchFamily="34" charset="0"/>
              <a:buChar char="•"/>
            </a:pPr>
            <a:r>
              <a:rPr lang="en-US" dirty="0"/>
              <a:t>Digital clocks </a:t>
            </a:r>
          </a:p>
          <a:p>
            <a:pPr marL="285750" indent="-285750">
              <a:buFont typeface="Arial" panose="020B0604020202020204" pitchFamily="34" charset="0"/>
              <a:buChar char="•"/>
            </a:pPr>
            <a:r>
              <a:rPr lang="en-US" dirty="0"/>
              <a:t>Analog-to-digital converters</a:t>
            </a:r>
          </a:p>
        </p:txBody>
      </p:sp>
    </p:spTree>
    <p:extLst>
      <p:ext uri="{BB962C8B-B14F-4D97-AF65-F5344CB8AC3E}">
        <p14:creationId xmlns:p14="http://schemas.microsoft.com/office/powerpoint/2010/main" val="542557157"/>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sp>
        <p:nvSpPr>
          <p:cNvPr id="32" name="TextBox 31">
            <a:extLst>
              <a:ext uri="{FF2B5EF4-FFF2-40B4-BE49-F238E27FC236}">
                <a16:creationId xmlns:a16="http://schemas.microsoft.com/office/drawing/2014/main" xmlns="" id="{F14731F9-F3AD-44FA-9C62-63EACC908BA6}"/>
              </a:ext>
            </a:extLst>
          </p:cNvPr>
          <p:cNvSpPr txBox="1"/>
          <p:nvPr/>
        </p:nvSpPr>
        <p:spPr>
          <a:xfrm>
            <a:off x="340400" y="1659395"/>
            <a:ext cx="8498799" cy="646331"/>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303030"/>
                </a:solidFill>
                <a:effectLst/>
                <a:latin typeface="Arimo"/>
              </a:rPr>
              <a:t>A Flip Flop is a memory element that is capable of storing one bit of information.</a:t>
            </a:r>
          </a:p>
          <a:p>
            <a:pPr algn="l" fontAlgn="base">
              <a:buFont typeface="Arial" panose="020B0604020202020204" pitchFamily="34" charset="0"/>
              <a:buChar char="•"/>
            </a:pPr>
            <a:r>
              <a:rPr lang="en-US" b="0" i="0" dirty="0">
                <a:solidFill>
                  <a:srgbClr val="303030"/>
                </a:solidFill>
                <a:effectLst/>
                <a:latin typeface="Arimo"/>
              </a:rPr>
              <a:t>It is also called as a </a:t>
            </a:r>
            <a:r>
              <a:rPr lang="en-US" b="1" i="0" dirty="0">
                <a:solidFill>
                  <a:srgbClr val="303030"/>
                </a:solidFill>
                <a:effectLst/>
                <a:latin typeface="Arimo"/>
              </a:rPr>
              <a:t>Bistable Multivibrator</a:t>
            </a:r>
            <a:r>
              <a:rPr lang="en-US" b="0" i="0" dirty="0">
                <a:solidFill>
                  <a:srgbClr val="303030"/>
                </a:solidFill>
                <a:effectLst/>
                <a:latin typeface="Arimo"/>
              </a:rPr>
              <a:t> since it has two stable states either 0 or 1.</a:t>
            </a:r>
          </a:p>
        </p:txBody>
      </p:sp>
      <p:pic>
        <p:nvPicPr>
          <p:cNvPr id="26" name="Picture 25">
            <a:extLst>
              <a:ext uri="{FF2B5EF4-FFF2-40B4-BE49-F238E27FC236}">
                <a16:creationId xmlns:a16="http://schemas.microsoft.com/office/drawing/2014/main" xmlns="" id="{97AB3CA1-664D-4906-A1B6-977F54CD3101}"/>
              </a:ext>
            </a:extLst>
          </p:cNvPr>
          <p:cNvPicPr>
            <a:picLocks noChangeAspect="1"/>
          </p:cNvPicPr>
          <p:nvPr/>
        </p:nvPicPr>
        <p:blipFill>
          <a:blip r:embed="rId3"/>
          <a:stretch>
            <a:fillRect/>
          </a:stretch>
        </p:blipFill>
        <p:spPr>
          <a:xfrm>
            <a:off x="2171700" y="2514600"/>
            <a:ext cx="4800600" cy="3550345"/>
          </a:xfrm>
          <a:prstGeom prst="rect">
            <a:avLst/>
          </a:prstGeom>
        </p:spPr>
      </p:pic>
    </p:spTree>
    <p:extLst>
      <p:ext uri="{BB962C8B-B14F-4D97-AF65-F5344CB8AC3E}">
        <p14:creationId xmlns:p14="http://schemas.microsoft.com/office/powerpoint/2010/main" val="2317841274"/>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4" name="Picture 3">
            <a:extLst>
              <a:ext uri="{FF2B5EF4-FFF2-40B4-BE49-F238E27FC236}">
                <a16:creationId xmlns:a16="http://schemas.microsoft.com/office/drawing/2014/main" xmlns="" id="{47D5ED98-9440-4E0B-9D5B-9EB20D49F7E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307975" y="1431715"/>
            <a:ext cx="4679290" cy="2167464"/>
          </a:xfrm>
          <a:prstGeom prst="rect">
            <a:avLst/>
          </a:prstGeom>
        </p:spPr>
      </p:pic>
      <p:pic>
        <p:nvPicPr>
          <p:cNvPr id="6" name="Picture 5">
            <a:extLst>
              <a:ext uri="{FF2B5EF4-FFF2-40B4-BE49-F238E27FC236}">
                <a16:creationId xmlns:a16="http://schemas.microsoft.com/office/drawing/2014/main" xmlns="" id="{D1500B12-E3FA-43FE-8551-8D45CE6524A4}"/>
              </a:ext>
            </a:extLst>
          </p:cNvPr>
          <p:cNvPicPr>
            <a:picLocks noChangeAspect="1"/>
          </p:cNvPicPr>
          <p:nvPr/>
        </p:nvPicPr>
        <p:blipFill>
          <a:blip r:embed="rId5">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4264025" y="3409545"/>
            <a:ext cx="4572000" cy="3218975"/>
          </a:xfrm>
          <a:prstGeom prst="rect">
            <a:avLst/>
          </a:prstGeom>
        </p:spPr>
      </p:pic>
      <p:sp>
        <p:nvSpPr>
          <p:cNvPr id="7" name="TextBox 6">
            <a:extLst>
              <a:ext uri="{FF2B5EF4-FFF2-40B4-BE49-F238E27FC236}">
                <a16:creationId xmlns:a16="http://schemas.microsoft.com/office/drawing/2014/main" xmlns="" id="{497BD3D6-CC5F-44F0-BC76-C16F7B92CCAE}"/>
              </a:ext>
            </a:extLst>
          </p:cNvPr>
          <p:cNvSpPr txBox="1"/>
          <p:nvPr/>
        </p:nvSpPr>
        <p:spPr>
          <a:xfrm rot="5400000">
            <a:off x="4528651" y="2219751"/>
            <a:ext cx="1980029" cy="369332"/>
          </a:xfrm>
          <a:prstGeom prst="rect">
            <a:avLst/>
          </a:prstGeom>
          <a:noFill/>
        </p:spPr>
        <p:txBody>
          <a:bodyPr wrap="none" rtlCol="0">
            <a:spAutoFit/>
          </a:bodyPr>
          <a:lstStyle/>
          <a:p>
            <a:r>
              <a:rPr lang="en-US" dirty="0"/>
              <a:t>Using NOR gates</a:t>
            </a:r>
            <a:endParaRPr lang="hi-IN" dirty="0"/>
          </a:p>
        </p:txBody>
      </p:sp>
      <p:sp>
        <p:nvSpPr>
          <p:cNvPr id="12" name="TextBox 11">
            <a:extLst>
              <a:ext uri="{FF2B5EF4-FFF2-40B4-BE49-F238E27FC236}">
                <a16:creationId xmlns:a16="http://schemas.microsoft.com/office/drawing/2014/main" xmlns="" id="{73F3A045-F060-477B-A84B-FC149818ED35}"/>
              </a:ext>
            </a:extLst>
          </p:cNvPr>
          <p:cNvSpPr txBox="1"/>
          <p:nvPr/>
        </p:nvSpPr>
        <p:spPr>
          <a:xfrm rot="16200000">
            <a:off x="2781721" y="4762080"/>
            <a:ext cx="2121093" cy="369332"/>
          </a:xfrm>
          <a:prstGeom prst="rect">
            <a:avLst/>
          </a:prstGeom>
          <a:noFill/>
        </p:spPr>
        <p:txBody>
          <a:bodyPr wrap="none" rtlCol="0">
            <a:spAutoFit/>
          </a:bodyPr>
          <a:lstStyle/>
          <a:p>
            <a:r>
              <a:rPr lang="en-US" dirty="0"/>
              <a:t>Using NAND gates</a:t>
            </a:r>
            <a:endParaRPr lang="hi-IN" dirty="0"/>
          </a:p>
        </p:txBody>
      </p:sp>
    </p:spTree>
    <p:extLst>
      <p:ext uri="{BB962C8B-B14F-4D97-AF65-F5344CB8AC3E}">
        <p14:creationId xmlns:p14="http://schemas.microsoft.com/office/powerpoint/2010/main" val="4213633710"/>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2" name="Rectangle 17"/>
          <p:cNvSpPr>
            <a:spLocks noChangeArrowheads="1"/>
          </p:cNvSpPr>
          <p:nvPr/>
        </p:nvSpPr>
        <p:spPr bwMode="auto">
          <a:xfrm>
            <a:off x="446379" y="1434684"/>
            <a:ext cx="83756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defRPr/>
            </a:pPr>
            <a:r>
              <a:rPr lang="en-US" sz="2000" b="1" dirty="0">
                <a:latin typeface="+mn-lt"/>
                <a:cs typeface="Times New Roman" panose="02020603050405020304" pitchFamily="18" charset="0"/>
              </a:rPr>
              <a:t>Bistable Latch/RS Flip-flop: </a:t>
            </a:r>
            <a:r>
              <a:rPr lang="en-US" sz="1800" dirty="0">
                <a:latin typeface="+mn-lt"/>
              </a:rPr>
              <a:t>Circuit properties</a:t>
            </a:r>
          </a:p>
          <a:p>
            <a:pPr algn="just">
              <a:spcBef>
                <a:spcPct val="0"/>
              </a:spcBef>
              <a:buNone/>
              <a:defRPr/>
            </a:pPr>
            <a:endParaRPr lang="en-US" sz="1800" dirty="0">
              <a:latin typeface="+mn-lt"/>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grpSp>
        <p:nvGrpSpPr>
          <p:cNvPr id="2" name="Group 1">
            <a:extLst>
              <a:ext uri="{FF2B5EF4-FFF2-40B4-BE49-F238E27FC236}">
                <a16:creationId xmlns:a16="http://schemas.microsoft.com/office/drawing/2014/main" xmlns="" id="{87200F9C-2BA9-41AC-B28E-AE24A1A5D1F6}"/>
              </a:ext>
            </a:extLst>
          </p:cNvPr>
          <p:cNvGrpSpPr/>
          <p:nvPr/>
        </p:nvGrpSpPr>
        <p:grpSpPr>
          <a:xfrm>
            <a:off x="76200" y="177657"/>
            <a:ext cx="7464425" cy="5021263"/>
            <a:chOff x="155575" y="-144463"/>
            <a:chExt cx="8027893" cy="5902325"/>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pic>
          <p:nvPicPr>
            <p:cNvPr id="32" name="Picture 31">
              <a:extLst>
                <a:ext uri="{FF2B5EF4-FFF2-40B4-BE49-F238E27FC236}">
                  <a16:creationId xmlns:a16="http://schemas.microsoft.com/office/drawing/2014/main" xmlns="" id="{8E719EF4-7E24-4F46-A8CA-790D034FB7F8}"/>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81360" y="2717929"/>
              <a:ext cx="3010352" cy="1955630"/>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3449D1F4-DACE-4EB9-8993-A56815819592}"/>
                    </a:ext>
                  </a:extLst>
                </p:cNvPr>
                <p:cNvSpPr txBox="1"/>
                <p:nvPr/>
              </p:nvSpPr>
              <p:spPr>
                <a:xfrm>
                  <a:off x="773638" y="1891352"/>
                  <a:ext cx="2249975" cy="369909"/>
                </a:xfrm>
                <a:prstGeom prst="rect">
                  <a:avLst/>
                </a:prstGeom>
                <a:noFill/>
              </p:spPr>
              <p:txBody>
                <a:bodyPr wrap="none" rtlCol="0">
                  <a:spAutoFit/>
                </a:bodyPr>
                <a:lstStyle/>
                <a:p>
                  <a:r>
                    <a:rPr lang="en-US" dirty="0"/>
                    <a:t>Case I: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=1,</m:t>
                      </m:r>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=0</m:t>
                      </m:r>
                    </m:oMath>
                  </a14:m>
                  <a:endParaRPr lang="hi-IN" dirty="0"/>
                </a:p>
              </p:txBody>
            </p:sp>
          </mc:Choice>
          <mc:Fallback xmlns="">
            <p:sp>
              <p:nvSpPr>
                <p:cNvPr id="34" name="TextBox 33">
                  <a:extLst>
                    <a:ext uri="{FF2B5EF4-FFF2-40B4-BE49-F238E27FC236}">
                      <a16:creationId xmlns:a16="http://schemas.microsoft.com/office/drawing/2014/main" id="{3449D1F4-DACE-4EB9-8993-A56815819592}"/>
                    </a:ext>
                  </a:extLst>
                </p:cNvPr>
                <p:cNvSpPr txBox="1">
                  <a:spLocks noRot="1" noChangeAspect="1" noMove="1" noResize="1" noEditPoints="1" noAdjustHandles="1" noChangeArrowheads="1" noChangeShapeType="1" noTextEdit="1"/>
                </p:cNvSpPr>
                <p:nvPr/>
              </p:nvSpPr>
              <p:spPr>
                <a:xfrm>
                  <a:off x="773638" y="1891352"/>
                  <a:ext cx="2249975" cy="369909"/>
                </a:xfrm>
                <a:prstGeom prst="rect">
                  <a:avLst/>
                </a:prstGeom>
                <a:blipFill>
                  <a:blip r:embed="rId5"/>
                  <a:stretch>
                    <a:fillRect l="-2624" t="-7692" r="-6122" b="-4807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xmlns="" id="{3BA7409A-9E56-4B18-B017-9E3D02116335}"/>
                    </a:ext>
                  </a:extLst>
                </p:cNvPr>
                <p:cNvSpPr txBox="1"/>
                <p:nvPr/>
              </p:nvSpPr>
              <p:spPr>
                <a:xfrm>
                  <a:off x="3023613" y="4376300"/>
                  <a:ext cx="84061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=0</m:t>
                        </m:r>
                      </m:oMath>
                    </m:oMathPara>
                  </a14:m>
                  <a:endParaRPr lang="hi-IN" dirty="0"/>
                </a:p>
              </p:txBody>
            </p:sp>
          </mc:Choice>
          <mc:Fallback xmlns="">
            <p:sp>
              <p:nvSpPr>
                <p:cNvPr id="41" name="TextBox 40">
                  <a:extLst>
                    <a:ext uri="{FF2B5EF4-FFF2-40B4-BE49-F238E27FC236}">
                      <a16:creationId xmlns:a16="http://schemas.microsoft.com/office/drawing/2014/main" id="{3BA7409A-9E56-4B18-B017-9E3D02116335}"/>
                    </a:ext>
                  </a:extLst>
                </p:cNvPr>
                <p:cNvSpPr txBox="1">
                  <a:spLocks noRot="1" noChangeAspect="1" noMove="1" noResize="1" noEditPoints="1" noAdjustHandles="1" noChangeArrowheads="1" noChangeShapeType="1" noTextEdit="1"/>
                </p:cNvSpPr>
                <p:nvPr/>
              </p:nvSpPr>
              <p:spPr>
                <a:xfrm>
                  <a:off x="3023613" y="4376300"/>
                  <a:ext cx="840615" cy="369909"/>
                </a:xfrm>
                <a:prstGeom prst="rect">
                  <a:avLst/>
                </a:prstGeom>
                <a:blipFill>
                  <a:blip r:embed="rId6"/>
                  <a:stretch>
                    <a:fillRect l="-781" b="-32692"/>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xmlns="" id="{394CFAFF-FD08-4DD0-A284-F8264F6599E0}"/>
                    </a:ext>
                  </a:extLst>
                </p:cNvPr>
                <p:cNvSpPr txBox="1"/>
                <p:nvPr/>
              </p:nvSpPr>
              <p:spPr>
                <a:xfrm>
                  <a:off x="721154" y="2644702"/>
                  <a:ext cx="84061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=0</m:t>
                        </m:r>
                      </m:oMath>
                    </m:oMathPara>
                  </a14:m>
                  <a:endParaRPr lang="hi-IN" dirty="0"/>
                </a:p>
              </p:txBody>
            </p:sp>
          </mc:Choice>
          <mc:Fallback xmlns="">
            <p:sp>
              <p:nvSpPr>
                <p:cNvPr id="42" name="TextBox 41">
                  <a:extLst>
                    <a:ext uri="{FF2B5EF4-FFF2-40B4-BE49-F238E27FC236}">
                      <a16:creationId xmlns:a16="http://schemas.microsoft.com/office/drawing/2014/main" id="{394CFAFF-FD08-4DD0-A284-F8264F6599E0}"/>
                    </a:ext>
                  </a:extLst>
                </p:cNvPr>
                <p:cNvSpPr txBox="1">
                  <a:spLocks noRot="1" noChangeAspect="1" noMove="1" noResize="1" noEditPoints="1" noAdjustHandles="1" noChangeArrowheads="1" noChangeShapeType="1" noTextEdit="1"/>
                </p:cNvSpPr>
                <p:nvPr/>
              </p:nvSpPr>
              <p:spPr>
                <a:xfrm>
                  <a:off x="721154" y="2644702"/>
                  <a:ext cx="840615" cy="369909"/>
                </a:xfrm>
                <a:prstGeom prst="rect">
                  <a:avLst/>
                </a:prstGeom>
                <a:blipFill>
                  <a:blip r:embed="rId7"/>
                  <a:stretch>
                    <a:fillRect l="-781" b="-32692"/>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xmlns="" id="{9ED198A2-EF48-46CF-8923-3D75DE14CCE8}"/>
                    </a:ext>
                  </a:extLst>
                </p:cNvPr>
                <p:cNvSpPr txBox="1"/>
                <p:nvPr/>
              </p:nvSpPr>
              <p:spPr>
                <a:xfrm>
                  <a:off x="3021436" y="2645279"/>
                  <a:ext cx="831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=1</m:t>
                        </m:r>
                      </m:oMath>
                    </m:oMathPara>
                  </a14:m>
                  <a:endParaRPr lang="hi-IN" dirty="0"/>
                </a:p>
              </p:txBody>
            </p:sp>
          </mc:Choice>
          <mc:Fallback xmlns="">
            <p:sp>
              <p:nvSpPr>
                <p:cNvPr id="43" name="TextBox 42">
                  <a:extLst>
                    <a:ext uri="{FF2B5EF4-FFF2-40B4-BE49-F238E27FC236}">
                      <a16:creationId xmlns:a16="http://schemas.microsoft.com/office/drawing/2014/main" id="{9ED198A2-EF48-46CF-8923-3D75DE14CCE8}"/>
                    </a:ext>
                  </a:extLst>
                </p:cNvPr>
                <p:cNvSpPr txBox="1">
                  <a:spLocks noRot="1" noChangeAspect="1" noMove="1" noResize="1" noEditPoints="1" noAdjustHandles="1" noChangeArrowheads="1" noChangeShapeType="1" noTextEdit="1"/>
                </p:cNvSpPr>
                <p:nvPr/>
              </p:nvSpPr>
              <p:spPr>
                <a:xfrm>
                  <a:off x="3021436" y="2645279"/>
                  <a:ext cx="831551" cy="369332"/>
                </a:xfrm>
                <a:prstGeom prst="rect">
                  <a:avLst/>
                </a:prstGeom>
                <a:blipFill>
                  <a:blip r:embed="rId8"/>
                  <a:stretch>
                    <a:fillRect l="-1587" b="-30769"/>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xmlns="" id="{3CBA5EA3-62F8-40D5-9F11-92021BE87A8A}"/>
                    </a:ext>
                  </a:extLst>
                </p:cNvPr>
                <p:cNvSpPr txBox="1"/>
                <p:nvPr/>
              </p:nvSpPr>
              <p:spPr>
                <a:xfrm>
                  <a:off x="716244" y="4376300"/>
                  <a:ext cx="831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=1</m:t>
                        </m:r>
                      </m:oMath>
                    </m:oMathPara>
                  </a14:m>
                  <a:endParaRPr lang="hi-IN" dirty="0"/>
                </a:p>
              </p:txBody>
            </p:sp>
          </mc:Choice>
          <mc:Fallback xmlns="">
            <p:sp>
              <p:nvSpPr>
                <p:cNvPr id="44" name="TextBox 43">
                  <a:extLst>
                    <a:ext uri="{FF2B5EF4-FFF2-40B4-BE49-F238E27FC236}">
                      <a16:creationId xmlns:a16="http://schemas.microsoft.com/office/drawing/2014/main" id="{3CBA5EA3-62F8-40D5-9F11-92021BE87A8A}"/>
                    </a:ext>
                  </a:extLst>
                </p:cNvPr>
                <p:cNvSpPr txBox="1">
                  <a:spLocks noRot="1" noChangeAspect="1" noMove="1" noResize="1" noEditPoints="1" noAdjustHandles="1" noChangeArrowheads="1" noChangeShapeType="1" noTextEdit="1"/>
                </p:cNvSpPr>
                <p:nvPr/>
              </p:nvSpPr>
              <p:spPr>
                <a:xfrm>
                  <a:off x="716244" y="4376300"/>
                  <a:ext cx="831551" cy="369332"/>
                </a:xfrm>
                <a:prstGeom prst="rect">
                  <a:avLst/>
                </a:prstGeom>
                <a:blipFill>
                  <a:blip r:embed="rId9"/>
                  <a:stretch>
                    <a:fillRect l="-1575" b="-30769"/>
                  </a:stretch>
                </a:blipFill>
              </p:spPr>
              <p:txBody>
                <a:bodyPr/>
                <a:lstStyle/>
                <a:p>
                  <a:r>
                    <a:rPr lang="hi-IN">
                      <a:noFill/>
                    </a:rPr>
                    <a:t> </a:t>
                  </a:r>
                </a:p>
              </p:txBody>
            </p:sp>
          </mc:Fallback>
        </mc:AlternateContent>
        <p:pic>
          <p:nvPicPr>
            <p:cNvPr id="45" name="Picture 44">
              <a:extLst>
                <a:ext uri="{FF2B5EF4-FFF2-40B4-BE49-F238E27FC236}">
                  <a16:creationId xmlns:a16="http://schemas.microsoft.com/office/drawing/2014/main" xmlns="" id="{7B9DEF0E-1F6D-493E-B82C-EFE49C3BAC7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837666" y="2775639"/>
              <a:ext cx="3010352" cy="1955630"/>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xmlns="" id="{291AE318-3DF5-4C0D-95CF-DDF3C6289C1C}"/>
                    </a:ext>
                  </a:extLst>
                </p:cNvPr>
                <p:cNvSpPr txBox="1"/>
                <p:nvPr/>
              </p:nvSpPr>
              <p:spPr>
                <a:xfrm>
                  <a:off x="5092878" y="1963425"/>
                  <a:ext cx="2314095" cy="369909"/>
                </a:xfrm>
                <a:prstGeom prst="rect">
                  <a:avLst/>
                </a:prstGeom>
                <a:noFill/>
              </p:spPr>
              <p:txBody>
                <a:bodyPr wrap="none" rtlCol="0">
                  <a:spAutoFit/>
                </a:bodyPr>
                <a:lstStyle/>
                <a:p>
                  <a:r>
                    <a:rPr lang="en-US" dirty="0"/>
                    <a:t>Case II: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=0,</m:t>
                      </m:r>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=1</m:t>
                      </m:r>
                    </m:oMath>
                  </a14:m>
                  <a:endParaRPr lang="hi-IN" dirty="0"/>
                </a:p>
              </p:txBody>
            </p:sp>
          </mc:Choice>
          <mc:Fallback xmlns="">
            <p:sp>
              <p:nvSpPr>
                <p:cNvPr id="46" name="TextBox 45">
                  <a:extLst>
                    <a:ext uri="{FF2B5EF4-FFF2-40B4-BE49-F238E27FC236}">
                      <a16:creationId xmlns:a16="http://schemas.microsoft.com/office/drawing/2014/main" id="{291AE318-3DF5-4C0D-95CF-DDF3C6289C1C}"/>
                    </a:ext>
                  </a:extLst>
                </p:cNvPr>
                <p:cNvSpPr txBox="1">
                  <a:spLocks noRot="1" noChangeAspect="1" noMove="1" noResize="1" noEditPoints="1" noAdjustHandles="1" noChangeArrowheads="1" noChangeShapeType="1" noTextEdit="1"/>
                </p:cNvSpPr>
                <p:nvPr/>
              </p:nvSpPr>
              <p:spPr>
                <a:xfrm>
                  <a:off x="5092878" y="1963425"/>
                  <a:ext cx="2314095" cy="369909"/>
                </a:xfrm>
                <a:prstGeom prst="rect">
                  <a:avLst/>
                </a:prstGeom>
                <a:blipFill>
                  <a:blip r:embed="rId10"/>
                  <a:stretch>
                    <a:fillRect l="-2550" t="-7692" r="-5949" b="-48077"/>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xmlns="" id="{F7CD8363-8F3D-4818-A756-AE8344C30F95}"/>
                    </a:ext>
                  </a:extLst>
                </p:cNvPr>
                <p:cNvSpPr txBox="1"/>
                <p:nvPr/>
              </p:nvSpPr>
              <p:spPr>
                <a:xfrm>
                  <a:off x="7342853" y="4448373"/>
                  <a:ext cx="84061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=1</m:t>
                        </m:r>
                      </m:oMath>
                    </m:oMathPara>
                  </a14:m>
                  <a:endParaRPr lang="hi-IN" dirty="0"/>
                </a:p>
              </p:txBody>
            </p:sp>
          </mc:Choice>
          <mc:Fallback xmlns="">
            <p:sp>
              <p:nvSpPr>
                <p:cNvPr id="47" name="TextBox 46">
                  <a:extLst>
                    <a:ext uri="{FF2B5EF4-FFF2-40B4-BE49-F238E27FC236}">
                      <a16:creationId xmlns:a16="http://schemas.microsoft.com/office/drawing/2014/main" id="{F7CD8363-8F3D-4818-A756-AE8344C30F95}"/>
                    </a:ext>
                  </a:extLst>
                </p:cNvPr>
                <p:cNvSpPr txBox="1">
                  <a:spLocks noRot="1" noChangeAspect="1" noMove="1" noResize="1" noEditPoints="1" noAdjustHandles="1" noChangeArrowheads="1" noChangeShapeType="1" noTextEdit="1"/>
                </p:cNvSpPr>
                <p:nvPr/>
              </p:nvSpPr>
              <p:spPr>
                <a:xfrm>
                  <a:off x="7342853" y="4448373"/>
                  <a:ext cx="840615" cy="369909"/>
                </a:xfrm>
                <a:prstGeom prst="rect">
                  <a:avLst/>
                </a:prstGeom>
                <a:blipFill>
                  <a:blip r:embed="rId11"/>
                  <a:stretch>
                    <a:fillRect l="-781" b="-32692"/>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xmlns="" id="{E7690761-C474-4180-8891-E514AFFAD5B9}"/>
                    </a:ext>
                  </a:extLst>
                </p:cNvPr>
                <p:cNvSpPr txBox="1"/>
                <p:nvPr/>
              </p:nvSpPr>
              <p:spPr>
                <a:xfrm>
                  <a:off x="5040394" y="2716775"/>
                  <a:ext cx="840615"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=1</m:t>
                        </m:r>
                      </m:oMath>
                    </m:oMathPara>
                  </a14:m>
                  <a:endParaRPr lang="hi-IN" dirty="0"/>
                </a:p>
              </p:txBody>
            </p:sp>
          </mc:Choice>
          <mc:Fallback xmlns="">
            <p:sp>
              <p:nvSpPr>
                <p:cNvPr id="48" name="TextBox 47">
                  <a:extLst>
                    <a:ext uri="{FF2B5EF4-FFF2-40B4-BE49-F238E27FC236}">
                      <a16:creationId xmlns:a16="http://schemas.microsoft.com/office/drawing/2014/main" id="{E7690761-C474-4180-8891-E514AFFAD5B9}"/>
                    </a:ext>
                  </a:extLst>
                </p:cNvPr>
                <p:cNvSpPr txBox="1">
                  <a:spLocks noRot="1" noChangeAspect="1" noMove="1" noResize="1" noEditPoints="1" noAdjustHandles="1" noChangeArrowheads="1" noChangeShapeType="1" noTextEdit="1"/>
                </p:cNvSpPr>
                <p:nvPr/>
              </p:nvSpPr>
              <p:spPr>
                <a:xfrm>
                  <a:off x="5040394" y="2716775"/>
                  <a:ext cx="840615" cy="369909"/>
                </a:xfrm>
                <a:prstGeom prst="rect">
                  <a:avLst/>
                </a:prstGeom>
                <a:blipFill>
                  <a:blip r:embed="rId12"/>
                  <a:stretch>
                    <a:fillRect l="-781" b="-32692"/>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xmlns="" id="{BDF91E6B-45E8-483F-BE48-B502AA7BDE8D}"/>
                    </a:ext>
                  </a:extLst>
                </p:cNvPr>
                <p:cNvSpPr txBox="1"/>
                <p:nvPr/>
              </p:nvSpPr>
              <p:spPr>
                <a:xfrm>
                  <a:off x="7340676" y="2717352"/>
                  <a:ext cx="831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=0</m:t>
                        </m:r>
                      </m:oMath>
                    </m:oMathPara>
                  </a14:m>
                  <a:endParaRPr lang="hi-IN" dirty="0"/>
                </a:p>
              </p:txBody>
            </p:sp>
          </mc:Choice>
          <mc:Fallback xmlns="">
            <p:sp>
              <p:nvSpPr>
                <p:cNvPr id="49" name="TextBox 48">
                  <a:extLst>
                    <a:ext uri="{FF2B5EF4-FFF2-40B4-BE49-F238E27FC236}">
                      <a16:creationId xmlns:a16="http://schemas.microsoft.com/office/drawing/2014/main" id="{BDF91E6B-45E8-483F-BE48-B502AA7BDE8D}"/>
                    </a:ext>
                  </a:extLst>
                </p:cNvPr>
                <p:cNvSpPr txBox="1">
                  <a:spLocks noRot="1" noChangeAspect="1" noMove="1" noResize="1" noEditPoints="1" noAdjustHandles="1" noChangeArrowheads="1" noChangeShapeType="1" noTextEdit="1"/>
                </p:cNvSpPr>
                <p:nvPr/>
              </p:nvSpPr>
              <p:spPr>
                <a:xfrm>
                  <a:off x="7340676" y="2717352"/>
                  <a:ext cx="831551" cy="369332"/>
                </a:xfrm>
                <a:prstGeom prst="rect">
                  <a:avLst/>
                </a:prstGeom>
                <a:blipFill>
                  <a:blip r:embed="rId13"/>
                  <a:stretch>
                    <a:fillRect l="-1575" b="-31373"/>
                  </a:stretch>
                </a:blipFill>
              </p:spPr>
              <p:txBody>
                <a:bodyPr/>
                <a:lstStyle/>
                <a:p>
                  <a:r>
                    <a:rPr lang="hi-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xmlns="" id="{AA204013-9B8D-4C25-9FAB-2B79233FC302}"/>
                    </a:ext>
                  </a:extLst>
                </p:cNvPr>
                <p:cNvSpPr txBox="1"/>
                <p:nvPr/>
              </p:nvSpPr>
              <p:spPr>
                <a:xfrm>
                  <a:off x="5035484" y="4448373"/>
                  <a:ext cx="83155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=0</m:t>
                        </m:r>
                      </m:oMath>
                    </m:oMathPara>
                  </a14:m>
                  <a:endParaRPr lang="hi-IN" dirty="0"/>
                </a:p>
              </p:txBody>
            </p:sp>
          </mc:Choice>
          <mc:Fallback xmlns="">
            <p:sp>
              <p:nvSpPr>
                <p:cNvPr id="50" name="TextBox 49">
                  <a:extLst>
                    <a:ext uri="{FF2B5EF4-FFF2-40B4-BE49-F238E27FC236}">
                      <a16:creationId xmlns:a16="http://schemas.microsoft.com/office/drawing/2014/main" id="{AA204013-9B8D-4C25-9FAB-2B79233FC302}"/>
                    </a:ext>
                  </a:extLst>
                </p:cNvPr>
                <p:cNvSpPr txBox="1">
                  <a:spLocks noRot="1" noChangeAspect="1" noMove="1" noResize="1" noEditPoints="1" noAdjustHandles="1" noChangeArrowheads="1" noChangeShapeType="1" noTextEdit="1"/>
                </p:cNvSpPr>
                <p:nvPr/>
              </p:nvSpPr>
              <p:spPr>
                <a:xfrm>
                  <a:off x="5035484" y="4448373"/>
                  <a:ext cx="831551" cy="369332"/>
                </a:xfrm>
                <a:prstGeom prst="rect">
                  <a:avLst/>
                </a:prstGeom>
                <a:blipFill>
                  <a:blip r:embed="rId14"/>
                  <a:stretch>
                    <a:fillRect l="-1575" b="-30769"/>
                  </a:stretch>
                </a:blipFill>
              </p:spPr>
              <p:txBody>
                <a:bodyPr/>
                <a:lstStyle/>
                <a:p>
                  <a:r>
                    <a:rPr lang="hi-IN">
                      <a:noFill/>
                    </a:rPr>
                    <a:t> </a:t>
                  </a:r>
                </a:p>
              </p:txBody>
            </p:sp>
          </mc:Fallback>
        </mc:AlternateContent>
        <p:sp>
          <p:nvSpPr>
            <p:cNvPr id="51" name="TextBox 50">
              <a:extLst>
                <a:ext uri="{FF2B5EF4-FFF2-40B4-BE49-F238E27FC236}">
                  <a16:creationId xmlns:a16="http://schemas.microsoft.com/office/drawing/2014/main" xmlns="" id="{87C98EE8-F061-4C6C-A49B-926EBC6BCA77}"/>
                </a:ext>
              </a:extLst>
            </p:cNvPr>
            <p:cNvSpPr txBox="1"/>
            <p:nvPr/>
          </p:nvSpPr>
          <p:spPr>
            <a:xfrm>
              <a:off x="3343623" y="5388530"/>
              <a:ext cx="1744901" cy="369332"/>
            </a:xfrm>
            <a:prstGeom prst="rect">
              <a:avLst/>
            </a:prstGeom>
            <a:noFill/>
          </p:spPr>
          <p:txBody>
            <a:bodyPr wrap="none" rtlCol="0">
              <a:spAutoFit/>
            </a:bodyPr>
            <a:lstStyle/>
            <a:p>
              <a:r>
                <a:rPr lang="en-US" dirty="0"/>
                <a:t>NAND-GATES </a:t>
              </a:r>
              <a:endParaRPr lang="hi-IN" dirty="0"/>
            </a:p>
          </p:txBody>
        </p:sp>
        <p:cxnSp>
          <p:nvCxnSpPr>
            <p:cNvPr id="39" name="Straight Arrow Connector 38">
              <a:extLst>
                <a:ext uri="{FF2B5EF4-FFF2-40B4-BE49-F238E27FC236}">
                  <a16:creationId xmlns:a16="http://schemas.microsoft.com/office/drawing/2014/main" xmlns="" id="{690941EE-820A-42B7-9823-FA2F93D6DFA8}"/>
                </a:ext>
              </a:extLst>
            </p:cNvPr>
            <p:cNvCxnSpPr>
              <a:cxnSpLocks/>
            </p:cNvCxnSpPr>
            <p:nvPr/>
          </p:nvCxnSpPr>
          <p:spPr>
            <a:xfrm flipV="1">
              <a:off x="4901305" y="4745632"/>
              <a:ext cx="965730" cy="714394"/>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xmlns="" id="{0BAE2AB9-BD49-4550-9AD3-FA7621F81E69}"/>
                </a:ext>
              </a:extLst>
            </p:cNvPr>
            <p:cNvCxnSpPr>
              <a:cxnSpLocks/>
              <a:stCxn id="51" idx="1"/>
              <a:endCxn id="32" idx="2"/>
            </p:cNvCxnSpPr>
            <p:nvPr/>
          </p:nvCxnSpPr>
          <p:spPr>
            <a:xfrm flipH="1" flipV="1">
              <a:off x="1986536" y="4673559"/>
              <a:ext cx="1357087" cy="89963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xmlns="" id="{98525610-D9C1-45DC-B2CF-08927CD600AF}"/>
                </a:ext>
              </a:extLst>
            </p:cNvPr>
            <p:cNvCxnSpPr>
              <a:cxnSpLocks/>
            </p:cNvCxnSpPr>
            <p:nvPr/>
          </p:nvCxnSpPr>
          <p:spPr>
            <a:xfrm flipV="1">
              <a:off x="4204768" y="3429000"/>
              <a:ext cx="324021" cy="1916816"/>
            </a:xfrm>
            <a:prstGeom prst="straightConnector1">
              <a:avLst/>
            </a:prstGeom>
            <a:ln w="28575">
              <a:prstDash val="dash"/>
              <a:tailEnd type="non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xmlns="" id="{0DF10CDC-35C2-4138-B8CB-773D495EB6CF}"/>
                </a:ext>
              </a:extLst>
            </p:cNvPr>
            <p:cNvCxnSpPr>
              <a:cxnSpLocks/>
            </p:cNvCxnSpPr>
            <p:nvPr/>
          </p:nvCxnSpPr>
          <p:spPr>
            <a:xfrm flipV="1">
              <a:off x="4528789" y="3276678"/>
              <a:ext cx="1345954" cy="193448"/>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xmlns="" id="{BF63F6C2-0D2A-44C0-8ABD-4B09F1B398E3}"/>
                </a:ext>
              </a:extLst>
            </p:cNvPr>
            <p:cNvCxnSpPr>
              <a:cxnSpLocks/>
            </p:cNvCxnSpPr>
            <p:nvPr/>
          </p:nvCxnSpPr>
          <p:spPr>
            <a:xfrm flipH="1" flipV="1">
              <a:off x="3760274" y="3753454"/>
              <a:ext cx="159611" cy="1550001"/>
            </a:xfrm>
            <a:prstGeom prst="straightConnector1">
              <a:avLst/>
            </a:prstGeom>
            <a:ln w="28575">
              <a:prstDash val="dash"/>
              <a:tailEnd type="non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xmlns="" id="{ED1DD583-0281-4D76-8AC3-1C00AE7D70D4}"/>
                </a:ext>
              </a:extLst>
            </p:cNvPr>
            <p:cNvCxnSpPr>
              <a:cxnSpLocks/>
            </p:cNvCxnSpPr>
            <p:nvPr/>
          </p:nvCxnSpPr>
          <p:spPr>
            <a:xfrm flipH="1" flipV="1">
              <a:off x="1986536" y="3268583"/>
              <a:ext cx="1756034" cy="536892"/>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11959145"/>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2" name="Rectangle 17"/>
          <p:cNvSpPr>
            <a:spLocks noChangeArrowheads="1"/>
          </p:cNvSpPr>
          <p:nvPr/>
        </p:nvSpPr>
        <p:spPr bwMode="auto">
          <a:xfrm>
            <a:off x="155575" y="1320841"/>
            <a:ext cx="837565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None/>
              <a:defRPr/>
            </a:pPr>
            <a:r>
              <a:rPr lang="en-US" sz="2000" b="1" dirty="0">
                <a:latin typeface="+mn-lt"/>
                <a:cs typeface="Times New Roman" panose="02020603050405020304" pitchFamily="18" charset="0"/>
              </a:rPr>
              <a:t>Bistable Latch/RS Flip-flop: </a:t>
            </a:r>
            <a:r>
              <a:rPr lang="en-US" sz="1800" dirty="0">
                <a:latin typeface="+mn-lt"/>
              </a:rPr>
              <a:t>Circuit Properties </a:t>
            </a:r>
          </a:p>
          <a:p>
            <a:pPr algn="just">
              <a:spcBef>
                <a:spcPct val="0"/>
              </a:spcBef>
              <a:buNone/>
              <a:defRPr/>
            </a:pPr>
            <a:endParaRPr lang="en-US" sz="1800" dirty="0">
              <a:latin typeface="+mn-lt"/>
            </a:endParaRPr>
          </a:p>
        </p:txBody>
      </p:sp>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xmlns="" id="{3449D1F4-DACE-4EB9-8993-A56815819592}"/>
                  </a:ext>
                </a:extLst>
              </p:cNvPr>
              <p:cNvSpPr txBox="1"/>
              <p:nvPr/>
            </p:nvSpPr>
            <p:spPr>
              <a:xfrm>
                <a:off x="446379" y="1726493"/>
                <a:ext cx="8361654" cy="1754904"/>
              </a:xfrm>
              <a:prstGeom prst="rect">
                <a:avLst/>
              </a:prstGeom>
              <a:noFill/>
            </p:spPr>
            <p:txBody>
              <a:bodyPr wrap="square" rtlCol="0">
                <a:spAutoFit/>
              </a:bodyPr>
              <a:lstStyle/>
              <a:p>
                <a:pPr marL="285750" indent="-285750">
                  <a:buFont typeface="Arial" panose="020B0604020202020204" pitchFamily="34" charset="0"/>
                  <a:buChar char="•"/>
                </a:pPr>
                <a:r>
                  <a:rPr lang="en-US" dirty="0"/>
                  <a:t>The outputs </a:t>
                </a:r>
                <a14:m>
                  <m:oMath xmlns:m="http://schemas.openxmlformats.org/officeDocument/2006/math">
                    <m:r>
                      <a:rPr lang="en-US" b="0" i="1" smtClean="0">
                        <a:latin typeface="Cambria Math" panose="02040503050406030204" pitchFamily="18" charset="0"/>
                      </a:rPr>
                      <m:t>𝑄</m:t>
                    </m:r>
                  </m:oMath>
                </a14:m>
                <a:r>
                  <a:rPr lang="en-US" dirty="0"/>
                  <a:t> and </a:t>
                </a:r>
                <a14:m>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𝑄</m:t>
                        </m:r>
                      </m:e>
                    </m:acc>
                    <m:r>
                      <a:rPr lang="en-US" b="0" i="1" smtClean="0">
                        <a:latin typeface="Cambria Math" panose="02040503050406030204" pitchFamily="18" charset="0"/>
                      </a:rPr>
                      <m:t> </m:t>
                    </m:r>
                  </m:oMath>
                </a14:m>
                <a:r>
                  <a:rPr lang="en-US" dirty="0"/>
                  <a:t>are always complementary.</a:t>
                </a:r>
              </a:p>
              <a:p>
                <a:pPr marL="285750" indent="-285750">
                  <a:buFont typeface="Arial" panose="020B0604020202020204" pitchFamily="34" charset="0"/>
                  <a:buChar char="•"/>
                </a:pPr>
                <a:r>
                  <a:rPr lang="en-US" dirty="0"/>
                  <a:t>The circuits has two stable states. One state is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=1</m:t>
                    </m:r>
                  </m:oMath>
                </a14:m>
                <a:r>
                  <a:rPr lang="en-US" dirty="0"/>
                  <a:t> (Set state), </a:t>
                </a:r>
              </a:p>
              <a:p>
                <a:r>
                  <a:rPr lang="en-US" dirty="0"/>
                  <a:t>     Another is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=0</m:t>
                    </m:r>
                  </m:oMath>
                </a14:m>
                <a:r>
                  <a:rPr lang="en-US" dirty="0"/>
                  <a:t> (Reset state). </a:t>
                </a:r>
              </a:p>
              <a:p>
                <a:pPr marL="285750" indent="-285750">
                  <a:buFont typeface="Arial" panose="020B0604020202020204" pitchFamily="34" charset="0"/>
                  <a:buChar char="•"/>
                </a:pPr>
                <a:r>
                  <a:rPr lang="en-US" dirty="0"/>
                  <a:t>The circuits continues to be in the same state, zero or one. </a:t>
                </a:r>
              </a:p>
              <a:p>
                <a:pPr marL="285750" indent="-285750">
                  <a:buFont typeface="Arial" panose="020B0604020202020204" pitchFamily="34" charset="0"/>
                  <a:buChar char="•"/>
                </a:pPr>
                <a:endParaRPr lang="en-US" dirty="0"/>
              </a:p>
              <a:p>
                <a:r>
                  <a:rPr lang="en-US" b="1" dirty="0"/>
                  <a:t>How to store the desired bit ? </a:t>
                </a:r>
                <a:endParaRPr lang="hi-IN" b="1" dirty="0"/>
              </a:p>
            </p:txBody>
          </p:sp>
        </mc:Choice>
        <mc:Fallback xmlns="">
          <p:sp>
            <p:nvSpPr>
              <p:cNvPr id="34" name="TextBox 33">
                <a:extLst>
                  <a:ext uri="{FF2B5EF4-FFF2-40B4-BE49-F238E27FC236}">
                    <a16:creationId xmlns:a16="http://schemas.microsoft.com/office/drawing/2014/main" id="{3449D1F4-DACE-4EB9-8993-A56815819592}"/>
                  </a:ext>
                </a:extLst>
              </p:cNvPr>
              <p:cNvSpPr txBox="1">
                <a:spLocks noRot="1" noChangeAspect="1" noMove="1" noResize="1" noEditPoints="1" noAdjustHandles="1" noChangeArrowheads="1" noChangeShapeType="1" noTextEdit="1"/>
              </p:cNvSpPr>
              <p:nvPr/>
            </p:nvSpPr>
            <p:spPr>
              <a:xfrm>
                <a:off x="446379" y="1726493"/>
                <a:ext cx="8361654" cy="1754904"/>
              </a:xfrm>
              <a:prstGeom prst="rect">
                <a:avLst/>
              </a:prstGeom>
              <a:blipFill>
                <a:blip r:embed="rId3"/>
                <a:stretch>
                  <a:fillRect l="-583" t="-1389" b="-4861"/>
                </a:stretch>
              </a:blipFill>
            </p:spPr>
            <p:txBody>
              <a:bodyPr/>
              <a:lstStyle/>
              <a:p>
                <a:r>
                  <a:rPr lang="hi-IN">
                    <a:noFill/>
                  </a:rPr>
                  <a:t> </a:t>
                </a:r>
              </a:p>
            </p:txBody>
          </p:sp>
        </mc:Fallback>
      </mc:AlternateContent>
      <p:pic>
        <p:nvPicPr>
          <p:cNvPr id="3" name="Picture 2">
            <a:extLst>
              <a:ext uri="{FF2B5EF4-FFF2-40B4-BE49-F238E27FC236}">
                <a16:creationId xmlns:a16="http://schemas.microsoft.com/office/drawing/2014/main" xmlns="" id="{E7F9F4EA-4A13-4CAC-8544-C2F1FDDFFE5C}"/>
              </a:ext>
            </a:extLst>
          </p:cNvPr>
          <p:cNvPicPr>
            <a:picLocks noChangeAspect="1"/>
          </p:cNvPicPr>
          <p:nvPr/>
        </p:nvPicPr>
        <p:blipFill>
          <a:blip r:embed="rId4">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437470" y="3604567"/>
            <a:ext cx="5340324" cy="2332199"/>
          </a:xfrm>
          <a:prstGeom prst="rect">
            <a:avLst/>
          </a:prstGeom>
        </p:spPr>
      </p:pic>
      <p:sp>
        <p:nvSpPr>
          <p:cNvPr id="2" name="TextBox 1">
            <a:extLst>
              <a:ext uri="{FF2B5EF4-FFF2-40B4-BE49-F238E27FC236}">
                <a16:creationId xmlns:a16="http://schemas.microsoft.com/office/drawing/2014/main" xmlns="" id="{29D504E4-FE0C-4179-B9A4-FA2A8FEEDF2F}"/>
              </a:ext>
            </a:extLst>
          </p:cNvPr>
          <p:cNvSpPr txBox="1"/>
          <p:nvPr/>
        </p:nvSpPr>
        <p:spPr>
          <a:xfrm>
            <a:off x="208782" y="4586000"/>
            <a:ext cx="2743200" cy="369332"/>
          </a:xfrm>
          <a:prstGeom prst="rect">
            <a:avLst/>
          </a:prstGeom>
          <a:noFill/>
        </p:spPr>
        <p:txBody>
          <a:bodyPr wrap="square" rtlCol="0">
            <a:spAutoFit/>
          </a:bodyPr>
          <a:lstStyle/>
          <a:p>
            <a:r>
              <a:rPr lang="en-US" dirty="0"/>
              <a:t>Used to enter desired bit</a:t>
            </a:r>
            <a:endParaRPr lang="hi-IN" dirty="0"/>
          </a:p>
        </p:txBody>
      </p:sp>
      <p:cxnSp>
        <p:nvCxnSpPr>
          <p:cNvPr id="5" name="Straight Arrow Connector 4">
            <a:extLst>
              <a:ext uri="{FF2B5EF4-FFF2-40B4-BE49-F238E27FC236}">
                <a16:creationId xmlns:a16="http://schemas.microsoft.com/office/drawing/2014/main" xmlns="" id="{4BC22020-0947-4025-9832-91C5960C7C0E}"/>
              </a:ext>
            </a:extLst>
          </p:cNvPr>
          <p:cNvCxnSpPr>
            <a:cxnSpLocks/>
          </p:cNvCxnSpPr>
          <p:nvPr/>
        </p:nvCxnSpPr>
        <p:spPr>
          <a:xfrm flipV="1">
            <a:off x="1394023" y="4290367"/>
            <a:ext cx="262647" cy="295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xmlns="" id="{5ED6E76A-B7AF-44E6-9385-3773E867A576}"/>
              </a:ext>
            </a:extLst>
          </p:cNvPr>
          <p:cNvCxnSpPr>
            <a:cxnSpLocks/>
          </p:cNvCxnSpPr>
          <p:nvPr/>
        </p:nvCxnSpPr>
        <p:spPr>
          <a:xfrm>
            <a:off x="1382674" y="4955332"/>
            <a:ext cx="273996" cy="295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2" name="Picture 2">
            <a:extLst>
              <a:ext uri="{FF2B5EF4-FFF2-40B4-BE49-F238E27FC236}">
                <a16:creationId xmlns:a16="http://schemas.microsoft.com/office/drawing/2014/main" xmlns="" id="{A7B635C9-777B-4053-B3C2-3A2630EB6642}"/>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5948158" y="4980019"/>
            <a:ext cx="3195842" cy="18085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9056097B-8E69-465C-B3DD-945713B2EFCF}"/>
              </a:ext>
            </a:extLst>
          </p:cNvPr>
          <p:cNvSpPr txBox="1"/>
          <p:nvPr/>
        </p:nvSpPr>
        <p:spPr>
          <a:xfrm>
            <a:off x="5204563" y="5695712"/>
            <a:ext cx="1603837" cy="369332"/>
          </a:xfrm>
          <a:prstGeom prst="rect">
            <a:avLst/>
          </a:prstGeom>
          <a:noFill/>
        </p:spPr>
        <p:txBody>
          <a:bodyPr wrap="none" rtlCol="0">
            <a:spAutoFit/>
          </a:bodyPr>
          <a:lstStyle/>
          <a:p>
            <a:r>
              <a:rPr lang="en-US" dirty="0"/>
              <a:t>NOR-GATES </a:t>
            </a:r>
            <a:endParaRPr lang="hi-IN" dirty="0"/>
          </a:p>
        </p:txBody>
      </p:sp>
      <p:cxnSp>
        <p:nvCxnSpPr>
          <p:cNvPr id="14" name="Straight Arrow Connector 13">
            <a:extLst>
              <a:ext uri="{FF2B5EF4-FFF2-40B4-BE49-F238E27FC236}">
                <a16:creationId xmlns:a16="http://schemas.microsoft.com/office/drawing/2014/main" xmlns="" id="{2BFE64A8-E0F3-4BEB-AFA2-CF6784929A2F}"/>
              </a:ext>
            </a:extLst>
          </p:cNvPr>
          <p:cNvCxnSpPr>
            <a:cxnSpLocks/>
          </p:cNvCxnSpPr>
          <p:nvPr/>
        </p:nvCxnSpPr>
        <p:spPr>
          <a:xfrm flipV="1">
            <a:off x="6006482" y="5240312"/>
            <a:ext cx="1505132" cy="52619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xmlns="" id="{8CBE444A-F31D-456D-904C-C4B01E74AFE6}"/>
              </a:ext>
            </a:extLst>
          </p:cNvPr>
          <p:cNvCxnSpPr>
            <a:cxnSpLocks/>
            <a:stCxn id="13" idx="2"/>
          </p:cNvCxnSpPr>
          <p:nvPr/>
        </p:nvCxnSpPr>
        <p:spPr>
          <a:xfrm>
            <a:off x="6006482" y="6065044"/>
            <a:ext cx="1505132" cy="433365"/>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00211296"/>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3500" b="1" dirty="0">
                <a:solidFill>
                  <a:srgbClr val="FFFFFF"/>
                </a:solidFill>
                <a:cs typeface="Times New Roman" panose="02020603050405020304" pitchFamily="18" charset="0"/>
              </a:rPr>
              <a:t>Sequential Circuits</a:t>
            </a:r>
            <a:endParaRPr lang="en-US" altLang="en-US" sz="3500" dirty="0">
              <a:solidFill>
                <a:srgbClr val="000000"/>
              </a:solidFill>
              <a:latin typeface="Arial" panose="020B0604020202020204" pitchFamily="34" charset="0"/>
            </a:endParaRPr>
          </a:p>
        </p:txBody>
      </p:sp>
      <p:pic>
        <p:nvPicPr>
          <p:cNvPr id="3" name="Picture 2">
            <a:extLst>
              <a:ext uri="{FF2B5EF4-FFF2-40B4-BE49-F238E27FC236}">
                <a16:creationId xmlns:a16="http://schemas.microsoft.com/office/drawing/2014/main" xmlns="" id="{E7F9F4EA-4A13-4CAC-8544-C2F1FDDFFE5C}"/>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tretch>
            <a:fillRect/>
          </a:stretch>
        </p:blipFill>
        <p:spPr>
          <a:xfrm>
            <a:off x="460375" y="1595966"/>
            <a:ext cx="4197324" cy="1833034"/>
          </a:xfrm>
          <a:prstGeom prst="rect">
            <a:avLst/>
          </a:prstGeom>
        </p:spPr>
      </p:pic>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xmlns="" id="{281B9ED7-912E-428F-9E4B-192CEF273039}"/>
                  </a:ext>
                </a:extLst>
              </p:cNvPr>
              <p:cNvGraphicFramePr>
                <a:graphicFrameLocks noGrp="1"/>
              </p:cNvGraphicFramePr>
              <p:nvPr>
                <p:extLst>
                  <p:ext uri="{D42A27DB-BD31-4B8C-83A1-F6EECF244321}">
                    <p14:modId xmlns:p14="http://schemas.microsoft.com/office/powerpoint/2010/main" val="3563595460"/>
                  </p:ext>
                </p:extLst>
              </p:nvPr>
            </p:nvGraphicFramePr>
            <p:xfrm>
              <a:off x="913926" y="3857004"/>
              <a:ext cx="7316148" cy="2559050"/>
            </p:xfrm>
            <a:graphic>
              <a:graphicData uri="http://schemas.openxmlformats.org/drawingml/2006/table">
                <a:tbl>
                  <a:tblPr firstRow="1" bandRow="1">
                    <a:tableStyleId>{5940675A-B579-460E-94D1-54222C63F5DA}</a:tableStyleId>
                  </a:tblPr>
                  <a:tblGrid>
                    <a:gridCol w="1868814">
                      <a:extLst>
                        <a:ext uri="{9D8B030D-6E8A-4147-A177-3AD203B41FA5}">
                          <a16:colId xmlns:a16="http://schemas.microsoft.com/office/drawing/2014/main" xmlns="" val="2506441203"/>
                        </a:ext>
                      </a:extLst>
                    </a:gridCol>
                    <a:gridCol w="555957">
                      <a:extLst>
                        <a:ext uri="{9D8B030D-6E8A-4147-A177-3AD203B41FA5}">
                          <a16:colId xmlns:a16="http://schemas.microsoft.com/office/drawing/2014/main" xmlns="" val="3576630049"/>
                        </a:ext>
                      </a:extLst>
                    </a:gridCol>
                    <a:gridCol w="1110370">
                      <a:extLst>
                        <a:ext uri="{9D8B030D-6E8A-4147-A177-3AD203B41FA5}">
                          <a16:colId xmlns:a16="http://schemas.microsoft.com/office/drawing/2014/main" xmlns="" val="1600722537"/>
                        </a:ext>
                      </a:extLst>
                    </a:gridCol>
                    <a:gridCol w="1110370">
                      <a:extLst>
                        <a:ext uri="{9D8B030D-6E8A-4147-A177-3AD203B41FA5}">
                          <a16:colId xmlns:a16="http://schemas.microsoft.com/office/drawing/2014/main" xmlns="" val="1368393226"/>
                        </a:ext>
                      </a:extLst>
                    </a:gridCol>
                    <a:gridCol w="449897">
                      <a:extLst>
                        <a:ext uri="{9D8B030D-6E8A-4147-A177-3AD203B41FA5}">
                          <a16:colId xmlns:a16="http://schemas.microsoft.com/office/drawing/2014/main" xmlns="" val="3825965362"/>
                        </a:ext>
                      </a:extLst>
                    </a:gridCol>
                    <a:gridCol w="1110370">
                      <a:extLst>
                        <a:ext uri="{9D8B030D-6E8A-4147-A177-3AD203B41FA5}">
                          <a16:colId xmlns:a16="http://schemas.microsoft.com/office/drawing/2014/main" xmlns="" val="2072239596"/>
                        </a:ext>
                      </a:extLst>
                    </a:gridCol>
                    <a:gridCol w="1110370">
                      <a:extLst>
                        <a:ext uri="{9D8B030D-6E8A-4147-A177-3AD203B41FA5}">
                          <a16:colId xmlns:a16="http://schemas.microsoft.com/office/drawing/2014/main" xmlns="" val="2250819097"/>
                        </a:ext>
                      </a:extLst>
                    </a:gridCol>
                  </a:tblGrid>
                  <a:tr h="370840">
                    <a:tc>
                      <a:txBody>
                        <a:bodyPr/>
                        <a:lstStyle/>
                        <a:p>
                          <a:pPr algn="ctr"/>
                          <a:r>
                            <a:rPr lang="en-US" dirty="0"/>
                            <a:t>Case I: </a:t>
                          </a:r>
                        </a:p>
                        <a:p>
                          <a:pPr algn="ctr"/>
                          <a14:m>
                            <m:oMathPara xmlns:m="http://schemas.openxmlformats.org/officeDocument/2006/math">
                              <m:oMathParaPr>
                                <m:jc m:val="center"/>
                              </m:oMathParaPr>
                              <m:oMath xmlns:m="http://schemas.openxmlformats.org/officeDocument/2006/math">
                                <m:r>
                                  <a:rPr lang="en-US" b="0" dirty="0" smtClean="0">
                                    <a:latin typeface="Cambria Math" panose="02040503050406030204" pitchFamily="18" charset="0"/>
                                  </a:rPr>
                                  <m:t>𝑄</m:t>
                                </m:r>
                                <m:r>
                                  <a:rPr lang="en-US" b="0" dirty="0" smtClean="0">
                                    <a:latin typeface="Cambria Math" panose="02040503050406030204" pitchFamily="18" charset="0"/>
                                  </a:rPr>
                                  <m:t>=</m:t>
                                </m:r>
                                <m:r>
                                  <a:rPr lang="en-US" b="1" i="1" dirty="0" smtClean="0">
                                    <a:solidFill>
                                      <a:srgbClr val="7030A0"/>
                                    </a:solidFill>
                                    <a:latin typeface="Cambria Math" panose="02040503050406030204" pitchFamily="18" charset="0"/>
                                  </a:rPr>
                                  <m:t>𝟏</m:t>
                                </m:r>
                                <m:r>
                                  <a:rPr lang="en-US" b="0" dirty="0" smtClean="0">
                                    <a:latin typeface="Cambria Math" panose="02040503050406030204" pitchFamily="18" charset="0"/>
                                  </a:rPr>
                                  <m:t>,  </m:t>
                                </m:r>
                                <m:acc>
                                  <m:accPr>
                                    <m:chr m:val="̅"/>
                                    <m:ctrlPr>
                                      <a:rPr lang="en-US" b="0" i="1" dirty="0" smtClean="0">
                                        <a:latin typeface="Cambria Math"/>
                                      </a:rPr>
                                    </m:ctrlPr>
                                  </m:accPr>
                                  <m:e>
                                    <m:r>
                                      <a:rPr lang="en-US" b="0" dirty="0" smtClean="0">
                                        <a:latin typeface="Cambria Math" panose="02040503050406030204" pitchFamily="18" charset="0"/>
                                      </a:rPr>
                                      <m:t>𝑄</m:t>
                                    </m:r>
                                  </m:e>
                                </m:acc>
                                <m:r>
                                  <a:rPr lang="en-US" b="0" dirty="0" smtClean="0">
                                    <a:latin typeface="Cambria Math" panose="02040503050406030204" pitchFamily="18" charset="0"/>
                                  </a:rPr>
                                  <m:t>=0</m:t>
                                </m:r>
                              </m:oMath>
                            </m:oMathPara>
                          </a14:m>
                          <a:endParaRPr lang="hi-IN" b="0"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𝑆</m:t>
                                </m:r>
                              </m:oMath>
                            </m:oMathPara>
                          </a14:m>
                          <a:endParaRPr lang="hi-IN" dirty="0"/>
                        </a:p>
                      </a:txBody>
                      <a:tcPr>
                        <a:solidFill>
                          <a:schemeClr val="accent3"/>
                        </a:solid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m:rPr>
                                    <m:nor/>
                                  </m:rPr>
                                  <a:rPr lang="en-US" dirty="0" smtClean="0"/>
                                  <m:t>Output</m:t>
                                </m:r>
                                <m:r>
                                  <m:rPr>
                                    <m:nor/>
                                  </m:rPr>
                                  <a:rPr lang="en-US" baseline="0" dirty="0" smtClean="0"/>
                                  <m:t> </m:t>
                                </m:r>
                                <m:r>
                                  <m:rPr>
                                    <m:nor/>
                                  </m:rPr>
                                  <a:rPr lang="en-US" baseline="0" dirty="0" smtClean="0"/>
                                  <m:t>of</m:t>
                                </m:r>
                                <m:r>
                                  <m:rPr>
                                    <m:nor/>
                                  </m:rPr>
                                  <a:rPr lang="en-US" baseline="0" dirty="0" smtClean="0"/>
                                  <m:t> </m:t>
                                </m:r>
                                <m:r>
                                  <m:rPr>
                                    <m:nor/>
                                  </m:rPr>
                                  <a:rPr lang="en-US" baseline="0" dirty="0" smtClean="0"/>
                                  <m:t>G</m:t>
                                </m:r>
                                <m:r>
                                  <m:rPr>
                                    <m:nor/>
                                  </m:rPr>
                                  <a:rPr lang="en-US" baseline="-25000" dirty="0" smtClean="0"/>
                                  <m:t>1</m:t>
                                </m:r>
                                <m:r>
                                  <m:rPr>
                                    <m:nor/>
                                  </m:rPr>
                                  <a:rPr lang="en-US" b="0" baseline="0" dirty="0" smtClean="0"/>
                                  <m:t> </m:t>
                                </m:r>
                                <m:r>
                                  <m:rPr>
                                    <m:nor/>
                                  </m:rPr>
                                  <a:rPr lang="en-US" b="0" i="0" baseline="0" dirty="0" smtClean="0"/>
                                  <m:t>(</m:t>
                                </m:r>
                                <m:r>
                                  <a:rPr lang="en-US" dirty="0" smtClean="0">
                                    <a:latin typeface="Cambria Math" panose="02040503050406030204" pitchFamily="18" charset="0"/>
                                  </a:rPr>
                                  <m:t>𝑄</m:t>
                                </m:r>
                                <m:r>
                                  <a:rPr lang="en-US" b="1" dirty="0" smtClean="0">
                                    <a:latin typeface="Cambria Math" panose="02040503050406030204" pitchFamily="18" charset="0"/>
                                  </a:rPr>
                                  <m:t>)</m:t>
                                </m:r>
                              </m:oMath>
                            </m:oMathPara>
                          </a14:m>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𝑅</m:t>
                                </m:r>
                              </m:oMath>
                            </m:oMathPara>
                          </a14:m>
                          <a:endParaRPr lang="hi-IN" dirty="0"/>
                        </a:p>
                      </a:txBody>
                      <a:tcPr>
                        <a:solidFill>
                          <a:schemeClr val="accent3"/>
                        </a:solid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r>
                            <a:rPr lang="en-US" baseline="0" dirty="0"/>
                            <a:t> of G</a:t>
                          </a:r>
                          <a:r>
                            <a:rPr lang="en-US" baseline="-25000" dirty="0"/>
                            <a:t>2 </a:t>
                          </a:r>
                          <a:r>
                            <a:rPr lang="en-US" dirty="0"/>
                            <a:t>(</a:t>
                          </a:r>
                          <a14:m>
                            <m:oMath xmlns:m="http://schemas.openxmlformats.org/officeDocument/2006/math">
                              <m:acc>
                                <m:accPr>
                                  <m:chr m:val="̅"/>
                                  <m:ctrlPr>
                                    <a:rPr lang="en-US" i="1" dirty="0" smtClean="0">
                                      <a:latin typeface="Cambria Math"/>
                                    </a:rPr>
                                  </m:ctrlPr>
                                </m:accPr>
                                <m:e>
                                  <m:r>
                                    <a:rPr lang="en-US" dirty="0" smtClean="0">
                                      <a:latin typeface="Cambria Math" panose="02040503050406030204" pitchFamily="18" charset="0"/>
                                    </a:rPr>
                                    <m:t>𝑄</m:t>
                                  </m:r>
                                </m:e>
                              </m:acc>
                              <m:r>
                                <a:rPr lang="en-US" b="1" dirty="0" smtClean="0">
                                  <a:latin typeface="Cambria Math" panose="02040503050406030204" pitchFamily="18" charset="0"/>
                                </a:rPr>
                                <m:t>)</m:t>
                              </m:r>
                            </m:oMath>
                          </a14:m>
                          <a:endParaRPr lang="hi-IN" dirty="0"/>
                        </a:p>
                      </a:txBody>
                      <a:tcPr>
                        <a:solidFill>
                          <a:schemeClr val="accent3"/>
                        </a:solidFill>
                      </a:tcPr>
                    </a:tc>
                    <a:extLst>
                      <a:ext uri="{0D108BD9-81ED-4DB2-BD59-A6C34878D82A}">
                        <a16:rowId xmlns:a16="http://schemas.microsoft.com/office/drawing/2014/main" xmlns="" val="2692432415"/>
                      </a:ext>
                    </a:extLst>
                  </a:tr>
                  <a:tr h="370840">
                    <a:tc>
                      <a:txBody>
                        <a:bodyPr/>
                        <a:lstStyle/>
                        <a:p>
                          <a:pPr algn="ctr"/>
                          <a:endParaRPr lang="hi-IN"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1,0</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3840148868"/>
                      </a:ext>
                    </a:extLst>
                  </a:tr>
                  <a:tr h="370840">
                    <a:tc>
                      <a:txBody>
                        <a:bodyPr/>
                        <a:lstStyle/>
                        <a:p>
                          <a:pPr algn="ctr"/>
                          <a:r>
                            <a:rPr lang="en-US" dirty="0"/>
                            <a:t>Case II: </a:t>
                          </a:r>
                        </a:p>
                        <a:p>
                          <a:pPr algn="ctr"/>
                          <a14:m>
                            <m:oMathPara xmlns:m="http://schemas.openxmlformats.org/officeDocument/2006/math">
                              <m:oMathParaPr>
                                <m:jc m:val="center"/>
                              </m:oMathParaPr>
                              <m:oMath xmlns:m="http://schemas.openxmlformats.org/officeDocument/2006/math">
                                <m:r>
                                  <a:rPr lang="en-US" b="0" dirty="0" smtClean="0">
                                    <a:latin typeface="Cambria Math" panose="02040503050406030204" pitchFamily="18" charset="0"/>
                                  </a:rPr>
                                  <m:t>𝑄</m:t>
                                </m:r>
                                <m:r>
                                  <a:rPr lang="en-US" b="0" dirty="0" smtClean="0">
                                    <a:latin typeface="Cambria Math" panose="02040503050406030204" pitchFamily="18" charset="0"/>
                                  </a:rPr>
                                  <m:t>=</m:t>
                                </m:r>
                                <m:r>
                                  <a:rPr lang="en-US" b="1" i="1" dirty="0" smtClean="0">
                                    <a:solidFill>
                                      <a:srgbClr val="7030A0"/>
                                    </a:solidFill>
                                    <a:latin typeface="Cambria Math" panose="02040503050406030204" pitchFamily="18" charset="0"/>
                                  </a:rPr>
                                  <m:t>𝟎</m:t>
                                </m:r>
                                <m:r>
                                  <a:rPr lang="en-US" b="0" dirty="0" smtClean="0">
                                    <a:latin typeface="Cambria Math" panose="02040503050406030204" pitchFamily="18" charset="0"/>
                                  </a:rPr>
                                  <m:t>,  </m:t>
                                </m:r>
                                <m:acc>
                                  <m:accPr>
                                    <m:chr m:val="̅"/>
                                    <m:ctrlPr>
                                      <a:rPr lang="en-US" b="0" i="1" dirty="0" smtClean="0">
                                        <a:latin typeface="Cambria Math"/>
                                      </a:rPr>
                                    </m:ctrlPr>
                                  </m:accPr>
                                  <m:e>
                                    <m:r>
                                      <a:rPr lang="en-US" b="0" dirty="0" smtClean="0">
                                        <a:latin typeface="Cambria Math" panose="02040503050406030204" pitchFamily="18" charset="0"/>
                                      </a:rPr>
                                      <m:t>𝑄</m:t>
                                    </m:r>
                                  </m:e>
                                </m:acc>
                                <m:r>
                                  <a:rPr lang="en-US" b="0" dirty="0" smtClean="0">
                                    <a:latin typeface="Cambria Math" panose="02040503050406030204" pitchFamily="18" charset="0"/>
                                  </a:rPr>
                                  <m:t>=1</m:t>
                                </m:r>
                              </m:oMath>
                            </m:oMathPara>
                          </a14:m>
                          <a:endParaRPr lang="hi-IN"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𝑆</m:t>
                                </m:r>
                              </m:oMath>
                            </m:oMathPara>
                          </a14:m>
                          <a:endParaRPr lang="hi-IN" dirty="0"/>
                        </a:p>
                      </a:txBody>
                      <a:tcPr>
                        <a:solidFill>
                          <a:schemeClr val="accent3"/>
                        </a:solid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m:rPr>
                                    <m:nor/>
                                  </m:rPr>
                                  <a:rPr lang="en-US" dirty="0" smtClean="0"/>
                                  <m:t>Output</m:t>
                                </m:r>
                                <m:r>
                                  <m:rPr>
                                    <m:nor/>
                                  </m:rPr>
                                  <a:rPr lang="en-US" baseline="0" dirty="0" smtClean="0"/>
                                  <m:t> </m:t>
                                </m:r>
                                <m:r>
                                  <m:rPr>
                                    <m:nor/>
                                  </m:rPr>
                                  <a:rPr lang="en-US" baseline="0" dirty="0" smtClean="0"/>
                                  <m:t>of</m:t>
                                </m:r>
                                <m:r>
                                  <m:rPr>
                                    <m:nor/>
                                  </m:rPr>
                                  <a:rPr lang="en-US" baseline="0" dirty="0" smtClean="0"/>
                                  <m:t> </m:t>
                                </m:r>
                                <m:r>
                                  <m:rPr>
                                    <m:nor/>
                                  </m:rPr>
                                  <a:rPr lang="en-US" baseline="0" dirty="0" smtClean="0"/>
                                  <m:t>G</m:t>
                                </m:r>
                                <m:r>
                                  <m:rPr>
                                    <m:nor/>
                                  </m:rPr>
                                  <a:rPr lang="en-US" baseline="-25000" dirty="0" smtClean="0"/>
                                  <m:t>1</m:t>
                                </m:r>
                                <m:r>
                                  <m:rPr>
                                    <m:nor/>
                                  </m:rPr>
                                  <a:rPr lang="en-US" b="0" baseline="0" dirty="0" smtClean="0"/>
                                  <m:t> (</m:t>
                                </m:r>
                                <m:r>
                                  <a:rPr lang="en-US" dirty="0" smtClean="0">
                                    <a:latin typeface="Cambria Math" panose="02040503050406030204" pitchFamily="18" charset="0"/>
                                  </a:rPr>
                                  <m:t>𝑄</m:t>
                                </m:r>
                                <m:r>
                                  <a:rPr lang="en-US" b="1" dirty="0" smtClean="0">
                                    <a:latin typeface="Cambria Math" panose="02040503050406030204" pitchFamily="18" charset="0"/>
                                  </a:rPr>
                                  <m:t>)</m:t>
                                </m:r>
                              </m:oMath>
                            </m:oMathPara>
                          </a14:m>
                          <a:endParaRPr lang="hi-IN" baseline="-25000" dirty="0"/>
                        </a:p>
                      </a:txBody>
                      <a:tcPr>
                        <a:solidFill>
                          <a:schemeClr val="accent3"/>
                        </a:solidFill>
                      </a:tcPr>
                    </a:tc>
                    <a:tc>
                      <a:txBody>
                        <a:bodyPr/>
                        <a:lstStyle/>
                        <a:p>
                          <a:pPr algn="ctr"/>
                          <a14:m>
                            <m:oMathPara xmlns:m="http://schemas.openxmlformats.org/officeDocument/2006/math">
                              <m:oMathParaPr>
                                <m:jc m:val="centerGroup"/>
                              </m:oMathParaPr>
                              <m:oMath xmlns:m="http://schemas.openxmlformats.org/officeDocument/2006/math">
                                <m:r>
                                  <a:rPr lang="en-US" dirty="0" smtClean="0">
                                    <a:latin typeface="Cambria Math" panose="02040503050406030204" pitchFamily="18" charset="0"/>
                                  </a:rPr>
                                  <m:t>𝑅</m:t>
                                </m:r>
                              </m:oMath>
                            </m:oMathPara>
                          </a14:m>
                          <a:endParaRPr lang="hi-IN" dirty="0"/>
                        </a:p>
                      </a:txBody>
                      <a:tcPr>
                        <a:solidFill>
                          <a:schemeClr val="accent3"/>
                        </a:solid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Output</a:t>
                          </a:r>
                          <a:r>
                            <a:rPr lang="en-US" baseline="0" dirty="0"/>
                            <a:t> of G</a:t>
                          </a:r>
                          <a:r>
                            <a:rPr lang="en-US" baseline="-25000" dirty="0"/>
                            <a:t>2 </a:t>
                          </a:r>
                          <a:r>
                            <a:rPr lang="en-US" dirty="0"/>
                            <a:t>(</a:t>
                          </a:r>
                          <a14:m>
                            <m:oMath xmlns:m="http://schemas.openxmlformats.org/officeDocument/2006/math">
                              <m:acc>
                                <m:accPr>
                                  <m:chr m:val="̅"/>
                                  <m:ctrlPr>
                                    <a:rPr lang="en-US" i="1" dirty="0" smtClean="0">
                                      <a:latin typeface="Cambria Math"/>
                                    </a:rPr>
                                  </m:ctrlPr>
                                </m:accPr>
                                <m:e>
                                  <m:r>
                                    <a:rPr lang="en-US" dirty="0" smtClean="0">
                                      <a:latin typeface="Cambria Math" panose="02040503050406030204" pitchFamily="18" charset="0"/>
                                    </a:rPr>
                                    <m:t>𝑄</m:t>
                                  </m:r>
                                </m:e>
                              </m:acc>
                              <m:r>
                                <a:rPr lang="en-US" b="1" dirty="0" smtClean="0">
                                  <a:latin typeface="Cambria Math" panose="02040503050406030204" pitchFamily="18" charset="0"/>
                                </a:rPr>
                                <m:t>)</m:t>
                              </m:r>
                            </m:oMath>
                          </a14:m>
                          <a:endParaRPr lang="hi-IN" dirty="0"/>
                        </a:p>
                      </a:txBody>
                      <a:tcPr>
                        <a:solidFill>
                          <a:schemeClr val="accent3"/>
                        </a:solidFill>
                      </a:tcPr>
                    </a:tc>
                    <a:extLst>
                      <a:ext uri="{0D108BD9-81ED-4DB2-BD59-A6C34878D82A}">
                        <a16:rowId xmlns:a16="http://schemas.microsoft.com/office/drawing/2014/main" xmlns="" val="4149090509"/>
                      </a:ext>
                    </a:extLst>
                  </a:tr>
                  <a:tr h="370840">
                    <a:tc>
                      <a:txBody>
                        <a:bodyPr/>
                        <a:lstStyle/>
                        <a:p>
                          <a:pPr algn="ctr"/>
                          <a:endParaRPr lang="hi-IN"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b="1" dirty="0">
                              <a:solidFill>
                                <a:srgbClr val="7030A0"/>
                              </a:solidFill>
                            </a:rPr>
                            <a:t>0</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2171785762"/>
                      </a:ext>
                    </a:extLst>
                  </a:tr>
                </a:tbl>
              </a:graphicData>
            </a:graphic>
          </p:graphicFrame>
        </mc:Choice>
        <mc:Fallback xmlns="">
          <p:graphicFrame>
            <p:nvGraphicFramePr>
              <p:cNvPr id="4" name="Table 4">
                <a:extLst>
                  <a:ext uri="{FF2B5EF4-FFF2-40B4-BE49-F238E27FC236}">
                    <a16:creationId xmlns:a16="http://schemas.microsoft.com/office/drawing/2014/main" id="{281B9ED7-912E-428F-9E4B-192CEF273039}"/>
                  </a:ext>
                </a:extLst>
              </p:cNvPr>
              <p:cNvGraphicFramePr>
                <a:graphicFrameLocks noGrp="1"/>
              </p:cNvGraphicFramePr>
              <p:nvPr>
                <p:extLst>
                  <p:ext uri="{D42A27DB-BD31-4B8C-83A1-F6EECF244321}">
                    <p14:modId xmlns:p14="http://schemas.microsoft.com/office/powerpoint/2010/main" val="3563595460"/>
                  </p:ext>
                </p:extLst>
              </p:nvPr>
            </p:nvGraphicFramePr>
            <p:xfrm>
              <a:off x="913926" y="3857004"/>
              <a:ext cx="7316148" cy="2559050"/>
            </p:xfrm>
            <a:graphic>
              <a:graphicData uri="http://schemas.openxmlformats.org/drawingml/2006/table">
                <a:tbl>
                  <a:tblPr firstRow="1" bandRow="1">
                    <a:tableStyleId>{5940675A-B579-460E-94D1-54222C63F5DA}</a:tableStyleId>
                  </a:tblPr>
                  <a:tblGrid>
                    <a:gridCol w="1868814">
                      <a:extLst>
                        <a:ext uri="{9D8B030D-6E8A-4147-A177-3AD203B41FA5}">
                          <a16:colId xmlns:a16="http://schemas.microsoft.com/office/drawing/2014/main" val="2506441203"/>
                        </a:ext>
                      </a:extLst>
                    </a:gridCol>
                    <a:gridCol w="555957">
                      <a:extLst>
                        <a:ext uri="{9D8B030D-6E8A-4147-A177-3AD203B41FA5}">
                          <a16:colId xmlns:a16="http://schemas.microsoft.com/office/drawing/2014/main" val="3576630049"/>
                        </a:ext>
                      </a:extLst>
                    </a:gridCol>
                    <a:gridCol w="1110370">
                      <a:extLst>
                        <a:ext uri="{9D8B030D-6E8A-4147-A177-3AD203B41FA5}">
                          <a16:colId xmlns:a16="http://schemas.microsoft.com/office/drawing/2014/main" val="1600722537"/>
                        </a:ext>
                      </a:extLst>
                    </a:gridCol>
                    <a:gridCol w="1110370">
                      <a:extLst>
                        <a:ext uri="{9D8B030D-6E8A-4147-A177-3AD203B41FA5}">
                          <a16:colId xmlns:a16="http://schemas.microsoft.com/office/drawing/2014/main" val="1368393226"/>
                        </a:ext>
                      </a:extLst>
                    </a:gridCol>
                    <a:gridCol w="449897">
                      <a:extLst>
                        <a:ext uri="{9D8B030D-6E8A-4147-A177-3AD203B41FA5}">
                          <a16:colId xmlns:a16="http://schemas.microsoft.com/office/drawing/2014/main" val="3825965362"/>
                        </a:ext>
                      </a:extLst>
                    </a:gridCol>
                    <a:gridCol w="1110370">
                      <a:extLst>
                        <a:ext uri="{9D8B030D-6E8A-4147-A177-3AD203B41FA5}">
                          <a16:colId xmlns:a16="http://schemas.microsoft.com/office/drawing/2014/main" val="2072239596"/>
                        </a:ext>
                      </a:extLst>
                    </a:gridCol>
                    <a:gridCol w="1110370">
                      <a:extLst>
                        <a:ext uri="{9D8B030D-6E8A-4147-A177-3AD203B41FA5}">
                          <a16:colId xmlns:a16="http://schemas.microsoft.com/office/drawing/2014/main" val="2250819097"/>
                        </a:ext>
                      </a:extLst>
                    </a:gridCol>
                  </a:tblGrid>
                  <a:tr h="908685">
                    <a:tc>
                      <a:txBody>
                        <a:bodyPr/>
                        <a:lstStyle/>
                        <a:p>
                          <a:endParaRPr lang="hi-IN"/>
                        </a:p>
                      </a:txBody>
                      <a:tcPr>
                        <a:blipFill>
                          <a:blip r:embed="rId5"/>
                          <a:stretch>
                            <a:fillRect l="-326" t="-3356" r="-292182" b="-193289"/>
                          </a:stretch>
                        </a:blipFill>
                      </a:tcPr>
                    </a:tc>
                    <a:tc>
                      <a:txBody>
                        <a:bodyPr/>
                        <a:lstStyle/>
                        <a:p>
                          <a:endParaRPr lang="hi-IN"/>
                        </a:p>
                      </a:txBody>
                      <a:tcPr>
                        <a:blipFill>
                          <a:blip r:embed="rId5"/>
                          <a:stretch>
                            <a:fillRect l="-338462" t="-3356" r="-885714" b="-193289"/>
                          </a:stretch>
                        </a:blip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endParaRPr lang="hi-IN"/>
                        </a:p>
                      </a:txBody>
                      <a:tcPr>
                        <a:blipFill>
                          <a:blip r:embed="rId5"/>
                          <a:stretch>
                            <a:fillRect l="-319780" t="-3356" r="-242308" b="-193289"/>
                          </a:stretch>
                        </a:blipFill>
                      </a:tcPr>
                    </a:tc>
                    <a:tc>
                      <a:txBody>
                        <a:bodyPr/>
                        <a:lstStyle/>
                        <a:p>
                          <a:endParaRPr lang="hi-IN"/>
                        </a:p>
                      </a:txBody>
                      <a:tcPr>
                        <a:blipFill>
                          <a:blip r:embed="rId5"/>
                          <a:stretch>
                            <a:fillRect l="-1032432" t="-3356" r="-495946" b="-193289"/>
                          </a:stretch>
                        </a:blip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endParaRPr lang="hi-IN"/>
                        </a:p>
                      </a:txBody>
                      <a:tcPr>
                        <a:blipFill>
                          <a:blip r:embed="rId5"/>
                          <a:stretch>
                            <a:fillRect l="-560989" t="-3356" r="-1099" b="-193289"/>
                          </a:stretch>
                        </a:blipFill>
                      </a:tcPr>
                    </a:tc>
                    <a:extLst>
                      <a:ext uri="{0D108BD9-81ED-4DB2-BD59-A6C34878D82A}">
                        <a16:rowId xmlns:a16="http://schemas.microsoft.com/office/drawing/2014/main" val="2692432415"/>
                      </a:ext>
                    </a:extLst>
                  </a:tr>
                  <a:tr h="370840">
                    <a:tc>
                      <a:txBody>
                        <a:bodyPr/>
                        <a:lstStyle/>
                        <a:p>
                          <a:pPr algn="ctr"/>
                          <a:endParaRPr lang="hi-IN"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1,0</a:t>
                          </a:r>
                          <a:endParaRPr lang="hi-IN" dirty="0"/>
                        </a:p>
                      </a:txBody>
                      <a:tcPr/>
                    </a:tc>
                    <a:tc>
                      <a:txBody>
                        <a:bodyPr/>
                        <a:lstStyle/>
                        <a:p>
                          <a:pPr algn="ctr"/>
                          <a:r>
                            <a:rPr lang="en-US" b="1" dirty="0">
                              <a:solidFill>
                                <a:srgbClr val="7030A0"/>
                              </a:solidFill>
                            </a:rPr>
                            <a:t>1</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3840148868"/>
                      </a:ext>
                    </a:extLst>
                  </a:tr>
                  <a:tr h="908685">
                    <a:tc>
                      <a:txBody>
                        <a:bodyPr/>
                        <a:lstStyle/>
                        <a:p>
                          <a:endParaRPr lang="hi-IN"/>
                        </a:p>
                      </a:txBody>
                      <a:tcPr>
                        <a:blipFill>
                          <a:blip r:embed="rId5"/>
                          <a:stretch>
                            <a:fillRect l="-326" t="-144966" r="-292182" b="-51678"/>
                          </a:stretch>
                        </a:blipFill>
                      </a:tcPr>
                    </a:tc>
                    <a:tc>
                      <a:txBody>
                        <a:bodyPr/>
                        <a:lstStyle/>
                        <a:p>
                          <a:endParaRPr lang="hi-IN"/>
                        </a:p>
                      </a:txBody>
                      <a:tcPr>
                        <a:blipFill>
                          <a:blip r:embed="rId5"/>
                          <a:stretch>
                            <a:fillRect l="-338462" t="-144966" r="-885714" b="-51678"/>
                          </a:stretch>
                        </a:blipFill>
                      </a:tcPr>
                    </a:tc>
                    <a:tc>
                      <a:txBody>
                        <a:bodyPr/>
                        <a:lstStyle/>
                        <a:p>
                          <a:pPr algn="ctr"/>
                          <a:r>
                            <a:rPr lang="en-US" dirty="0"/>
                            <a:t>Input to G</a:t>
                          </a:r>
                          <a:r>
                            <a:rPr lang="en-US" baseline="-25000" dirty="0"/>
                            <a:t>1</a:t>
                          </a:r>
                          <a:endParaRPr lang="hi-IN" baseline="-25000" dirty="0"/>
                        </a:p>
                      </a:txBody>
                      <a:tcPr>
                        <a:solidFill>
                          <a:schemeClr val="accent3"/>
                        </a:solidFill>
                      </a:tcPr>
                    </a:tc>
                    <a:tc>
                      <a:txBody>
                        <a:bodyPr/>
                        <a:lstStyle/>
                        <a:p>
                          <a:endParaRPr lang="hi-IN"/>
                        </a:p>
                      </a:txBody>
                      <a:tcPr>
                        <a:blipFill>
                          <a:blip r:embed="rId5"/>
                          <a:stretch>
                            <a:fillRect l="-319780" t="-144966" r="-242308" b="-51678"/>
                          </a:stretch>
                        </a:blipFill>
                      </a:tcPr>
                    </a:tc>
                    <a:tc>
                      <a:txBody>
                        <a:bodyPr/>
                        <a:lstStyle/>
                        <a:p>
                          <a:endParaRPr lang="hi-IN"/>
                        </a:p>
                      </a:txBody>
                      <a:tcPr>
                        <a:blipFill>
                          <a:blip r:embed="rId5"/>
                          <a:stretch>
                            <a:fillRect l="-1032432" t="-144966" r="-495946" b="-51678"/>
                          </a:stretch>
                        </a:blipFill>
                      </a:tcPr>
                    </a:tc>
                    <a:tc>
                      <a:txBody>
                        <a:bodyPr/>
                        <a:lstStyle/>
                        <a:p>
                          <a:pPr algn="ctr"/>
                          <a:r>
                            <a:rPr lang="en-US" dirty="0"/>
                            <a:t>Input to G</a:t>
                          </a:r>
                          <a:r>
                            <a:rPr lang="en-US" baseline="-25000" dirty="0"/>
                            <a:t>2</a:t>
                          </a:r>
                          <a:endParaRPr lang="en-US" i="0" baseline="-25000" dirty="0">
                            <a:latin typeface="+mn-lt"/>
                          </a:endParaRPr>
                        </a:p>
                      </a:txBody>
                      <a:tcPr>
                        <a:solidFill>
                          <a:schemeClr val="accent3"/>
                        </a:solidFill>
                      </a:tcPr>
                    </a:tc>
                    <a:tc>
                      <a:txBody>
                        <a:bodyPr/>
                        <a:lstStyle/>
                        <a:p>
                          <a:endParaRPr lang="hi-IN"/>
                        </a:p>
                      </a:txBody>
                      <a:tcPr>
                        <a:blipFill>
                          <a:blip r:embed="rId5"/>
                          <a:stretch>
                            <a:fillRect l="-560989" t="-144966" r="-1099" b="-51678"/>
                          </a:stretch>
                        </a:blipFill>
                      </a:tcPr>
                    </a:tc>
                    <a:extLst>
                      <a:ext uri="{0D108BD9-81ED-4DB2-BD59-A6C34878D82A}">
                        <a16:rowId xmlns:a16="http://schemas.microsoft.com/office/drawing/2014/main" val="4149090509"/>
                      </a:ext>
                    </a:extLst>
                  </a:tr>
                  <a:tr h="370840">
                    <a:tc>
                      <a:txBody>
                        <a:bodyPr/>
                        <a:lstStyle/>
                        <a:p>
                          <a:pPr algn="ctr"/>
                          <a:endParaRPr lang="hi-IN" dirty="0"/>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1,1</a:t>
                          </a:r>
                          <a:endParaRPr lang="hi-IN" dirty="0"/>
                        </a:p>
                      </a:txBody>
                      <a:tcPr/>
                    </a:tc>
                    <a:tc>
                      <a:txBody>
                        <a:bodyPr/>
                        <a:lstStyle/>
                        <a:p>
                          <a:pPr algn="ctr"/>
                          <a:r>
                            <a:rPr lang="en-US" b="1" dirty="0">
                              <a:solidFill>
                                <a:srgbClr val="7030A0"/>
                              </a:solidFill>
                            </a:rPr>
                            <a:t>0</a:t>
                          </a:r>
                          <a:endParaRPr lang="hi-IN" b="1" dirty="0">
                            <a:solidFill>
                              <a:srgbClr val="7030A0"/>
                            </a:solidFill>
                          </a:endParaRPr>
                        </a:p>
                      </a:txBody>
                      <a:tcPr/>
                    </a:tc>
                    <a:tc>
                      <a:txBody>
                        <a:bodyPr/>
                        <a:lstStyle/>
                        <a:p>
                          <a:pPr algn="ctr"/>
                          <a:r>
                            <a:rPr lang="en-US" b="1" dirty="0">
                              <a:solidFill>
                                <a:srgbClr val="FF0000"/>
                              </a:solidFill>
                            </a:rPr>
                            <a:t>0</a:t>
                          </a:r>
                          <a:endParaRPr lang="hi-IN" b="1" dirty="0">
                            <a:solidFill>
                              <a:srgbClr val="FF0000"/>
                            </a:solidFill>
                          </a:endParaRPr>
                        </a:p>
                      </a:txBody>
                      <a:tcPr/>
                    </a:tc>
                    <a:tc>
                      <a:txBody>
                        <a:bodyPr/>
                        <a:lstStyle/>
                        <a:p>
                          <a:pPr algn="ctr"/>
                          <a:r>
                            <a:rPr lang="en-US" dirty="0"/>
                            <a:t>1,0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21717857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xmlns="" id="{7B9EC6EB-7634-48E5-BAA0-FDE944B3EEFE}"/>
                  </a:ext>
                </a:extLst>
              </p:cNvPr>
              <p:cNvGraphicFramePr>
                <a:graphicFrameLocks noGrp="1"/>
              </p:cNvGraphicFramePr>
              <p:nvPr>
                <p:extLst>
                  <p:ext uri="{D42A27DB-BD31-4B8C-83A1-F6EECF244321}">
                    <p14:modId xmlns:p14="http://schemas.microsoft.com/office/powerpoint/2010/main" val="12704145"/>
                  </p:ext>
                </p:extLst>
              </p:nvPr>
            </p:nvGraphicFramePr>
            <p:xfrm>
              <a:off x="6285163" y="1689697"/>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xmlns="" val="3267773743"/>
                        </a:ext>
                      </a:extLst>
                    </a:gridCol>
                    <a:gridCol w="454152">
                      <a:extLst>
                        <a:ext uri="{9D8B030D-6E8A-4147-A177-3AD203B41FA5}">
                          <a16:colId xmlns:a16="http://schemas.microsoft.com/office/drawing/2014/main" xmlns="" val="183840501"/>
                        </a:ext>
                      </a:extLst>
                    </a:gridCol>
                    <a:gridCol w="1046894">
                      <a:extLst>
                        <a:ext uri="{9D8B030D-6E8A-4147-A177-3AD203B41FA5}">
                          <a16:colId xmlns:a16="http://schemas.microsoft.com/office/drawing/2014/main" xmlns="" val="26967806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hi-IN"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acc>
                                  <m:accPr>
                                    <m:chr m:val="̅"/>
                                    <m:ctrlPr>
                                      <a:rPr lang="en-US" i="1" smtClean="0">
                                        <a:latin typeface="Cambria Math"/>
                                      </a:rPr>
                                    </m:ctrlPr>
                                  </m:acc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acc>
                              </m:oMath>
                            </m:oMathPara>
                          </a14:m>
                          <a:endParaRPr lang="hi-IN" dirty="0"/>
                        </a:p>
                      </a:txBody>
                      <a:tcPr/>
                    </a:tc>
                    <a:extLst>
                      <a:ext uri="{0D108BD9-81ED-4DB2-BD59-A6C34878D82A}">
                        <a16:rowId xmlns:a16="http://schemas.microsoft.com/office/drawing/2014/main" xmlns=""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xmlns=""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xmlns="" val="4081727249"/>
                      </a:ext>
                    </a:extLst>
                  </a:tr>
                </a:tbl>
              </a:graphicData>
            </a:graphic>
          </p:graphicFrame>
        </mc:Choice>
        <mc:Fallback xmlns="">
          <p:graphicFrame>
            <p:nvGraphicFramePr>
              <p:cNvPr id="5" name="Table 5">
                <a:extLst>
                  <a:ext uri="{FF2B5EF4-FFF2-40B4-BE49-F238E27FC236}">
                    <a16:creationId xmlns:a16="http://schemas.microsoft.com/office/drawing/2014/main" id="{7B9EC6EB-7634-48E5-BAA0-FDE944B3EEFE}"/>
                  </a:ext>
                </a:extLst>
              </p:cNvPr>
              <p:cNvGraphicFramePr>
                <a:graphicFrameLocks noGrp="1"/>
              </p:cNvGraphicFramePr>
              <p:nvPr>
                <p:extLst>
                  <p:ext uri="{D42A27DB-BD31-4B8C-83A1-F6EECF244321}">
                    <p14:modId xmlns:p14="http://schemas.microsoft.com/office/powerpoint/2010/main" val="12704145"/>
                  </p:ext>
                </p:extLst>
              </p:nvPr>
            </p:nvGraphicFramePr>
            <p:xfrm>
              <a:off x="6285163" y="1689697"/>
              <a:ext cx="1944911" cy="1854200"/>
            </p:xfrm>
            <a:graphic>
              <a:graphicData uri="http://schemas.openxmlformats.org/drawingml/2006/table">
                <a:tbl>
                  <a:tblPr firstRow="1" bandRow="1">
                    <a:tableStyleId>{5940675A-B579-460E-94D1-54222C63F5DA}</a:tableStyleId>
                  </a:tblPr>
                  <a:tblGrid>
                    <a:gridCol w="443865">
                      <a:extLst>
                        <a:ext uri="{9D8B030D-6E8A-4147-A177-3AD203B41FA5}">
                          <a16:colId xmlns:a16="http://schemas.microsoft.com/office/drawing/2014/main" val="3267773743"/>
                        </a:ext>
                      </a:extLst>
                    </a:gridCol>
                    <a:gridCol w="454152">
                      <a:extLst>
                        <a:ext uri="{9D8B030D-6E8A-4147-A177-3AD203B41FA5}">
                          <a16:colId xmlns:a16="http://schemas.microsoft.com/office/drawing/2014/main" val="183840501"/>
                        </a:ext>
                      </a:extLst>
                    </a:gridCol>
                    <a:gridCol w="1046894">
                      <a:extLst>
                        <a:ext uri="{9D8B030D-6E8A-4147-A177-3AD203B41FA5}">
                          <a16:colId xmlns:a16="http://schemas.microsoft.com/office/drawing/2014/main" val="269678065"/>
                        </a:ext>
                      </a:extLst>
                    </a:gridCol>
                  </a:tblGrid>
                  <a:tr h="370840">
                    <a:tc>
                      <a:txBody>
                        <a:bodyPr/>
                        <a:lstStyle/>
                        <a:p>
                          <a:endParaRPr lang="hi-IN"/>
                        </a:p>
                      </a:txBody>
                      <a:tcPr>
                        <a:blipFill>
                          <a:blip r:embed="rId6"/>
                          <a:stretch>
                            <a:fillRect l="-2740" t="-6557" r="-341096" b="-426230"/>
                          </a:stretch>
                        </a:blipFill>
                      </a:tcPr>
                    </a:tc>
                    <a:tc>
                      <a:txBody>
                        <a:bodyPr/>
                        <a:lstStyle/>
                        <a:p>
                          <a:endParaRPr lang="hi-IN"/>
                        </a:p>
                      </a:txBody>
                      <a:tcPr>
                        <a:blipFill>
                          <a:blip r:embed="rId6"/>
                          <a:stretch>
                            <a:fillRect l="-100000" t="-6557" r="-232000" b="-426230"/>
                          </a:stretch>
                        </a:blipFill>
                      </a:tcPr>
                    </a:tc>
                    <a:tc>
                      <a:txBody>
                        <a:bodyPr/>
                        <a:lstStyle/>
                        <a:p>
                          <a:endParaRPr lang="hi-IN"/>
                        </a:p>
                      </a:txBody>
                      <a:tcPr>
                        <a:blipFill>
                          <a:blip r:embed="rId6"/>
                          <a:stretch>
                            <a:fillRect l="-87209" t="-6557" r="-1163" b="-426230"/>
                          </a:stretch>
                        </a:blipFill>
                      </a:tcPr>
                    </a:tc>
                    <a:extLst>
                      <a:ext uri="{0D108BD9-81ED-4DB2-BD59-A6C34878D82A}">
                        <a16:rowId xmlns:a16="http://schemas.microsoft.com/office/drawing/2014/main" val="148604405"/>
                      </a:ext>
                    </a:extLst>
                  </a:tr>
                  <a:tr h="370840">
                    <a:tc>
                      <a:txBody>
                        <a:bodyPr/>
                        <a:lstStyle/>
                        <a:p>
                          <a:pPr algn="ctr"/>
                          <a:r>
                            <a:rPr lang="en-US" dirty="0"/>
                            <a:t>0</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885200935"/>
                      </a:ext>
                    </a:extLst>
                  </a:tr>
                  <a:tr h="370840">
                    <a:tc>
                      <a:txBody>
                        <a:bodyPr/>
                        <a:lstStyle/>
                        <a:p>
                          <a:pPr algn="ctr"/>
                          <a:r>
                            <a:rPr lang="en-US" dirty="0"/>
                            <a:t>0</a:t>
                          </a:r>
                          <a:endParaRPr lang="hi-IN" dirty="0"/>
                        </a:p>
                      </a:txBody>
                      <a:tcPr/>
                    </a:tc>
                    <a:tc>
                      <a:txBody>
                        <a:bodyPr/>
                        <a:lstStyle/>
                        <a:p>
                          <a:pPr algn="ctr"/>
                          <a:r>
                            <a:rPr lang="en-US" dirty="0"/>
                            <a:t>1</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1692201466"/>
                      </a:ext>
                    </a:extLst>
                  </a:tr>
                  <a:tr h="370840">
                    <a:tc>
                      <a:txBody>
                        <a:bodyPr/>
                        <a:lstStyle/>
                        <a:p>
                          <a:pPr algn="ctr"/>
                          <a:r>
                            <a:rPr lang="en-US" dirty="0"/>
                            <a:t>1</a:t>
                          </a:r>
                          <a:endParaRPr lang="hi-IN" dirty="0"/>
                        </a:p>
                      </a:txBody>
                      <a:tcPr/>
                    </a:tc>
                    <a:tc>
                      <a:txBody>
                        <a:bodyPr/>
                        <a:lstStyle/>
                        <a:p>
                          <a:pPr algn="ctr"/>
                          <a:r>
                            <a:rPr lang="en-US" dirty="0"/>
                            <a:t>0</a:t>
                          </a:r>
                          <a:endParaRPr lang="hi-IN" dirty="0"/>
                        </a:p>
                      </a:txBody>
                      <a:tcPr/>
                    </a:tc>
                    <a:tc>
                      <a:txBody>
                        <a:bodyPr/>
                        <a:lstStyle/>
                        <a:p>
                          <a:pPr algn="ctr"/>
                          <a:r>
                            <a:rPr lang="en-US" dirty="0"/>
                            <a:t>1</a:t>
                          </a:r>
                          <a:endParaRPr lang="hi-IN" dirty="0"/>
                        </a:p>
                      </a:txBody>
                      <a:tcPr/>
                    </a:tc>
                    <a:extLst>
                      <a:ext uri="{0D108BD9-81ED-4DB2-BD59-A6C34878D82A}">
                        <a16:rowId xmlns:a16="http://schemas.microsoft.com/office/drawing/2014/main" val="3649687683"/>
                      </a:ext>
                    </a:extLst>
                  </a:tr>
                  <a:tr h="370840">
                    <a:tc>
                      <a:txBody>
                        <a:bodyPr/>
                        <a:lstStyle/>
                        <a:p>
                          <a:pPr algn="ctr"/>
                          <a:r>
                            <a:rPr lang="en-US" dirty="0"/>
                            <a:t>1</a:t>
                          </a:r>
                          <a:endParaRPr lang="hi-IN" dirty="0"/>
                        </a:p>
                      </a:txBody>
                      <a:tcPr/>
                    </a:tc>
                    <a:tc>
                      <a:txBody>
                        <a:bodyPr/>
                        <a:lstStyle/>
                        <a:p>
                          <a:pPr algn="ctr"/>
                          <a:r>
                            <a:rPr lang="en-US" dirty="0"/>
                            <a:t>1</a:t>
                          </a:r>
                          <a:endParaRPr lang="hi-IN" dirty="0"/>
                        </a:p>
                      </a:txBody>
                      <a:tcPr/>
                    </a:tc>
                    <a:tc>
                      <a:txBody>
                        <a:bodyPr/>
                        <a:lstStyle/>
                        <a:p>
                          <a:pPr algn="ctr"/>
                          <a:r>
                            <a:rPr lang="en-US" dirty="0"/>
                            <a:t>0</a:t>
                          </a:r>
                          <a:endParaRPr lang="hi-IN" dirty="0"/>
                        </a:p>
                      </a:txBody>
                      <a:tcPr/>
                    </a:tc>
                    <a:extLst>
                      <a:ext uri="{0D108BD9-81ED-4DB2-BD59-A6C34878D82A}">
                        <a16:rowId xmlns:a16="http://schemas.microsoft.com/office/drawing/2014/main" val="4081727249"/>
                      </a:ext>
                    </a:extLst>
                  </a:tr>
                </a:tbl>
              </a:graphicData>
            </a:graphic>
          </p:graphicFrame>
        </mc:Fallback>
      </mc:AlternateContent>
    </p:spTree>
    <p:extLst>
      <p:ext uri="{BB962C8B-B14F-4D97-AF65-F5344CB8AC3E}">
        <p14:creationId xmlns:p14="http://schemas.microsoft.com/office/powerpoint/2010/main" val="3837420092"/>
      </p:ext>
    </p:extLst>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46"/>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2.xml><?xml version="1.0" encoding="utf-8"?>
<p:tagLst xmlns:a="http://schemas.openxmlformats.org/drawingml/2006/main" xmlns:r="http://schemas.openxmlformats.org/officeDocument/2006/relationships" xmlns:p="http://schemas.openxmlformats.org/presentationml/2006/main">
  <p:tag name="AS_UNIQUEID" val="46"/>
</p:tagLst>
</file>

<file path=ppt/tags/tag13.xml><?xml version="1.0" encoding="utf-8"?>
<p:tagLst xmlns:a="http://schemas.openxmlformats.org/drawingml/2006/main" xmlns:r="http://schemas.openxmlformats.org/officeDocument/2006/relationships" xmlns:p="http://schemas.openxmlformats.org/presentationml/2006/main">
  <p:tag name="AS_UNIQUEID" val="46"/>
</p:tagLst>
</file>

<file path=ppt/tags/tag14.xml><?xml version="1.0" encoding="utf-8"?>
<p:tagLst xmlns:a="http://schemas.openxmlformats.org/drawingml/2006/main" xmlns:r="http://schemas.openxmlformats.org/officeDocument/2006/relationships" xmlns:p="http://schemas.openxmlformats.org/presentationml/2006/main">
  <p:tag name="AS_UNIQUEID" val="46"/>
</p:tagLst>
</file>

<file path=ppt/tags/tag15.xml><?xml version="1.0" encoding="utf-8"?>
<p:tagLst xmlns:a="http://schemas.openxmlformats.org/drawingml/2006/main" xmlns:r="http://schemas.openxmlformats.org/officeDocument/2006/relationships" xmlns:p="http://schemas.openxmlformats.org/presentationml/2006/main">
  <p:tag name="AS_UNIQUEID" val="46"/>
</p:tagLst>
</file>

<file path=ppt/tags/tag16.xml><?xml version="1.0" encoding="utf-8"?>
<p:tagLst xmlns:a="http://schemas.openxmlformats.org/drawingml/2006/main" xmlns:r="http://schemas.openxmlformats.org/officeDocument/2006/relationships" xmlns:p="http://schemas.openxmlformats.org/presentationml/2006/main">
  <p:tag name="AS_UNIQUEID" val="46"/>
</p:tagLst>
</file>

<file path=ppt/tags/tag17.xml><?xml version="1.0" encoding="utf-8"?>
<p:tagLst xmlns:a="http://schemas.openxmlformats.org/drawingml/2006/main" xmlns:r="http://schemas.openxmlformats.org/officeDocument/2006/relationships" xmlns:p="http://schemas.openxmlformats.org/presentationml/2006/main">
  <p:tag name="AS_UNIQUEID" val="46"/>
</p:tagLst>
</file>

<file path=ppt/tags/tag18.xml><?xml version="1.0" encoding="utf-8"?>
<p:tagLst xmlns:a="http://schemas.openxmlformats.org/drawingml/2006/main" xmlns:r="http://schemas.openxmlformats.org/officeDocument/2006/relationships" xmlns:p="http://schemas.openxmlformats.org/presentationml/2006/main">
  <p:tag name="AS_UNIQUEID" val="46"/>
</p:tagLst>
</file>

<file path=ppt/tags/tag19.xml><?xml version="1.0" encoding="utf-8"?>
<p:tagLst xmlns:a="http://schemas.openxmlformats.org/drawingml/2006/main" xmlns:r="http://schemas.openxmlformats.org/officeDocument/2006/relationships" xmlns:p="http://schemas.openxmlformats.org/presentationml/2006/main">
  <p:tag name="AS_UNIQUEID" val="46"/>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46"/>
</p:tagLst>
</file>

<file path=ppt/tags/tag21.xml><?xml version="1.0" encoding="utf-8"?>
<p:tagLst xmlns:a="http://schemas.openxmlformats.org/drawingml/2006/main" xmlns:r="http://schemas.openxmlformats.org/officeDocument/2006/relationships" xmlns:p="http://schemas.openxmlformats.org/presentationml/2006/main">
  <p:tag name="AS_UNIQUEID" val="46"/>
</p:tagLst>
</file>

<file path=ppt/tags/tag22.xml><?xml version="1.0" encoding="utf-8"?>
<p:tagLst xmlns:a="http://schemas.openxmlformats.org/drawingml/2006/main" xmlns:r="http://schemas.openxmlformats.org/officeDocument/2006/relationships" xmlns:p="http://schemas.openxmlformats.org/presentationml/2006/main">
  <p:tag name="AS_UNIQUEID" val="46"/>
</p:tagLst>
</file>

<file path=ppt/tags/tag23.xml><?xml version="1.0" encoding="utf-8"?>
<p:tagLst xmlns:a="http://schemas.openxmlformats.org/drawingml/2006/main" xmlns:r="http://schemas.openxmlformats.org/officeDocument/2006/relationships" xmlns:p="http://schemas.openxmlformats.org/presentationml/2006/main">
  <p:tag name="AS_UNIQUEID" val="46"/>
</p:tagLst>
</file>

<file path=ppt/tags/tag24.xml><?xml version="1.0" encoding="utf-8"?>
<p:tagLst xmlns:a="http://schemas.openxmlformats.org/drawingml/2006/main" xmlns:r="http://schemas.openxmlformats.org/officeDocument/2006/relationships" xmlns:p="http://schemas.openxmlformats.org/presentationml/2006/main">
  <p:tag name="AS_UNIQUEID" val="46"/>
</p:tagLst>
</file>

<file path=ppt/tags/tag25.xml><?xml version="1.0" encoding="utf-8"?>
<p:tagLst xmlns:a="http://schemas.openxmlformats.org/drawingml/2006/main" xmlns:r="http://schemas.openxmlformats.org/officeDocument/2006/relationships" xmlns:p="http://schemas.openxmlformats.org/presentationml/2006/main">
  <p:tag name="AS_UNIQUEID" val="46"/>
</p:tagLst>
</file>

<file path=ppt/tags/tag26.xml><?xml version="1.0" encoding="utf-8"?>
<p:tagLst xmlns:a="http://schemas.openxmlformats.org/drawingml/2006/main" xmlns:r="http://schemas.openxmlformats.org/officeDocument/2006/relationships" xmlns:p="http://schemas.openxmlformats.org/presentationml/2006/main">
  <p:tag name="AS_UNIQUEID" val="46"/>
</p:tagLst>
</file>

<file path=ppt/tags/tag27.xml><?xml version="1.0" encoding="utf-8"?>
<p:tagLst xmlns:a="http://schemas.openxmlformats.org/drawingml/2006/main" xmlns:r="http://schemas.openxmlformats.org/officeDocument/2006/relationships" xmlns:p="http://schemas.openxmlformats.org/presentationml/2006/main">
  <p:tag name="AS_UNIQUEID" val="46"/>
</p:tagLst>
</file>

<file path=ppt/tags/tag28.xml><?xml version="1.0" encoding="utf-8"?>
<p:tagLst xmlns:a="http://schemas.openxmlformats.org/drawingml/2006/main" xmlns:r="http://schemas.openxmlformats.org/officeDocument/2006/relationships" xmlns:p="http://schemas.openxmlformats.org/presentationml/2006/main">
  <p:tag name="AS_UNIQUEID" val="46"/>
</p:tagLst>
</file>

<file path=ppt/tags/tag29.xml><?xml version="1.0" encoding="utf-8"?>
<p:tagLst xmlns:a="http://schemas.openxmlformats.org/drawingml/2006/main" xmlns:r="http://schemas.openxmlformats.org/officeDocument/2006/relationships" xmlns:p="http://schemas.openxmlformats.org/presentationml/2006/main">
  <p:tag name="AS_UNIQUEID" val="46"/>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46"/>
</p:tagLst>
</file>

<file path=ppt/tags/tag31.xml><?xml version="1.0" encoding="utf-8"?>
<p:tagLst xmlns:a="http://schemas.openxmlformats.org/drawingml/2006/main" xmlns:r="http://schemas.openxmlformats.org/officeDocument/2006/relationships" xmlns:p="http://schemas.openxmlformats.org/presentationml/2006/main">
  <p:tag name="AS_UNIQUEID" val="46"/>
</p:tagLst>
</file>

<file path=ppt/tags/tag32.xml><?xml version="1.0" encoding="utf-8"?>
<p:tagLst xmlns:a="http://schemas.openxmlformats.org/drawingml/2006/main" xmlns:r="http://schemas.openxmlformats.org/officeDocument/2006/relationships" xmlns:p="http://schemas.openxmlformats.org/presentationml/2006/main">
  <p:tag name="AS_UNIQUEID" val="46"/>
</p:tagLst>
</file>

<file path=ppt/tags/tag33.xml><?xml version="1.0" encoding="utf-8"?>
<p:tagLst xmlns:a="http://schemas.openxmlformats.org/drawingml/2006/main" xmlns:r="http://schemas.openxmlformats.org/officeDocument/2006/relationships" xmlns:p="http://schemas.openxmlformats.org/presentationml/2006/main">
  <p:tag name="AS_UNIQUEID" val="46"/>
</p:tagLst>
</file>

<file path=ppt/tags/tag34.xml><?xml version="1.0" encoding="utf-8"?>
<p:tagLst xmlns:a="http://schemas.openxmlformats.org/drawingml/2006/main" xmlns:r="http://schemas.openxmlformats.org/officeDocument/2006/relationships" xmlns:p="http://schemas.openxmlformats.org/presentationml/2006/main">
  <p:tag name="AS_UNIQUEID" val="46"/>
</p:tagLst>
</file>

<file path=ppt/tags/tag35.xml><?xml version="1.0" encoding="utf-8"?>
<p:tagLst xmlns:a="http://schemas.openxmlformats.org/drawingml/2006/main" xmlns:r="http://schemas.openxmlformats.org/officeDocument/2006/relationships" xmlns:p="http://schemas.openxmlformats.org/presentationml/2006/main">
  <p:tag name="AS_UNIQUEID" val="46"/>
</p:tagLst>
</file>

<file path=ppt/tags/tag36.xml><?xml version="1.0" encoding="utf-8"?>
<p:tagLst xmlns:a="http://schemas.openxmlformats.org/drawingml/2006/main" xmlns:r="http://schemas.openxmlformats.org/officeDocument/2006/relationships" xmlns:p="http://schemas.openxmlformats.org/presentationml/2006/main">
  <p:tag name="AS_UNIQUEID" val="46"/>
</p:tagLst>
</file>

<file path=ppt/tags/tag37.xml><?xml version="1.0" encoding="utf-8"?>
<p:tagLst xmlns:a="http://schemas.openxmlformats.org/drawingml/2006/main" xmlns:r="http://schemas.openxmlformats.org/officeDocument/2006/relationships" xmlns:p="http://schemas.openxmlformats.org/presentationml/2006/main">
  <p:tag name="AS_UNIQUEID" val="46"/>
</p:tagLst>
</file>

<file path=ppt/tags/tag38.xml><?xml version="1.0" encoding="utf-8"?>
<p:tagLst xmlns:a="http://schemas.openxmlformats.org/drawingml/2006/main" xmlns:r="http://schemas.openxmlformats.org/officeDocument/2006/relationships" xmlns:p="http://schemas.openxmlformats.org/presentationml/2006/main">
  <p:tag name="AS_UNIQUEID" val="46"/>
</p:tagLst>
</file>

<file path=ppt/tags/tag39.xml><?xml version="1.0" encoding="utf-8"?>
<p:tagLst xmlns:a="http://schemas.openxmlformats.org/drawingml/2006/main" xmlns:r="http://schemas.openxmlformats.org/officeDocument/2006/relationships" xmlns:p="http://schemas.openxmlformats.org/presentationml/2006/main">
  <p:tag name="AS_UNIQUEID" val="46"/>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40.xml><?xml version="1.0" encoding="utf-8"?>
<p:tagLst xmlns:a="http://schemas.openxmlformats.org/drawingml/2006/main" xmlns:r="http://schemas.openxmlformats.org/officeDocument/2006/relationships" xmlns:p="http://schemas.openxmlformats.org/presentationml/2006/main">
  <p:tag name="AS_UNIQUEID" val="46"/>
</p:tagLst>
</file>

<file path=ppt/tags/tag41.xml><?xml version="1.0" encoding="utf-8"?>
<p:tagLst xmlns:a="http://schemas.openxmlformats.org/drawingml/2006/main" xmlns:r="http://schemas.openxmlformats.org/officeDocument/2006/relationships" xmlns:p="http://schemas.openxmlformats.org/presentationml/2006/main">
  <p:tag name="AS_UNIQUEID" val="46"/>
</p:tagLst>
</file>

<file path=ppt/tags/tag42.xml><?xml version="1.0" encoding="utf-8"?>
<p:tagLst xmlns:a="http://schemas.openxmlformats.org/drawingml/2006/main" xmlns:r="http://schemas.openxmlformats.org/officeDocument/2006/relationships" xmlns:p="http://schemas.openxmlformats.org/presentationml/2006/main">
  <p:tag name="AS_UNIQUEID" val="46"/>
</p:tagLst>
</file>

<file path=ppt/tags/tag43.xml><?xml version="1.0" encoding="utf-8"?>
<p:tagLst xmlns:a="http://schemas.openxmlformats.org/drawingml/2006/main" xmlns:r="http://schemas.openxmlformats.org/officeDocument/2006/relationships" xmlns:p="http://schemas.openxmlformats.org/presentationml/2006/main">
  <p:tag name="AS_UNIQUEID" val="46"/>
</p:tagLst>
</file>

<file path=ppt/tags/tag44.xml><?xml version="1.0" encoding="utf-8"?>
<p:tagLst xmlns:a="http://schemas.openxmlformats.org/drawingml/2006/main" xmlns:r="http://schemas.openxmlformats.org/officeDocument/2006/relationships" xmlns:p="http://schemas.openxmlformats.org/presentationml/2006/main">
  <p:tag name="AS_UNIQUEID" val="46"/>
</p:tagLst>
</file>

<file path=ppt/tags/tag45.xml><?xml version="1.0" encoding="utf-8"?>
<p:tagLst xmlns:a="http://schemas.openxmlformats.org/drawingml/2006/main" xmlns:r="http://schemas.openxmlformats.org/officeDocument/2006/relationships" xmlns:p="http://schemas.openxmlformats.org/presentationml/2006/main">
  <p:tag name="AS_UNIQUEID" val="46"/>
</p:tagLst>
</file>

<file path=ppt/tags/tag46.xml><?xml version="1.0" encoding="utf-8"?>
<p:tagLst xmlns:a="http://schemas.openxmlformats.org/drawingml/2006/main" xmlns:r="http://schemas.openxmlformats.org/officeDocument/2006/relationships" xmlns:p="http://schemas.openxmlformats.org/presentationml/2006/main">
  <p:tag name="AS_UNIQUEID" val="46"/>
</p:tagLst>
</file>

<file path=ppt/tags/tag47.xml><?xml version="1.0" encoding="utf-8"?>
<p:tagLst xmlns:a="http://schemas.openxmlformats.org/drawingml/2006/main" xmlns:r="http://schemas.openxmlformats.org/officeDocument/2006/relationships" xmlns:p="http://schemas.openxmlformats.org/presentationml/2006/main">
  <p:tag name="AS_UNIQUEID" val="46"/>
</p:tagLst>
</file>

<file path=ppt/tags/tag48.xml><?xml version="1.0" encoding="utf-8"?>
<p:tagLst xmlns:a="http://schemas.openxmlformats.org/drawingml/2006/main" xmlns:r="http://schemas.openxmlformats.org/officeDocument/2006/relationships" xmlns:p="http://schemas.openxmlformats.org/presentationml/2006/main">
  <p:tag name="AS_UNIQUEID" val="46"/>
</p:tagLst>
</file>

<file path=ppt/tags/tag49.xml><?xml version="1.0" encoding="utf-8"?>
<p:tagLst xmlns:a="http://schemas.openxmlformats.org/drawingml/2006/main" xmlns:r="http://schemas.openxmlformats.org/officeDocument/2006/relationships" xmlns:p="http://schemas.openxmlformats.org/presentationml/2006/main">
  <p:tag name="AS_UNIQUEID" val="46"/>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50.xml><?xml version="1.0" encoding="utf-8"?>
<p:tagLst xmlns:a="http://schemas.openxmlformats.org/drawingml/2006/main" xmlns:r="http://schemas.openxmlformats.org/officeDocument/2006/relationships" xmlns:p="http://schemas.openxmlformats.org/presentationml/2006/main">
  <p:tag name="AS_UNIQUEID" val="46"/>
</p:tagLst>
</file>

<file path=ppt/tags/tag51.xml><?xml version="1.0" encoding="utf-8"?>
<p:tagLst xmlns:a="http://schemas.openxmlformats.org/drawingml/2006/main" xmlns:r="http://schemas.openxmlformats.org/officeDocument/2006/relationships" xmlns:p="http://schemas.openxmlformats.org/presentationml/2006/main">
  <p:tag name="AS_UNIQUEID" val="46"/>
</p:tagLst>
</file>

<file path=ppt/tags/tag52.xml><?xml version="1.0" encoding="utf-8"?>
<p:tagLst xmlns:a="http://schemas.openxmlformats.org/drawingml/2006/main" xmlns:r="http://schemas.openxmlformats.org/officeDocument/2006/relationships" xmlns:p="http://schemas.openxmlformats.org/presentationml/2006/main">
  <p:tag name="AS_UNIQUEID" val="46"/>
</p:tagLst>
</file>

<file path=ppt/tags/tag53.xml><?xml version="1.0" encoding="utf-8"?>
<p:tagLst xmlns:a="http://schemas.openxmlformats.org/drawingml/2006/main" xmlns:r="http://schemas.openxmlformats.org/officeDocument/2006/relationships" xmlns:p="http://schemas.openxmlformats.org/presentationml/2006/main">
  <p:tag name="AS_UNIQUEID" val="46"/>
</p:tagLst>
</file>

<file path=ppt/tags/tag54.xml><?xml version="1.0" encoding="utf-8"?>
<p:tagLst xmlns:a="http://schemas.openxmlformats.org/drawingml/2006/main" xmlns:r="http://schemas.openxmlformats.org/officeDocument/2006/relationships" xmlns:p="http://schemas.openxmlformats.org/presentationml/2006/main">
  <p:tag name="AS_UNIQUEID" val="46"/>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ags/tag7.xml><?xml version="1.0" encoding="utf-8"?>
<p:tagLst xmlns:a="http://schemas.openxmlformats.org/drawingml/2006/main" xmlns:r="http://schemas.openxmlformats.org/officeDocument/2006/relationships" xmlns:p="http://schemas.openxmlformats.org/presentationml/2006/main">
  <p:tag name="AS_UNIQUEID" val="46"/>
</p:tagLst>
</file>

<file path=ppt/tags/tag8.xml><?xml version="1.0" encoding="utf-8"?>
<p:tagLst xmlns:a="http://schemas.openxmlformats.org/drawingml/2006/main" xmlns:r="http://schemas.openxmlformats.org/officeDocument/2006/relationships" xmlns:p="http://schemas.openxmlformats.org/presentationml/2006/main">
  <p:tag name="AS_UNIQUEID" val="47"/>
</p:tagLst>
</file>

<file path=ppt/tags/tag9.xml><?xml version="1.0" encoding="utf-8"?>
<p:tagLst xmlns:a="http://schemas.openxmlformats.org/drawingml/2006/main" xmlns:r="http://schemas.openxmlformats.org/officeDocument/2006/relationships" xmlns:p="http://schemas.openxmlformats.org/presentationml/2006/main">
  <p:tag name="AS_UNIQUEID" val="48"/>
</p:tagLst>
</file>

<file path=ppt/theme/theme1.xml><?xml version="1.0" encoding="utf-8"?>
<a:theme xmlns:a="http://schemas.openxmlformats.org/drawingml/2006/main" name="Slid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11989</TotalTime>
  <Words>3709</Words>
  <Application>Microsoft Office PowerPoint</Application>
  <PresentationFormat>On-screen Show (4:3)</PresentationFormat>
  <Paragraphs>1398</Paragraphs>
  <Slides>47</Slides>
  <Notes>2</Notes>
  <HiddenSlides>0</HiddenSlides>
  <MMClips>0</MMClips>
  <ScaleCrop>false</ScaleCrop>
  <HeadingPairs>
    <vt:vector size="4" baseType="variant">
      <vt:variant>
        <vt:lpstr>Theme</vt:lpstr>
      </vt:variant>
      <vt:variant>
        <vt:i4>3</vt:i4>
      </vt:variant>
      <vt:variant>
        <vt:lpstr>Slide Titles</vt:lpstr>
      </vt:variant>
      <vt:variant>
        <vt:i4>47</vt:i4>
      </vt:variant>
    </vt:vector>
  </HeadingPairs>
  <TitlesOfParts>
    <vt:vector size="50" baseType="lpstr">
      <vt:lpstr>Slide_3</vt:lpstr>
      <vt:lpstr>Wisp</vt:lpstr>
      <vt:lpstr>1_Wisp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Srivastava</dc:creator>
  <cp:lastModifiedBy>Lenovo</cp:lastModifiedBy>
  <cp:revision>373</cp:revision>
  <dcterms:created xsi:type="dcterms:W3CDTF">2012-11-06T17:06:15Z</dcterms:created>
  <dcterms:modified xsi:type="dcterms:W3CDTF">2024-07-15T06:02:18Z</dcterms:modified>
</cp:coreProperties>
</file>