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336" r:id="rId2"/>
    <p:sldMasterId id="2147484353" r:id="rId3"/>
  </p:sldMasterIdLst>
  <p:notesMasterIdLst>
    <p:notesMasterId r:id="rId31"/>
  </p:notesMasterIdLst>
  <p:handoutMasterIdLst>
    <p:handoutMasterId r:id="rId32"/>
  </p:handoutMasterIdLst>
  <p:sldIdLst>
    <p:sldId id="306" r:id="rId4"/>
    <p:sldId id="307" r:id="rId5"/>
    <p:sldId id="258" r:id="rId6"/>
    <p:sldId id="313" r:id="rId7"/>
    <p:sldId id="314" r:id="rId8"/>
    <p:sldId id="315" r:id="rId9"/>
    <p:sldId id="316" r:id="rId10"/>
    <p:sldId id="317" r:id="rId11"/>
    <p:sldId id="318" r:id="rId12"/>
    <p:sldId id="319" r:id="rId13"/>
    <p:sldId id="320" r:id="rId14"/>
    <p:sldId id="321" r:id="rId15"/>
    <p:sldId id="322" r:id="rId16"/>
    <p:sldId id="324" r:id="rId17"/>
    <p:sldId id="323" r:id="rId18"/>
    <p:sldId id="334" r:id="rId19"/>
    <p:sldId id="310" r:id="rId20"/>
    <p:sldId id="329" r:id="rId21"/>
    <p:sldId id="326" r:id="rId22"/>
    <p:sldId id="325" r:id="rId23"/>
    <p:sldId id="330" r:id="rId24"/>
    <p:sldId id="331" r:id="rId25"/>
    <p:sldId id="328" r:id="rId26"/>
    <p:sldId id="309" r:id="rId27"/>
    <p:sldId id="332" r:id="rId28"/>
    <p:sldId id="333" r:id="rId29"/>
    <p:sldId id="327"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36"/>
    <a:srgbClr val="FF2507"/>
    <a:srgbClr val="FFC000"/>
    <a:srgbClr val="FF0000"/>
    <a:srgbClr val="6600CC"/>
    <a:srgbClr val="9E5215"/>
    <a:srgbClr val="00B0F0"/>
    <a:srgbClr val="000099"/>
    <a:srgbClr val="617A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0718" autoAdjust="0"/>
  </p:normalViewPr>
  <p:slideViewPr>
    <p:cSldViewPr>
      <p:cViewPr varScale="1">
        <p:scale>
          <a:sx n="53" d="100"/>
          <a:sy n="53"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a:t>Module-1 Basic Concept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4AF7C43-E464-46E0-96E0-58BA1B738D96}" type="datetimeFigureOut">
              <a:rPr lang="en-US"/>
              <a:pPr>
                <a:defRPr/>
              </a:pPr>
              <a:t>7/15/2024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FE7F09-F334-4582-AFFE-EAFAE36B664C}" type="slidenum">
              <a:rPr lang="en-US"/>
              <a:pPr>
                <a:defRPr/>
              </a:pPr>
              <a:t>‹#›</a:t>
            </a:fld>
            <a:endParaRPr lang="en-US"/>
          </a:p>
        </p:txBody>
      </p:sp>
    </p:spTree>
    <p:extLst>
      <p:ext uri="{BB962C8B-B14F-4D97-AF65-F5344CB8AC3E}">
        <p14:creationId xmlns:p14="http://schemas.microsoft.com/office/powerpoint/2010/main" val="356464703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US"/>
              <a:t>Module-1 Basic Concept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8A4AA5-2CA5-4CBB-A0AC-635B1B1AE6B6}" type="datetimeFigureOut">
              <a:rPr lang="en-US"/>
              <a:pPr>
                <a:defRPr/>
              </a:pPr>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3FF72-3CE5-4970-8C62-2F2011E4DC2B}" type="slidenum">
              <a:rPr lang="en-US"/>
              <a:pPr>
                <a:defRPr/>
              </a:pPr>
              <a:t>‹#›</a:t>
            </a:fld>
            <a:endParaRPr lang="en-US"/>
          </a:p>
        </p:txBody>
      </p:sp>
    </p:spTree>
    <p:extLst>
      <p:ext uri="{BB962C8B-B14F-4D97-AF65-F5344CB8AC3E}">
        <p14:creationId xmlns:p14="http://schemas.microsoft.com/office/powerpoint/2010/main" val="1841427788"/>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Header Placeholder 3"/>
          <p:cNvSpPr>
            <a:spLocks noGrp="1"/>
          </p:cNvSpPr>
          <p:nvPr>
            <p:ph type="hdr" sz="quarter"/>
          </p:nvPr>
        </p:nvSpPr>
        <p:spPr/>
        <p:txBody>
          <a:bodyPr/>
          <a:lstStyle/>
          <a:p>
            <a:pPr>
              <a:defRPr/>
            </a:pPr>
            <a:r>
              <a:rPr lang="en-US"/>
              <a:t>Module-1 Basic Concept</a:t>
            </a:r>
          </a:p>
        </p:txBody>
      </p:sp>
      <p:sp>
        <p:nvSpPr>
          <p:cNvPr id="5" name="Footer Placeholder 4"/>
          <p:cNvSpPr>
            <a:spLocks noGrp="1"/>
          </p:cNvSpPr>
          <p:nvPr>
            <p:ph type="ftr" sz="quarter" idx="4"/>
          </p:nvPr>
        </p:nvSpPr>
        <p:spPr/>
        <p:txBody>
          <a:body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Tree>
    <p:extLst>
      <p:ext uri="{BB962C8B-B14F-4D97-AF65-F5344CB8AC3E}">
        <p14:creationId xmlns:p14="http://schemas.microsoft.com/office/powerpoint/2010/main" val="312112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Header Placeholder 3"/>
          <p:cNvSpPr>
            <a:spLocks noGrp="1"/>
          </p:cNvSpPr>
          <p:nvPr>
            <p:ph type="hdr" sz="quarter"/>
          </p:nvPr>
        </p:nvSpPr>
        <p:spPr/>
        <p:txBody>
          <a:bodyPr/>
          <a:lstStyle/>
          <a:p>
            <a:pPr>
              <a:defRPr/>
            </a:pPr>
            <a:r>
              <a:rPr lang="en-US"/>
              <a:t>Module-1 Basic Concept</a:t>
            </a:r>
          </a:p>
        </p:txBody>
      </p:sp>
      <p:sp>
        <p:nvSpPr>
          <p:cNvPr id="5" name="Footer Placeholder 4"/>
          <p:cNvSpPr>
            <a:spLocks noGrp="1"/>
          </p:cNvSpPr>
          <p:nvPr>
            <p:ph type="ftr" sz="quarter" idx="4"/>
          </p:nvPr>
        </p:nvSpPr>
        <p:spPr/>
        <p:txBody>
          <a:body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Tree>
    <p:extLst>
      <p:ext uri="{BB962C8B-B14F-4D97-AF65-F5344CB8AC3E}">
        <p14:creationId xmlns:p14="http://schemas.microsoft.com/office/powerpoint/2010/main" val="270549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Header Placeholder 3"/>
          <p:cNvSpPr>
            <a:spLocks noGrp="1"/>
          </p:cNvSpPr>
          <p:nvPr>
            <p:ph type="hdr" sz="quarter"/>
          </p:nvPr>
        </p:nvSpPr>
        <p:spPr/>
        <p:txBody>
          <a:bodyPr/>
          <a:lstStyle/>
          <a:p>
            <a:pPr>
              <a:defRPr/>
            </a:pPr>
            <a:r>
              <a:rPr lang="en-US"/>
              <a:t>Module-1 Basic Concept</a:t>
            </a:r>
          </a:p>
        </p:txBody>
      </p:sp>
      <p:sp>
        <p:nvSpPr>
          <p:cNvPr id="5" name="Footer Placeholder 4"/>
          <p:cNvSpPr>
            <a:spLocks noGrp="1"/>
          </p:cNvSpPr>
          <p:nvPr>
            <p:ph type="ftr" sz="quarter" idx="4"/>
          </p:nvPr>
        </p:nvSpPr>
        <p:spPr/>
        <p:txBody>
          <a:body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Tree>
    <p:extLst>
      <p:ext uri="{BB962C8B-B14F-4D97-AF65-F5344CB8AC3E}">
        <p14:creationId xmlns:p14="http://schemas.microsoft.com/office/powerpoint/2010/main" val="122123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3229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8D931A2-8960-43C4-9CE8-1692171EEC3A}"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64E017BD-2A39-4032-BF6C-8F88F3E638F9}" type="slidenum">
              <a:rPr lang="en-US"/>
              <a:pPr>
                <a:defRPr/>
              </a:pPr>
              <a:t>‹#›</a:t>
            </a:fld>
            <a:endParaRPr lang="en-US"/>
          </a:p>
        </p:txBody>
      </p:sp>
    </p:spTree>
    <p:extLst>
      <p:ext uri="{BB962C8B-B14F-4D97-AF65-F5344CB8AC3E}">
        <p14:creationId xmlns:p14="http://schemas.microsoft.com/office/powerpoint/2010/main" val="218887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F2CD8809-61DF-4CB0-A3D2-7EF250F782A7}"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9643ACF9-2A4A-49C2-B7EF-A6F6F56625D5}" type="slidenum">
              <a:rPr lang="en-US"/>
              <a:pPr>
                <a:defRPr/>
              </a:pPr>
              <a:t>‹#›</a:t>
            </a:fld>
            <a:endParaRPr lang="en-US"/>
          </a:p>
        </p:txBody>
      </p:sp>
    </p:spTree>
    <p:extLst>
      <p:ext uri="{BB962C8B-B14F-4D97-AF65-F5344CB8AC3E}">
        <p14:creationId xmlns:p14="http://schemas.microsoft.com/office/powerpoint/2010/main" val="23252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4DE88D2-00AC-4C82-80B0-B425687BB3E6}"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C69D1C80-B52C-43E9-8D03-C930CF1982ED}" type="slidenum">
              <a:rPr lang="en-US" altLang="en-US" smtClean="0"/>
              <a:pPr>
                <a:defRPr/>
              </a:pPr>
              <a:t>‹#›</a:t>
            </a:fld>
            <a:endParaRPr lang="en-US" altLang="en-US"/>
          </a:p>
        </p:txBody>
      </p:sp>
    </p:spTree>
    <p:extLst>
      <p:ext uri="{BB962C8B-B14F-4D97-AF65-F5344CB8AC3E}">
        <p14:creationId xmlns:p14="http://schemas.microsoft.com/office/powerpoint/2010/main" val="57205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05AC7C-690C-4B4D-A02A-B9A21A561357}"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87BA621-C399-4B64-B59C-25BB9C4333B4}" type="slidenum">
              <a:rPr lang="en-US" altLang="en-US" smtClean="0"/>
              <a:pPr>
                <a:defRPr/>
              </a:pPr>
              <a:t>‹#›</a:t>
            </a:fld>
            <a:endParaRPr lang="en-US" altLang="en-US"/>
          </a:p>
        </p:txBody>
      </p:sp>
    </p:spTree>
    <p:extLst>
      <p:ext uri="{BB962C8B-B14F-4D97-AF65-F5344CB8AC3E}">
        <p14:creationId xmlns:p14="http://schemas.microsoft.com/office/powerpoint/2010/main" val="320802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50B354A-2440-4BC7-877D-663B3A5A0DD0}"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96850134-AD92-4A7E-8BA6-33220A652AC9}" type="slidenum">
              <a:rPr lang="en-US" altLang="en-US" smtClean="0"/>
              <a:pPr>
                <a:defRPr/>
              </a:pPr>
              <a:t>‹#›</a:t>
            </a:fld>
            <a:endParaRPr lang="en-US" altLang="en-US"/>
          </a:p>
        </p:txBody>
      </p:sp>
    </p:spTree>
    <p:extLst>
      <p:ext uri="{BB962C8B-B14F-4D97-AF65-F5344CB8AC3E}">
        <p14:creationId xmlns:p14="http://schemas.microsoft.com/office/powerpoint/2010/main" val="297823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2F8F876-308F-430E-A621-6837F8D0856E}"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45B350C-BC79-4602-A45A-FEEC2B630626}" type="slidenum">
              <a:rPr lang="en-US" altLang="en-US" smtClean="0"/>
              <a:pPr>
                <a:defRPr/>
              </a:pPr>
              <a:t>‹#›</a:t>
            </a:fld>
            <a:endParaRPr lang="en-US" altLang="en-US"/>
          </a:p>
        </p:txBody>
      </p:sp>
    </p:spTree>
    <p:extLst>
      <p:ext uri="{BB962C8B-B14F-4D97-AF65-F5344CB8AC3E}">
        <p14:creationId xmlns:p14="http://schemas.microsoft.com/office/powerpoint/2010/main" val="158416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F5D039D-3732-4F39-8BB8-FD6B8B6F31CA}" type="datetime1">
              <a:rPr lang="en-US" altLang="en-US" smtClean="0"/>
              <a:pPr>
                <a:defRPr/>
              </a:pPr>
              <a:t>7/15/2024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FC80113-755E-4ED4-8522-3072FC25F02B}" type="slidenum">
              <a:rPr lang="en-US" altLang="en-US" smtClean="0"/>
              <a:pPr>
                <a:defRPr/>
              </a:pPr>
              <a:t>‹#›</a:t>
            </a:fld>
            <a:endParaRPr lang="en-US" altLang="en-US"/>
          </a:p>
        </p:txBody>
      </p:sp>
    </p:spTree>
    <p:extLst>
      <p:ext uri="{BB962C8B-B14F-4D97-AF65-F5344CB8AC3E}">
        <p14:creationId xmlns:p14="http://schemas.microsoft.com/office/powerpoint/2010/main" val="1897793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CB456E4-7DD7-4263-A19D-BEC1BA910135}" type="datetime1">
              <a:rPr lang="en-US" altLang="en-US" smtClean="0"/>
              <a:pPr>
                <a:defRPr/>
              </a:pPr>
              <a:t>7/15/2024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2ADCBB01-3F78-4753-B8E2-39FF2E703B73}" type="slidenum">
              <a:rPr lang="en-US" altLang="en-US" smtClean="0"/>
              <a:pPr>
                <a:defRPr/>
              </a:pPr>
              <a:t>‹#›</a:t>
            </a:fld>
            <a:endParaRPr lang="en-US" altLang="en-US"/>
          </a:p>
        </p:txBody>
      </p:sp>
    </p:spTree>
    <p:extLst>
      <p:ext uri="{BB962C8B-B14F-4D97-AF65-F5344CB8AC3E}">
        <p14:creationId xmlns:p14="http://schemas.microsoft.com/office/powerpoint/2010/main" val="295980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D9B288-48B0-468D-A1A0-376B55B351E9}" type="datetime1">
              <a:rPr lang="en-US" altLang="en-US" smtClean="0"/>
              <a:pPr>
                <a:defRPr/>
              </a:pPr>
              <a:t>7/15/2024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99C17D5B-AB86-4053-B3EA-4DD8A925F8B9}" type="slidenum">
              <a:rPr lang="en-US" altLang="en-US" smtClean="0"/>
              <a:pPr>
                <a:defRPr/>
              </a:pPr>
              <a:t>‹#›</a:t>
            </a:fld>
            <a:endParaRPr lang="en-US" altLang="en-US"/>
          </a:p>
        </p:txBody>
      </p:sp>
    </p:spTree>
    <p:extLst>
      <p:ext uri="{BB962C8B-B14F-4D97-AF65-F5344CB8AC3E}">
        <p14:creationId xmlns:p14="http://schemas.microsoft.com/office/powerpoint/2010/main" val="3867357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1E0E091-BF1E-4788-BE54-6F22E3497034}"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36A1E29-168E-4D7F-B7C0-A4C272133F92}" type="slidenum">
              <a:rPr lang="en-US" altLang="en-US" smtClean="0"/>
              <a:pPr>
                <a:defRPr/>
              </a:pPr>
              <a:t>‹#›</a:t>
            </a:fld>
            <a:endParaRPr lang="en-US" altLang="en-US"/>
          </a:p>
        </p:txBody>
      </p:sp>
    </p:spTree>
    <p:extLst>
      <p:ext uri="{BB962C8B-B14F-4D97-AF65-F5344CB8AC3E}">
        <p14:creationId xmlns:p14="http://schemas.microsoft.com/office/powerpoint/2010/main" val="406676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97906973-C4D8-44A8-9EB5-78EB28FE0E32}"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04A3DCD4-C83E-4B5F-A7ED-520327ED3F41}" type="slidenum">
              <a:rPr lang="en-US"/>
              <a:pPr>
                <a:defRPr/>
              </a:pPr>
              <a:t>‹#›</a:t>
            </a:fld>
            <a:endParaRPr lang="en-US"/>
          </a:p>
        </p:txBody>
      </p:sp>
    </p:spTree>
    <p:extLst>
      <p:ext uri="{BB962C8B-B14F-4D97-AF65-F5344CB8AC3E}">
        <p14:creationId xmlns:p14="http://schemas.microsoft.com/office/powerpoint/2010/main" val="75194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DA9BC9-6314-4C14-87F4-17005E9DF1A5}"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B8F3D954-CEAA-4376-A927-CE725B090A2E}" type="slidenum">
              <a:rPr lang="en-US" altLang="en-US" smtClean="0"/>
              <a:pPr>
                <a:defRPr/>
              </a:pPr>
              <a:t>‹#›</a:t>
            </a:fld>
            <a:endParaRPr lang="en-US" altLang="en-US"/>
          </a:p>
        </p:txBody>
      </p:sp>
    </p:spTree>
    <p:extLst>
      <p:ext uri="{BB962C8B-B14F-4D97-AF65-F5344CB8AC3E}">
        <p14:creationId xmlns:p14="http://schemas.microsoft.com/office/powerpoint/2010/main" val="165432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51027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595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28030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6362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086503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63A7B6E-3C22-48DA-BE9A-C830A871B4FA}"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25E289D-51A0-41EE-9C05-3782486D7557}" type="slidenum">
              <a:rPr lang="en-US" altLang="en-US" smtClean="0"/>
              <a:pPr>
                <a:defRPr/>
              </a:pPr>
              <a:t>‹#›</a:t>
            </a:fld>
            <a:endParaRPr lang="en-US" altLang="en-US"/>
          </a:p>
        </p:txBody>
      </p:sp>
    </p:spTree>
    <p:extLst>
      <p:ext uri="{BB962C8B-B14F-4D97-AF65-F5344CB8AC3E}">
        <p14:creationId xmlns:p14="http://schemas.microsoft.com/office/powerpoint/2010/main" val="1990671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DB5D43-BCE3-4641-A55D-67760A558F5E}"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9E625E6-9BAF-4711-890E-9A5185EF0A76}" type="slidenum">
              <a:rPr lang="en-US" altLang="en-US" smtClean="0"/>
              <a:pPr>
                <a:defRPr/>
              </a:pPr>
              <a:t>‹#›</a:t>
            </a:fld>
            <a:endParaRPr lang="en-US" altLang="en-US"/>
          </a:p>
        </p:txBody>
      </p:sp>
    </p:spTree>
    <p:extLst>
      <p:ext uri="{BB962C8B-B14F-4D97-AF65-F5344CB8AC3E}">
        <p14:creationId xmlns:p14="http://schemas.microsoft.com/office/powerpoint/2010/main" val="1859601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2E035FC-1B88-4225-BDD9-FB2BC6E74829}"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4DCE36D9-4FE7-4E69-A43F-4D6379110A08}" type="slidenum">
              <a:rPr lang="en-US" altLang="en-US" smtClean="0"/>
              <a:pPr>
                <a:defRPr/>
              </a:pPr>
              <a:t>‹#›</a:t>
            </a:fld>
            <a:endParaRPr lang="en-US" altLang="en-US"/>
          </a:p>
        </p:txBody>
      </p:sp>
    </p:spTree>
    <p:extLst>
      <p:ext uri="{BB962C8B-B14F-4D97-AF65-F5344CB8AC3E}">
        <p14:creationId xmlns:p14="http://schemas.microsoft.com/office/powerpoint/2010/main" val="3878126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FDD8FA-7551-4B81-8F85-BC1B6E2EB803}"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D5332E0-DE82-4CA3-AD1A-3D11909C113E}" type="slidenum">
              <a:rPr lang="en-US" altLang="en-US" smtClean="0"/>
              <a:pPr>
                <a:defRPr/>
              </a:pPr>
              <a:t>‹#›</a:t>
            </a:fld>
            <a:endParaRPr lang="en-US" altLang="en-US"/>
          </a:p>
        </p:txBody>
      </p:sp>
    </p:spTree>
    <p:extLst>
      <p:ext uri="{BB962C8B-B14F-4D97-AF65-F5344CB8AC3E}">
        <p14:creationId xmlns:p14="http://schemas.microsoft.com/office/powerpoint/2010/main" val="76137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010AA4C-A09D-484E-B1EE-E49BB9E78640}"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211BA05D-3471-4572-8FAA-4B960EB658C8}" type="slidenum">
              <a:rPr lang="en-US"/>
              <a:pPr>
                <a:defRPr/>
              </a:pPr>
              <a:t>‹#›</a:t>
            </a:fld>
            <a:endParaRPr lang="en-US"/>
          </a:p>
        </p:txBody>
      </p:sp>
    </p:spTree>
    <p:extLst>
      <p:ext uri="{BB962C8B-B14F-4D97-AF65-F5344CB8AC3E}">
        <p14:creationId xmlns:p14="http://schemas.microsoft.com/office/powerpoint/2010/main" val="1181380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009230-C6F9-40EB-B807-4BDF9AD42AF7}"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B26826C-DB15-4087-9F83-48BC0BF6EB35}" type="slidenum">
              <a:rPr lang="en-US" altLang="en-US" smtClean="0"/>
              <a:pPr>
                <a:defRPr/>
              </a:pPr>
              <a:t>‹#›</a:t>
            </a:fld>
            <a:endParaRPr lang="en-US" altLang="en-US"/>
          </a:p>
        </p:txBody>
      </p:sp>
    </p:spTree>
    <p:extLst>
      <p:ext uri="{BB962C8B-B14F-4D97-AF65-F5344CB8AC3E}">
        <p14:creationId xmlns:p14="http://schemas.microsoft.com/office/powerpoint/2010/main" val="137815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FCFB9BB-A541-4FEF-99A7-52FD4A0696AF}"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57B256D8-1D65-4FEF-8160-A36A93FEDC6E}" type="slidenum">
              <a:rPr lang="en-US" altLang="en-US" smtClean="0"/>
              <a:pPr>
                <a:defRPr/>
              </a:pPr>
              <a:t>‹#›</a:t>
            </a:fld>
            <a:endParaRPr lang="en-US" altLang="en-US"/>
          </a:p>
        </p:txBody>
      </p:sp>
    </p:spTree>
    <p:extLst>
      <p:ext uri="{BB962C8B-B14F-4D97-AF65-F5344CB8AC3E}">
        <p14:creationId xmlns:p14="http://schemas.microsoft.com/office/powerpoint/2010/main" val="3046334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99A4238-12C5-4760-98CE-6A74866FCD55}" type="datetime1">
              <a:rPr lang="en-US" altLang="en-US" smtClean="0"/>
              <a:pPr>
                <a:defRPr/>
              </a:pPr>
              <a:t>7/15/2024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9A4939ED-97CE-4F4B-98F3-5917A61BDEA4}" type="slidenum">
              <a:rPr lang="en-US" altLang="en-US" smtClean="0"/>
              <a:pPr>
                <a:defRPr/>
              </a:pPr>
              <a:t>‹#›</a:t>
            </a:fld>
            <a:endParaRPr lang="en-US" altLang="en-US"/>
          </a:p>
        </p:txBody>
      </p:sp>
    </p:spTree>
    <p:extLst>
      <p:ext uri="{BB962C8B-B14F-4D97-AF65-F5344CB8AC3E}">
        <p14:creationId xmlns:p14="http://schemas.microsoft.com/office/powerpoint/2010/main" val="4084149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9A3E8E4-6FFC-4CB1-AFC6-7742CF2EC474}" type="datetime1">
              <a:rPr lang="en-US" altLang="en-US" smtClean="0"/>
              <a:pPr>
                <a:defRPr/>
              </a:pPr>
              <a:t>7/15/2024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17580F2-45C2-49A1-AD6A-E346FC692754}" type="slidenum">
              <a:rPr lang="en-US" altLang="en-US" smtClean="0"/>
              <a:pPr>
                <a:defRPr/>
              </a:pPr>
              <a:t>‹#›</a:t>
            </a:fld>
            <a:endParaRPr lang="en-US" altLang="en-US"/>
          </a:p>
        </p:txBody>
      </p:sp>
    </p:spTree>
    <p:extLst>
      <p:ext uri="{BB962C8B-B14F-4D97-AF65-F5344CB8AC3E}">
        <p14:creationId xmlns:p14="http://schemas.microsoft.com/office/powerpoint/2010/main" val="1731241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0F79614-E038-4B87-96AF-852B0AA48E74}" type="datetime1">
              <a:rPr lang="en-US" altLang="en-US" smtClean="0"/>
              <a:pPr>
                <a:defRPr/>
              </a:pPr>
              <a:t>7/15/2024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D218C30E-8482-46F7-AFB4-4654B74980CD}" type="slidenum">
              <a:rPr lang="en-US" altLang="en-US" smtClean="0"/>
              <a:pPr>
                <a:defRPr/>
              </a:pPr>
              <a:t>‹#›</a:t>
            </a:fld>
            <a:endParaRPr lang="en-US" altLang="en-US"/>
          </a:p>
        </p:txBody>
      </p:sp>
    </p:spTree>
    <p:extLst>
      <p:ext uri="{BB962C8B-B14F-4D97-AF65-F5344CB8AC3E}">
        <p14:creationId xmlns:p14="http://schemas.microsoft.com/office/powerpoint/2010/main" val="13083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805C7D-11D0-4ACB-873C-74C3C21CEB96}"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5FA6A481-E5D7-43E3-8AAD-119E9C0AD283}" type="slidenum">
              <a:rPr lang="en-US" altLang="en-US" smtClean="0"/>
              <a:pPr>
                <a:defRPr/>
              </a:pPr>
              <a:t>‹#›</a:t>
            </a:fld>
            <a:endParaRPr lang="en-US" altLang="en-US"/>
          </a:p>
        </p:txBody>
      </p:sp>
    </p:spTree>
    <p:extLst>
      <p:ext uri="{BB962C8B-B14F-4D97-AF65-F5344CB8AC3E}">
        <p14:creationId xmlns:p14="http://schemas.microsoft.com/office/powerpoint/2010/main" val="1913172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559981-5EAC-46D2-8442-F47F4C11E8CA}"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8BCF577-7126-43A5-B2FB-BFD8ADB63C7F}" type="slidenum">
              <a:rPr lang="en-US" altLang="en-US" smtClean="0"/>
              <a:pPr>
                <a:defRPr/>
              </a:pPr>
              <a:t>‹#›</a:t>
            </a:fld>
            <a:endParaRPr lang="en-US" altLang="en-US"/>
          </a:p>
        </p:txBody>
      </p:sp>
    </p:spTree>
    <p:extLst>
      <p:ext uri="{BB962C8B-B14F-4D97-AF65-F5344CB8AC3E}">
        <p14:creationId xmlns:p14="http://schemas.microsoft.com/office/powerpoint/2010/main" val="3993600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105075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437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407184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3F200F65-46EB-4CA6-9055-E07F6869AA2A}"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04420DA3-8B6B-464F-8430-4CD8D46C3976}" type="slidenum">
              <a:rPr lang="en-US"/>
              <a:pPr>
                <a:defRPr/>
              </a:pPr>
              <a:t>‹#›</a:t>
            </a:fld>
            <a:endParaRPr lang="en-US"/>
          </a:p>
        </p:txBody>
      </p:sp>
    </p:spTree>
    <p:extLst>
      <p:ext uri="{BB962C8B-B14F-4D97-AF65-F5344CB8AC3E}">
        <p14:creationId xmlns:p14="http://schemas.microsoft.com/office/powerpoint/2010/main" val="34965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592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6606496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989F38-6D76-4F35-A174-C2C089BAA1D1}"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A06679F-B4BC-4523-AFB7-C048A12B44BE}" type="slidenum">
              <a:rPr lang="en-US" altLang="en-US" smtClean="0"/>
              <a:pPr>
                <a:defRPr/>
              </a:pPr>
              <a:t>‹#›</a:t>
            </a:fld>
            <a:endParaRPr lang="en-US" altLang="en-US"/>
          </a:p>
        </p:txBody>
      </p:sp>
    </p:spTree>
    <p:extLst>
      <p:ext uri="{BB962C8B-B14F-4D97-AF65-F5344CB8AC3E}">
        <p14:creationId xmlns:p14="http://schemas.microsoft.com/office/powerpoint/2010/main" val="1147105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0B5B01A-B75A-42AE-87F0-BE112B198E30}"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5302AB9-2E07-4FDB-95AB-E5B1C72375EA}" type="slidenum">
              <a:rPr lang="en-US" altLang="en-US" smtClean="0"/>
              <a:pPr>
                <a:defRPr/>
              </a:pPr>
              <a:t>‹#›</a:t>
            </a:fld>
            <a:endParaRPr lang="en-US" altLang="en-US"/>
          </a:p>
        </p:txBody>
      </p:sp>
    </p:spTree>
    <p:extLst>
      <p:ext uri="{BB962C8B-B14F-4D97-AF65-F5344CB8AC3E}">
        <p14:creationId xmlns:p14="http://schemas.microsoft.com/office/powerpoint/2010/main" val="334220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1">
                    <a:tint val="75000"/>
                  </a:schemeClr>
                </a:solidFill>
              </a:defRPr>
            </a:lvl1pPr>
          </a:lstStyle>
          <a:p>
            <a:pPr>
              <a:defRPr/>
            </a:pPr>
            <a:fld id="{4B9FD870-E314-471B-8C3C-75EB12E89608}" type="datetime1">
              <a:rPr lang="en-US"/>
              <a:pPr>
                <a:defRPr/>
              </a:pPr>
              <a:t>7/15/2024</a:t>
            </a:fld>
            <a:endParaRPr lang="en-US"/>
          </a:p>
        </p:txBody>
      </p:sp>
      <p:sp>
        <p:nvSpPr>
          <p:cNvPr id="8" name="Footer Placeholder 7"/>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9" name="Slide Number Placeholder 8"/>
          <p:cNvSpPr>
            <a:spLocks noGrp="1"/>
          </p:cNvSpPr>
          <p:nvPr>
            <p:ph type="sldNum" sz="quarter" idx="12"/>
          </p:nvPr>
        </p:nvSpPr>
        <p:spPr/>
        <p:txBody>
          <a:bodyPr/>
          <a:lstStyle>
            <a:lvl1pPr>
              <a:defRPr>
                <a:solidFill>
                  <a:schemeClr val="tx1">
                    <a:tint val="75000"/>
                  </a:schemeClr>
                </a:solidFill>
              </a:defRPr>
            </a:lvl1pPr>
          </a:lstStyle>
          <a:p>
            <a:pPr>
              <a:defRPr/>
            </a:pPr>
            <a:fld id="{E8483CF3-DB10-4A54-B479-8392A05C623D}" type="slidenum">
              <a:rPr lang="en-US"/>
              <a:pPr>
                <a:defRPr/>
              </a:pPr>
              <a:t>‹#›</a:t>
            </a:fld>
            <a:endParaRPr lang="en-US"/>
          </a:p>
        </p:txBody>
      </p:sp>
    </p:spTree>
    <p:extLst>
      <p:ext uri="{BB962C8B-B14F-4D97-AF65-F5344CB8AC3E}">
        <p14:creationId xmlns:p14="http://schemas.microsoft.com/office/powerpoint/2010/main" val="286896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tint val="75000"/>
                  </a:schemeClr>
                </a:solidFill>
              </a:defRPr>
            </a:lvl1pPr>
          </a:lstStyle>
          <a:p>
            <a:pPr>
              <a:defRPr/>
            </a:pPr>
            <a:fld id="{2923FF0F-A733-414C-9480-C4DF88781995}" type="datetime1">
              <a:rPr lang="en-US"/>
              <a:pPr>
                <a:defRPr/>
              </a:pPr>
              <a:t>7/15/2024</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5" name="Slide Number Placeholder 4"/>
          <p:cNvSpPr>
            <a:spLocks noGrp="1"/>
          </p:cNvSpPr>
          <p:nvPr>
            <p:ph type="sldNum" sz="quarter" idx="12"/>
          </p:nvPr>
        </p:nvSpPr>
        <p:spPr/>
        <p:txBody>
          <a:bodyPr/>
          <a:lstStyle>
            <a:lvl1pPr>
              <a:defRPr>
                <a:solidFill>
                  <a:schemeClr val="tx1">
                    <a:tint val="75000"/>
                  </a:schemeClr>
                </a:solidFill>
              </a:defRPr>
            </a:lvl1pPr>
          </a:lstStyle>
          <a:p>
            <a:pPr>
              <a:defRPr/>
            </a:pPr>
            <a:fld id="{EA00D260-E46F-4648-A6C3-97551C95A9C6}" type="slidenum">
              <a:rPr lang="en-US"/>
              <a:pPr>
                <a:defRPr/>
              </a:pPr>
              <a:t>‹#›</a:t>
            </a:fld>
            <a:endParaRPr lang="en-US"/>
          </a:p>
        </p:txBody>
      </p:sp>
    </p:spTree>
    <p:extLst>
      <p:ext uri="{BB962C8B-B14F-4D97-AF65-F5344CB8AC3E}">
        <p14:creationId xmlns:p14="http://schemas.microsoft.com/office/powerpoint/2010/main" val="56438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tint val="75000"/>
                  </a:schemeClr>
                </a:solidFill>
              </a:defRPr>
            </a:lvl1pPr>
          </a:lstStyle>
          <a:p>
            <a:pPr>
              <a:defRPr/>
            </a:pPr>
            <a:fld id="{367AEE66-B1B8-4BD2-A274-0EEF6368D9B9}" type="datetime1">
              <a:rPr lang="en-US"/>
              <a:pPr>
                <a:defRPr/>
              </a:pPr>
              <a:t>7/15/2024</a:t>
            </a:fld>
            <a:endParaRPr lang="en-US"/>
          </a:p>
        </p:txBody>
      </p:sp>
      <p:sp>
        <p:nvSpPr>
          <p:cNvPr id="3" name="Footer Placeholder 2"/>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4" name="Slide Number Placeholder 3"/>
          <p:cNvSpPr>
            <a:spLocks noGrp="1"/>
          </p:cNvSpPr>
          <p:nvPr>
            <p:ph type="sldNum" sz="quarter" idx="12"/>
          </p:nvPr>
        </p:nvSpPr>
        <p:spPr/>
        <p:txBody>
          <a:bodyPr/>
          <a:lstStyle>
            <a:lvl1pPr>
              <a:defRPr>
                <a:solidFill>
                  <a:schemeClr val="tx1">
                    <a:tint val="75000"/>
                  </a:schemeClr>
                </a:solidFill>
              </a:defRPr>
            </a:lvl1pPr>
          </a:lstStyle>
          <a:p>
            <a:pPr>
              <a:defRPr/>
            </a:pPr>
            <a:fld id="{BDEC5DCA-F577-4866-8880-C465698A39C1}" type="slidenum">
              <a:rPr lang="en-US"/>
              <a:pPr>
                <a:defRPr/>
              </a:pPr>
              <a:t>‹#›</a:t>
            </a:fld>
            <a:endParaRPr lang="en-US"/>
          </a:p>
        </p:txBody>
      </p:sp>
    </p:spTree>
    <p:extLst>
      <p:ext uri="{BB962C8B-B14F-4D97-AF65-F5344CB8AC3E}">
        <p14:creationId xmlns:p14="http://schemas.microsoft.com/office/powerpoint/2010/main" val="20274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27192CBD-1300-4609-97E3-0F029BC74B37}"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51DEBB4A-08E3-4BAA-B794-BA9F4477ECAD}" type="slidenum">
              <a:rPr lang="en-US"/>
              <a:pPr>
                <a:defRPr/>
              </a:pPr>
              <a:t>‹#›</a:t>
            </a:fld>
            <a:endParaRPr lang="en-US"/>
          </a:p>
        </p:txBody>
      </p:sp>
    </p:spTree>
    <p:extLst>
      <p:ext uri="{BB962C8B-B14F-4D97-AF65-F5344CB8AC3E}">
        <p14:creationId xmlns:p14="http://schemas.microsoft.com/office/powerpoint/2010/main" val="23998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E0768611-121C-4C6D-93F3-704C2654DE55}"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FA5B192C-DDE0-4000-BAEB-1D8500B6E37D}" type="slidenum">
              <a:rPr lang="en-US"/>
              <a:pPr>
                <a:defRPr/>
              </a:pPr>
              <a:t>‹#›</a:t>
            </a:fld>
            <a:endParaRPr lang="en-US"/>
          </a:p>
        </p:txBody>
      </p:sp>
    </p:spTree>
    <p:extLst>
      <p:ext uri="{BB962C8B-B14F-4D97-AF65-F5344CB8AC3E}">
        <p14:creationId xmlns:p14="http://schemas.microsoft.com/office/powerpoint/2010/main" val="7562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solidFill>
              </a:defRPr>
            </a:lvl1pPr>
          </a:lstStyle>
          <a:p>
            <a:pPr>
              <a:defRPr/>
            </a:pPr>
            <a:fld id="{05362CE9-13ED-4077-9683-E02D696DDC31}" type="datetime1">
              <a:rPr lang="en-US" altLang="en-US"/>
              <a:pPr>
                <a:defRPr/>
              </a:pPr>
              <a:t>7/15/2024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solidFill>
              </a:defRPr>
            </a:lvl1pPr>
          </a:lstStyle>
          <a:p>
            <a:pPr>
              <a:defRPr/>
            </a:pPr>
            <a:fld id="{A63FF4D3-8215-4C95-BDEC-0E313CF7DF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85031994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2971903960"/>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hyperlink" Target="https://www.freepngimg.com/png/58412-and-electronics-circuits-electronic-fundamentals,-crypto-circui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270.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2.wdp"/><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6.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6"/>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p:blipFill>
        <p:spPr bwMode="auto">
          <a:xfrm>
            <a:off x="349251" y="2819400"/>
            <a:ext cx="8445498" cy="39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2227" name="TextBox 4"/>
          <p:cNvSpPr>
            <a:spLocks noChangeArrowheads="1"/>
          </p:cNvSpPr>
          <p:nvPr>
            <p:custDataLst>
              <p:tags r:id="rId2"/>
            </p:custDataLst>
          </p:nvPr>
        </p:nvSpPr>
        <p:spPr bwMode="auto">
          <a:xfrm>
            <a:off x="1143000" y="6096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Digital </a:t>
            </a:r>
            <a:r>
              <a:rPr lang="en-IN" altLang="en-US" sz="3500" b="1">
                <a:solidFill>
                  <a:srgbClr val="000000"/>
                </a:solidFill>
                <a:cs typeface="Times New Roman" panose="02020603050405020304" pitchFamily="18" charset="0"/>
              </a:rPr>
              <a:t>Electronics (303105220)</a:t>
            </a:r>
            <a:endParaRPr lang="en-IN" altLang="en-US" sz="3500" b="1" dirty="0">
              <a:solidFill>
                <a:srgbClr val="000000"/>
              </a:solidFill>
              <a:cs typeface="Times New Roman" panose="02020603050405020304" pitchFamily="18" charset="0"/>
            </a:endParaRPr>
          </a:p>
        </p:txBody>
      </p:sp>
      <p:sp>
        <p:nvSpPr>
          <p:cNvPr id="52228" name="TextBox 5"/>
          <p:cNvSpPr>
            <a:spLocks noChangeArrowheads="1"/>
          </p:cNvSpPr>
          <p:nvPr>
            <p:custDataLst>
              <p:tags r:id="rId3"/>
            </p:custDataLst>
          </p:nvPr>
        </p:nvSpPr>
        <p:spPr bwMode="auto">
          <a:xfrm>
            <a:off x="1527175" y="1535113"/>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smtClean="0">
                <a:solidFill>
                  <a:srgbClr val="000000"/>
                </a:solidFill>
                <a:cs typeface="Times New Roman" panose="02020603050405020304" pitchFamily="18" charset="0"/>
              </a:rPr>
              <a:t>Alpita </a:t>
            </a:r>
            <a:r>
              <a:rPr lang="en-US" altLang="en-US" sz="2200" b="1" smtClean="0">
                <a:solidFill>
                  <a:srgbClr val="000000"/>
                </a:solidFill>
                <a:cs typeface="Times New Roman" panose="02020603050405020304" pitchFamily="18" charset="0"/>
              </a:rPr>
              <a:t>makwna,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a:solidFill>
                  <a:srgbClr val="000000"/>
                </a:solidFill>
                <a:cs typeface="Times New Roman" panose="02020603050405020304" pitchFamily="18" charset="0"/>
              </a:rPr>
              <a:t>Mechatronics Engineering</a:t>
            </a:r>
            <a:endParaRPr lang="en-IN" altLang="en-US" sz="2200" dirty="0">
              <a:solidFill>
                <a:srgbClr val="000000"/>
              </a:solidFill>
              <a:cs typeface="Times New Roman" panose="02020603050405020304" pitchFamily="18" charset="0"/>
            </a:endParaRPr>
          </a:p>
        </p:txBody>
      </p:sp>
      <p:grpSp>
        <p:nvGrpSpPr>
          <p:cNvPr id="52230" name="Group 26"/>
          <p:cNvGrpSpPr>
            <a:grpSpLocks/>
          </p:cNvGrpSpPr>
          <p:nvPr/>
        </p:nvGrpSpPr>
        <p:grpSpPr bwMode="auto">
          <a:xfrm>
            <a:off x="1600200" y="1295400"/>
            <a:ext cx="6308725" cy="93663"/>
            <a:chOff x="1428728" y="2571744"/>
            <a:chExt cx="6309404" cy="94298"/>
          </a:xfrm>
        </p:grpSpPr>
        <p:sp>
          <p:nvSpPr>
            <p:cNvPr id="52232"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2234"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grpSp>
    </p:spTree>
  </p:cSld>
  <p:clrMapOvr>
    <a:masterClrMapping/>
  </p:clrMapOvr>
  <p:transition advTm="558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C2F9BFB5-69DA-477E-B700-B8D45C006A5F}"/>
              </a:ext>
            </a:extLst>
          </p:cNvPr>
          <p:cNvPicPr>
            <a:picLocks noChangeAspect="1"/>
          </p:cNvPicPr>
          <p:nvPr/>
        </p:nvPicPr>
        <p:blipFill>
          <a:blip r:embed="rId3"/>
          <a:stretch>
            <a:fillRect/>
          </a:stretch>
        </p:blipFill>
        <p:spPr>
          <a:xfrm>
            <a:off x="1066800" y="1392804"/>
            <a:ext cx="6553200" cy="5093161"/>
          </a:xfrm>
          <a:prstGeom prst="rect">
            <a:avLst/>
          </a:prstGeom>
        </p:spPr>
      </p:pic>
    </p:spTree>
    <p:extLst>
      <p:ext uri="{BB962C8B-B14F-4D97-AF65-F5344CB8AC3E}">
        <p14:creationId xmlns:p14="http://schemas.microsoft.com/office/powerpoint/2010/main" val="50080853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xmlns="" id="{09F0EEA1-A7D4-4D6B-AA7A-CA001DA8AC14}"/>
              </a:ext>
            </a:extLst>
          </p:cNvPr>
          <p:cNvPicPr>
            <a:picLocks noChangeAspect="1"/>
          </p:cNvPicPr>
          <p:nvPr/>
        </p:nvPicPr>
        <p:blipFill>
          <a:blip r:embed="rId3"/>
          <a:stretch>
            <a:fillRect/>
          </a:stretch>
        </p:blipFill>
        <p:spPr>
          <a:xfrm>
            <a:off x="2362200" y="1376591"/>
            <a:ext cx="4419600" cy="5073574"/>
          </a:xfrm>
          <a:prstGeom prst="rect">
            <a:avLst/>
          </a:prstGeom>
        </p:spPr>
      </p:pic>
    </p:spTree>
    <p:extLst>
      <p:ext uri="{BB962C8B-B14F-4D97-AF65-F5344CB8AC3E}">
        <p14:creationId xmlns:p14="http://schemas.microsoft.com/office/powerpoint/2010/main" val="64506812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3D14A491-2044-491A-8248-D508F24940CD}"/>
              </a:ext>
            </a:extLst>
          </p:cNvPr>
          <p:cNvPicPr>
            <a:picLocks noChangeAspect="1"/>
          </p:cNvPicPr>
          <p:nvPr/>
        </p:nvPicPr>
        <p:blipFill>
          <a:blip r:embed="rId3"/>
          <a:stretch>
            <a:fillRect/>
          </a:stretch>
        </p:blipFill>
        <p:spPr>
          <a:xfrm>
            <a:off x="2057400" y="1683714"/>
            <a:ext cx="4789321" cy="469500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D3793563-1A29-4EFE-A38F-8DA9766D2D13}"/>
                  </a:ext>
                </a:extLst>
              </p:cNvPr>
              <p:cNvSpPr txBox="1"/>
              <p:nvPr/>
            </p:nvSpPr>
            <p:spPr>
              <a:xfrm>
                <a:off x="4953000" y="5334000"/>
                <a:ext cx="3506088" cy="779701"/>
              </a:xfrm>
              <a:prstGeom prst="rect">
                <a:avLst/>
              </a:prstGeom>
              <a:noFill/>
              <a:ln w="28575">
                <a:solidFill>
                  <a:schemeClr val="tx1"/>
                </a:solidFill>
              </a:ln>
            </p:spPr>
            <p:txBody>
              <a:bodyPr wrap="none" rtlCol="0">
                <a:spAutoFit/>
              </a:bodyPr>
              <a:lstStyle/>
              <a:p>
                <a:r>
                  <a:rPr lang="en-US" dirty="0"/>
                  <a:t>The MSB bit of a 4-digit number </a:t>
                </a:r>
              </a:p>
              <a:p>
                <a:r>
                  <a:rPr lang="en-US" dirty="0"/>
                  <a:t>provides a voltage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𝑟𝑒𝑓</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den>
                    </m:f>
                  </m:oMath>
                </a14:m>
                <a:endParaRPr lang="hi-IN" dirty="0"/>
              </a:p>
            </p:txBody>
          </p:sp>
        </mc:Choice>
        <mc:Fallback xmlns="">
          <p:sp>
            <p:nvSpPr>
              <p:cNvPr id="2" name="TextBox 1">
                <a:extLst>
                  <a:ext uri="{FF2B5EF4-FFF2-40B4-BE49-F238E27FC236}">
                    <a16:creationId xmlns:a16="http://schemas.microsoft.com/office/drawing/2014/main" id="{D3793563-1A29-4EFE-A38F-8DA9766D2D13}"/>
                  </a:ext>
                </a:extLst>
              </p:cNvPr>
              <p:cNvSpPr txBox="1">
                <a:spLocks noRot="1" noChangeAspect="1" noMove="1" noResize="1" noEditPoints="1" noAdjustHandles="1" noChangeArrowheads="1" noChangeShapeType="1" noTextEdit="1"/>
              </p:cNvSpPr>
              <p:nvPr/>
            </p:nvSpPr>
            <p:spPr>
              <a:xfrm>
                <a:off x="4953000" y="5334000"/>
                <a:ext cx="3506088" cy="779701"/>
              </a:xfrm>
              <a:prstGeom prst="rect">
                <a:avLst/>
              </a:prstGeom>
              <a:blipFill>
                <a:blip r:embed="rId4"/>
                <a:stretch>
                  <a:fillRect l="-1207" t="-2256" b="-1504"/>
                </a:stretch>
              </a:blipFill>
              <a:ln w="28575">
                <a:solidFill>
                  <a:schemeClr val="tx1"/>
                </a:solidFill>
              </a:ln>
            </p:spPr>
            <p:txBody>
              <a:bodyPr/>
              <a:lstStyle/>
              <a:p>
                <a:r>
                  <a:rPr lang="hi-IN">
                    <a:noFill/>
                  </a:rPr>
                  <a:t> </a:t>
                </a:r>
              </a:p>
            </p:txBody>
          </p:sp>
        </mc:Fallback>
      </mc:AlternateContent>
    </p:spTree>
    <p:extLst>
      <p:ext uri="{BB962C8B-B14F-4D97-AF65-F5344CB8AC3E}">
        <p14:creationId xmlns:p14="http://schemas.microsoft.com/office/powerpoint/2010/main" val="271239465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93322D04-CFC5-42AF-A445-39EFA289CD5E}"/>
                  </a:ext>
                </a:extLst>
              </p:cNvPr>
              <p:cNvSpPr txBox="1"/>
              <p:nvPr/>
            </p:nvSpPr>
            <p:spPr>
              <a:xfrm>
                <a:off x="479830" y="1659395"/>
                <a:ext cx="4023858" cy="779701"/>
              </a:xfrm>
              <a:prstGeom prst="rect">
                <a:avLst/>
              </a:prstGeom>
              <a:noFill/>
              <a:ln w="28575">
                <a:solidFill>
                  <a:schemeClr val="tx1"/>
                </a:solidFill>
              </a:ln>
            </p:spPr>
            <p:txBody>
              <a:bodyPr wrap="none" rtlCol="0">
                <a:spAutoFit/>
              </a:bodyPr>
              <a:lstStyle/>
              <a:p>
                <a:r>
                  <a:rPr lang="en-US" dirty="0"/>
                  <a:t>The MSB (4</a:t>
                </a:r>
                <a:r>
                  <a:rPr lang="en-US" baseline="30000" dirty="0"/>
                  <a:t>th</a:t>
                </a:r>
                <a:r>
                  <a:rPr lang="en-US" dirty="0"/>
                  <a:t>) bit of a 4-digit number </a:t>
                </a:r>
              </a:p>
              <a:p>
                <a:r>
                  <a:rPr lang="en-US" dirty="0"/>
                  <a:t>provides a voltage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𝑟𝑒𝑓</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den>
                    </m:f>
                  </m:oMath>
                </a14:m>
                <a:endParaRPr lang="hi-IN" dirty="0"/>
              </a:p>
            </p:txBody>
          </p:sp>
        </mc:Choice>
        <mc:Fallback xmlns="">
          <p:sp>
            <p:nvSpPr>
              <p:cNvPr id="5" name="TextBox 4">
                <a:extLst>
                  <a:ext uri="{FF2B5EF4-FFF2-40B4-BE49-F238E27FC236}">
                    <a16:creationId xmlns:a16="http://schemas.microsoft.com/office/drawing/2014/main" id="{93322D04-CFC5-42AF-A445-39EFA289CD5E}"/>
                  </a:ext>
                </a:extLst>
              </p:cNvPr>
              <p:cNvSpPr txBox="1">
                <a:spLocks noRot="1" noChangeAspect="1" noMove="1" noResize="1" noEditPoints="1" noAdjustHandles="1" noChangeArrowheads="1" noChangeShapeType="1" noTextEdit="1"/>
              </p:cNvSpPr>
              <p:nvPr/>
            </p:nvSpPr>
            <p:spPr>
              <a:xfrm>
                <a:off x="479830" y="1659395"/>
                <a:ext cx="4023858" cy="779701"/>
              </a:xfrm>
              <a:prstGeom prst="rect">
                <a:avLst/>
              </a:prstGeom>
              <a:blipFill>
                <a:blip r:embed="rId3"/>
                <a:stretch>
                  <a:fillRect l="-1053" t="-2256" b="-1504"/>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FD64181B-D7A3-4D6D-8FBC-EDA1FA06DFAB}"/>
                  </a:ext>
                </a:extLst>
              </p:cNvPr>
              <p:cNvSpPr txBox="1"/>
              <p:nvPr/>
            </p:nvSpPr>
            <p:spPr>
              <a:xfrm>
                <a:off x="479830" y="2721900"/>
                <a:ext cx="4480714" cy="779701"/>
              </a:xfrm>
              <a:prstGeom prst="rect">
                <a:avLst/>
              </a:prstGeom>
              <a:noFill/>
              <a:ln w="28575">
                <a:solidFill>
                  <a:schemeClr val="tx1"/>
                </a:solidFill>
              </a:ln>
            </p:spPr>
            <p:txBody>
              <a:bodyPr wrap="none" rtlCol="0">
                <a:spAutoFit/>
              </a:bodyPr>
              <a:lstStyle/>
              <a:p>
                <a:r>
                  <a:rPr lang="en-US" dirty="0"/>
                  <a:t>The (MSB-1) (3</a:t>
                </a:r>
                <a:r>
                  <a:rPr lang="en-US" baseline="30000" dirty="0"/>
                  <a:t>rd</a:t>
                </a:r>
                <a:r>
                  <a:rPr lang="en-US" dirty="0"/>
                  <a:t>  bit of a 4-digit number </a:t>
                </a:r>
              </a:p>
              <a:p>
                <a:r>
                  <a:rPr lang="en-US" dirty="0"/>
                  <a:t>provides a voltage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𝑟𝑒𝑓</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endParaRPr lang="hi-IN" dirty="0"/>
              </a:p>
            </p:txBody>
          </p:sp>
        </mc:Choice>
        <mc:Fallback xmlns="">
          <p:sp>
            <p:nvSpPr>
              <p:cNvPr id="6" name="TextBox 5">
                <a:extLst>
                  <a:ext uri="{FF2B5EF4-FFF2-40B4-BE49-F238E27FC236}">
                    <a16:creationId xmlns:a16="http://schemas.microsoft.com/office/drawing/2014/main" id="{FD64181B-D7A3-4D6D-8FBC-EDA1FA06DFAB}"/>
                  </a:ext>
                </a:extLst>
              </p:cNvPr>
              <p:cNvSpPr txBox="1">
                <a:spLocks noRot="1" noChangeAspect="1" noMove="1" noResize="1" noEditPoints="1" noAdjustHandles="1" noChangeArrowheads="1" noChangeShapeType="1" noTextEdit="1"/>
              </p:cNvSpPr>
              <p:nvPr/>
            </p:nvSpPr>
            <p:spPr>
              <a:xfrm>
                <a:off x="479830" y="2721900"/>
                <a:ext cx="4480714" cy="779701"/>
              </a:xfrm>
              <a:prstGeom prst="rect">
                <a:avLst/>
              </a:prstGeom>
              <a:blipFill>
                <a:blip r:embed="rId4"/>
                <a:stretch>
                  <a:fillRect l="-946" t="-3030" b="-2273"/>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D78FC86D-A1C0-4D84-9F98-275A5E084C4E}"/>
                  </a:ext>
                </a:extLst>
              </p:cNvPr>
              <p:cNvSpPr txBox="1"/>
              <p:nvPr/>
            </p:nvSpPr>
            <p:spPr>
              <a:xfrm>
                <a:off x="479830" y="3886200"/>
                <a:ext cx="4455066" cy="779701"/>
              </a:xfrm>
              <a:prstGeom prst="rect">
                <a:avLst/>
              </a:prstGeom>
              <a:noFill/>
              <a:ln w="28575">
                <a:solidFill>
                  <a:schemeClr val="tx1"/>
                </a:solidFill>
              </a:ln>
            </p:spPr>
            <p:txBody>
              <a:bodyPr wrap="none" rtlCol="0">
                <a:spAutoFit/>
              </a:bodyPr>
              <a:lstStyle/>
              <a:p>
                <a:r>
                  <a:rPr lang="en-US" dirty="0"/>
                  <a:t>The (MSB-2) (2</a:t>
                </a:r>
                <a:r>
                  <a:rPr lang="en-US" baseline="30000" dirty="0"/>
                  <a:t>nd</a:t>
                </a:r>
                <a:r>
                  <a:rPr lang="en-US" dirty="0"/>
                  <a:t> bit of a 4-digit number </a:t>
                </a:r>
              </a:p>
              <a:p>
                <a:r>
                  <a:rPr lang="en-US" dirty="0"/>
                  <a:t>provides a voltage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𝑟𝑒𝑓</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oMath>
                </a14:m>
                <a:endParaRPr lang="hi-IN" dirty="0"/>
              </a:p>
            </p:txBody>
          </p:sp>
        </mc:Choice>
        <mc:Fallback xmlns="">
          <p:sp>
            <p:nvSpPr>
              <p:cNvPr id="7" name="TextBox 6">
                <a:extLst>
                  <a:ext uri="{FF2B5EF4-FFF2-40B4-BE49-F238E27FC236}">
                    <a16:creationId xmlns:a16="http://schemas.microsoft.com/office/drawing/2014/main" id="{D78FC86D-A1C0-4D84-9F98-275A5E084C4E}"/>
                  </a:ext>
                </a:extLst>
              </p:cNvPr>
              <p:cNvSpPr txBox="1">
                <a:spLocks noRot="1" noChangeAspect="1" noMove="1" noResize="1" noEditPoints="1" noAdjustHandles="1" noChangeArrowheads="1" noChangeShapeType="1" noTextEdit="1"/>
              </p:cNvSpPr>
              <p:nvPr/>
            </p:nvSpPr>
            <p:spPr>
              <a:xfrm>
                <a:off x="479830" y="3886200"/>
                <a:ext cx="4455066" cy="779701"/>
              </a:xfrm>
              <a:prstGeom prst="rect">
                <a:avLst/>
              </a:prstGeom>
              <a:blipFill>
                <a:blip r:embed="rId5"/>
                <a:stretch>
                  <a:fillRect l="-951" t="-3030" b="-1515"/>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FCC588C-1E90-45B2-8A0C-4A58133CA584}"/>
                  </a:ext>
                </a:extLst>
              </p:cNvPr>
              <p:cNvSpPr txBox="1"/>
              <p:nvPr/>
            </p:nvSpPr>
            <p:spPr>
              <a:xfrm>
                <a:off x="460375" y="4860672"/>
                <a:ext cx="3890809" cy="779701"/>
              </a:xfrm>
              <a:prstGeom prst="rect">
                <a:avLst/>
              </a:prstGeom>
              <a:noFill/>
              <a:ln w="28575">
                <a:solidFill>
                  <a:schemeClr val="tx1"/>
                </a:solidFill>
              </a:ln>
            </p:spPr>
            <p:txBody>
              <a:bodyPr wrap="none" rtlCol="0">
                <a:spAutoFit/>
              </a:bodyPr>
              <a:lstStyle/>
              <a:p>
                <a:r>
                  <a:rPr lang="en-US" dirty="0"/>
                  <a:t>The LSB (1</a:t>
                </a:r>
                <a:r>
                  <a:rPr lang="en-US" baseline="30000" dirty="0"/>
                  <a:t>st</a:t>
                </a:r>
                <a:r>
                  <a:rPr lang="en-US" dirty="0"/>
                  <a:t> bit of a 4-digit number </a:t>
                </a:r>
              </a:p>
              <a:p>
                <a:r>
                  <a:rPr lang="en-US" dirty="0"/>
                  <a:t>provides a voltage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𝑟𝑒𝑓</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den>
                    </m:f>
                  </m:oMath>
                </a14:m>
                <a:endParaRPr lang="hi-IN" dirty="0"/>
              </a:p>
            </p:txBody>
          </p:sp>
        </mc:Choice>
        <mc:Fallback xmlns="">
          <p:sp>
            <p:nvSpPr>
              <p:cNvPr id="8" name="TextBox 7">
                <a:extLst>
                  <a:ext uri="{FF2B5EF4-FFF2-40B4-BE49-F238E27FC236}">
                    <a16:creationId xmlns:a16="http://schemas.microsoft.com/office/drawing/2014/main" id="{FFCC588C-1E90-45B2-8A0C-4A58133CA584}"/>
                  </a:ext>
                </a:extLst>
              </p:cNvPr>
              <p:cNvSpPr txBox="1">
                <a:spLocks noRot="1" noChangeAspect="1" noMove="1" noResize="1" noEditPoints="1" noAdjustHandles="1" noChangeArrowheads="1" noChangeShapeType="1" noTextEdit="1"/>
              </p:cNvSpPr>
              <p:nvPr/>
            </p:nvSpPr>
            <p:spPr>
              <a:xfrm>
                <a:off x="460375" y="4860672"/>
                <a:ext cx="3890809" cy="779701"/>
              </a:xfrm>
              <a:prstGeom prst="rect">
                <a:avLst/>
              </a:prstGeom>
              <a:blipFill>
                <a:blip r:embed="rId6"/>
                <a:stretch>
                  <a:fillRect l="-1089" t="-2256" b="-1504"/>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E1BFA3D4-F702-4D8F-9893-07F5934F8EFA}"/>
                  </a:ext>
                </a:extLst>
              </p:cNvPr>
              <p:cNvSpPr txBox="1"/>
              <p:nvPr/>
            </p:nvSpPr>
            <p:spPr>
              <a:xfrm>
                <a:off x="5689060" y="1639361"/>
                <a:ext cx="1381532" cy="609077"/>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   </m:t>
                          </m:r>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den>
                      </m:f>
                    </m:oMath>
                  </m:oMathPara>
                </a14:m>
                <a:endParaRPr lang="hi-IN" dirty="0"/>
              </a:p>
            </p:txBody>
          </p:sp>
        </mc:Choice>
        <mc:Fallback xmlns="">
          <p:sp>
            <p:nvSpPr>
              <p:cNvPr id="9" name="TextBox 8">
                <a:extLst>
                  <a:ext uri="{FF2B5EF4-FFF2-40B4-BE49-F238E27FC236}">
                    <a16:creationId xmlns:a16="http://schemas.microsoft.com/office/drawing/2014/main" id="{E1BFA3D4-F702-4D8F-9893-07F5934F8EFA}"/>
                  </a:ext>
                </a:extLst>
              </p:cNvPr>
              <p:cNvSpPr txBox="1">
                <a:spLocks noRot="1" noChangeAspect="1" noMove="1" noResize="1" noEditPoints="1" noAdjustHandles="1" noChangeArrowheads="1" noChangeShapeType="1" noTextEdit="1"/>
              </p:cNvSpPr>
              <p:nvPr/>
            </p:nvSpPr>
            <p:spPr>
              <a:xfrm>
                <a:off x="5689060" y="1639361"/>
                <a:ext cx="1381532" cy="609077"/>
              </a:xfrm>
              <a:prstGeom prst="rect">
                <a:avLst/>
              </a:prstGeom>
              <a:blipFill>
                <a:blip r:embed="rId7"/>
                <a:stretch>
                  <a:fillRect/>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E28E616B-5A73-44D7-B926-EDD85639AB94}"/>
                  </a:ext>
                </a:extLst>
              </p:cNvPr>
              <p:cNvSpPr txBox="1"/>
              <p:nvPr/>
            </p:nvSpPr>
            <p:spPr>
              <a:xfrm>
                <a:off x="5693924" y="2572610"/>
                <a:ext cx="1480534" cy="625941"/>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sub>
                      </m:sSub>
                      <m:r>
                        <a:rPr lang="en-US" b="0" i="1" smtClean="0">
                          <a:latin typeface="Cambria Math" panose="02040503050406030204" pitchFamily="18" charset="0"/>
                        </a:rPr>
                        <m:t>=</m:t>
                      </m:r>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m:oMathPara>
                </a14:m>
                <a:endParaRPr lang="hi-IN" dirty="0"/>
              </a:p>
            </p:txBody>
          </p:sp>
        </mc:Choice>
        <mc:Fallback xmlns="">
          <p:sp>
            <p:nvSpPr>
              <p:cNvPr id="11" name="TextBox 10">
                <a:extLst>
                  <a:ext uri="{FF2B5EF4-FFF2-40B4-BE49-F238E27FC236}">
                    <a16:creationId xmlns:a16="http://schemas.microsoft.com/office/drawing/2014/main" id="{E28E616B-5A73-44D7-B926-EDD85639AB94}"/>
                  </a:ext>
                </a:extLst>
              </p:cNvPr>
              <p:cNvSpPr txBox="1">
                <a:spLocks noRot="1" noChangeAspect="1" noMove="1" noResize="1" noEditPoints="1" noAdjustHandles="1" noChangeArrowheads="1" noChangeShapeType="1" noTextEdit="1"/>
              </p:cNvSpPr>
              <p:nvPr/>
            </p:nvSpPr>
            <p:spPr>
              <a:xfrm>
                <a:off x="5693924" y="2572610"/>
                <a:ext cx="1480534" cy="625941"/>
              </a:xfrm>
              <a:prstGeom prst="rect">
                <a:avLst/>
              </a:prstGeom>
              <a:blipFill>
                <a:blip r:embed="rId8"/>
                <a:stretch>
                  <a:fillRect/>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09D9D29C-AFEF-4B5F-8993-992AF69EF272}"/>
                  </a:ext>
                </a:extLst>
              </p:cNvPr>
              <p:cNvSpPr txBox="1"/>
              <p:nvPr/>
            </p:nvSpPr>
            <p:spPr>
              <a:xfrm>
                <a:off x="5689060" y="3501601"/>
                <a:ext cx="1414490" cy="609077"/>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sub>
                      </m:sSub>
                      <m:r>
                        <a:rPr lang="en-US" b="0" i="1" smtClean="0">
                          <a:latin typeface="Cambria Math" panose="02040503050406030204" pitchFamily="18" charset="0"/>
                        </a:rPr>
                        <m:t>=</m:t>
                      </m:r>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𝐶</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den>
                      </m:f>
                    </m:oMath>
                  </m:oMathPara>
                </a14:m>
                <a:endParaRPr lang="hi-IN" dirty="0"/>
              </a:p>
            </p:txBody>
          </p:sp>
        </mc:Choice>
        <mc:Fallback xmlns="">
          <p:sp>
            <p:nvSpPr>
              <p:cNvPr id="12" name="TextBox 11">
                <a:extLst>
                  <a:ext uri="{FF2B5EF4-FFF2-40B4-BE49-F238E27FC236}">
                    <a16:creationId xmlns:a16="http://schemas.microsoft.com/office/drawing/2014/main" id="{09D9D29C-AFEF-4B5F-8993-992AF69EF272}"/>
                  </a:ext>
                </a:extLst>
              </p:cNvPr>
              <p:cNvSpPr txBox="1">
                <a:spLocks noRot="1" noChangeAspect="1" noMove="1" noResize="1" noEditPoints="1" noAdjustHandles="1" noChangeArrowheads="1" noChangeShapeType="1" noTextEdit="1"/>
              </p:cNvSpPr>
              <p:nvPr/>
            </p:nvSpPr>
            <p:spPr>
              <a:xfrm>
                <a:off x="5689060" y="3501601"/>
                <a:ext cx="1414490" cy="609077"/>
              </a:xfrm>
              <a:prstGeom prst="rect">
                <a:avLst/>
              </a:prstGeom>
              <a:blipFill>
                <a:blip r:embed="rId9"/>
                <a:stretch>
                  <a:fillRect/>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7E6B8C69-769F-48B1-BD2B-F8811C2EE425}"/>
                  </a:ext>
                </a:extLst>
              </p:cNvPr>
              <p:cNvSpPr txBox="1"/>
              <p:nvPr/>
            </p:nvSpPr>
            <p:spPr>
              <a:xfrm>
                <a:off x="5666618" y="4361362"/>
                <a:ext cx="1471941" cy="609077"/>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sub>
                      </m:sSub>
                      <m:r>
                        <a:rPr lang="en-US" b="0" i="1" smtClean="0">
                          <a:latin typeface="Cambria Math" panose="02040503050406030204" pitchFamily="18" charset="0"/>
                        </a:rPr>
                        <m:t>=</m:t>
                      </m:r>
                      <m:f>
                        <m:fPr>
                          <m:ctrlPr>
                            <a:rPr lang="en-US" i="1" smtClean="0">
                              <a:latin typeface="Cambria Math"/>
                            </a:rPr>
                          </m:ctrlPr>
                        </m:fPr>
                        <m:num>
                          <m:sSub>
                            <m:sSubPr>
                              <m:ctrlPr>
                                <a:rPr lang="en-US"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m:t>
                              </m:r>
                            </m:sub>
                          </m:sSub>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den>
                      </m:f>
                    </m:oMath>
                  </m:oMathPara>
                </a14:m>
                <a:endParaRPr lang="hi-IN" dirty="0"/>
              </a:p>
            </p:txBody>
          </p:sp>
        </mc:Choice>
        <mc:Fallback xmlns="">
          <p:sp>
            <p:nvSpPr>
              <p:cNvPr id="13" name="TextBox 12">
                <a:extLst>
                  <a:ext uri="{FF2B5EF4-FFF2-40B4-BE49-F238E27FC236}">
                    <a16:creationId xmlns:a16="http://schemas.microsoft.com/office/drawing/2014/main" id="{7E6B8C69-769F-48B1-BD2B-F8811C2EE425}"/>
                  </a:ext>
                </a:extLst>
              </p:cNvPr>
              <p:cNvSpPr txBox="1">
                <a:spLocks noRot="1" noChangeAspect="1" noMove="1" noResize="1" noEditPoints="1" noAdjustHandles="1" noChangeArrowheads="1" noChangeShapeType="1" noTextEdit="1"/>
              </p:cNvSpPr>
              <p:nvPr/>
            </p:nvSpPr>
            <p:spPr>
              <a:xfrm>
                <a:off x="5666618" y="4361362"/>
                <a:ext cx="1471941" cy="609077"/>
              </a:xfrm>
              <a:prstGeom prst="rect">
                <a:avLst/>
              </a:prstGeom>
              <a:blipFill>
                <a:blip r:embed="rId10"/>
                <a:stretch>
                  <a:fillRect/>
                </a:stretch>
              </a:blipFill>
              <a:ln w="28575">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F2D40784-DDEB-404C-AAA7-9FB41DE53704}"/>
                  </a:ext>
                </a:extLst>
              </p:cNvPr>
              <p:cNvSpPr txBox="1"/>
              <p:nvPr/>
            </p:nvSpPr>
            <p:spPr>
              <a:xfrm>
                <a:off x="4369018" y="5895395"/>
                <a:ext cx="4650056" cy="786177"/>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𝑜𝑢𝑡</m:t>
                          </m:r>
                          <m:r>
                            <a:rPr lang="en-US" sz="2400" b="0" i="1" smtClean="0">
                              <a:latin typeface="Cambria Math" panose="02040503050406030204" pitchFamily="18" charset="0"/>
                            </a:rPr>
                            <m:t> </m:t>
                          </m:r>
                        </m:sub>
                      </m:sSub>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16</m:t>
                          </m:r>
                        </m:den>
                      </m:f>
                      <m:r>
                        <a:rPr lang="en-US" sz="2400" b="0" i="1" smtClean="0">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𝐴</m:t>
                          </m:r>
                        </m:sub>
                      </m:sSub>
                      <m:r>
                        <a:rPr lang="en-US" sz="2400" i="1">
                          <a:latin typeface="Cambria Math" panose="02040503050406030204" pitchFamily="18" charset="0"/>
                        </a:rPr>
                        <m:t>+2</m:t>
                      </m:r>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𝐵</m:t>
                          </m:r>
                        </m:sub>
                      </m:sSub>
                      <m:sSub>
                        <m:sSubPr>
                          <m:ctrlPr>
                            <a:rPr lang="en-US" sz="2400" i="1">
                              <a:latin typeface="Cambria Math"/>
                            </a:rPr>
                          </m:ctrlPr>
                        </m:sSubPr>
                        <m:e>
                          <m:r>
                            <a:rPr lang="en-US" sz="2400" i="1">
                              <a:latin typeface="Cambria Math" panose="02040503050406030204" pitchFamily="18" charset="0"/>
                            </a:rPr>
                            <m:t>+</m:t>
                          </m:r>
                          <m:sSub>
                            <m:sSubPr>
                              <m:ctrlPr>
                                <a:rPr lang="en-US" sz="2400" i="1">
                                  <a:latin typeface="Cambria Math"/>
                                </a:rPr>
                              </m:ctrlPr>
                            </m:sSubPr>
                            <m:e>
                              <m:r>
                                <a:rPr lang="en-US" sz="2400" i="1">
                                  <a:latin typeface="Cambria Math" panose="02040503050406030204" pitchFamily="18" charset="0"/>
                                </a:rPr>
                                <m:t>4</m:t>
                              </m:r>
                              <m:r>
                                <a:rPr lang="en-US" sz="2400" i="1">
                                  <a:latin typeface="Cambria Math" panose="02040503050406030204" pitchFamily="18" charset="0"/>
                                </a:rPr>
                                <m:t>𝑉</m:t>
                              </m:r>
                            </m:e>
                            <m:sub>
                              <m:r>
                                <a:rPr lang="en-US" sz="2400" i="1">
                                  <a:latin typeface="Cambria Math" panose="02040503050406030204" pitchFamily="18" charset="0"/>
                                </a:rPr>
                                <m:t>𝐶</m:t>
                              </m:r>
                            </m:sub>
                          </m:sSub>
                          <m:r>
                            <a:rPr lang="en-US" sz="2400" b="0" i="1" smtClean="0">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𝑉</m:t>
                          </m:r>
                        </m:e>
                        <m:sub>
                          <m:r>
                            <a:rPr lang="en-US" sz="2400" i="1">
                              <a:latin typeface="Cambria Math" panose="02040503050406030204" pitchFamily="18" charset="0"/>
                            </a:rPr>
                            <m:t>𝐷</m:t>
                          </m:r>
                        </m:sub>
                      </m:sSub>
                      <m:r>
                        <a:rPr lang="en-US" sz="2400" b="0" i="1" smtClean="0">
                          <a:latin typeface="Cambria Math" panose="02040503050406030204" pitchFamily="18" charset="0"/>
                        </a:rPr>
                        <m:t>)</m:t>
                      </m:r>
                    </m:oMath>
                  </m:oMathPara>
                </a14:m>
                <a:endParaRPr lang="hi-IN" dirty="0"/>
              </a:p>
            </p:txBody>
          </p:sp>
        </mc:Choice>
        <mc:Fallback xmlns="">
          <p:sp>
            <p:nvSpPr>
              <p:cNvPr id="14" name="TextBox 13">
                <a:extLst>
                  <a:ext uri="{FF2B5EF4-FFF2-40B4-BE49-F238E27FC236}">
                    <a16:creationId xmlns:a16="http://schemas.microsoft.com/office/drawing/2014/main" id="{F2D40784-DDEB-404C-AAA7-9FB41DE53704}"/>
                  </a:ext>
                </a:extLst>
              </p:cNvPr>
              <p:cNvSpPr txBox="1">
                <a:spLocks noRot="1" noChangeAspect="1" noMove="1" noResize="1" noEditPoints="1" noAdjustHandles="1" noChangeArrowheads="1" noChangeShapeType="1" noTextEdit="1"/>
              </p:cNvSpPr>
              <p:nvPr/>
            </p:nvSpPr>
            <p:spPr>
              <a:xfrm>
                <a:off x="4369018" y="5895395"/>
                <a:ext cx="4650056" cy="786177"/>
              </a:xfrm>
              <a:prstGeom prst="rect">
                <a:avLst/>
              </a:prstGeom>
              <a:blipFill>
                <a:blip r:embed="rId11"/>
                <a:stretch>
                  <a:fillRect/>
                </a:stretch>
              </a:blipFill>
              <a:ln w="28575">
                <a:solidFill>
                  <a:schemeClr val="tx1"/>
                </a:solidFill>
              </a:ln>
            </p:spPr>
            <p:txBody>
              <a:bodyPr/>
              <a:lstStyle/>
              <a:p>
                <a:r>
                  <a:rPr lang="hi-IN">
                    <a:noFill/>
                  </a:rPr>
                  <a:t> </a:t>
                </a:r>
              </a:p>
            </p:txBody>
          </p:sp>
        </mc:Fallback>
      </mc:AlternateContent>
    </p:spTree>
    <p:extLst>
      <p:ext uri="{BB962C8B-B14F-4D97-AF65-F5344CB8AC3E}">
        <p14:creationId xmlns:p14="http://schemas.microsoft.com/office/powerpoint/2010/main" val="239351582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xmlns="" id="{A5CFF72A-9062-49F7-A38E-098BFC91BE74}"/>
              </a:ext>
            </a:extLst>
          </p:cNvPr>
          <p:cNvPicPr>
            <a:picLocks noChangeAspect="1"/>
          </p:cNvPicPr>
          <p:nvPr/>
        </p:nvPicPr>
        <p:blipFill>
          <a:blip r:embed="rId3"/>
          <a:stretch>
            <a:fillRect/>
          </a:stretch>
        </p:blipFill>
        <p:spPr>
          <a:xfrm>
            <a:off x="1143000" y="1659395"/>
            <a:ext cx="7608958" cy="3297000"/>
          </a:xfrm>
          <a:prstGeom prst="rect">
            <a:avLst/>
          </a:prstGeom>
        </p:spPr>
      </p:pic>
      <p:sp>
        <p:nvSpPr>
          <p:cNvPr id="6" name="TextBox 5">
            <a:extLst>
              <a:ext uri="{FF2B5EF4-FFF2-40B4-BE49-F238E27FC236}">
                <a16:creationId xmlns:a16="http://schemas.microsoft.com/office/drawing/2014/main" xmlns="" id="{1BC949E7-C1A0-4BB5-86FD-CFDDAA009E1A}"/>
              </a:ext>
            </a:extLst>
          </p:cNvPr>
          <p:cNvSpPr txBox="1"/>
          <p:nvPr/>
        </p:nvSpPr>
        <p:spPr>
          <a:xfrm>
            <a:off x="2590800" y="5198605"/>
            <a:ext cx="3326616" cy="369332"/>
          </a:xfrm>
          <a:prstGeom prst="rect">
            <a:avLst/>
          </a:prstGeom>
          <a:noFill/>
        </p:spPr>
        <p:txBody>
          <a:bodyPr wrap="none" rtlCol="0">
            <a:spAutoFit/>
          </a:bodyPr>
          <a:lstStyle/>
          <a:p>
            <a:r>
              <a:rPr lang="en-US" dirty="0"/>
              <a:t>A 5-bit R-2R ladder type DAC </a:t>
            </a:r>
            <a:endParaRPr lang="hi-IN" dirty="0"/>
          </a:p>
        </p:txBody>
      </p:sp>
    </p:spTree>
    <p:extLst>
      <p:ext uri="{BB962C8B-B14F-4D97-AF65-F5344CB8AC3E}">
        <p14:creationId xmlns:p14="http://schemas.microsoft.com/office/powerpoint/2010/main" val="167060115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78C1E415-65F6-4DA4-ACAE-B32129155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828800"/>
            <a:ext cx="4495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1028" name="Picture 4">
            <a:extLst>
              <a:ext uri="{FF2B5EF4-FFF2-40B4-BE49-F238E27FC236}">
                <a16:creationId xmlns:a16="http://schemas.microsoft.com/office/drawing/2014/main" xmlns="" id="{B13C22C7-4314-4F03-95CD-80D90CFF8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44901"/>
            <a:ext cx="4197533" cy="419753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D102AEB1-9D3B-4726-BA8D-D422D1E8F447}"/>
              </a:ext>
            </a:extLst>
          </p:cNvPr>
          <p:cNvSpPr txBox="1"/>
          <p:nvPr/>
        </p:nvSpPr>
        <p:spPr>
          <a:xfrm>
            <a:off x="316080" y="1474729"/>
            <a:ext cx="8599319" cy="1200329"/>
          </a:xfrm>
          <a:prstGeom prst="rect">
            <a:avLst/>
          </a:prstGeom>
          <a:noFill/>
        </p:spPr>
        <p:txBody>
          <a:bodyPr wrap="square">
            <a:spAutoFit/>
          </a:bodyPr>
          <a:lstStyle/>
          <a:p>
            <a:r>
              <a:rPr lang="en-US" sz="1800" b="0" i="0" u="none" strike="noStrike" baseline="0" dirty="0">
                <a:solidFill>
                  <a:srgbClr val="221F1F"/>
                </a:solidFill>
                <a:latin typeface="Arial" panose="020B0604020202020204" pitchFamily="34" charset="0"/>
              </a:rPr>
              <a:t>Examples of D to A converters IC’s</a:t>
            </a:r>
          </a:p>
          <a:p>
            <a:pPr marL="342900" indent="-342900">
              <a:buFont typeface="+mj-lt"/>
              <a:buAutoNum type="arabicPeriod"/>
            </a:pPr>
            <a:r>
              <a:rPr lang="en-US" b="1" i="0" dirty="0">
                <a:solidFill>
                  <a:srgbClr val="000000"/>
                </a:solidFill>
                <a:effectLst/>
                <a:latin typeface="Verdana" panose="020B0604030504040204" pitchFamily="34" charset="0"/>
              </a:rPr>
              <a:t>DAC0800</a:t>
            </a:r>
            <a:r>
              <a:rPr lang="en-US" b="0" i="0" dirty="0">
                <a:solidFill>
                  <a:srgbClr val="000000"/>
                </a:solidFill>
                <a:effectLst/>
                <a:latin typeface="Verdana" panose="020B0604030504040204" pitchFamily="34" charset="0"/>
              </a:rPr>
              <a:t>: monolithic 8-bit high-speed current-output DAC</a:t>
            </a:r>
          </a:p>
          <a:p>
            <a:pPr marL="342900" indent="-342900">
              <a:buFont typeface="+mj-lt"/>
              <a:buAutoNum type="arabicPeriod"/>
            </a:pPr>
            <a:r>
              <a:rPr lang="en-US" b="1" i="0" dirty="0">
                <a:solidFill>
                  <a:srgbClr val="000000"/>
                </a:solidFill>
                <a:effectLst/>
                <a:latin typeface="Verdana" panose="020B0604030504040204" pitchFamily="34" charset="0"/>
              </a:rPr>
              <a:t>DAC0808: </a:t>
            </a:r>
            <a:r>
              <a:rPr lang="en-US" b="0" i="0" dirty="0">
                <a:solidFill>
                  <a:srgbClr val="000000"/>
                </a:solidFill>
                <a:effectLst/>
                <a:latin typeface="Verdana" panose="020B0604030504040204" pitchFamily="34" charset="0"/>
              </a:rPr>
              <a:t>8-bit monolithic </a:t>
            </a:r>
            <a:r>
              <a:rPr lang="en-US" dirty="0">
                <a:solidFill>
                  <a:srgbClr val="000000"/>
                </a:solidFill>
                <a:latin typeface="Verdana" panose="020B0604030504040204" pitchFamily="34" charset="0"/>
              </a:rPr>
              <a:t>DAC </a:t>
            </a:r>
            <a:r>
              <a:rPr lang="en-US" b="0" i="0" dirty="0">
                <a:solidFill>
                  <a:srgbClr val="000000"/>
                </a:solidFill>
                <a:effectLst/>
                <a:latin typeface="Verdana" panose="020B0604030504040204" pitchFamily="34" charset="0"/>
              </a:rPr>
              <a:t>featuring a full-scale output</a:t>
            </a:r>
          </a:p>
          <a:p>
            <a:pPr marL="342900" indent="-342900">
              <a:buFont typeface="+mj-lt"/>
              <a:buAutoNum type="arabicPeriod"/>
            </a:pPr>
            <a:endParaRPr lang="hi-IN" dirty="0"/>
          </a:p>
        </p:txBody>
      </p:sp>
    </p:spTree>
    <p:extLst>
      <p:ext uri="{BB962C8B-B14F-4D97-AF65-F5344CB8AC3E}">
        <p14:creationId xmlns:p14="http://schemas.microsoft.com/office/powerpoint/2010/main" val="134340213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xmlns="" id="{5668A7BD-5054-4C5C-832B-1CBE92879534}"/>
              </a:ext>
            </a:extLst>
          </p:cNvPr>
          <p:cNvGraphicFramePr>
            <a:graphicFrameLocks noGrp="1"/>
          </p:cNvGraphicFramePr>
          <p:nvPr>
            <p:extLst>
              <p:ext uri="{D42A27DB-BD31-4B8C-83A1-F6EECF244321}">
                <p14:modId xmlns:p14="http://schemas.microsoft.com/office/powerpoint/2010/main" val="3934855473"/>
              </p:ext>
            </p:extLst>
          </p:nvPr>
        </p:nvGraphicFramePr>
        <p:xfrm>
          <a:off x="1752600" y="2147659"/>
          <a:ext cx="5638800" cy="4572000"/>
        </p:xfrm>
        <a:graphic>
          <a:graphicData uri="http://schemas.openxmlformats.org/drawingml/2006/table">
            <a:tbl>
              <a:tblPr>
                <a:tableStyleId>{5940675A-B579-460E-94D1-54222C63F5DA}</a:tableStyleId>
              </a:tblPr>
              <a:tblGrid>
                <a:gridCol w="1409700">
                  <a:extLst>
                    <a:ext uri="{9D8B030D-6E8A-4147-A177-3AD203B41FA5}">
                      <a16:colId xmlns:a16="http://schemas.microsoft.com/office/drawing/2014/main" xmlns="" val="1581244968"/>
                    </a:ext>
                  </a:extLst>
                </a:gridCol>
                <a:gridCol w="1409700">
                  <a:extLst>
                    <a:ext uri="{9D8B030D-6E8A-4147-A177-3AD203B41FA5}">
                      <a16:colId xmlns:a16="http://schemas.microsoft.com/office/drawing/2014/main" xmlns="" val="2953459703"/>
                    </a:ext>
                  </a:extLst>
                </a:gridCol>
                <a:gridCol w="1409700">
                  <a:extLst>
                    <a:ext uri="{9D8B030D-6E8A-4147-A177-3AD203B41FA5}">
                      <a16:colId xmlns:a16="http://schemas.microsoft.com/office/drawing/2014/main" xmlns="" val="2697699092"/>
                    </a:ext>
                  </a:extLst>
                </a:gridCol>
                <a:gridCol w="1409700">
                  <a:extLst>
                    <a:ext uri="{9D8B030D-6E8A-4147-A177-3AD203B41FA5}">
                      <a16:colId xmlns:a16="http://schemas.microsoft.com/office/drawing/2014/main" xmlns="" val="4272152098"/>
                    </a:ext>
                  </a:extLst>
                </a:gridCol>
              </a:tblGrid>
              <a:tr h="0">
                <a:tc>
                  <a:txBody>
                    <a:bodyPr/>
                    <a:lstStyle/>
                    <a:p>
                      <a:pPr algn="ctr"/>
                      <a:r>
                        <a:rPr lang="en-US" dirty="0">
                          <a:effectLst/>
                          <a:latin typeface="Times New Roman" panose="02020603050405020304" pitchFamily="18" charset="0"/>
                          <a:cs typeface="Times New Roman" panose="02020603050405020304" pitchFamily="18" charset="0"/>
                        </a:rPr>
                        <a:t>S. No.</a:t>
                      </a:r>
                    </a:p>
                  </a:txBody>
                  <a:tcPr/>
                </a:tc>
                <a:tc>
                  <a:txBody>
                    <a:bodyPr/>
                    <a:lstStyle/>
                    <a:p>
                      <a:pPr algn="ctr"/>
                      <a:r>
                        <a:rPr lang="en-US">
                          <a:effectLst/>
                          <a:latin typeface="Times New Roman" panose="02020603050405020304" pitchFamily="18" charset="0"/>
                          <a:cs typeface="Times New Roman" panose="02020603050405020304" pitchFamily="18" charset="0"/>
                        </a:rPr>
                        <a:t>Parameter</a:t>
                      </a:r>
                    </a:p>
                  </a:txBody>
                  <a:tcPr/>
                </a:tc>
                <a:tc>
                  <a:txBody>
                    <a:bodyPr/>
                    <a:lstStyle/>
                    <a:p>
                      <a:pPr algn="ctr"/>
                      <a:r>
                        <a:rPr lang="en-US">
                          <a:effectLst/>
                          <a:latin typeface="Times New Roman" panose="02020603050405020304" pitchFamily="18" charset="0"/>
                          <a:cs typeface="Times New Roman" panose="02020603050405020304" pitchFamily="18" charset="0"/>
                        </a:rPr>
                        <a:t>Weighted Resistor DAC</a:t>
                      </a:r>
                    </a:p>
                  </a:txBody>
                  <a:tcPr/>
                </a:tc>
                <a:tc>
                  <a:txBody>
                    <a:bodyPr/>
                    <a:lstStyle/>
                    <a:p>
                      <a:pPr algn="ctr"/>
                      <a:r>
                        <a:rPr lang="en-US">
                          <a:effectLst/>
                          <a:latin typeface="Times New Roman" panose="02020603050405020304" pitchFamily="18" charset="0"/>
                          <a:cs typeface="Times New Roman" panose="02020603050405020304" pitchFamily="18" charset="0"/>
                        </a:rPr>
                        <a:t>R-2R Ladder DAC</a:t>
                      </a:r>
                    </a:p>
                  </a:txBody>
                  <a:tcPr/>
                </a:tc>
                <a:extLst>
                  <a:ext uri="{0D108BD9-81ED-4DB2-BD59-A6C34878D82A}">
                    <a16:rowId xmlns:a16="http://schemas.microsoft.com/office/drawing/2014/main" xmlns="" val="1638247514"/>
                  </a:ext>
                </a:extLst>
              </a:tr>
              <a:tr h="0">
                <a:tc>
                  <a:txBody>
                    <a:bodyPr/>
                    <a:lstStyle/>
                    <a:p>
                      <a:pPr algn="ctr"/>
                      <a:r>
                        <a:rPr lang="hi-IN">
                          <a:effectLst/>
                          <a:latin typeface="Times New Roman" panose="02020603050405020304" pitchFamily="18" charset="0"/>
                        </a:rPr>
                        <a:t>1</a:t>
                      </a:r>
                    </a:p>
                  </a:txBody>
                  <a:tcPr/>
                </a:tc>
                <a:tc>
                  <a:txBody>
                    <a:bodyPr/>
                    <a:lstStyle/>
                    <a:p>
                      <a:pPr algn="ctr"/>
                      <a:r>
                        <a:rPr lang="en-US">
                          <a:effectLst/>
                          <a:latin typeface="Times New Roman" panose="02020603050405020304" pitchFamily="18" charset="0"/>
                          <a:cs typeface="Times New Roman" panose="02020603050405020304" pitchFamily="18" charset="0"/>
                        </a:rPr>
                        <a:t>Simplicity</a:t>
                      </a:r>
                    </a:p>
                  </a:txBody>
                  <a:tcPr/>
                </a:tc>
                <a:tc>
                  <a:txBody>
                    <a:bodyPr/>
                    <a:lstStyle/>
                    <a:p>
                      <a:pPr algn="ctr"/>
                      <a:r>
                        <a:rPr lang="en-US">
                          <a:effectLst/>
                          <a:latin typeface="Times New Roman" panose="02020603050405020304" pitchFamily="18" charset="0"/>
                          <a:cs typeface="Times New Roman" panose="02020603050405020304" pitchFamily="18" charset="0"/>
                        </a:rPr>
                        <a:t>Simple</a:t>
                      </a:r>
                    </a:p>
                  </a:txBody>
                  <a:tcPr/>
                </a:tc>
                <a:tc>
                  <a:txBody>
                    <a:bodyPr/>
                    <a:lstStyle/>
                    <a:p>
                      <a:pPr algn="ctr"/>
                      <a:r>
                        <a:rPr lang="en-US">
                          <a:effectLst/>
                          <a:latin typeface="Times New Roman" panose="02020603050405020304" pitchFamily="18" charset="0"/>
                          <a:cs typeface="Times New Roman" panose="02020603050405020304" pitchFamily="18" charset="0"/>
                        </a:rPr>
                        <a:t>Slightly complicated</a:t>
                      </a:r>
                    </a:p>
                  </a:txBody>
                  <a:tcPr/>
                </a:tc>
                <a:extLst>
                  <a:ext uri="{0D108BD9-81ED-4DB2-BD59-A6C34878D82A}">
                    <a16:rowId xmlns:a16="http://schemas.microsoft.com/office/drawing/2014/main" xmlns="" val="3809613235"/>
                  </a:ext>
                </a:extLst>
              </a:tr>
              <a:tr h="0">
                <a:tc>
                  <a:txBody>
                    <a:bodyPr/>
                    <a:lstStyle/>
                    <a:p>
                      <a:pPr algn="ctr"/>
                      <a:r>
                        <a:rPr lang="hi-IN">
                          <a:effectLst/>
                          <a:latin typeface="Times New Roman" panose="02020603050405020304" pitchFamily="18" charset="0"/>
                        </a:rPr>
                        <a:t>2</a:t>
                      </a:r>
                    </a:p>
                  </a:txBody>
                  <a:tcPr/>
                </a:tc>
                <a:tc>
                  <a:txBody>
                    <a:bodyPr/>
                    <a:lstStyle/>
                    <a:p>
                      <a:pPr algn="ctr"/>
                      <a:r>
                        <a:rPr lang="en-US">
                          <a:effectLst/>
                          <a:latin typeface="Times New Roman" panose="02020603050405020304" pitchFamily="18" charset="0"/>
                          <a:cs typeface="Times New Roman" panose="02020603050405020304" pitchFamily="18" charset="0"/>
                        </a:rPr>
                        <a:t>Range of resistor values</a:t>
                      </a:r>
                    </a:p>
                  </a:txBody>
                  <a:tcPr/>
                </a:tc>
                <a:tc>
                  <a:txBody>
                    <a:bodyPr/>
                    <a:lstStyle/>
                    <a:p>
                      <a:pPr algn="ctr"/>
                      <a:r>
                        <a:rPr lang="en-US">
                          <a:effectLst/>
                          <a:latin typeface="Times New Roman" panose="02020603050405020304" pitchFamily="18" charset="0"/>
                          <a:cs typeface="Times New Roman" panose="02020603050405020304" pitchFamily="18" charset="0"/>
                        </a:rPr>
                        <a:t>A wide range is required</a:t>
                      </a:r>
                    </a:p>
                  </a:txBody>
                  <a:tcPr/>
                </a:tc>
                <a:tc>
                  <a:txBody>
                    <a:bodyPr/>
                    <a:lstStyle/>
                    <a:p>
                      <a:pPr algn="ctr"/>
                      <a:r>
                        <a:rPr lang="en-US">
                          <a:effectLst/>
                          <a:latin typeface="Times New Roman" panose="02020603050405020304" pitchFamily="18" charset="0"/>
                          <a:cs typeface="Times New Roman" panose="02020603050405020304" pitchFamily="18" charset="0"/>
                        </a:rPr>
                        <a:t>Resistors of only two values are required</a:t>
                      </a:r>
                    </a:p>
                  </a:txBody>
                  <a:tcPr/>
                </a:tc>
                <a:extLst>
                  <a:ext uri="{0D108BD9-81ED-4DB2-BD59-A6C34878D82A}">
                    <a16:rowId xmlns:a16="http://schemas.microsoft.com/office/drawing/2014/main" xmlns="" val="3184842326"/>
                  </a:ext>
                </a:extLst>
              </a:tr>
              <a:tr h="0">
                <a:tc>
                  <a:txBody>
                    <a:bodyPr/>
                    <a:lstStyle/>
                    <a:p>
                      <a:pPr algn="ctr"/>
                      <a:r>
                        <a:rPr lang="hi-IN">
                          <a:effectLst/>
                          <a:latin typeface="Times New Roman" panose="02020603050405020304" pitchFamily="18" charset="0"/>
                        </a:rPr>
                        <a:t>3</a:t>
                      </a:r>
                    </a:p>
                  </a:txBody>
                  <a:tcPr/>
                </a:tc>
                <a:tc>
                  <a:txBody>
                    <a:bodyPr/>
                    <a:lstStyle/>
                    <a:p>
                      <a:pPr algn="ctr"/>
                      <a:r>
                        <a:rPr lang="en-US">
                          <a:effectLst/>
                          <a:latin typeface="Times New Roman" panose="02020603050405020304" pitchFamily="18" charset="0"/>
                          <a:cs typeface="Times New Roman" panose="02020603050405020304" pitchFamily="18" charset="0"/>
                        </a:rPr>
                        <a:t>Number of resistor per bit</a:t>
                      </a:r>
                    </a:p>
                  </a:txBody>
                  <a:tcPr/>
                </a:tc>
                <a:tc>
                  <a:txBody>
                    <a:bodyPr/>
                    <a:lstStyle/>
                    <a:p>
                      <a:pPr algn="ctr"/>
                      <a:r>
                        <a:rPr lang="en-US" dirty="0">
                          <a:effectLst/>
                          <a:latin typeface="Times New Roman" panose="02020603050405020304" pitchFamily="18" charset="0"/>
                          <a:cs typeface="Times New Roman" panose="02020603050405020304" pitchFamily="18" charset="0"/>
                        </a:rPr>
                        <a:t>One</a:t>
                      </a:r>
                    </a:p>
                  </a:txBody>
                  <a:tcPr/>
                </a:tc>
                <a:tc>
                  <a:txBody>
                    <a:bodyPr/>
                    <a:lstStyle/>
                    <a:p>
                      <a:pPr algn="ctr"/>
                      <a:r>
                        <a:rPr lang="en-US">
                          <a:effectLst/>
                          <a:latin typeface="Times New Roman" panose="02020603050405020304" pitchFamily="18" charset="0"/>
                          <a:cs typeface="Times New Roman" panose="02020603050405020304" pitchFamily="18" charset="0"/>
                        </a:rPr>
                        <a:t>Two</a:t>
                      </a:r>
                    </a:p>
                  </a:txBody>
                  <a:tcPr/>
                </a:tc>
                <a:extLst>
                  <a:ext uri="{0D108BD9-81ED-4DB2-BD59-A6C34878D82A}">
                    <a16:rowId xmlns:a16="http://schemas.microsoft.com/office/drawing/2014/main" xmlns="" val="75588838"/>
                  </a:ext>
                </a:extLst>
              </a:tr>
              <a:tr h="0">
                <a:tc>
                  <a:txBody>
                    <a:bodyPr/>
                    <a:lstStyle/>
                    <a:p>
                      <a:pPr algn="ctr"/>
                      <a:r>
                        <a:rPr lang="hi-IN">
                          <a:effectLst/>
                          <a:latin typeface="Times New Roman" panose="02020603050405020304" pitchFamily="18" charset="0"/>
                        </a:rPr>
                        <a:t>4</a:t>
                      </a:r>
                    </a:p>
                  </a:txBody>
                  <a:tcPr/>
                </a:tc>
                <a:tc>
                  <a:txBody>
                    <a:bodyPr/>
                    <a:lstStyle/>
                    <a:p>
                      <a:pPr algn="ctr"/>
                      <a:r>
                        <a:rPr lang="en-US">
                          <a:effectLst/>
                          <a:latin typeface="Times New Roman" panose="02020603050405020304" pitchFamily="18" charset="0"/>
                          <a:cs typeface="Times New Roman" panose="02020603050405020304" pitchFamily="18" charset="0"/>
                        </a:rPr>
                        <a:t>Ease of expansion</a:t>
                      </a:r>
                    </a:p>
                  </a:txBody>
                  <a:tcPr/>
                </a:tc>
                <a:tc>
                  <a:txBody>
                    <a:bodyPr/>
                    <a:lstStyle/>
                    <a:p>
                      <a:pPr algn="ctr"/>
                      <a:r>
                        <a:rPr lang="en-US">
                          <a:effectLst/>
                          <a:latin typeface="Times New Roman" panose="02020603050405020304" pitchFamily="18" charset="0"/>
                          <a:cs typeface="Times New Roman" panose="02020603050405020304" pitchFamily="18" charset="0"/>
                        </a:rPr>
                        <a:t>Not easy to expand for more bits</a:t>
                      </a:r>
                    </a:p>
                  </a:txBody>
                  <a:tcPr/>
                </a:tc>
                <a:tc>
                  <a:txBody>
                    <a:bodyPr/>
                    <a:lstStyle/>
                    <a:p>
                      <a:pPr algn="ctr"/>
                      <a:r>
                        <a:rPr lang="en-US" dirty="0">
                          <a:effectLst/>
                          <a:latin typeface="Times New Roman" panose="02020603050405020304" pitchFamily="18" charset="0"/>
                          <a:cs typeface="Times New Roman" panose="02020603050405020304" pitchFamily="18" charset="0"/>
                        </a:rPr>
                        <a:t>Easy to expand</a:t>
                      </a:r>
                    </a:p>
                  </a:txBody>
                  <a:tcPr/>
                </a:tc>
                <a:extLst>
                  <a:ext uri="{0D108BD9-81ED-4DB2-BD59-A6C34878D82A}">
                    <a16:rowId xmlns:a16="http://schemas.microsoft.com/office/drawing/2014/main" xmlns="" val="1193494032"/>
                  </a:ext>
                </a:extLst>
              </a:tr>
            </a:tbl>
          </a:graphicData>
        </a:graphic>
      </p:graphicFrame>
      <p:sp>
        <p:nvSpPr>
          <p:cNvPr id="3" name="TextBox 2">
            <a:extLst>
              <a:ext uri="{FF2B5EF4-FFF2-40B4-BE49-F238E27FC236}">
                <a16:creationId xmlns:a16="http://schemas.microsoft.com/office/drawing/2014/main" xmlns="" id="{77E0FB51-6863-488D-AF26-4A69F38936B4}"/>
              </a:ext>
            </a:extLst>
          </p:cNvPr>
          <p:cNvSpPr txBox="1"/>
          <p:nvPr/>
        </p:nvSpPr>
        <p:spPr>
          <a:xfrm>
            <a:off x="307975" y="1474729"/>
            <a:ext cx="262629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Comparison of DAC’s: </a:t>
            </a:r>
            <a:endParaRPr lang="hi-IN" sz="2000" dirty="0">
              <a:latin typeface="Times New Roman" panose="02020603050405020304" pitchFamily="18" charset="0"/>
            </a:endParaRPr>
          </a:p>
        </p:txBody>
      </p:sp>
    </p:spTree>
    <p:extLst>
      <p:ext uri="{BB962C8B-B14F-4D97-AF65-F5344CB8AC3E}">
        <p14:creationId xmlns:p14="http://schemas.microsoft.com/office/powerpoint/2010/main" val="644149561"/>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304732" y="1600200"/>
            <a:ext cx="8759825" cy="1200329"/>
          </a:xfrm>
          <a:prstGeom prst="rect">
            <a:avLst/>
          </a:prstGeom>
          <a:noFill/>
        </p:spPr>
        <p:txBody>
          <a:bodyPr wrap="square">
            <a:spAutoFit/>
          </a:bodyPr>
          <a:lstStyle/>
          <a:p>
            <a:pPr algn="just"/>
            <a:r>
              <a:rPr lang="en-US" b="0" i="0" dirty="0">
                <a:effectLst/>
                <a:latin typeface="IBM Plex SansRegular"/>
              </a:rPr>
              <a:t>An </a:t>
            </a:r>
            <a:r>
              <a:rPr lang="en-US" b="1" i="0" dirty="0">
                <a:effectLst/>
                <a:latin typeface="IBM Plex SansRegular"/>
              </a:rPr>
              <a:t>A/D converter </a:t>
            </a:r>
            <a:r>
              <a:rPr lang="en-US" b="0" i="0" dirty="0">
                <a:effectLst/>
                <a:latin typeface="IBM Plex SansRegular"/>
              </a:rPr>
              <a:t>is a device that </a:t>
            </a:r>
            <a:r>
              <a:rPr lang="en-US" b="1" i="0" dirty="0">
                <a:effectLst/>
                <a:latin typeface="IBM Plex SansRegular"/>
              </a:rPr>
              <a:t>converts analog signals </a:t>
            </a:r>
            <a:r>
              <a:rPr lang="en-US" b="0" i="0" dirty="0">
                <a:effectLst/>
                <a:latin typeface="IBM Plex SansRegular"/>
              </a:rPr>
              <a:t>(usually voltage) obtained from environmental (physical) phenomena </a:t>
            </a:r>
            <a:r>
              <a:rPr lang="en-US" b="1" i="0" dirty="0">
                <a:effectLst/>
                <a:latin typeface="IBM Plex SansRegular"/>
              </a:rPr>
              <a:t>into digital format</a:t>
            </a:r>
            <a:r>
              <a:rPr lang="en-US" b="0" i="0" dirty="0">
                <a:effectLst/>
                <a:latin typeface="IBM Plex SansRegular"/>
              </a:rPr>
              <a:t>. </a:t>
            </a:r>
            <a:r>
              <a:rPr lang="en-US" b="0" i="0" u="none" strike="noStrike" dirty="0">
                <a:effectLst/>
                <a:latin typeface="IBM Plex SansRegular"/>
              </a:rPr>
              <a:t>Conversion involves a series of steps, including </a:t>
            </a:r>
            <a:r>
              <a:rPr lang="en-US" b="1" i="0" u="none" strike="noStrike" dirty="0">
                <a:effectLst/>
                <a:latin typeface="IBM Plex SansRegular"/>
              </a:rPr>
              <a:t>sampling, quantization, and coding</a:t>
            </a:r>
            <a:r>
              <a:rPr lang="en-US" b="0" i="0" u="none" strike="noStrike" dirty="0">
                <a:effectLst/>
                <a:latin typeface="IBM Plex SansRegular"/>
              </a:rPr>
              <a:t>.</a:t>
            </a:r>
          </a:p>
        </p:txBody>
      </p:sp>
      <p:pic>
        <p:nvPicPr>
          <p:cNvPr id="1026" name="Picture 2">
            <a:extLst>
              <a:ext uri="{FF2B5EF4-FFF2-40B4-BE49-F238E27FC236}">
                <a16:creationId xmlns:a16="http://schemas.microsoft.com/office/drawing/2014/main" xmlns="" id="{68792500-F61D-4AE1-8ED3-57D56EA27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656" y="2661871"/>
            <a:ext cx="6232687" cy="419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10855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304732" y="1600200"/>
            <a:ext cx="8759825" cy="3693319"/>
          </a:xfrm>
          <a:prstGeom prst="rect">
            <a:avLst/>
          </a:prstGeom>
          <a:noFill/>
        </p:spPr>
        <p:txBody>
          <a:bodyPr wrap="square">
            <a:spAutoFit/>
          </a:bodyPr>
          <a:lstStyle/>
          <a:p>
            <a:pPr algn="just"/>
            <a:r>
              <a:rPr lang="en-US" b="0" i="0" dirty="0">
                <a:solidFill>
                  <a:srgbClr val="000000"/>
                </a:solidFill>
                <a:effectLst/>
                <a:latin typeface="Nunito" pitchFamily="2" charset="0"/>
              </a:rPr>
              <a:t>There are </a:t>
            </a:r>
            <a:r>
              <a:rPr lang="en-US" b="1" i="0" dirty="0">
                <a:solidFill>
                  <a:srgbClr val="000000"/>
                </a:solidFill>
                <a:effectLst/>
                <a:latin typeface="Nunito" pitchFamily="2" charset="0"/>
              </a:rPr>
              <a:t>two types</a:t>
            </a:r>
            <a:r>
              <a:rPr lang="en-US" b="0" i="0" dirty="0">
                <a:solidFill>
                  <a:srgbClr val="000000"/>
                </a:solidFill>
                <a:effectLst/>
                <a:latin typeface="Nunito" pitchFamily="2" charset="0"/>
              </a:rPr>
              <a:t> of ADCs: </a:t>
            </a:r>
          </a:p>
          <a:p>
            <a:pPr algn="just"/>
            <a:r>
              <a:rPr lang="en-US" b="1" i="0" dirty="0">
                <a:solidFill>
                  <a:srgbClr val="000000"/>
                </a:solidFill>
                <a:effectLst/>
                <a:latin typeface="Nunito" pitchFamily="2" charset="0"/>
              </a:rPr>
              <a:t>Direct type ADCs, </a:t>
            </a:r>
            <a:r>
              <a:rPr lang="en-US" i="0" dirty="0">
                <a:solidFill>
                  <a:srgbClr val="000000"/>
                </a:solidFill>
                <a:effectLst/>
                <a:latin typeface="Nunito" pitchFamily="2" charset="0"/>
              </a:rPr>
              <a:t>and </a:t>
            </a:r>
            <a:r>
              <a:rPr lang="en-US" b="1" i="0" dirty="0">
                <a:solidFill>
                  <a:srgbClr val="000000"/>
                </a:solidFill>
                <a:effectLst/>
                <a:latin typeface="Nunito" pitchFamily="2" charset="0"/>
              </a:rPr>
              <a:t>Indirect type ADC.</a:t>
            </a:r>
          </a:p>
          <a:p>
            <a:pPr algn="just"/>
            <a:endParaRPr lang="en-US" b="0" i="0" dirty="0">
              <a:solidFill>
                <a:srgbClr val="000000"/>
              </a:solidFill>
              <a:effectLst/>
              <a:latin typeface="Nunito" pitchFamily="2" charset="0"/>
            </a:endParaRPr>
          </a:p>
          <a:p>
            <a:pPr algn="just"/>
            <a:r>
              <a:rPr lang="en-US" i="0" dirty="0">
                <a:solidFill>
                  <a:srgbClr val="000000"/>
                </a:solidFill>
                <a:effectLst/>
                <a:latin typeface="Nunito" pitchFamily="2" charset="0"/>
              </a:rPr>
              <a:t>The following are  examples of Direct type ADCs −</a:t>
            </a:r>
          </a:p>
          <a:p>
            <a:pPr algn="l">
              <a:buFont typeface="Arial" panose="020B0604020202020204" pitchFamily="34" charset="0"/>
              <a:buChar char="•"/>
            </a:pPr>
            <a:r>
              <a:rPr lang="en-US" i="0" dirty="0">
                <a:solidFill>
                  <a:srgbClr val="000000"/>
                </a:solidFill>
                <a:effectLst/>
                <a:latin typeface="Nunito" pitchFamily="2" charset="0"/>
              </a:rPr>
              <a:t> Counter-type ADC</a:t>
            </a:r>
          </a:p>
          <a:p>
            <a:pPr algn="l">
              <a:buFont typeface="Arial" panose="020B0604020202020204" pitchFamily="34" charset="0"/>
              <a:buChar char="•"/>
            </a:pPr>
            <a:r>
              <a:rPr lang="en-US" i="0" dirty="0">
                <a:solidFill>
                  <a:srgbClr val="000000"/>
                </a:solidFill>
                <a:effectLst/>
                <a:latin typeface="Nunito" pitchFamily="2" charset="0"/>
              </a:rPr>
              <a:t> </a:t>
            </a:r>
            <a:r>
              <a:rPr lang="en-US" b="1" i="0" dirty="0">
                <a:solidFill>
                  <a:srgbClr val="000000"/>
                </a:solidFill>
                <a:effectLst/>
                <a:latin typeface="Nunito" pitchFamily="2" charset="0"/>
              </a:rPr>
              <a:t>Successive Approximation ADC</a:t>
            </a:r>
          </a:p>
          <a:p>
            <a:pPr algn="l">
              <a:buFont typeface="Arial" panose="020B0604020202020204" pitchFamily="34" charset="0"/>
              <a:buChar char="•"/>
            </a:pPr>
            <a:r>
              <a:rPr lang="en-US" i="0" dirty="0">
                <a:solidFill>
                  <a:srgbClr val="000000"/>
                </a:solidFill>
                <a:effectLst/>
                <a:latin typeface="Nunito" pitchFamily="2" charset="0"/>
              </a:rPr>
              <a:t> Flash-type ADC</a:t>
            </a:r>
          </a:p>
          <a:p>
            <a:pPr algn="l">
              <a:buFont typeface="Arial" panose="020B0604020202020204" pitchFamily="34" charset="0"/>
              <a:buChar char="•"/>
            </a:pPr>
            <a:endParaRPr lang="en-US" dirty="0">
              <a:solidFill>
                <a:srgbClr val="000000"/>
              </a:solidFill>
              <a:latin typeface="Nunito" pitchFamily="2" charset="0"/>
            </a:endParaRPr>
          </a:p>
          <a:p>
            <a:pPr algn="just"/>
            <a:r>
              <a:rPr lang="en-US" b="1" i="0" dirty="0">
                <a:solidFill>
                  <a:srgbClr val="000000"/>
                </a:solidFill>
                <a:effectLst/>
                <a:latin typeface="Nunito" pitchFamily="2" charset="0"/>
              </a:rPr>
              <a:t>Indirect type ADC</a:t>
            </a:r>
            <a:r>
              <a:rPr lang="en-US" b="0" i="0" dirty="0">
                <a:solidFill>
                  <a:srgbClr val="000000"/>
                </a:solidFill>
                <a:effectLst/>
                <a:latin typeface="Nunito" pitchFamily="2" charset="0"/>
              </a:rPr>
              <a:t>. It first converts the analog input into a linear function of time (or frequency) and then produces the digital (binary) output. </a:t>
            </a:r>
          </a:p>
          <a:p>
            <a:pPr algn="just"/>
            <a:r>
              <a:rPr lang="en-US" b="1" i="0" dirty="0">
                <a:solidFill>
                  <a:srgbClr val="000000"/>
                </a:solidFill>
                <a:effectLst/>
                <a:latin typeface="Nunito" pitchFamily="2" charset="0"/>
              </a:rPr>
              <a:t>Dual slope ADC </a:t>
            </a:r>
            <a:r>
              <a:rPr lang="en-US" b="0" i="0" dirty="0">
                <a:solidFill>
                  <a:srgbClr val="000000"/>
                </a:solidFill>
                <a:effectLst/>
                <a:latin typeface="Nunito" pitchFamily="2" charset="0"/>
              </a:rPr>
              <a:t>is the best </a:t>
            </a:r>
            <a:r>
              <a:rPr lang="en-US" b="1" i="0" dirty="0">
                <a:solidFill>
                  <a:srgbClr val="000000"/>
                </a:solidFill>
                <a:effectLst/>
                <a:latin typeface="Nunito" pitchFamily="2" charset="0"/>
              </a:rPr>
              <a:t>example</a:t>
            </a:r>
            <a:r>
              <a:rPr lang="en-US" b="0" i="0" dirty="0">
                <a:solidFill>
                  <a:srgbClr val="000000"/>
                </a:solidFill>
                <a:effectLst/>
                <a:latin typeface="Nunito" pitchFamily="2" charset="0"/>
              </a:rPr>
              <a:t> of an Indirect type ADC.</a:t>
            </a:r>
          </a:p>
          <a:p>
            <a:pPr algn="l">
              <a:buFont typeface="Arial" panose="020B0604020202020204" pitchFamily="34" charset="0"/>
              <a:buChar char="•"/>
            </a:pPr>
            <a:endParaRPr lang="en-US" i="0" dirty="0">
              <a:solidFill>
                <a:srgbClr val="000000"/>
              </a:solidFill>
              <a:effectLst/>
              <a:latin typeface="Nunito" pitchFamily="2" charset="0"/>
            </a:endParaRPr>
          </a:p>
          <a:p>
            <a:pPr algn="just"/>
            <a:endParaRPr lang="en-US" b="0" i="0" u="none" strike="noStrike" dirty="0">
              <a:effectLst/>
              <a:latin typeface="IBM Plex SansRegular"/>
            </a:endParaRPr>
          </a:p>
        </p:txBody>
      </p:sp>
    </p:spTree>
    <p:extLst>
      <p:ext uri="{BB962C8B-B14F-4D97-AF65-F5344CB8AC3E}">
        <p14:creationId xmlns:p14="http://schemas.microsoft.com/office/powerpoint/2010/main" val="395108014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xmlns="" id="{01E01131-AE18-499F-BB11-C54966E6E420}"/>
              </a:ext>
            </a:extLst>
          </p:cNvPr>
          <p:cNvPicPr>
            <a:picLocks noChangeAspect="1"/>
          </p:cNvPicPr>
          <p:nvPr/>
        </p:nvPicPr>
        <p:blipFill>
          <a:blip r:embed="rId3"/>
          <a:stretch>
            <a:fillRect/>
          </a:stretch>
        </p:blipFill>
        <p:spPr>
          <a:xfrm>
            <a:off x="647360" y="1591769"/>
            <a:ext cx="7849280" cy="5090601"/>
          </a:xfrm>
          <a:prstGeom prst="rect">
            <a:avLst/>
          </a:prstGeom>
        </p:spPr>
      </p:pic>
    </p:spTree>
    <p:extLst>
      <p:ext uri="{BB962C8B-B14F-4D97-AF65-F5344CB8AC3E}">
        <p14:creationId xmlns:p14="http://schemas.microsoft.com/office/powerpoint/2010/main" val="40518047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5"/>
          <p:cNvSpPr>
            <a:spLocks noChangeArrowheads="1"/>
          </p:cNvSpPr>
          <p:nvPr>
            <p:custDataLst>
              <p:tags r:id="rId1"/>
            </p:custDataLst>
          </p:nvPr>
        </p:nvSpPr>
        <p:spPr bwMode="auto">
          <a:xfrm>
            <a:off x="-76200" y="2312988"/>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3253" name="TextBox 4"/>
          <p:cNvSpPr>
            <a:spLocks noChangeArrowheads="1"/>
          </p:cNvSpPr>
          <p:nvPr>
            <p:custDataLst>
              <p:tags r:id="rId2"/>
            </p:custDataLst>
          </p:nvPr>
        </p:nvSpPr>
        <p:spPr bwMode="auto">
          <a:xfrm>
            <a:off x="0" y="2359381"/>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buNone/>
            </a:pPr>
            <a:endParaRPr lang="en-US" sz="1800" b="0" i="0" u="none" strike="noStrike" baseline="0" dirty="0">
              <a:solidFill>
                <a:srgbClr val="000000"/>
              </a:solidFill>
              <a:latin typeface="Arial" panose="020B0604020202020204" pitchFamily="34" charset="0"/>
            </a:endParaRPr>
          </a:p>
          <a:p>
            <a:pPr algn="ctr">
              <a:spcBef>
                <a:spcPts val="0"/>
              </a:spcBef>
              <a:buNone/>
            </a:pPr>
            <a:r>
              <a:rPr lang="en-US" sz="3500" b="1" dirty="0">
                <a:solidFill>
                  <a:srgbClr val="FFFFFF"/>
                </a:solidFill>
                <a:cs typeface="Times New Roman" panose="02020603050405020304" pitchFamily="18" charset="0"/>
              </a:rPr>
              <a:t>A/D and D/A Converters </a:t>
            </a:r>
            <a:r>
              <a:rPr lang="en-US" sz="1800" b="0" i="0" u="none" strike="noStrike" baseline="0" dirty="0">
                <a:solidFill>
                  <a:srgbClr val="000000"/>
                </a:solidFill>
                <a:latin typeface="Arial" panose="020B0604020202020204" pitchFamily="34" charset="0"/>
              </a:rPr>
              <a:t>	</a:t>
            </a:r>
          </a:p>
          <a:p>
            <a:pPr algn="ctr">
              <a:spcBef>
                <a:spcPct val="0"/>
              </a:spcBef>
              <a:buFontTx/>
              <a:buNone/>
            </a:pPr>
            <a:r>
              <a:rPr lang="en-US" altLang="en-US" sz="3500" b="1" dirty="0">
                <a:solidFill>
                  <a:srgbClr val="FFFFFF"/>
                </a:solidFill>
                <a:cs typeface="Times New Roman" panose="02020603050405020304" pitchFamily="18" charset="0"/>
              </a:rPr>
              <a:t> </a:t>
            </a:r>
            <a:endParaRPr lang="en-IN" altLang="en-US" sz="3500" b="1" dirty="0">
              <a:solidFill>
                <a:srgbClr val="FFFFFF"/>
              </a:solidFill>
              <a:cs typeface="Times New Roman" panose="02020603050405020304" pitchFamily="18" charset="0"/>
            </a:endParaRPr>
          </a:p>
        </p:txBody>
      </p:sp>
      <p:sp>
        <p:nvSpPr>
          <p:cNvPr id="53254" name="TextBox 6"/>
          <p:cNvSpPr>
            <a:spLocks noChangeArrowheads="1"/>
          </p:cNvSpPr>
          <p:nvPr>
            <p:custDataLst>
              <p:tags r:id="rId3"/>
            </p:custDataLst>
          </p:nvPr>
        </p:nvSpPr>
        <p:spPr bwMode="auto">
          <a:xfrm>
            <a:off x="1714500" y="1605757"/>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CHAPTER-5</a:t>
            </a:r>
          </a:p>
        </p:txBody>
      </p:sp>
      <p:sp>
        <p:nvSpPr>
          <p:cNvPr id="6" name="TextBox 5">
            <a:extLst>
              <a:ext uri="{FF2B5EF4-FFF2-40B4-BE49-F238E27FC236}">
                <a16:creationId xmlns:a16="http://schemas.microsoft.com/office/drawing/2014/main" xmlns="" id="{36348F0B-8C51-45A4-B8C1-B397C9B3403C}"/>
              </a:ext>
            </a:extLst>
          </p:cNvPr>
          <p:cNvSpPr txBox="1"/>
          <p:nvPr/>
        </p:nvSpPr>
        <p:spPr>
          <a:xfrm>
            <a:off x="190500" y="3429000"/>
            <a:ext cx="8762999" cy="2739211"/>
          </a:xfrm>
          <a:prstGeom prst="rect">
            <a:avLst/>
          </a:prstGeom>
          <a:noFill/>
        </p:spPr>
        <p:txBody>
          <a:bodyPr wrap="square">
            <a:spAutoFit/>
          </a:bodyPr>
          <a:lstStyle/>
          <a:p>
            <a:pPr algn="l"/>
            <a:endParaRPr lang="en-US" sz="2800" b="0" i="0" u="none" strike="noStrike" baseline="0" dirty="0">
              <a:solidFill>
                <a:srgbClr val="000000"/>
              </a:solidFill>
              <a:latin typeface="Arial" panose="020B0604020202020204" pitchFamily="34" charset="0"/>
            </a:endParaRPr>
          </a:p>
          <a:p>
            <a:pPr algn="just"/>
            <a:endParaRPr lang="en-US" sz="1800" b="0" i="0" u="none" strike="noStrike" baseline="0" dirty="0">
              <a:solidFill>
                <a:srgbClr val="000000"/>
              </a:solidFill>
              <a:latin typeface="Arial" panose="020B0604020202020204" pitchFamily="34" charset="0"/>
            </a:endParaRPr>
          </a:p>
          <a:p>
            <a:pPr algn="just"/>
            <a:r>
              <a:rPr lang="en-US" sz="1800" b="0" i="0" u="none" strike="noStrike" baseline="0" dirty="0">
                <a:solidFill>
                  <a:srgbClr val="221F1F"/>
                </a:solidFill>
                <a:latin typeface="Arial" panose="020B0604020202020204" pitchFamily="34" charset="0"/>
              </a:rPr>
              <a:t>Digital to analog converters: weighted resistor/converter, R-2R Ladder, examples of D to A converters IC’s, Analog to Digital converters: successive approximation A/D converter, dual slope A/D converter , example of A/D Converter ICs 	</a:t>
            </a:r>
          </a:p>
          <a:p>
            <a:pPr algn="just"/>
            <a:r>
              <a:rPr lang="en-US" sz="1800" b="0" i="0" u="none" strike="noStrike" baseline="0" dirty="0">
                <a:solidFill>
                  <a:srgbClr val="000000"/>
                </a:solidFill>
                <a:latin typeface="Arial" panose="020B0604020202020204" pitchFamily="34" charset="0"/>
              </a:rPr>
              <a:t>	</a:t>
            </a:r>
          </a:p>
          <a:p>
            <a:pPr algn="just"/>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	</a:t>
            </a:r>
          </a:p>
        </p:txBody>
      </p:sp>
    </p:spTree>
  </p:cSld>
  <p:clrMapOvr>
    <a:masterClrMapping/>
  </p:clrMapOvr>
  <p:transition advTm="30163"/>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2050" name="Picture 2">
            <a:extLst>
              <a:ext uri="{FF2B5EF4-FFF2-40B4-BE49-F238E27FC236}">
                <a16:creationId xmlns:a16="http://schemas.microsoft.com/office/drawing/2014/main" xmlns="" id="{FE27F5AC-0736-4DBB-B2C5-65688EA7E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4" y="1376591"/>
            <a:ext cx="9144000" cy="566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4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pic>
        <p:nvPicPr>
          <p:cNvPr id="5122" name="Picture 2">
            <a:extLst>
              <a:ext uri="{FF2B5EF4-FFF2-40B4-BE49-F238E27FC236}">
                <a16:creationId xmlns:a16="http://schemas.microsoft.com/office/drawing/2014/main" xmlns="" id="{85ADCCBE-9BC6-4225-9FE0-7FDD94B09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438400"/>
            <a:ext cx="5715000" cy="3905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55730E9-D4C6-490B-80E1-5FBB561D90DD}"/>
              </a:ext>
            </a:extLst>
          </p:cNvPr>
          <p:cNvSpPr txBox="1"/>
          <p:nvPr/>
        </p:nvSpPr>
        <p:spPr>
          <a:xfrm>
            <a:off x="145846" y="1524000"/>
            <a:ext cx="8617153" cy="646331"/>
          </a:xfrm>
          <a:prstGeom prst="rect">
            <a:avLst/>
          </a:prstGeom>
          <a:noFill/>
        </p:spPr>
        <p:txBody>
          <a:bodyPr wrap="square">
            <a:spAutoFit/>
          </a:bodyPr>
          <a:lstStyle/>
          <a:p>
            <a:r>
              <a:rPr lang="en-US" b="0" i="0" dirty="0">
                <a:solidFill>
                  <a:srgbClr val="000000"/>
                </a:solidFill>
                <a:effectLst/>
                <a:latin typeface="Nunito" pitchFamily="2" charset="0"/>
              </a:rPr>
              <a:t>A </a:t>
            </a:r>
            <a:r>
              <a:rPr lang="en-US" b="1" i="0" dirty="0">
                <a:solidFill>
                  <a:srgbClr val="000000"/>
                </a:solidFill>
                <a:effectLst/>
                <a:latin typeface="Nunito" pitchFamily="2" charset="0"/>
              </a:rPr>
              <a:t>counter-type ADC</a:t>
            </a:r>
            <a:r>
              <a:rPr lang="en-US" b="0" i="0" dirty="0">
                <a:solidFill>
                  <a:srgbClr val="000000"/>
                </a:solidFill>
                <a:effectLst/>
                <a:latin typeface="Nunito" pitchFamily="2" charset="0"/>
              </a:rPr>
              <a:t> produces a digital output, which is approximately equal to the analog input by using counter operation internally.</a:t>
            </a:r>
            <a:endParaRPr lang="hi-IN" dirty="0"/>
          </a:p>
        </p:txBody>
      </p:sp>
    </p:spTree>
    <p:extLst>
      <p:ext uri="{BB962C8B-B14F-4D97-AF65-F5344CB8AC3E}">
        <p14:creationId xmlns:p14="http://schemas.microsoft.com/office/powerpoint/2010/main" val="119953052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xmlns="" id="{E55730E9-D4C6-490B-80E1-5FBB561D90DD}"/>
              </a:ext>
            </a:extLst>
          </p:cNvPr>
          <p:cNvSpPr txBox="1"/>
          <p:nvPr/>
        </p:nvSpPr>
        <p:spPr>
          <a:xfrm>
            <a:off x="263423" y="2058307"/>
            <a:ext cx="8617153" cy="480131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control logic resets the counter and enables the clock signal generator in order to send the clock pulses to the counter, when it received the start commanding signal.</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counter gets incremented by one for every clock pulse and its value will be in binary (digital) format. This output of the counter is applied as an input of DAC.</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DAC converts the received binary (digital) input, which is the output of the counter, into an analog output. The comparator compares this analog value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with the external analog input value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i</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of comparator will be ‘1’ as long as 𝑉</a:t>
            </a:r>
            <a:r>
              <a:rPr lang="en-US" baseline="-25000" dirty="0">
                <a:latin typeface="Times New Roman" panose="02020603050405020304" pitchFamily="18" charset="0"/>
                <a:cs typeface="Times New Roman" panose="02020603050405020304" pitchFamily="18" charset="0"/>
              </a:rPr>
              <a:t>𝑖</a:t>
            </a:r>
            <a:r>
              <a:rPr lang="en-US" dirty="0">
                <a:latin typeface="Times New Roman" panose="02020603050405020304" pitchFamily="18" charset="0"/>
                <a:cs typeface="Times New Roman" panose="02020603050405020304" pitchFamily="18" charset="0"/>
              </a:rPr>
              <a:t> is greater than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The operations mentioned in the above two steps will be continued as long as the control logic receives ‘1’ from the output of the comparator.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of the comparator will be ‘0’ when 𝑉</a:t>
            </a:r>
            <a:r>
              <a:rPr lang="en-US" baseline="-25000" dirty="0">
                <a:latin typeface="Times New Roman" panose="02020603050405020304" pitchFamily="18" charset="0"/>
                <a:cs typeface="Times New Roman" panose="02020603050405020304" pitchFamily="18" charset="0"/>
              </a:rPr>
              <a:t>𝑖</a:t>
            </a:r>
            <a:r>
              <a:rPr lang="en-US" dirty="0">
                <a:latin typeface="Times New Roman" panose="02020603050405020304" pitchFamily="18" charset="0"/>
                <a:cs typeface="Times New Roman" panose="02020603050405020304" pitchFamily="18" charset="0"/>
              </a:rPr>
              <a:t>  is less than or equal to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a:t>
            </a:r>
            <a:r>
              <a:rPr lang="en-US" i="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the control logic receives ‘0’ from the output of the comparator. Then, the control logic disables the clock signal generator so that it doesn’t send any clock pulse to the counter.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this instant, the output of the counter will be displayed as the digital output. It is almost equivalent to the corresponding external analog input value 𝑉</a:t>
            </a:r>
            <a:r>
              <a:rPr lang="en-US" baseline="-25000" dirty="0">
                <a:latin typeface="Times New Roman" panose="02020603050405020304" pitchFamily="18" charset="0"/>
                <a:cs typeface="Times New Roman" panose="02020603050405020304" pitchFamily="18" charset="0"/>
              </a:rPr>
              <a:t>𝑖</a:t>
            </a:r>
            <a:r>
              <a:rPr lang="en-US" dirty="0">
                <a:latin typeface="Times New Roman" panose="02020603050405020304" pitchFamily="18" charset="0"/>
                <a:cs typeface="Times New Roman" panose="02020603050405020304" pitchFamily="18" charset="0"/>
              </a:rPr>
              <a:t> </a:t>
            </a:r>
          </a:p>
          <a:p>
            <a:r>
              <a:rPr lang="en-US" dirty="0"/>
              <a:t>.</a:t>
            </a:r>
            <a:endParaRPr lang="hi-IN" dirty="0"/>
          </a:p>
        </p:txBody>
      </p:sp>
      <p:sp>
        <p:nvSpPr>
          <p:cNvPr id="8" name="TextBox 7">
            <a:extLst>
              <a:ext uri="{FF2B5EF4-FFF2-40B4-BE49-F238E27FC236}">
                <a16:creationId xmlns:a16="http://schemas.microsoft.com/office/drawing/2014/main" xmlns="" id="{E8656EE8-E0D6-4D0D-A2B1-25CD69BC82F1}"/>
              </a:ext>
            </a:extLst>
          </p:cNvPr>
          <p:cNvSpPr txBox="1"/>
          <p:nvPr/>
        </p:nvSpPr>
        <p:spPr>
          <a:xfrm>
            <a:off x="325809" y="1659395"/>
            <a:ext cx="4572000" cy="369332"/>
          </a:xfrm>
          <a:prstGeom prst="rect">
            <a:avLst/>
          </a:prstGeom>
          <a:noFill/>
        </p:spPr>
        <p:txBody>
          <a:bodyPr wrap="square">
            <a:spAutoFit/>
          </a:bodyPr>
          <a:lstStyle/>
          <a:p>
            <a:r>
              <a:rPr lang="en-US" b="1" dirty="0">
                <a:solidFill>
                  <a:srgbClr val="000000"/>
                </a:solidFill>
                <a:latin typeface="Nunito" pitchFamily="2" charset="0"/>
              </a:rPr>
              <a:t>C</a:t>
            </a:r>
            <a:r>
              <a:rPr lang="en-US" b="1" i="0" dirty="0">
                <a:solidFill>
                  <a:srgbClr val="000000"/>
                </a:solidFill>
                <a:effectLst/>
                <a:latin typeface="Nunito" pitchFamily="2" charset="0"/>
              </a:rPr>
              <a:t>ounter-type ADC: </a:t>
            </a:r>
            <a:r>
              <a:rPr lang="en-US" b="0" i="0" dirty="0">
                <a:solidFill>
                  <a:srgbClr val="000000"/>
                </a:solidFill>
                <a:effectLst/>
                <a:latin typeface="Nunito" pitchFamily="2" charset="0"/>
              </a:rPr>
              <a:t> </a:t>
            </a:r>
            <a:endParaRPr lang="hi-IN" dirty="0"/>
          </a:p>
        </p:txBody>
      </p:sp>
    </p:spTree>
    <p:extLst>
      <p:ext uri="{BB962C8B-B14F-4D97-AF65-F5344CB8AC3E}">
        <p14:creationId xmlns:p14="http://schemas.microsoft.com/office/powerpoint/2010/main" val="92589820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237B3450-54A4-4F49-98E4-28F1B5DB6E1E}"/>
              </a:ext>
            </a:extLst>
          </p:cNvPr>
          <p:cNvSpPr txBox="1"/>
          <p:nvPr/>
        </p:nvSpPr>
        <p:spPr>
          <a:xfrm>
            <a:off x="155575" y="1499443"/>
            <a:ext cx="2968625" cy="5078313"/>
          </a:xfrm>
          <a:prstGeom prst="rect">
            <a:avLst/>
          </a:prstGeom>
          <a:noFill/>
        </p:spPr>
        <p:txBody>
          <a:bodyPr wrap="square">
            <a:spAutoFit/>
          </a:bodyPr>
          <a:lstStyle/>
          <a:p>
            <a:pPr algn="just"/>
            <a:r>
              <a:rPr lang="en-US" b="1" dirty="0">
                <a:effectLst/>
                <a:latin typeface="Times New Roman" panose="02020603050405020304" pitchFamily="18" charset="0"/>
                <a:cs typeface="Times New Roman" panose="02020603050405020304" pitchFamily="18" charset="0"/>
              </a:rPr>
              <a:t>Successive Approximation (SAR) ADC: </a:t>
            </a:r>
            <a:r>
              <a:rPr lang="en-US" b="0" i="0" dirty="0">
                <a:effectLst/>
                <a:latin typeface="Times New Roman" panose="02020603050405020304" pitchFamily="18" charset="0"/>
                <a:cs typeface="Times New Roman" panose="02020603050405020304" pitchFamily="18" charset="0"/>
              </a:rPr>
              <a:t>The typical SAR ADC uses a sample-and-hold circuit. The DAC creates an analog reference voltage equal to the digital code output of the sample and hold circuit. </a:t>
            </a:r>
          </a:p>
          <a:p>
            <a:pPr algn="just"/>
            <a:r>
              <a:rPr lang="en-US" b="0" i="0" dirty="0">
                <a:effectLst/>
                <a:latin typeface="Times New Roman" panose="02020603050405020304" pitchFamily="18" charset="0"/>
                <a:cs typeface="Times New Roman" panose="02020603050405020304" pitchFamily="18" charset="0"/>
              </a:rPr>
              <a:t>Both of these are fed into a comparator which sends the result of the comparison to the SAR. </a:t>
            </a:r>
          </a:p>
          <a:p>
            <a:pPr algn="just"/>
            <a:r>
              <a:rPr lang="en-US" b="0" i="0" dirty="0">
                <a:effectLst/>
                <a:latin typeface="Times New Roman" panose="02020603050405020304" pitchFamily="18" charset="0"/>
                <a:cs typeface="Times New Roman" panose="02020603050405020304" pitchFamily="18" charset="0"/>
              </a:rPr>
              <a:t>This process continues for “n” successive times, with “n” being the bit resolution of the ADC itself until the closest value to the actual signal is found.</a:t>
            </a:r>
            <a:r>
              <a:rPr lang="en-US" b="1" dirty="0">
                <a:effectLst/>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xmlns="" id="{D330A3EC-879F-45B6-B612-F147AAB985C0}"/>
              </a:ext>
            </a:extLst>
          </p:cNvPr>
          <p:cNvSpPr txBox="1"/>
          <p:nvPr/>
        </p:nvSpPr>
        <p:spPr>
          <a:xfrm>
            <a:off x="3810000" y="6248400"/>
            <a:ext cx="4572000" cy="369332"/>
          </a:xfrm>
          <a:prstGeom prst="rect">
            <a:avLst/>
          </a:prstGeom>
          <a:noFill/>
        </p:spPr>
        <p:txBody>
          <a:bodyPr wrap="square">
            <a:spAutoFit/>
          </a:bodyPr>
          <a:lstStyle/>
          <a:p>
            <a:r>
              <a:rPr lang="en-US" b="1" dirty="0">
                <a:effectLst/>
                <a:latin typeface="Times New Roman" panose="02020603050405020304" pitchFamily="18" charset="0"/>
                <a:cs typeface="Times New Roman" panose="02020603050405020304" pitchFamily="18" charset="0"/>
              </a:rPr>
              <a:t>Successive Approximation (SAR) ADC</a:t>
            </a:r>
            <a:endParaRPr lang="hi-IN" dirty="0"/>
          </a:p>
        </p:txBody>
      </p:sp>
      <p:pic>
        <p:nvPicPr>
          <p:cNvPr id="7170" name="Picture 2">
            <a:extLst>
              <a:ext uri="{FF2B5EF4-FFF2-40B4-BE49-F238E27FC236}">
                <a16:creationId xmlns:a16="http://schemas.microsoft.com/office/drawing/2014/main" xmlns="" id="{DA720E9E-D6C0-458E-8913-D2027B49E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659395"/>
            <a:ext cx="57150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0735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7C1D1720-17A7-495D-8425-4A274041946E}"/>
              </a:ext>
            </a:extLst>
          </p:cNvPr>
          <p:cNvSpPr txBox="1"/>
          <p:nvPr/>
        </p:nvSpPr>
        <p:spPr>
          <a:xfrm>
            <a:off x="155575" y="1474729"/>
            <a:ext cx="4572000" cy="369332"/>
          </a:xfrm>
          <a:prstGeom prst="rect">
            <a:avLst/>
          </a:prstGeom>
          <a:noFill/>
        </p:spPr>
        <p:txBody>
          <a:bodyPr wrap="square">
            <a:spAutoFit/>
          </a:bodyPr>
          <a:lstStyle/>
          <a:p>
            <a:pPr algn="l"/>
            <a:r>
              <a:rPr lang="en-US" sz="1800" b="1" dirty="0">
                <a:effectLst/>
                <a:latin typeface="Times New Roman" panose="02020603050405020304" pitchFamily="18" charset="0"/>
                <a:cs typeface="Times New Roman" panose="02020603050405020304" pitchFamily="18" charset="0"/>
              </a:rPr>
              <a:t>Dual Slope ADC</a:t>
            </a:r>
          </a:p>
        </p:txBody>
      </p:sp>
      <p:pic>
        <p:nvPicPr>
          <p:cNvPr id="8194" name="Picture 2">
            <a:extLst>
              <a:ext uri="{FF2B5EF4-FFF2-40B4-BE49-F238E27FC236}">
                <a16:creationId xmlns:a16="http://schemas.microsoft.com/office/drawing/2014/main" xmlns="" id="{AAAFE3F8-4DB6-4B92-AEDB-67A9C9D86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644009"/>
            <a:ext cx="4953000" cy="510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8688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7C1D1720-17A7-495D-8425-4A274041946E}"/>
              </a:ext>
            </a:extLst>
          </p:cNvPr>
          <p:cNvSpPr txBox="1"/>
          <p:nvPr/>
        </p:nvSpPr>
        <p:spPr>
          <a:xfrm>
            <a:off x="155574" y="1474729"/>
            <a:ext cx="8836025" cy="5509200"/>
          </a:xfrm>
          <a:prstGeom prst="rect">
            <a:avLst/>
          </a:prstGeom>
          <a:noFill/>
        </p:spPr>
        <p:txBody>
          <a:bodyPr wrap="square">
            <a:spAutoFit/>
          </a:bodyPr>
          <a:lstStyle/>
          <a:p>
            <a:pPr algn="just"/>
            <a:r>
              <a:rPr lang="en-US" sz="1600" dirty="0">
                <a:effectLst/>
                <a:latin typeface="Times New Roman" panose="02020603050405020304" pitchFamily="18" charset="0"/>
                <a:cs typeface="Times New Roman" panose="02020603050405020304" pitchFamily="18" charset="0"/>
              </a:rPr>
              <a:t>The working of a </a:t>
            </a:r>
            <a:r>
              <a:rPr lang="en-US" sz="1600" b="1" dirty="0">
                <a:effectLst/>
                <a:latin typeface="Times New Roman" panose="02020603050405020304" pitchFamily="18" charset="0"/>
                <a:cs typeface="Times New Roman" panose="02020603050405020304" pitchFamily="18" charset="0"/>
              </a:rPr>
              <a:t>dual-slope ADC </a:t>
            </a:r>
            <a:r>
              <a:rPr lang="en-US" sz="1600" dirty="0">
                <a:effectLst/>
                <a:latin typeface="Times New Roman" panose="02020603050405020304" pitchFamily="18" charset="0"/>
                <a:cs typeface="Times New Roman" panose="02020603050405020304" pitchFamily="18" charset="0"/>
              </a:rPr>
              <a:t>is the following −</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The control logic resets the counter and enables the clock signal generator in order to send the clock pulses to the counter when it </a:t>
            </a:r>
            <a:r>
              <a:rPr lang="en-US" sz="1600" dirty="0">
                <a:latin typeface="Times New Roman" panose="02020603050405020304" pitchFamily="18" charset="0"/>
                <a:cs typeface="Times New Roman" panose="02020603050405020304" pitchFamily="18" charset="0"/>
              </a:rPr>
              <a:t>receives the </a:t>
            </a:r>
            <a:r>
              <a:rPr lang="en-US" sz="1600" dirty="0">
                <a:effectLst/>
                <a:latin typeface="Times New Roman" panose="02020603050405020304" pitchFamily="18" charset="0"/>
                <a:cs typeface="Times New Roman" panose="02020603050405020304" pitchFamily="18" charset="0"/>
              </a:rPr>
              <a:t>commanding signal.</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Control logic pushes the switch SW to connect to the external analog input voltage </a:t>
            </a:r>
            <a:r>
              <a:rPr lang="en-US" sz="1600" i="1" dirty="0">
                <a:effectLst/>
                <a:latin typeface="Times New Roman" panose="02020603050405020304" pitchFamily="18" charset="0"/>
                <a:cs typeface="Times New Roman" panose="02020603050405020304" pitchFamily="18" charset="0"/>
              </a:rPr>
              <a:t>V</a:t>
            </a:r>
            <a:r>
              <a:rPr lang="en-US" sz="1600" i="1" baseline="-25000" dirty="0">
                <a:effectLst/>
                <a:latin typeface="Times New Roman" panose="02020603050405020304" pitchFamily="18" charset="0"/>
                <a:cs typeface="Times New Roman" panose="02020603050405020304" pitchFamily="18" charset="0"/>
              </a:rPr>
              <a:t>i</a:t>
            </a:r>
            <a:r>
              <a:rPr lang="en-US" sz="1600" dirty="0">
                <a:effectLst/>
                <a:latin typeface="Times New Roman" panose="02020603050405020304" pitchFamily="18" charset="0"/>
                <a:cs typeface="Times New Roman" panose="02020603050405020304" pitchFamily="18" charset="0"/>
              </a:rPr>
              <a:t>, when it is received the start commanding signal. This input voltage is applied to an integrator.</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The output of the integrator is connected to one of the two inputs of the comparator and the other input of the comparator is connected to the ground.</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Comparator compares the output of the integrator with zero volts (ground) and produces an output, which is applied to the control logic.</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The counter gets incremented by one for every clock pulse and its value will be in binary (digital) format. It produces an overflow signal to the control logic when it is incremented after reaching the maximum count value. At this instant, all the bits of the counter will be having zeros only.</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Now, the control logic pushes the switch SW to connect to the negative reference voltage </a:t>
            </a:r>
            <a:r>
              <a:rPr lang="en-US" sz="1600" i="1" dirty="0">
                <a:effectLst/>
                <a:latin typeface="Times New Roman" panose="02020603050405020304" pitchFamily="18" charset="0"/>
                <a:cs typeface="Times New Roman" panose="02020603050405020304" pitchFamily="18" charset="0"/>
              </a:rPr>
              <a:t>−V</a:t>
            </a:r>
            <a:r>
              <a:rPr lang="en-US" sz="1600" i="1" baseline="-25000" dirty="0">
                <a:effectLst/>
                <a:latin typeface="Times New Roman" panose="02020603050405020304" pitchFamily="18" charset="0"/>
                <a:cs typeface="Times New Roman" panose="02020603050405020304" pitchFamily="18" charset="0"/>
              </a:rPr>
              <a:t>ref</a:t>
            </a:r>
            <a:r>
              <a:rPr lang="en-US" sz="1600" i="1" dirty="0">
                <a:effectLst/>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This negative reference voltage is applied to an integrator. It removes the charge stored in the capacitor until it becomes zero. At this instant, both the inputs of a comparator are having zero volts. So, the comparator sends a signal to the control logic. Now, the control logic disables the clock signal generator and retains (holds) the counter value. </a:t>
            </a:r>
          </a:p>
          <a:p>
            <a:pPr algn="just"/>
            <a:r>
              <a:rPr lang="en-US" sz="1600" dirty="0">
                <a:effectLst/>
                <a:latin typeface="Times New Roman" panose="02020603050405020304" pitchFamily="18" charset="0"/>
                <a:cs typeface="Times New Roman" panose="02020603050405020304" pitchFamily="18" charset="0"/>
              </a:rPr>
              <a:t>The counter value is proportional to the external analog input voltage. At this instant, the output of the counter will be displayed as the digital output. It is almost equivalent to the corresponding external analog input value </a:t>
            </a:r>
            <a:r>
              <a:rPr lang="en-US" sz="1600" i="1" dirty="0">
                <a:effectLst/>
                <a:latin typeface="Times New Roman" panose="02020603050405020304" pitchFamily="18" charset="0"/>
                <a:cs typeface="Times New Roman" panose="02020603050405020304" pitchFamily="18" charset="0"/>
              </a:rPr>
              <a:t>V</a:t>
            </a:r>
            <a:r>
              <a:rPr lang="en-US" sz="1600" i="1" baseline="-25000" dirty="0">
                <a:effectLst/>
                <a:latin typeface="Times New Roman" panose="02020603050405020304" pitchFamily="18" charset="0"/>
                <a:cs typeface="Times New Roman" panose="02020603050405020304" pitchFamily="18" charset="0"/>
              </a:rPr>
              <a:t>i</a:t>
            </a:r>
            <a:r>
              <a:rPr lang="en-US" sz="1600" dirty="0">
                <a:effectLst/>
                <a:latin typeface="Times New Roman" panose="02020603050405020304" pitchFamily="18" charset="0"/>
                <a:cs typeface="Times New Roman" panose="02020603050405020304" pitchFamily="18" charset="0"/>
              </a:rPr>
              <a:t>. </a:t>
            </a:r>
          </a:p>
          <a:p>
            <a:pPr algn="just"/>
            <a:r>
              <a:rPr lang="en-US" sz="1600" dirty="0">
                <a:effectLst/>
                <a:latin typeface="Times New Roman" panose="02020603050405020304" pitchFamily="18" charset="0"/>
                <a:cs typeface="Times New Roman" panose="02020603050405020304" pitchFamily="18" charset="0"/>
              </a:rPr>
              <a:t>The dual-slope ADC is used in applications where accuracy is more important while converting analog input into its equivalent digital (binary) data.</a:t>
            </a:r>
          </a:p>
        </p:txBody>
      </p:sp>
    </p:spTree>
    <p:extLst>
      <p:ext uri="{BB962C8B-B14F-4D97-AF65-F5344CB8AC3E}">
        <p14:creationId xmlns:p14="http://schemas.microsoft.com/office/powerpoint/2010/main" val="371908076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7C1D1720-17A7-495D-8425-4A274041946E}"/>
              </a:ext>
            </a:extLst>
          </p:cNvPr>
          <p:cNvSpPr txBox="1"/>
          <p:nvPr/>
        </p:nvSpPr>
        <p:spPr>
          <a:xfrm>
            <a:off x="335537" y="1981200"/>
            <a:ext cx="8232910" cy="4031873"/>
          </a:xfrm>
          <a:prstGeom prst="rect">
            <a:avLst/>
          </a:prstGeom>
          <a:noFill/>
        </p:spPr>
        <p:txBody>
          <a:bodyPr wrap="square">
            <a:spAutoFit/>
          </a:bodyPr>
          <a:lstStyle/>
          <a:p>
            <a:pPr algn="just">
              <a:spcBef>
                <a:spcPts val="600"/>
              </a:spcBef>
              <a:spcAft>
                <a:spcPts val="600"/>
              </a:spcAft>
            </a:pPr>
            <a:r>
              <a:rPr lang="en-US" dirty="0">
                <a:effectLst/>
                <a:latin typeface="Times New Roman" panose="02020603050405020304" pitchFamily="18" charset="0"/>
                <a:cs typeface="Times New Roman" panose="02020603050405020304" pitchFamily="18" charset="0"/>
              </a:rPr>
              <a:t>Examples of ADC ICs: </a:t>
            </a:r>
          </a:p>
          <a:p>
            <a:pPr marL="285750" indent="-285750" algn="just">
              <a:spcBef>
                <a:spcPts val="600"/>
              </a:spcBef>
              <a:spcAft>
                <a:spcPts val="60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ADC0804</a:t>
            </a:r>
            <a:r>
              <a:rPr lang="en-US" b="0" i="0" dirty="0">
                <a:solidFill>
                  <a:srgbClr val="000000"/>
                </a:solidFill>
                <a:effectLst/>
                <a:latin typeface="Times New Roman" panose="02020603050405020304" pitchFamily="18" charset="0"/>
                <a:cs typeface="Times New Roman" panose="02020603050405020304" pitchFamily="18" charset="0"/>
              </a:rPr>
              <a:t> are CMOS 8-Bit, successive approximation A/D converters.</a:t>
            </a:r>
          </a:p>
          <a:p>
            <a:pPr marL="285750" indent="-285750" algn="just">
              <a:spcBef>
                <a:spcPts val="600"/>
              </a:spcBef>
              <a:spcAft>
                <a:spcPts val="60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ADC0808</a:t>
            </a:r>
            <a:r>
              <a:rPr lang="en-US" b="0" i="0" dirty="0">
                <a:solidFill>
                  <a:srgbClr val="000000"/>
                </a:solidFill>
                <a:effectLst/>
                <a:latin typeface="Times New Roman" panose="02020603050405020304" pitchFamily="18" charset="0"/>
                <a:cs typeface="Times New Roman" panose="02020603050405020304" pitchFamily="18" charset="0"/>
              </a:rPr>
              <a:t> data acquisition component is a monolithic CMOS device with an 8-bit analog-to-digital converter, 8-channel multiplexer, and microprocessor-compatible control logic. The 8-bit A/D converter uses successive approximation as the conversion technique. </a:t>
            </a:r>
          </a:p>
          <a:p>
            <a:pPr marL="285750" indent="-285750" algn="just">
              <a:spcBef>
                <a:spcPts val="600"/>
              </a:spcBef>
              <a:spcAft>
                <a:spcPts val="60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ADC0809 </a:t>
            </a:r>
            <a:r>
              <a:rPr lang="en-US" b="0" i="0" dirty="0">
                <a:solidFill>
                  <a:srgbClr val="000000"/>
                </a:solidFill>
                <a:effectLst/>
                <a:latin typeface="Times New Roman" panose="02020603050405020304" pitchFamily="18" charset="0"/>
                <a:cs typeface="Times New Roman" panose="02020603050405020304" pitchFamily="18" charset="0"/>
              </a:rPr>
              <a:t>data acquisition component is a monolithic CMOS device with an 8-bit analog-to-digital converter, 8-channel multiplexer, and microprocessor-compatible control logic. The 8-bit A/D converter uses successive approximation as the conversion technique.</a:t>
            </a:r>
          </a:p>
          <a:p>
            <a:pPr marL="285750" indent="-285750" algn="just">
              <a:spcBef>
                <a:spcPts val="600"/>
              </a:spcBef>
              <a:spcAft>
                <a:spcPts val="60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CA3161</a:t>
            </a:r>
            <a:r>
              <a:rPr lang="en-US" b="0" i="0" dirty="0">
                <a:solidFill>
                  <a:srgbClr val="000000"/>
                </a:solidFill>
                <a:effectLst/>
                <a:latin typeface="Times New Roman" panose="02020603050405020304" pitchFamily="18" charset="0"/>
                <a:cs typeface="Times New Roman" panose="02020603050405020304" pitchFamily="18" charset="0"/>
              </a:rPr>
              <a:t> is a monolithic integrated circuit that performs the BCD to seven-segment decoding function and features constant current segment drivers. </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202711"/>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graphicFrame>
        <p:nvGraphicFramePr>
          <p:cNvPr id="4" name="Table 3">
            <a:extLst>
              <a:ext uri="{FF2B5EF4-FFF2-40B4-BE49-F238E27FC236}">
                <a16:creationId xmlns:a16="http://schemas.microsoft.com/office/drawing/2014/main" xmlns="" id="{3C6EC767-046C-43A7-A922-452173C2B11C}"/>
              </a:ext>
            </a:extLst>
          </p:cNvPr>
          <p:cNvGraphicFramePr>
            <a:graphicFrameLocks noGrp="1"/>
          </p:cNvGraphicFramePr>
          <p:nvPr>
            <p:extLst>
              <p:ext uri="{D42A27DB-BD31-4B8C-83A1-F6EECF244321}">
                <p14:modId xmlns:p14="http://schemas.microsoft.com/office/powerpoint/2010/main" val="923003606"/>
              </p:ext>
            </p:extLst>
          </p:nvPr>
        </p:nvGraphicFramePr>
        <p:xfrm>
          <a:off x="93250" y="1817185"/>
          <a:ext cx="8957499" cy="4978414"/>
        </p:xfrm>
        <a:graphic>
          <a:graphicData uri="http://schemas.openxmlformats.org/drawingml/2006/table">
            <a:tbl>
              <a:tblPr>
                <a:tableStyleId>{5940675A-B579-460E-94D1-54222C63F5DA}</a:tableStyleId>
              </a:tblPr>
              <a:tblGrid>
                <a:gridCol w="2327646">
                  <a:extLst>
                    <a:ext uri="{9D8B030D-6E8A-4147-A177-3AD203B41FA5}">
                      <a16:colId xmlns:a16="http://schemas.microsoft.com/office/drawing/2014/main" xmlns="" val="3872691131"/>
                    </a:ext>
                  </a:extLst>
                </a:gridCol>
                <a:gridCol w="1106596">
                  <a:extLst>
                    <a:ext uri="{9D8B030D-6E8A-4147-A177-3AD203B41FA5}">
                      <a16:colId xmlns:a16="http://schemas.microsoft.com/office/drawing/2014/main" xmlns="" val="4191382779"/>
                    </a:ext>
                  </a:extLst>
                </a:gridCol>
                <a:gridCol w="1106596">
                  <a:extLst>
                    <a:ext uri="{9D8B030D-6E8A-4147-A177-3AD203B41FA5}">
                      <a16:colId xmlns:a16="http://schemas.microsoft.com/office/drawing/2014/main" xmlns="" val="2511917705"/>
                    </a:ext>
                  </a:extLst>
                </a:gridCol>
                <a:gridCol w="1565480">
                  <a:extLst>
                    <a:ext uri="{9D8B030D-6E8A-4147-A177-3AD203B41FA5}">
                      <a16:colId xmlns:a16="http://schemas.microsoft.com/office/drawing/2014/main" xmlns="" val="1900193037"/>
                    </a:ext>
                  </a:extLst>
                </a:gridCol>
                <a:gridCol w="1106596">
                  <a:extLst>
                    <a:ext uri="{9D8B030D-6E8A-4147-A177-3AD203B41FA5}">
                      <a16:colId xmlns:a16="http://schemas.microsoft.com/office/drawing/2014/main" xmlns="" val="2361957941"/>
                    </a:ext>
                  </a:extLst>
                </a:gridCol>
                <a:gridCol w="1744585">
                  <a:extLst>
                    <a:ext uri="{9D8B030D-6E8A-4147-A177-3AD203B41FA5}">
                      <a16:colId xmlns:a16="http://schemas.microsoft.com/office/drawing/2014/main" xmlns="" val="993232751"/>
                    </a:ext>
                  </a:extLst>
                </a:gridCol>
              </a:tblGrid>
              <a:tr h="715054">
                <a:tc>
                  <a:txBody>
                    <a:bodyPr/>
                    <a:lstStyle/>
                    <a:p>
                      <a:pPr algn="ctr"/>
                      <a:r>
                        <a:rPr lang="en-US" sz="1500" cap="none" dirty="0">
                          <a:effectLst/>
                          <a:latin typeface="Times New Roman" panose="02020603050405020304" pitchFamily="18" charset="0"/>
                          <a:cs typeface="Times New Roman" panose="02020603050405020304" pitchFamily="18" charset="0"/>
                        </a:rPr>
                        <a:t>ADC</a:t>
                      </a:r>
                    </a:p>
                    <a:p>
                      <a:pPr algn="ctr"/>
                      <a:r>
                        <a:rPr lang="en-US" sz="1500" cap="none" dirty="0">
                          <a:effectLst/>
                          <a:latin typeface="Times New Roman" panose="02020603050405020304" pitchFamily="18" charset="0"/>
                          <a:cs typeface="Times New Roman" panose="02020603050405020304" pitchFamily="18" charset="0"/>
                        </a:rPr>
                        <a:t>type</a:t>
                      </a:r>
                    </a:p>
                  </a:txBody>
                  <a:tcPr marL="75433" marR="75433" marT="37716" marB="37716"/>
                </a:tc>
                <a:tc>
                  <a:txBody>
                    <a:bodyPr/>
                    <a:lstStyle/>
                    <a:p>
                      <a:pPr algn="ctr"/>
                      <a:r>
                        <a:rPr lang="en-US" sz="1500" cap="none" dirty="0">
                          <a:effectLst/>
                          <a:latin typeface="Times New Roman" panose="02020603050405020304" pitchFamily="18" charset="0"/>
                          <a:cs typeface="Times New Roman" panose="02020603050405020304" pitchFamily="18" charset="0"/>
                        </a:rPr>
                        <a:t>Pros</a:t>
                      </a:r>
                    </a:p>
                  </a:txBody>
                  <a:tcPr marL="75433" marR="75433" marT="37716" marB="37716"/>
                </a:tc>
                <a:tc>
                  <a:txBody>
                    <a:bodyPr/>
                    <a:lstStyle/>
                    <a:p>
                      <a:pPr algn="ctr"/>
                      <a:r>
                        <a:rPr lang="en-US" sz="1500" cap="none" dirty="0">
                          <a:effectLst/>
                          <a:latin typeface="Times New Roman" panose="02020603050405020304" pitchFamily="18" charset="0"/>
                          <a:cs typeface="Times New Roman" panose="02020603050405020304" pitchFamily="18" charset="0"/>
                        </a:rPr>
                        <a:t>Cons</a:t>
                      </a:r>
                    </a:p>
                  </a:txBody>
                  <a:tcPr marL="75433" marR="75433" marT="37716" marB="37716"/>
                </a:tc>
                <a:tc>
                  <a:txBody>
                    <a:bodyPr/>
                    <a:lstStyle/>
                    <a:p>
                      <a:pPr algn="ctr"/>
                      <a:r>
                        <a:rPr lang="en-US" sz="1500" cap="none" dirty="0">
                          <a:effectLst/>
                          <a:latin typeface="Times New Roman" panose="02020603050405020304" pitchFamily="18" charset="0"/>
                          <a:cs typeface="Times New Roman" panose="02020603050405020304" pitchFamily="18" charset="0"/>
                        </a:rPr>
                        <a:t>Max resolution</a:t>
                      </a:r>
                    </a:p>
                  </a:txBody>
                  <a:tcPr marL="75433" marR="75433" marT="37716" marB="37716"/>
                </a:tc>
                <a:tc>
                  <a:txBody>
                    <a:bodyPr/>
                    <a:lstStyle/>
                    <a:p>
                      <a:pPr algn="ctr"/>
                      <a:r>
                        <a:rPr lang="en-US" sz="1500" cap="none" dirty="0">
                          <a:effectLst/>
                          <a:latin typeface="Times New Roman" panose="02020603050405020304" pitchFamily="18" charset="0"/>
                          <a:cs typeface="Times New Roman" panose="02020603050405020304" pitchFamily="18" charset="0"/>
                        </a:rPr>
                        <a:t>Max sample rate</a:t>
                      </a:r>
                    </a:p>
                  </a:txBody>
                  <a:tcPr marL="75433" marR="75433" marT="37716" marB="37716"/>
                </a:tc>
                <a:tc>
                  <a:txBody>
                    <a:bodyPr/>
                    <a:lstStyle/>
                    <a:p>
                      <a:pPr algn="ctr"/>
                      <a:r>
                        <a:rPr lang="en-US" sz="1500" cap="none" dirty="0">
                          <a:effectLst/>
                          <a:latin typeface="Times New Roman" panose="02020603050405020304" pitchFamily="18" charset="0"/>
                          <a:cs typeface="Times New Roman" panose="02020603050405020304" pitchFamily="18" charset="0"/>
                        </a:rPr>
                        <a:t>Main applications</a:t>
                      </a:r>
                    </a:p>
                  </a:txBody>
                  <a:tcPr marL="75433" marR="75433" marT="37716" marB="37716"/>
                </a:tc>
                <a:extLst>
                  <a:ext uri="{0D108BD9-81ED-4DB2-BD59-A6C34878D82A}">
                    <a16:rowId xmlns:a16="http://schemas.microsoft.com/office/drawing/2014/main" xmlns="" val="858860946"/>
                  </a:ext>
                </a:extLst>
              </a:tr>
              <a:tr h="1144520">
                <a:tc>
                  <a:txBody>
                    <a:bodyPr/>
                    <a:lstStyle/>
                    <a:p>
                      <a:pPr algn="l"/>
                      <a:r>
                        <a:rPr lang="en-US" sz="1500" b="1" dirty="0">
                          <a:effectLst/>
                          <a:latin typeface="Times New Roman" panose="02020603050405020304" pitchFamily="18" charset="0"/>
                          <a:cs typeface="Times New Roman" panose="02020603050405020304" pitchFamily="18" charset="0"/>
                        </a:rPr>
                        <a:t>Successive Approximation</a:t>
                      </a:r>
                    </a:p>
                    <a:p>
                      <a:pPr algn="l"/>
                      <a:r>
                        <a:rPr lang="en-US" sz="1500" b="1" dirty="0">
                          <a:effectLst/>
                          <a:latin typeface="Times New Roman" panose="02020603050405020304" pitchFamily="18" charset="0"/>
                          <a:cs typeface="Times New Roman" panose="02020603050405020304" pitchFamily="18" charset="0"/>
                        </a:rPr>
                        <a:t> (SAR)</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Good speed/resolution ratio</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No inherent anti-aliasing protection</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18 bits</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10 MHz</a:t>
                      </a:r>
                    </a:p>
                  </a:txBody>
                  <a:tcPr marL="75433" marR="75433" marT="37716" marB="37716"/>
                </a:tc>
                <a:tc>
                  <a:txBody>
                    <a:bodyPr/>
                    <a:lstStyle/>
                    <a:p>
                      <a:pPr algn="l"/>
                      <a:r>
                        <a:rPr lang="en-US" sz="1500" b="1" dirty="0">
                          <a:effectLst/>
                          <a:latin typeface="Times New Roman" panose="02020603050405020304" pitchFamily="18" charset="0"/>
                          <a:cs typeface="Times New Roman" panose="02020603050405020304" pitchFamily="18" charset="0"/>
                        </a:rPr>
                        <a:t>Data Acquisition</a:t>
                      </a:r>
                    </a:p>
                  </a:txBody>
                  <a:tcPr marL="75433" marR="75433" marT="37716" marB="37716"/>
                </a:tc>
                <a:extLst>
                  <a:ext uri="{0D108BD9-81ED-4DB2-BD59-A6C34878D82A}">
                    <a16:rowId xmlns:a16="http://schemas.microsoft.com/office/drawing/2014/main" xmlns="" val="1567092331"/>
                  </a:ext>
                </a:extLst>
              </a:tr>
              <a:tr h="1359253">
                <a:tc>
                  <a:txBody>
                    <a:bodyPr/>
                    <a:lstStyle/>
                    <a:p>
                      <a:pPr algn="l"/>
                      <a:r>
                        <a:rPr lang="en-US" sz="1500">
                          <a:effectLst/>
                          <a:latin typeface="Times New Roman" panose="02020603050405020304" pitchFamily="18" charset="0"/>
                          <a:cs typeface="Times New Roman" panose="02020603050405020304" pitchFamily="18" charset="0"/>
                        </a:rPr>
                        <a:t>Delta-sigma (</a:t>
                      </a:r>
                      <a:r>
                        <a:rPr lang="el-GR" sz="1500">
                          <a:effectLst/>
                          <a:latin typeface="Times New Roman" panose="02020603050405020304" pitchFamily="18" charset="0"/>
                          <a:cs typeface="Times New Roman" panose="02020603050405020304" pitchFamily="18" charset="0"/>
                        </a:rPr>
                        <a:t>ΔΣ)</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High dynamic performance, inherent anti-aliasing protection</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Hysteresis on unnatural signals</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32 bits</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1 MHz</a:t>
                      </a:r>
                    </a:p>
                  </a:txBody>
                  <a:tcPr marL="75433" marR="75433" marT="37716" marB="37716"/>
                </a:tc>
                <a:tc>
                  <a:txBody>
                    <a:bodyPr/>
                    <a:lstStyle/>
                    <a:p>
                      <a:pPr algn="l"/>
                      <a:r>
                        <a:rPr lang="en-US" sz="1500" dirty="0">
                          <a:effectLst/>
                          <a:latin typeface="Times New Roman" panose="02020603050405020304" pitchFamily="18" charset="0"/>
                          <a:cs typeface="Times New Roman" panose="02020603050405020304" pitchFamily="18" charset="0"/>
                        </a:rPr>
                        <a:t>Data Acquisition, </a:t>
                      </a:r>
                    </a:p>
                    <a:p>
                      <a:pPr algn="l"/>
                      <a:r>
                        <a:rPr lang="en-US" sz="1500" dirty="0">
                          <a:effectLst/>
                          <a:latin typeface="Times New Roman" panose="02020603050405020304" pitchFamily="18" charset="0"/>
                          <a:cs typeface="Times New Roman" panose="02020603050405020304" pitchFamily="18" charset="0"/>
                        </a:rPr>
                        <a:t>Noise &amp; Vibration, </a:t>
                      </a:r>
                    </a:p>
                    <a:p>
                      <a:pPr algn="l"/>
                      <a:r>
                        <a:rPr lang="en-US" sz="1500" dirty="0">
                          <a:effectLst/>
                          <a:latin typeface="Times New Roman" panose="02020603050405020304" pitchFamily="18" charset="0"/>
                          <a:cs typeface="Times New Roman" panose="02020603050405020304" pitchFamily="18" charset="0"/>
                        </a:rPr>
                        <a:t>Audio</a:t>
                      </a:r>
                    </a:p>
                  </a:txBody>
                  <a:tcPr marL="75433" marR="75433" marT="37716" marB="37716"/>
                </a:tc>
                <a:extLst>
                  <a:ext uri="{0D108BD9-81ED-4DB2-BD59-A6C34878D82A}">
                    <a16:rowId xmlns:a16="http://schemas.microsoft.com/office/drawing/2014/main" xmlns="" val="3026732516"/>
                  </a:ext>
                </a:extLst>
              </a:tr>
              <a:tr h="500322">
                <a:tc>
                  <a:txBody>
                    <a:bodyPr/>
                    <a:lstStyle/>
                    <a:p>
                      <a:pPr algn="l"/>
                      <a:r>
                        <a:rPr lang="en-US" sz="1500" b="1" dirty="0">
                          <a:effectLst/>
                          <a:latin typeface="Times New Roman" panose="02020603050405020304" pitchFamily="18" charset="0"/>
                          <a:cs typeface="Times New Roman" panose="02020603050405020304" pitchFamily="18" charset="0"/>
                        </a:rPr>
                        <a:t>Dual Slope</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Accurate, inexpensive</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Low speed</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20 bits</a:t>
                      </a:r>
                    </a:p>
                  </a:txBody>
                  <a:tcPr marL="75433" marR="75433" marT="37716" marB="37716"/>
                </a:tc>
                <a:tc>
                  <a:txBody>
                    <a:bodyPr/>
                    <a:lstStyle/>
                    <a:p>
                      <a:pPr algn="l"/>
                      <a:r>
                        <a:rPr lang="en-US" sz="1500" b="1">
                          <a:effectLst/>
                          <a:latin typeface="Times New Roman" panose="02020603050405020304" pitchFamily="18" charset="0"/>
                          <a:cs typeface="Times New Roman" panose="02020603050405020304" pitchFamily="18" charset="0"/>
                        </a:rPr>
                        <a:t>100 Hz</a:t>
                      </a:r>
                    </a:p>
                  </a:txBody>
                  <a:tcPr marL="75433" marR="75433" marT="37716" marB="37716"/>
                </a:tc>
                <a:tc>
                  <a:txBody>
                    <a:bodyPr/>
                    <a:lstStyle/>
                    <a:p>
                      <a:pPr algn="l"/>
                      <a:r>
                        <a:rPr lang="en-US" sz="1500" b="1" dirty="0">
                          <a:effectLst/>
                          <a:latin typeface="Times New Roman" panose="02020603050405020304" pitchFamily="18" charset="0"/>
                          <a:cs typeface="Times New Roman" panose="02020603050405020304" pitchFamily="18" charset="0"/>
                        </a:rPr>
                        <a:t>Voltmeters</a:t>
                      </a:r>
                    </a:p>
                  </a:txBody>
                  <a:tcPr marL="75433" marR="75433" marT="37716" marB="37716"/>
                </a:tc>
                <a:extLst>
                  <a:ext uri="{0D108BD9-81ED-4DB2-BD59-A6C34878D82A}">
                    <a16:rowId xmlns:a16="http://schemas.microsoft.com/office/drawing/2014/main" xmlns="" val="66736688"/>
                  </a:ext>
                </a:extLst>
              </a:tr>
              <a:tr h="500322">
                <a:tc>
                  <a:txBody>
                    <a:bodyPr/>
                    <a:lstStyle/>
                    <a:p>
                      <a:pPr algn="l"/>
                      <a:r>
                        <a:rPr lang="en-US" sz="1500">
                          <a:effectLst/>
                          <a:latin typeface="Times New Roman" panose="02020603050405020304" pitchFamily="18" charset="0"/>
                          <a:cs typeface="Times New Roman" panose="02020603050405020304" pitchFamily="18" charset="0"/>
                        </a:rPr>
                        <a:t>Pipelined</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Very fast</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Limited resolution</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16 bits</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1 GHz</a:t>
                      </a:r>
                    </a:p>
                  </a:txBody>
                  <a:tcPr marL="75433" marR="75433" marT="37716" marB="37716"/>
                </a:tc>
                <a:tc>
                  <a:txBody>
                    <a:bodyPr/>
                    <a:lstStyle/>
                    <a:p>
                      <a:pPr algn="l"/>
                      <a:r>
                        <a:rPr lang="en-US" sz="1500" dirty="0">
                          <a:effectLst/>
                          <a:latin typeface="Times New Roman" panose="02020603050405020304" pitchFamily="18" charset="0"/>
                          <a:cs typeface="Times New Roman" panose="02020603050405020304" pitchFamily="18" charset="0"/>
                        </a:rPr>
                        <a:t>Oscilloscopes</a:t>
                      </a:r>
                    </a:p>
                  </a:txBody>
                  <a:tcPr marL="75433" marR="75433" marT="37716" marB="37716"/>
                </a:tc>
                <a:extLst>
                  <a:ext uri="{0D108BD9-81ED-4DB2-BD59-A6C34878D82A}">
                    <a16:rowId xmlns:a16="http://schemas.microsoft.com/office/drawing/2014/main" xmlns="" val="3918803987"/>
                  </a:ext>
                </a:extLst>
              </a:tr>
              <a:tr h="500322">
                <a:tc>
                  <a:txBody>
                    <a:bodyPr/>
                    <a:lstStyle/>
                    <a:p>
                      <a:pPr algn="l"/>
                      <a:r>
                        <a:rPr lang="en-US" sz="1500">
                          <a:effectLst/>
                          <a:latin typeface="Times New Roman" panose="02020603050405020304" pitchFamily="18" charset="0"/>
                          <a:cs typeface="Times New Roman" panose="02020603050405020304" pitchFamily="18" charset="0"/>
                        </a:rPr>
                        <a:t>Flash</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Fastest</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Low bit resolution</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12 bits</a:t>
                      </a:r>
                    </a:p>
                  </a:txBody>
                  <a:tcPr marL="75433" marR="75433" marT="37716" marB="37716"/>
                </a:tc>
                <a:tc>
                  <a:txBody>
                    <a:bodyPr/>
                    <a:lstStyle/>
                    <a:p>
                      <a:pPr algn="l"/>
                      <a:r>
                        <a:rPr lang="en-US" sz="1500">
                          <a:effectLst/>
                          <a:latin typeface="Times New Roman" panose="02020603050405020304" pitchFamily="18" charset="0"/>
                          <a:cs typeface="Times New Roman" panose="02020603050405020304" pitchFamily="18" charset="0"/>
                        </a:rPr>
                        <a:t>10 GHz</a:t>
                      </a:r>
                    </a:p>
                  </a:txBody>
                  <a:tcPr marL="75433" marR="75433" marT="37716" marB="37716"/>
                </a:tc>
                <a:tc>
                  <a:txBody>
                    <a:bodyPr/>
                    <a:lstStyle/>
                    <a:p>
                      <a:pPr algn="l"/>
                      <a:r>
                        <a:rPr lang="en-US" sz="1500" dirty="0">
                          <a:effectLst/>
                          <a:latin typeface="Times New Roman" panose="02020603050405020304" pitchFamily="18" charset="0"/>
                          <a:cs typeface="Times New Roman" panose="02020603050405020304" pitchFamily="18" charset="0"/>
                        </a:rPr>
                        <a:t>Oscilloscopes</a:t>
                      </a:r>
                    </a:p>
                  </a:txBody>
                  <a:tcPr marL="75433" marR="75433" marT="37716" marB="37716"/>
                </a:tc>
                <a:extLst>
                  <a:ext uri="{0D108BD9-81ED-4DB2-BD59-A6C34878D82A}">
                    <a16:rowId xmlns:a16="http://schemas.microsoft.com/office/drawing/2014/main" xmlns="" val="2956866074"/>
                  </a:ext>
                </a:extLst>
              </a:tr>
            </a:tbl>
          </a:graphicData>
        </a:graphic>
      </p:graphicFrame>
      <p:sp>
        <p:nvSpPr>
          <p:cNvPr id="5" name="TextBox 4">
            <a:extLst>
              <a:ext uri="{FF2B5EF4-FFF2-40B4-BE49-F238E27FC236}">
                <a16:creationId xmlns:a16="http://schemas.microsoft.com/office/drawing/2014/main" xmlns="" id="{F96CB6E5-788E-4EBE-ADD3-30AD5A62DFEC}"/>
              </a:ext>
            </a:extLst>
          </p:cNvPr>
          <p:cNvSpPr txBox="1"/>
          <p:nvPr/>
        </p:nvSpPr>
        <p:spPr>
          <a:xfrm>
            <a:off x="3243" y="1412259"/>
            <a:ext cx="3442033" cy="369332"/>
          </a:xfrm>
          <a:prstGeom prst="rect">
            <a:avLst/>
          </a:prstGeom>
          <a:noFill/>
        </p:spPr>
        <p:txBody>
          <a:bodyPr wrap="none" rtlCol="0">
            <a:spAutoFit/>
          </a:bodyPr>
          <a:lstStyle/>
          <a:p>
            <a:r>
              <a:rPr lang="en-US" dirty="0"/>
              <a:t>Comparison of A/D Convertors: </a:t>
            </a:r>
            <a:endParaRPr lang="hi-IN" dirty="0"/>
          </a:p>
        </p:txBody>
      </p:sp>
    </p:spTree>
    <p:extLst>
      <p:ext uri="{BB962C8B-B14F-4D97-AF65-F5344CB8AC3E}">
        <p14:creationId xmlns:p14="http://schemas.microsoft.com/office/powerpoint/2010/main" val="3067782041"/>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334845" y="1516284"/>
            <a:ext cx="8474310" cy="1754326"/>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Digital to Analog Converter (DAC)</a:t>
            </a:r>
            <a:r>
              <a:rPr lang="en-US" b="0" i="0" dirty="0">
                <a:effectLst/>
                <a:latin typeface="Times New Roman" panose="02020603050405020304" pitchFamily="18" charset="0"/>
                <a:cs typeface="Times New Roman" panose="02020603050405020304" pitchFamily="18" charset="0"/>
              </a:rPr>
              <a:t> converts a digital input signal (in parallel), into an analog output signal. The digital signal is represented with a binary code, which is a combination of bits 0 and 1. </a:t>
            </a:r>
            <a:endParaRPr lang="en-US" u="none" strike="noStrike"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Digital to Analog Converter (DAC) consists of a number of binary inputs and a single output.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general, the </a:t>
            </a:r>
            <a:r>
              <a:rPr lang="en-US" b="1" i="0" dirty="0">
                <a:effectLst/>
                <a:latin typeface="Times New Roman" panose="02020603050405020304" pitchFamily="18" charset="0"/>
                <a:cs typeface="Times New Roman" panose="02020603050405020304" pitchFamily="18" charset="0"/>
              </a:rPr>
              <a:t>number of binary inputs</a:t>
            </a:r>
            <a:r>
              <a:rPr lang="en-US" b="0" i="0" dirty="0">
                <a:effectLst/>
                <a:latin typeface="Times New Roman" panose="02020603050405020304" pitchFamily="18" charset="0"/>
                <a:cs typeface="Times New Roman" panose="02020603050405020304" pitchFamily="18" charset="0"/>
              </a:rPr>
              <a:t> of a DAC will be a power of two.</a:t>
            </a:r>
            <a:endParaRPr lang="en-US" b="0" i="0" u="none" strike="noStrike" dirty="0">
              <a:effectLst/>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xmlns="" id="{DB68E719-588A-4FB1-AFAC-67AA2FD6C55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133600" y="3410303"/>
            <a:ext cx="4724400" cy="16692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22ACC193-59AD-44BC-9AF9-9B8A5519A8AB}"/>
                  </a:ext>
                </a:extLst>
              </p:cNvPr>
              <p:cNvSpPr txBox="1"/>
              <p:nvPr/>
            </p:nvSpPr>
            <p:spPr>
              <a:xfrm>
                <a:off x="1447800" y="5183189"/>
                <a:ext cx="5837355" cy="369332"/>
              </a:xfrm>
              <a:prstGeom prst="rect">
                <a:avLst/>
              </a:prstGeom>
              <a:noFill/>
              <a:ln w="19050">
                <a:solidFill>
                  <a:schemeClr val="tx1"/>
                </a:solidFill>
                <a:prstDash val="dash"/>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a:cs typeface="Times New Roman" panose="02020603050405020304" pitchFamily="18" charset="0"/>
                            </a:rPr>
                          </m:ctrlPr>
                        </m:sSubPr>
                        <m:e>
                          <m:r>
                            <a:rPr lang="en-US" b="0" i="1" smtClean="0">
                              <a:effectLst/>
                              <a:latin typeface="Cambria Math" panose="02040503050406030204" pitchFamily="18" charset="0"/>
                              <a:cs typeface="Times New Roman" panose="02020603050405020304" pitchFamily="18" charset="0"/>
                            </a:rPr>
                            <m:t>𝑉</m:t>
                          </m:r>
                        </m:e>
                        <m:sub>
                          <m:r>
                            <a:rPr lang="en-US" b="0" i="1" smtClean="0">
                              <a:effectLst/>
                              <a:latin typeface="Cambria Math" panose="02040503050406030204" pitchFamily="18" charset="0"/>
                              <a:cs typeface="Times New Roman" panose="02020603050405020304" pitchFamily="18" charset="0"/>
                            </a:rPr>
                            <m:t>0</m:t>
                          </m:r>
                        </m:sub>
                      </m:sSub>
                      <m:r>
                        <a:rPr lang="en-US" b="0" i="1" smtClean="0">
                          <a:effectLst/>
                          <a:latin typeface="Cambria Math" panose="02040503050406030204" pitchFamily="18" charset="0"/>
                          <a:cs typeface="Times New Roman" panose="02020603050405020304" pitchFamily="18" charset="0"/>
                        </a:rPr>
                        <m:t>=</m:t>
                      </m:r>
                      <m:r>
                        <a:rPr lang="en-US" b="0" i="1" smtClean="0">
                          <a:effectLst/>
                          <a:latin typeface="Cambria Math" panose="02040503050406030204" pitchFamily="18" charset="0"/>
                          <a:cs typeface="Times New Roman" panose="02020603050405020304" pitchFamily="18" charset="0"/>
                        </a:rPr>
                        <m:t>𝐾</m:t>
                      </m:r>
                      <m:r>
                        <a:rPr lang="en-US" b="0" i="1" smtClean="0">
                          <a:effectLst/>
                          <a:latin typeface="Cambria Math" panose="02040503050406030204" pitchFamily="18" charset="0"/>
                          <a:cs typeface="Times New Roman" panose="02020603050405020304" pitchFamily="18" charset="0"/>
                        </a:rPr>
                        <m:t> (</m:t>
                      </m:r>
                      <m:sSup>
                        <m:sSupPr>
                          <m:ctrlPr>
                            <a:rPr lang="en-US" b="0" i="1" smtClean="0">
                              <a:effectLst/>
                              <a:latin typeface="Cambria Math"/>
                              <a:cs typeface="Times New Roman" panose="02020603050405020304" pitchFamily="18" charset="0"/>
                            </a:rPr>
                          </m:ctrlPr>
                        </m:sSupPr>
                        <m:e>
                          <m:r>
                            <a:rPr lang="en-US" b="0" i="1" smtClean="0">
                              <a:effectLst/>
                              <a:latin typeface="Cambria Math" panose="02040503050406030204" pitchFamily="18" charset="0"/>
                              <a:cs typeface="Times New Roman" panose="02020603050405020304" pitchFamily="18" charset="0"/>
                            </a:rPr>
                            <m:t>2</m:t>
                          </m:r>
                        </m:e>
                        <m:sup>
                          <m:r>
                            <a:rPr lang="en-US" b="0" i="1" smtClean="0">
                              <a:effectLst/>
                              <a:latin typeface="Cambria Math" panose="02040503050406030204" pitchFamily="18" charset="0"/>
                              <a:cs typeface="Times New Roman" panose="02020603050405020304" pitchFamily="18" charset="0"/>
                            </a:rPr>
                            <m:t>𝑁</m:t>
                          </m:r>
                          <m:r>
                            <a:rPr lang="en-US" b="0" i="1" smtClean="0">
                              <a:effectLst/>
                              <a:latin typeface="Cambria Math" panose="02040503050406030204" pitchFamily="18" charset="0"/>
                              <a:cs typeface="Times New Roman" panose="02020603050405020304" pitchFamily="18" charset="0"/>
                            </a:rPr>
                            <m:t>−1</m:t>
                          </m:r>
                        </m:sup>
                      </m:sSup>
                      <m:sSub>
                        <m:sSubPr>
                          <m:ctrlPr>
                            <a:rPr lang="en-US" b="0" i="1" smtClean="0">
                              <a:effectLst/>
                              <a:latin typeface="Cambria Math"/>
                              <a:cs typeface="Times New Roman" panose="02020603050405020304" pitchFamily="18" charset="0"/>
                            </a:rPr>
                          </m:ctrlPr>
                        </m:sSubPr>
                        <m:e>
                          <m:r>
                            <a:rPr lang="en-US" b="0" i="1" smtClean="0">
                              <a:effectLst/>
                              <a:latin typeface="Cambria Math" panose="02040503050406030204" pitchFamily="18" charset="0"/>
                              <a:cs typeface="Times New Roman" panose="02020603050405020304" pitchFamily="18" charset="0"/>
                            </a:rPr>
                            <m:t>𝑏</m:t>
                          </m:r>
                        </m:e>
                        <m:sub>
                          <m:r>
                            <a:rPr lang="en-US" b="0" i="1" smtClean="0">
                              <a:effectLst/>
                              <a:latin typeface="Cambria Math" panose="02040503050406030204" pitchFamily="18" charset="0"/>
                              <a:cs typeface="Times New Roman" panose="02020603050405020304" pitchFamily="18" charset="0"/>
                            </a:rPr>
                            <m:t>𝑁</m:t>
                          </m:r>
                          <m:r>
                            <a:rPr lang="en-US" b="0" i="1" smtClean="0">
                              <a:effectLst/>
                              <a:latin typeface="Cambria Math" panose="02040503050406030204" pitchFamily="18" charset="0"/>
                              <a:cs typeface="Times New Roman" panose="02020603050405020304" pitchFamily="18" charset="0"/>
                            </a:rPr>
                            <m:t>−1</m:t>
                          </m:r>
                        </m:sub>
                      </m:sSub>
                      <m:r>
                        <a:rPr lang="en-US" b="0" i="1" smtClean="0">
                          <a:effectLst/>
                          <a:latin typeface="Cambria Math" panose="02040503050406030204" pitchFamily="18" charset="0"/>
                          <a:cs typeface="Times New Roman" panose="02020603050405020304" pitchFamily="18" charset="0"/>
                        </a:rPr>
                        <m:t>+</m:t>
                      </m:r>
                      <m:sSup>
                        <m:sSupPr>
                          <m:ctrlPr>
                            <a:rPr lang="en-US" i="1">
                              <a:latin typeface="Cambria Math"/>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2</m:t>
                          </m:r>
                        </m:e>
                        <m:sup>
                          <m:r>
                            <a:rPr lang="en-US" i="1">
                              <a:latin typeface="Cambria Math" panose="02040503050406030204" pitchFamily="18" charset="0"/>
                              <a:cs typeface="Times New Roman" panose="02020603050405020304" pitchFamily="18" charset="0"/>
                            </a:rPr>
                            <m:t>𝑁</m:t>
                          </m:r>
                          <m:r>
                            <a:rPr lang="en-US" i="1">
                              <a:latin typeface="Cambria Math" panose="02040503050406030204" pitchFamily="18" charset="0"/>
                              <a:cs typeface="Times New Roman" panose="02020603050405020304" pitchFamily="18" charset="0"/>
                            </a:rPr>
                            <m:t>−2</m:t>
                          </m:r>
                        </m:sup>
                      </m:sSup>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𝑁</m:t>
                          </m:r>
                          <m:r>
                            <a:rPr lang="en-US" i="1">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p>
                        <m:sSupPr>
                          <m:ctrlPr>
                            <a:rPr lang="en-US" i="1">
                              <a:latin typeface="Cambria Math"/>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2</m:t>
                          </m:r>
                        </m:e>
                        <m:sup>
                          <m:r>
                            <a:rPr lang="en-US" b="0" i="1" smtClean="0">
                              <a:latin typeface="Cambria Math" panose="02040503050406030204" pitchFamily="18" charset="0"/>
                              <a:cs typeface="Times New Roman" panose="02020603050405020304" pitchFamily="18" charset="0"/>
                            </a:rPr>
                            <m:t>2</m:t>
                          </m:r>
                        </m:sup>
                      </m:sSup>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𝑏</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sSup>
                        <m:sSupPr>
                          <m:ctrlPr>
                            <a:rPr lang="en-US" i="1">
                              <a:latin typeface="Cambria Math"/>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2</m:t>
                          </m:r>
                        </m:e>
                        <m:sup>
                          <m:r>
                            <a:rPr lang="en-US" b="0" i="1" smtClean="0">
                              <a:latin typeface="Cambria Math" panose="02040503050406030204" pitchFamily="18" charset="0"/>
                              <a:cs typeface="Times New Roman" panose="02020603050405020304" pitchFamily="18" charset="0"/>
                            </a:rPr>
                            <m:t>1</m:t>
                          </m:r>
                        </m:sup>
                      </m:sSup>
                      <m:sSub>
                        <m:sSubPr>
                          <m:ctrlPr>
                            <a:rPr lang="en-US" i="1">
                              <a:latin typeface="Cambria Math"/>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𝑏</m:t>
                          </m:r>
                        </m:e>
                        <m:sub>
                          <m:r>
                            <a:rPr lang="en-US" i="1">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𝑏</m:t>
                          </m:r>
                        </m:e>
                        <m:sub>
                          <m:r>
                            <a:rPr lang="en-US" b="0" i="1" smtClean="0">
                              <a:latin typeface="Cambria Math" panose="02040503050406030204" pitchFamily="18" charset="0"/>
                              <a:cs typeface="Times New Roman" panose="02020603050405020304" pitchFamily="18" charset="0"/>
                            </a:rPr>
                            <m:t>0</m:t>
                          </m:r>
                        </m:sub>
                      </m:sSub>
                      <m:r>
                        <a:rPr lang="en-US" b="0" i="1" smtClean="0">
                          <a:effectLst/>
                          <a:latin typeface="Cambria Math" panose="02040503050406030204" pitchFamily="18" charset="0"/>
                          <a:cs typeface="Times New Roman" panose="02020603050405020304" pitchFamily="18" charset="0"/>
                        </a:rPr>
                        <m:t>)</m:t>
                      </m:r>
                    </m:oMath>
                  </m:oMathPara>
                </a14:m>
                <a:endParaRPr lang="en-US" i="0" dirty="0">
                  <a:effectLst/>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22ACC193-59AD-44BC-9AF9-9B8A5519A8AB}"/>
                  </a:ext>
                </a:extLst>
              </p:cNvPr>
              <p:cNvSpPr txBox="1">
                <a:spLocks noRot="1" noChangeAspect="1" noMove="1" noResize="1" noEditPoints="1" noAdjustHandles="1" noChangeArrowheads="1" noChangeShapeType="1" noTextEdit="1"/>
              </p:cNvSpPr>
              <p:nvPr/>
            </p:nvSpPr>
            <p:spPr>
              <a:xfrm>
                <a:off x="1447800" y="5183189"/>
                <a:ext cx="5837355" cy="369332"/>
              </a:xfrm>
              <a:prstGeom prst="rect">
                <a:avLst/>
              </a:prstGeom>
              <a:blipFill>
                <a:blip r:embed="rId5"/>
                <a:stretch>
                  <a:fillRect b="-10938"/>
                </a:stretch>
              </a:blipFill>
              <a:ln w="19050">
                <a:solidFill>
                  <a:schemeClr val="tx1"/>
                </a:solidFill>
                <a:prstDash val="dash"/>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436FEB2E-CBF3-4AEE-9BEF-85A3867331BA}"/>
                  </a:ext>
                </a:extLst>
              </p:cNvPr>
              <p:cNvSpPr txBox="1"/>
              <p:nvPr/>
            </p:nvSpPr>
            <p:spPr>
              <a:xfrm>
                <a:off x="1851877" y="5656119"/>
                <a:ext cx="5029200" cy="987193"/>
              </a:xfrm>
              <a:prstGeom prst="rect">
                <a:avLst/>
              </a:prstGeom>
              <a:noFill/>
            </p:spPr>
            <p:txBody>
              <a:bodyPr wrap="square">
                <a:spAutoFit/>
              </a:bodyPr>
              <a:lstStyle/>
              <a:p>
                <a14:m>
                  <m:oMath xmlns:m="http://schemas.openxmlformats.org/officeDocument/2006/math">
                    <m:r>
                      <a:rPr lang="en-US" b="0" i="1" smtClean="0">
                        <a:effectLst/>
                        <a:latin typeface="Cambria Math" panose="02040503050406030204" pitchFamily="18" charset="0"/>
                        <a:cs typeface="Times New Roman" panose="02020603050405020304" pitchFamily="18" charset="0"/>
                      </a:rPr>
                      <m:t>𝐾</m:t>
                    </m:r>
                  </m:oMath>
                </a14:m>
                <a:r>
                  <a:rPr lang="en-US" dirty="0">
                    <a:latin typeface="Times New Roman" panose="02020603050405020304" pitchFamily="18" charset="0"/>
                    <a:cs typeface="Times New Roman" panose="02020603050405020304" pitchFamily="18" charset="0"/>
                  </a:rPr>
                  <a:t>: Proportionality Factor</a:t>
                </a:r>
              </a:p>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r>
                        <a:rPr lang="en-US" b="0" i="1" smtClean="0">
                          <a:latin typeface="Cambria Math" panose="02040503050406030204" pitchFamily="18" charset="0"/>
                        </a:rPr>
                        <m:t>=</m:t>
                      </m:r>
                      <m:d>
                        <m:dPr>
                          <m:begChr m:val="{"/>
                          <m:endChr m:val=""/>
                          <m:ctrlPr>
                            <a:rPr lang="en-US" b="0" i="1" smtClean="0">
                              <a:latin typeface="Cambria Math"/>
                            </a:rPr>
                          </m:ctrlPr>
                        </m:dPr>
                        <m:e>
                          <m:eqArr>
                            <m:eqArrPr>
                              <m:ctrlPr>
                                <a:rPr lang="en-US" b="0" i="1" smtClean="0">
                                  <a:latin typeface="Cambria Math"/>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𝑡h</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𝑏𝑖𝑡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1</m:t>
                              </m:r>
                            </m:e>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𝑡h</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𝑏𝑖𝑡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0</m:t>
                              </m:r>
                            </m:e>
                          </m:eqArr>
                        </m:e>
                      </m:d>
                    </m:oMath>
                  </m:oMathPara>
                </a14:m>
                <a:endParaRPr lang="hi-IN" dirty="0">
                  <a:latin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436FEB2E-CBF3-4AEE-9BEF-85A3867331BA}"/>
                  </a:ext>
                </a:extLst>
              </p:cNvPr>
              <p:cNvSpPr txBox="1">
                <a:spLocks noRot="1" noChangeAspect="1" noMove="1" noResize="1" noEditPoints="1" noAdjustHandles="1" noChangeArrowheads="1" noChangeShapeType="1" noTextEdit="1"/>
              </p:cNvSpPr>
              <p:nvPr/>
            </p:nvSpPr>
            <p:spPr>
              <a:xfrm>
                <a:off x="1851877" y="5656119"/>
                <a:ext cx="5029200" cy="987193"/>
              </a:xfrm>
              <a:prstGeom prst="rect">
                <a:avLst/>
              </a:prstGeom>
              <a:blipFill>
                <a:blip r:embed="rId6"/>
                <a:stretch>
                  <a:fillRect t="-3704"/>
                </a:stretch>
              </a:blipFill>
            </p:spPr>
            <p:txBody>
              <a:bodyPr/>
              <a:lstStyle/>
              <a:p>
                <a:r>
                  <a:rPr lang="hi-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334845" y="1516284"/>
            <a:ext cx="8474310" cy="369332"/>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Q. Find the analog output voltage of a 4-bit DAC for all possible inputs. </a:t>
            </a:r>
            <a:r>
              <a:rPr lang="en-US" dirty="0">
                <a:latin typeface="Times New Roman" panose="02020603050405020304" pitchFamily="18" charset="0"/>
                <a:cs typeface="Times New Roman" panose="02020603050405020304" pitchFamily="18" charset="0"/>
              </a:rPr>
              <a:t>Assume K=1</a:t>
            </a:r>
            <a:endParaRPr lang="en-US" b="0" i="0" u="none" strike="noStrike"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BF7774A9-D8AF-488A-BDA9-5E99DC9652E1}"/>
                  </a:ext>
                </a:extLst>
              </p:cNvPr>
              <p:cNvGraphicFramePr>
                <a:graphicFrameLocks noGrp="1"/>
              </p:cNvGraphicFramePr>
              <p:nvPr>
                <p:extLst>
                  <p:ext uri="{D42A27DB-BD31-4B8C-83A1-F6EECF244321}">
                    <p14:modId xmlns:p14="http://schemas.microsoft.com/office/powerpoint/2010/main" val="2393963741"/>
                  </p:ext>
                </p:extLst>
              </p:nvPr>
            </p:nvGraphicFramePr>
            <p:xfrm>
              <a:off x="838200" y="2025309"/>
              <a:ext cx="2843212" cy="4658360"/>
            </p:xfrm>
            <a:graphic>
              <a:graphicData uri="http://schemas.openxmlformats.org/drawingml/2006/table">
                <a:tbl>
                  <a:tblPr firstRow="1" bandRow="1">
                    <a:tableStyleId>{5940675A-B579-460E-94D1-54222C63F5DA}</a:tableStyleId>
                  </a:tblPr>
                  <a:tblGrid>
                    <a:gridCol w="481711">
                      <a:extLst>
                        <a:ext uri="{9D8B030D-6E8A-4147-A177-3AD203B41FA5}">
                          <a16:colId xmlns:a16="http://schemas.microsoft.com/office/drawing/2014/main" xmlns="" val="2271437073"/>
                        </a:ext>
                      </a:extLst>
                    </a:gridCol>
                    <a:gridCol w="481711">
                      <a:extLst>
                        <a:ext uri="{9D8B030D-6E8A-4147-A177-3AD203B41FA5}">
                          <a16:colId xmlns:a16="http://schemas.microsoft.com/office/drawing/2014/main" xmlns="" val="2867678479"/>
                        </a:ext>
                      </a:extLst>
                    </a:gridCol>
                    <a:gridCol w="477012">
                      <a:extLst>
                        <a:ext uri="{9D8B030D-6E8A-4147-A177-3AD203B41FA5}">
                          <a16:colId xmlns:a16="http://schemas.microsoft.com/office/drawing/2014/main" xmlns="" val="2421750966"/>
                        </a:ext>
                      </a:extLst>
                    </a:gridCol>
                    <a:gridCol w="481711">
                      <a:extLst>
                        <a:ext uri="{9D8B030D-6E8A-4147-A177-3AD203B41FA5}">
                          <a16:colId xmlns:a16="http://schemas.microsoft.com/office/drawing/2014/main" xmlns="" val="1891618713"/>
                        </a:ext>
                      </a:extLst>
                    </a:gridCol>
                    <a:gridCol w="921067">
                      <a:extLst>
                        <a:ext uri="{9D8B030D-6E8A-4147-A177-3AD203B41FA5}">
                          <a16:colId xmlns:a16="http://schemas.microsoft.com/office/drawing/2014/main" xmlns="" val="426168740"/>
                        </a:ext>
                      </a:extLst>
                    </a:gridCol>
                  </a:tblGrid>
                  <a:tr h="370840">
                    <a:tc gridSpan="4">
                      <a:txBody>
                        <a:bodyPr/>
                        <a:lstStyle/>
                        <a:p>
                          <a:pPr algn="ctr"/>
                          <a:r>
                            <a:rPr lang="en-US" sz="1600" b="1" dirty="0"/>
                            <a:t>Digital </a:t>
                          </a:r>
                        </a:p>
                        <a:p>
                          <a:pPr algn="ctr"/>
                          <a:r>
                            <a:rPr lang="en-US" sz="1600" b="1" dirty="0"/>
                            <a:t>Input</a:t>
                          </a:r>
                          <a:endParaRPr lang="hi-IN" sz="1600" b="1" dirty="0"/>
                        </a:p>
                      </a:txBody>
                      <a:tcPr>
                        <a:solidFill>
                          <a:schemeClr val="accent3">
                            <a:lumMod val="60000"/>
                            <a:lumOff val="40000"/>
                          </a:schemeClr>
                        </a:solidFill>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a:txBody>
                        <a:bodyPr/>
                        <a:lstStyle/>
                        <a:p>
                          <a:pPr algn="ctr"/>
                          <a:r>
                            <a:rPr lang="en-US" sz="1600" b="1" dirty="0"/>
                            <a:t>Analog </a:t>
                          </a:r>
                        </a:p>
                        <a:p>
                          <a:pPr algn="ctr"/>
                          <a:r>
                            <a:rPr lang="en-US" sz="1600" b="1" dirty="0"/>
                            <a:t>Output </a:t>
                          </a:r>
                          <a:endParaRPr lang="hi-IN" sz="1600" b="1" dirty="0"/>
                        </a:p>
                      </a:txBody>
                      <a:tcPr>
                        <a:solidFill>
                          <a:schemeClr val="accent3">
                            <a:lumMod val="60000"/>
                            <a:lumOff val="40000"/>
                          </a:schemeClr>
                        </a:solidFill>
                      </a:tcPr>
                    </a:tc>
                    <a:extLst>
                      <a:ext uri="{0D108BD9-81ED-4DB2-BD59-A6C34878D82A}">
                        <a16:rowId xmlns:a16="http://schemas.microsoft.com/office/drawing/2014/main" xmlns="" val="32831502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𝟑</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𝟐</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𝟏</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𝟎</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𝑽</m:t>
                                </m:r>
                              </m:oMath>
                            </m:oMathPara>
                          </a14:m>
                          <a:endParaRPr lang="hi-IN" sz="1600" b="1" dirty="0"/>
                        </a:p>
                      </a:txBody>
                      <a:tcPr>
                        <a:solidFill>
                          <a:schemeClr val="accent3">
                            <a:lumMod val="60000"/>
                            <a:lumOff val="40000"/>
                          </a:schemeClr>
                        </a:solidFill>
                      </a:tcPr>
                    </a:tc>
                    <a:extLst>
                      <a:ext uri="{0D108BD9-81ED-4DB2-BD59-A6C34878D82A}">
                        <a16:rowId xmlns:a16="http://schemas.microsoft.com/office/drawing/2014/main" xmlns="" val="2826067467"/>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299548136"/>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3294605791"/>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2</a:t>
                          </a:r>
                          <a:endParaRPr lang="hi-IN" sz="1600" dirty="0"/>
                        </a:p>
                      </a:txBody>
                      <a:tcPr/>
                    </a:tc>
                    <a:extLst>
                      <a:ext uri="{0D108BD9-81ED-4DB2-BD59-A6C34878D82A}">
                        <a16:rowId xmlns:a16="http://schemas.microsoft.com/office/drawing/2014/main" xmlns="" val="3236785380"/>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3</a:t>
                          </a:r>
                          <a:endParaRPr lang="hi-IN" sz="1600" dirty="0"/>
                        </a:p>
                      </a:txBody>
                      <a:tcPr/>
                    </a:tc>
                    <a:extLst>
                      <a:ext uri="{0D108BD9-81ED-4DB2-BD59-A6C34878D82A}">
                        <a16:rowId xmlns:a16="http://schemas.microsoft.com/office/drawing/2014/main" xmlns="" val="3882250259"/>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4</a:t>
                          </a:r>
                          <a:endParaRPr lang="hi-IN" sz="1600" dirty="0"/>
                        </a:p>
                      </a:txBody>
                      <a:tcPr/>
                    </a:tc>
                    <a:extLst>
                      <a:ext uri="{0D108BD9-81ED-4DB2-BD59-A6C34878D82A}">
                        <a16:rowId xmlns:a16="http://schemas.microsoft.com/office/drawing/2014/main" xmlns="" val="3883291467"/>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5</a:t>
                          </a:r>
                          <a:endParaRPr lang="hi-IN" sz="1600" dirty="0"/>
                        </a:p>
                      </a:txBody>
                      <a:tcPr/>
                    </a:tc>
                    <a:extLst>
                      <a:ext uri="{0D108BD9-81ED-4DB2-BD59-A6C34878D82A}">
                        <a16:rowId xmlns:a16="http://schemas.microsoft.com/office/drawing/2014/main" xmlns="" val="1457887225"/>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6</a:t>
                          </a:r>
                          <a:endParaRPr lang="hi-IN" sz="1600" dirty="0"/>
                        </a:p>
                      </a:txBody>
                      <a:tcPr/>
                    </a:tc>
                    <a:extLst>
                      <a:ext uri="{0D108BD9-81ED-4DB2-BD59-A6C34878D82A}">
                        <a16:rowId xmlns:a16="http://schemas.microsoft.com/office/drawing/2014/main" xmlns="" val="1483261410"/>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7</a:t>
                          </a:r>
                          <a:endParaRPr lang="hi-IN" sz="1600" dirty="0"/>
                        </a:p>
                      </a:txBody>
                      <a:tcPr/>
                    </a:tc>
                    <a:extLst>
                      <a:ext uri="{0D108BD9-81ED-4DB2-BD59-A6C34878D82A}">
                        <a16:rowId xmlns:a16="http://schemas.microsoft.com/office/drawing/2014/main" xmlns="" val="2188658751"/>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8</a:t>
                          </a:r>
                          <a:endParaRPr lang="hi-IN" sz="1600" dirty="0"/>
                        </a:p>
                      </a:txBody>
                      <a:tcPr/>
                    </a:tc>
                    <a:extLst>
                      <a:ext uri="{0D108BD9-81ED-4DB2-BD59-A6C34878D82A}">
                        <a16:rowId xmlns:a16="http://schemas.microsoft.com/office/drawing/2014/main" xmlns="" val="352072453"/>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9</a:t>
                          </a:r>
                          <a:endParaRPr lang="hi-IN" sz="1600" dirty="0"/>
                        </a:p>
                      </a:txBody>
                      <a:tcPr/>
                    </a:tc>
                    <a:extLst>
                      <a:ext uri="{0D108BD9-81ED-4DB2-BD59-A6C34878D82A}">
                        <a16:rowId xmlns:a16="http://schemas.microsoft.com/office/drawing/2014/main" xmlns="" val="2785603783"/>
                      </a:ext>
                    </a:extLst>
                  </a:tr>
                </a:tbl>
              </a:graphicData>
            </a:graphic>
          </p:graphicFrame>
        </mc:Choice>
        <mc:Fallback xmlns="">
          <p:graphicFrame>
            <p:nvGraphicFramePr>
              <p:cNvPr id="3" name="Table 3">
                <a:extLst>
                  <a:ext uri="{FF2B5EF4-FFF2-40B4-BE49-F238E27FC236}">
                    <a16:creationId xmlns:a16="http://schemas.microsoft.com/office/drawing/2014/main" id="{BF7774A9-D8AF-488A-BDA9-5E99DC9652E1}"/>
                  </a:ext>
                </a:extLst>
              </p:cNvPr>
              <p:cNvGraphicFramePr>
                <a:graphicFrameLocks noGrp="1"/>
              </p:cNvGraphicFramePr>
              <p:nvPr>
                <p:extLst>
                  <p:ext uri="{D42A27DB-BD31-4B8C-83A1-F6EECF244321}">
                    <p14:modId xmlns:p14="http://schemas.microsoft.com/office/powerpoint/2010/main" val="2393963741"/>
                  </p:ext>
                </p:extLst>
              </p:nvPr>
            </p:nvGraphicFramePr>
            <p:xfrm>
              <a:off x="838200" y="2025309"/>
              <a:ext cx="2843212" cy="4658360"/>
            </p:xfrm>
            <a:graphic>
              <a:graphicData uri="http://schemas.openxmlformats.org/drawingml/2006/table">
                <a:tbl>
                  <a:tblPr firstRow="1" bandRow="1">
                    <a:tableStyleId>{5940675A-B579-460E-94D1-54222C63F5DA}</a:tableStyleId>
                  </a:tblPr>
                  <a:tblGrid>
                    <a:gridCol w="481711">
                      <a:extLst>
                        <a:ext uri="{9D8B030D-6E8A-4147-A177-3AD203B41FA5}">
                          <a16:colId xmlns:a16="http://schemas.microsoft.com/office/drawing/2014/main" val="2271437073"/>
                        </a:ext>
                      </a:extLst>
                    </a:gridCol>
                    <a:gridCol w="481711">
                      <a:extLst>
                        <a:ext uri="{9D8B030D-6E8A-4147-A177-3AD203B41FA5}">
                          <a16:colId xmlns:a16="http://schemas.microsoft.com/office/drawing/2014/main" val="2867678479"/>
                        </a:ext>
                      </a:extLst>
                    </a:gridCol>
                    <a:gridCol w="477012">
                      <a:extLst>
                        <a:ext uri="{9D8B030D-6E8A-4147-A177-3AD203B41FA5}">
                          <a16:colId xmlns:a16="http://schemas.microsoft.com/office/drawing/2014/main" val="2421750966"/>
                        </a:ext>
                      </a:extLst>
                    </a:gridCol>
                    <a:gridCol w="481711">
                      <a:extLst>
                        <a:ext uri="{9D8B030D-6E8A-4147-A177-3AD203B41FA5}">
                          <a16:colId xmlns:a16="http://schemas.microsoft.com/office/drawing/2014/main" val="1891618713"/>
                        </a:ext>
                      </a:extLst>
                    </a:gridCol>
                    <a:gridCol w="921067">
                      <a:extLst>
                        <a:ext uri="{9D8B030D-6E8A-4147-A177-3AD203B41FA5}">
                          <a16:colId xmlns:a16="http://schemas.microsoft.com/office/drawing/2014/main" val="426168740"/>
                        </a:ext>
                      </a:extLst>
                    </a:gridCol>
                  </a:tblGrid>
                  <a:tr h="579120">
                    <a:tc gridSpan="4">
                      <a:txBody>
                        <a:bodyPr/>
                        <a:lstStyle/>
                        <a:p>
                          <a:pPr algn="ctr"/>
                          <a:r>
                            <a:rPr lang="en-US" sz="1600" b="1" dirty="0"/>
                            <a:t>Digital </a:t>
                          </a:r>
                        </a:p>
                        <a:p>
                          <a:pPr algn="ctr"/>
                          <a:r>
                            <a:rPr lang="en-US" sz="1600" b="1" dirty="0"/>
                            <a:t>Input</a:t>
                          </a:r>
                          <a:endParaRPr lang="hi-IN" sz="1600" b="1" dirty="0"/>
                        </a:p>
                      </a:txBody>
                      <a:tcPr>
                        <a:solidFill>
                          <a:schemeClr val="accent3">
                            <a:lumMod val="60000"/>
                            <a:lumOff val="40000"/>
                          </a:schemeClr>
                        </a:solidFill>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a:txBody>
                        <a:bodyPr/>
                        <a:lstStyle/>
                        <a:p>
                          <a:pPr algn="ctr"/>
                          <a:r>
                            <a:rPr lang="en-US" sz="1600" b="1" dirty="0"/>
                            <a:t>Analog </a:t>
                          </a:r>
                        </a:p>
                        <a:p>
                          <a:pPr algn="ctr"/>
                          <a:r>
                            <a:rPr lang="en-US" sz="1600" b="1" dirty="0"/>
                            <a:t>Output </a:t>
                          </a:r>
                          <a:endParaRPr lang="hi-IN" sz="1600" b="1" dirty="0"/>
                        </a:p>
                      </a:txBody>
                      <a:tcPr>
                        <a:solidFill>
                          <a:schemeClr val="accent3">
                            <a:lumMod val="60000"/>
                            <a:lumOff val="40000"/>
                          </a:schemeClr>
                        </a:solidFill>
                      </a:tcPr>
                    </a:tc>
                    <a:extLst>
                      <a:ext uri="{0D108BD9-81ED-4DB2-BD59-A6C34878D82A}">
                        <a16:rowId xmlns:a16="http://schemas.microsoft.com/office/drawing/2014/main" val="3283150237"/>
                      </a:ext>
                    </a:extLst>
                  </a:tr>
                  <a:tr h="370840">
                    <a:tc>
                      <a:txBody>
                        <a:bodyPr/>
                        <a:lstStyle/>
                        <a:p>
                          <a:endParaRPr lang="hi-IN"/>
                        </a:p>
                      </a:txBody>
                      <a:tcPr>
                        <a:blipFill>
                          <a:blip r:embed="rId3"/>
                          <a:stretch>
                            <a:fillRect l="-1266" t="-160656" r="-493671" b="-1009836"/>
                          </a:stretch>
                        </a:blipFill>
                      </a:tcPr>
                    </a:tc>
                    <a:tc>
                      <a:txBody>
                        <a:bodyPr/>
                        <a:lstStyle/>
                        <a:p>
                          <a:endParaRPr lang="hi-IN"/>
                        </a:p>
                      </a:txBody>
                      <a:tcPr>
                        <a:blipFill>
                          <a:blip r:embed="rId3"/>
                          <a:stretch>
                            <a:fillRect l="-101266" t="-160656" r="-393671" b="-1009836"/>
                          </a:stretch>
                        </a:blipFill>
                      </a:tcPr>
                    </a:tc>
                    <a:tc>
                      <a:txBody>
                        <a:bodyPr/>
                        <a:lstStyle/>
                        <a:p>
                          <a:endParaRPr lang="hi-IN"/>
                        </a:p>
                      </a:txBody>
                      <a:tcPr>
                        <a:blipFill>
                          <a:blip r:embed="rId3"/>
                          <a:stretch>
                            <a:fillRect l="-201266" t="-160656" r="-293671" b="-1009836"/>
                          </a:stretch>
                        </a:blipFill>
                      </a:tcPr>
                    </a:tc>
                    <a:tc>
                      <a:txBody>
                        <a:bodyPr/>
                        <a:lstStyle/>
                        <a:p>
                          <a:endParaRPr lang="hi-IN"/>
                        </a:p>
                      </a:txBody>
                      <a:tcPr>
                        <a:blipFill>
                          <a:blip r:embed="rId3"/>
                          <a:stretch>
                            <a:fillRect l="-301266" t="-160656" r="-193671" b="-1009836"/>
                          </a:stretch>
                        </a:blipFill>
                      </a:tcPr>
                    </a:tc>
                    <a:tc>
                      <a:txBody>
                        <a:bodyPr/>
                        <a:lstStyle/>
                        <a:p>
                          <a:endParaRPr lang="hi-IN"/>
                        </a:p>
                      </a:txBody>
                      <a:tcPr>
                        <a:blipFill>
                          <a:blip r:embed="rId3"/>
                          <a:stretch>
                            <a:fillRect l="-209934" t="-160656" r="-1325" b="-1009836"/>
                          </a:stretch>
                        </a:blipFill>
                      </a:tcPr>
                    </a:tc>
                    <a:extLst>
                      <a:ext uri="{0D108BD9-81ED-4DB2-BD59-A6C34878D82A}">
                        <a16:rowId xmlns:a16="http://schemas.microsoft.com/office/drawing/2014/main" val="2826067467"/>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299548136"/>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3294605791"/>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2</a:t>
                          </a:r>
                          <a:endParaRPr lang="hi-IN" sz="1600" dirty="0"/>
                        </a:p>
                      </a:txBody>
                      <a:tcPr/>
                    </a:tc>
                    <a:extLst>
                      <a:ext uri="{0D108BD9-81ED-4DB2-BD59-A6C34878D82A}">
                        <a16:rowId xmlns:a16="http://schemas.microsoft.com/office/drawing/2014/main" val="3236785380"/>
                      </a:ext>
                    </a:extLst>
                  </a:tr>
                  <a:tr h="370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3</a:t>
                          </a:r>
                          <a:endParaRPr lang="hi-IN" sz="1600" dirty="0"/>
                        </a:p>
                      </a:txBody>
                      <a:tcPr/>
                    </a:tc>
                    <a:extLst>
                      <a:ext uri="{0D108BD9-81ED-4DB2-BD59-A6C34878D82A}">
                        <a16:rowId xmlns:a16="http://schemas.microsoft.com/office/drawing/2014/main" val="3882250259"/>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4</a:t>
                          </a:r>
                          <a:endParaRPr lang="hi-IN" sz="1600" dirty="0"/>
                        </a:p>
                      </a:txBody>
                      <a:tcPr/>
                    </a:tc>
                    <a:extLst>
                      <a:ext uri="{0D108BD9-81ED-4DB2-BD59-A6C34878D82A}">
                        <a16:rowId xmlns:a16="http://schemas.microsoft.com/office/drawing/2014/main" val="3883291467"/>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5</a:t>
                          </a:r>
                          <a:endParaRPr lang="hi-IN" sz="1600" dirty="0"/>
                        </a:p>
                      </a:txBody>
                      <a:tcPr/>
                    </a:tc>
                    <a:extLst>
                      <a:ext uri="{0D108BD9-81ED-4DB2-BD59-A6C34878D82A}">
                        <a16:rowId xmlns:a16="http://schemas.microsoft.com/office/drawing/2014/main" val="1457887225"/>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6</a:t>
                          </a:r>
                          <a:endParaRPr lang="hi-IN" sz="1600" dirty="0"/>
                        </a:p>
                      </a:txBody>
                      <a:tcPr/>
                    </a:tc>
                    <a:extLst>
                      <a:ext uri="{0D108BD9-81ED-4DB2-BD59-A6C34878D82A}">
                        <a16:rowId xmlns:a16="http://schemas.microsoft.com/office/drawing/2014/main" val="1483261410"/>
                      </a:ext>
                    </a:extLst>
                  </a:tr>
                  <a:tr h="3708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7</a:t>
                          </a:r>
                          <a:endParaRPr lang="hi-IN" sz="1600" dirty="0"/>
                        </a:p>
                      </a:txBody>
                      <a:tcPr/>
                    </a:tc>
                    <a:extLst>
                      <a:ext uri="{0D108BD9-81ED-4DB2-BD59-A6C34878D82A}">
                        <a16:rowId xmlns:a16="http://schemas.microsoft.com/office/drawing/2014/main" val="2188658751"/>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8</a:t>
                          </a:r>
                          <a:endParaRPr lang="hi-IN" sz="1600" dirty="0"/>
                        </a:p>
                      </a:txBody>
                      <a:tcPr/>
                    </a:tc>
                    <a:extLst>
                      <a:ext uri="{0D108BD9-81ED-4DB2-BD59-A6C34878D82A}">
                        <a16:rowId xmlns:a16="http://schemas.microsoft.com/office/drawing/2014/main" val="352072453"/>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9</a:t>
                          </a:r>
                          <a:endParaRPr lang="hi-IN" sz="1600" dirty="0"/>
                        </a:p>
                      </a:txBody>
                      <a:tcPr/>
                    </a:tc>
                    <a:extLst>
                      <a:ext uri="{0D108BD9-81ED-4DB2-BD59-A6C34878D82A}">
                        <a16:rowId xmlns:a16="http://schemas.microsoft.com/office/drawing/2014/main" val="278560378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3">
                <a:extLst>
                  <a:ext uri="{FF2B5EF4-FFF2-40B4-BE49-F238E27FC236}">
                    <a16:creationId xmlns:a16="http://schemas.microsoft.com/office/drawing/2014/main" xmlns="" id="{E40D8CA2-0451-46F2-880E-339A017030CF}"/>
                  </a:ext>
                </a:extLst>
              </p:cNvPr>
              <p:cNvGraphicFramePr>
                <a:graphicFrameLocks noGrp="1"/>
              </p:cNvGraphicFramePr>
              <p:nvPr>
                <p:extLst>
                  <p:ext uri="{D42A27DB-BD31-4B8C-83A1-F6EECF244321}">
                    <p14:modId xmlns:p14="http://schemas.microsoft.com/office/powerpoint/2010/main" val="2071966112"/>
                  </p:ext>
                </p:extLst>
              </p:nvPr>
            </p:nvGraphicFramePr>
            <p:xfrm>
              <a:off x="4800600" y="2025309"/>
              <a:ext cx="2843212" cy="3510280"/>
            </p:xfrm>
            <a:graphic>
              <a:graphicData uri="http://schemas.openxmlformats.org/drawingml/2006/table">
                <a:tbl>
                  <a:tblPr firstRow="1" bandRow="1">
                    <a:tableStyleId>{5940675A-B579-460E-94D1-54222C63F5DA}</a:tableStyleId>
                  </a:tblPr>
                  <a:tblGrid>
                    <a:gridCol w="481711">
                      <a:extLst>
                        <a:ext uri="{9D8B030D-6E8A-4147-A177-3AD203B41FA5}">
                          <a16:colId xmlns:a16="http://schemas.microsoft.com/office/drawing/2014/main" xmlns="" val="2271437073"/>
                        </a:ext>
                      </a:extLst>
                    </a:gridCol>
                    <a:gridCol w="481711">
                      <a:extLst>
                        <a:ext uri="{9D8B030D-6E8A-4147-A177-3AD203B41FA5}">
                          <a16:colId xmlns:a16="http://schemas.microsoft.com/office/drawing/2014/main" xmlns="" val="2867678479"/>
                        </a:ext>
                      </a:extLst>
                    </a:gridCol>
                    <a:gridCol w="477012">
                      <a:extLst>
                        <a:ext uri="{9D8B030D-6E8A-4147-A177-3AD203B41FA5}">
                          <a16:colId xmlns:a16="http://schemas.microsoft.com/office/drawing/2014/main" xmlns="" val="2421750966"/>
                        </a:ext>
                      </a:extLst>
                    </a:gridCol>
                    <a:gridCol w="481711">
                      <a:extLst>
                        <a:ext uri="{9D8B030D-6E8A-4147-A177-3AD203B41FA5}">
                          <a16:colId xmlns:a16="http://schemas.microsoft.com/office/drawing/2014/main" xmlns="" val="1891618713"/>
                        </a:ext>
                      </a:extLst>
                    </a:gridCol>
                    <a:gridCol w="921067">
                      <a:extLst>
                        <a:ext uri="{9D8B030D-6E8A-4147-A177-3AD203B41FA5}">
                          <a16:colId xmlns:a16="http://schemas.microsoft.com/office/drawing/2014/main" xmlns="" val="426168740"/>
                        </a:ext>
                      </a:extLst>
                    </a:gridCol>
                  </a:tblGrid>
                  <a:tr h="370840">
                    <a:tc gridSpan="4">
                      <a:txBody>
                        <a:bodyPr/>
                        <a:lstStyle/>
                        <a:p>
                          <a:pPr algn="ctr"/>
                          <a:r>
                            <a:rPr lang="en-US" sz="1600" b="1" dirty="0"/>
                            <a:t>Digital </a:t>
                          </a:r>
                        </a:p>
                        <a:p>
                          <a:pPr algn="ctr"/>
                          <a:r>
                            <a:rPr lang="en-US" sz="1600" b="1" dirty="0"/>
                            <a:t>Input</a:t>
                          </a:r>
                          <a:endParaRPr lang="hi-IN" sz="1600" b="1" dirty="0"/>
                        </a:p>
                      </a:txBody>
                      <a:tcPr>
                        <a:solidFill>
                          <a:schemeClr val="accent3">
                            <a:lumMod val="60000"/>
                            <a:lumOff val="40000"/>
                          </a:schemeClr>
                        </a:solidFill>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a:txBody>
                        <a:bodyPr/>
                        <a:lstStyle/>
                        <a:p>
                          <a:pPr algn="ctr"/>
                          <a:r>
                            <a:rPr lang="en-US" sz="1600" b="1" dirty="0"/>
                            <a:t>Analog </a:t>
                          </a:r>
                        </a:p>
                        <a:p>
                          <a:pPr algn="ctr"/>
                          <a:r>
                            <a:rPr lang="en-US" sz="1600" b="1" dirty="0"/>
                            <a:t>Output </a:t>
                          </a:r>
                          <a:endParaRPr lang="hi-IN" sz="1600" b="1" dirty="0"/>
                        </a:p>
                      </a:txBody>
                      <a:tcPr>
                        <a:solidFill>
                          <a:schemeClr val="accent3">
                            <a:lumMod val="60000"/>
                            <a:lumOff val="40000"/>
                          </a:schemeClr>
                        </a:solidFill>
                      </a:tcPr>
                    </a:tc>
                    <a:extLst>
                      <a:ext uri="{0D108BD9-81ED-4DB2-BD59-A6C34878D82A}">
                        <a16:rowId xmlns:a16="http://schemas.microsoft.com/office/drawing/2014/main" xmlns="" val="32831502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𝟑</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𝟐</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𝟏</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𝟎</m:t>
                                    </m:r>
                                  </m:sub>
                                </m:sSub>
                              </m:oMath>
                            </m:oMathPara>
                          </a14:m>
                          <a:endParaRPr lang="hi-IN" sz="1600" b="1" dirty="0"/>
                        </a:p>
                      </a:txBody>
                      <a:tcPr>
                        <a:solidFill>
                          <a:schemeClr val="accent3">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𝑽</m:t>
                                </m:r>
                              </m:oMath>
                            </m:oMathPara>
                          </a14:m>
                          <a:endParaRPr lang="hi-IN" sz="1600" b="1" dirty="0"/>
                        </a:p>
                      </a:txBody>
                      <a:tcPr>
                        <a:solidFill>
                          <a:schemeClr val="accent3">
                            <a:lumMod val="60000"/>
                            <a:lumOff val="40000"/>
                          </a:schemeClr>
                        </a:solidFill>
                      </a:tcPr>
                    </a:tc>
                    <a:extLst>
                      <a:ext uri="{0D108BD9-81ED-4DB2-BD59-A6C34878D82A}">
                        <a16:rowId xmlns:a16="http://schemas.microsoft.com/office/drawing/2014/main" xmlns="" val="2826067467"/>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10</a:t>
                          </a:r>
                          <a:endParaRPr lang="hi-IN" sz="1600" dirty="0"/>
                        </a:p>
                      </a:txBody>
                      <a:tcPr/>
                    </a:tc>
                    <a:extLst>
                      <a:ext uri="{0D108BD9-81ED-4DB2-BD59-A6C34878D82A}">
                        <a16:rowId xmlns:a16="http://schemas.microsoft.com/office/drawing/2014/main" xmlns="" val="299548136"/>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11</a:t>
                          </a:r>
                          <a:endParaRPr lang="hi-IN" sz="1600" dirty="0"/>
                        </a:p>
                      </a:txBody>
                      <a:tcPr/>
                    </a:tc>
                    <a:extLst>
                      <a:ext uri="{0D108BD9-81ED-4DB2-BD59-A6C34878D82A}">
                        <a16:rowId xmlns:a16="http://schemas.microsoft.com/office/drawing/2014/main" xmlns="" val="3294605791"/>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12</a:t>
                          </a:r>
                          <a:endParaRPr lang="hi-IN" sz="1600" dirty="0"/>
                        </a:p>
                      </a:txBody>
                      <a:tcPr/>
                    </a:tc>
                    <a:extLst>
                      <a:ext uri="{0D108BD9-81ED-4DB2-BD59-A6C34878D82A}">
                        <a16:rowId xmlns:a16="http://schemas.microsoft.com/office/drawing/2014/main" xmlns="" val="3236785380"/>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13</a:t>
                          </a:r>
                          <a:endParaRPr lang="hi-IN" sz="1600" dirty="0"/>
                        </a:p>
                      </a:txBody>
                      <a:tcPr/>
                    </a:tc>
                    <a:extLst>
                      <a:ext uri="{0D108BD9-81ED-4DB2-BD59-A6C34878D82A}">
                        <a16:rowId xmlns:a16="http://schemas.microsoft.com/office/drawing/2014/main" xmlns="" val="3882250259"/>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14</a:t>
                          </a:r>
                          <a:endParaRPr lang="hi-IN" sz="1600" dirty="0"/>
                        </a:p>
                      </a:txBody>
                      <a:tcPr/>
                    </a:tc>
                    <a:extLst>
                      <a:ext uri="{0D108BD9-81ED-4DB2-BD59-A6C34878D82A}">
                        <a16:rowId xmlns:a16="http://schemas.microsoft.com/office/drawing/2014/main" xmlns="" val="3883291467"/>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15</a:t>
                          </a:r>
                          <a:endParaRPr lang="hi-IN" sz="1600" dirty="0"/>
                        </a:p>
                      </a:txBody>
                      <a:tcPr/>
                    </a:tc>
                    <a:extLst>
                      <a:ext uri="{0D108BD9-81ED-4DB2-BD59-A6C34878D82A}">
                        <a16:rowId xmlns:a16="http://schemas.microsoft.com/office/drawing/2014/main" xmlns="" val="1457887225"/>
                      </a:ext>
                    </a:extLst>
                  </a:tr>
                  <a:tr h="133691">
                    <a:tc gridSpan="5">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extLst>
                      <a:ext uri="{0D108BD9-81ED-4DB2-BD59-A6C34878D82A}">
                        <a16:rowId xmlns:a16="http://schemas.microsoft.com/office/drawing/2014/main" xmlns="" val="1483261410"/>
                      </a:ext>
                    </a:extLst>
                  </a:tr>
                </a:tbl>
              </a:graphicData>
            </a:graphic>
          </p:graphicFrame>
        </mc:Choice>
        <mc:Fallback xmlns="">
          <p:graphicFrame>
            <p:nvGraphicFramePr>
              <p:cNvPr id="9" name="Table 3">
                <a:extLst>
                  <a:ext uri="{FF2B5EF4-FFF2-40B4-BE49-F238E27FC236}">
                    <a16:creationId xmlns:a16="http://schemas.microsoft.com/office/drawing/2014/main" id="{E40D8CA2-0451-46F2-880E-339A017030CF}"/>
                  </a:ext>
                </a:extLst>
              </p:cNvPr>
              <p:cNvGraphicFramePr>
                <a:graphicFrameLocks noGrp="1"/>
              </p:cNvGraphicFramePr>
              <p:nvPr>
                <p:extLst>
                  <p:ext uri="{D42A27DB-BD31-4B8C-83A1-F6EECF244321}">
                    <p14:modId xmlns:p14="http://schemas.microsoft.com/office/powerpoint/2010/main" val="2071966112"/>
                  </p:ext>
                </p:extLst>
              </p:nvPr>
            </p:nvGraphicFramePr>
            <p:xfrm>
              <a:off x="4800600" y="2025309"/>
              <a:ext cx="2843212" cy="3510280"/>
            </p:xfrm>
            <a:graphic>
              <a:graphicData uri="http://schemas.openxmlformats.org/drawingml/2006/table">
                <a:tbl>
                  <a:tblPr firstRow="1" bandRow="1">
                    <a:tableStyleId>{5940675A-B579-460E-94D1-54222C63F5DA}</a:tableStyleId>
                  </a:tblPr>
                  <a:tblGrid>
                    <a:gridCol w="481711">
                      <a:extLst>
                        <a:ext uri="{9D8B030D-6E8A-4147-A177-3AD203B41FA5}">
                          <a16:colId xmlns:a16="http://schemas.microsoft.com/office/drawing/2014/main" val="2271437073"/>
                        </a:ext>
                      </a:extLst>
                    </a:gridCol>
                    <a:gridCol w="481711">
                      <a:extLst>
                        <a:ext uri="{9D8B030D-6E8A-4147-A177-3AD203B41FA5}">
                          <a16:colId xmlns:a16="http://schemas.microsoft.com/office/drawing/2014/main" val="2867678479"/>
                        </a:ext>
                      </a:extLst>
                    </a:gridCol>
                    <a:gridCol w="477012">
                      <a:extLst>
                        <a:ext uri="{9D8B030D-6E8A-4147-A177-3AD203B41FA5}">
                          <a16:colId xmlns:a16="http://schemas.microsoft.com/office/drawing/2014/main" val="2421750966"/>
                        </a:ext>
                      </a:extLst>
                    </a:gridCol>
                    <a:gridCol w="481711">
                      <a:extLst>
                        <a:ext uri="{9D8B030D-6E8A-4147-A177-3AD203B41FA5}">
                          <a16:colId xmlns:a16="http://schemas.microsoft.com/office/drawing/2014/main" val="1891618713"/>
                        </a:ext>
                      </a:extLst>
                    </a:gridCol>
                    <a:gridCol w="921067">
                      <a:extLst>
                        <a:ext uri="{9D8B030D-6E8A-4147-A177-3AD203B41FA5}">
                          <a16:colId xmlns:a16="http://schemas.microsoft.com/office/drawing/2014/main" val="426168740"/>
                        </a:ext>
                      </a:extLst>
                    </a:gridCol>
                  </a:tblGrid>
                  <a:tr h="579120">
                    <a:tc gridSpan="4">
                      <a:txBody>
                        <a:bodyPr/>
                        <a:lstStyle/>
                        <a:p>
                          <a:pPr algn="ctr"/>
                          <a:r>
                            <a:rPr lang="en-US" sz="1600" b="1" dirty="0"/>
                            <a:t>Digital </a:t>
                          </a:r>
                        </a:p>
                        <a:p>
                          <a:pPr algn="ctr"/>
                          <a:r>
                            <a:rPr lang="en-US" sz="1600" b="1" dirty="0"/>
                            <a:t>Input</a:t>
                          </a:r>
                          <a:endParaRPr lang="hi-IN" sz="1600" b="1" dirty="0"/>
                        </a:p>
                      </a:txBody>
                      <a:tcPr>
                        <a:solidFill>
                          <a:schemeClr val="accent3">
                            <a:lumMod val="60000"/>
                            <a:lumOff val="40000"/>
                          </a:schemeClr>
                        </a:solidFill>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a:txBody>
                        <a:bodyPr/>
                        <a:lstStyle/>
                        <a:p>
                          <a:pPr algn="ctr"/>
                          <a:r>
                            <a:rPr lang="en-US" sz="1600" b="1" dirty="0"/>
                            <a:t>Analog </a:t>
                          </a:r>
                        </a:p>
                        <a:p>
                          <a:pPr algn="ctr"/>
                          <a:r>
                            <a:rPr lang="en-US" sz="1600" b="1" dirty="0"/>
                            <a:t>Output </a:t>
                          </a:r>
                          <a:endParaRPr lang="hi-IN" sz="1600" b="1" dirty="0"/>
                        </a:p>
                      </a:txBody>
                      <a:tcPr>
                        <a:solidFill>
                          <a:schemeClr val="accent3">
                            <a:lumMod val="60000"/>
                            <a:lumOff val="40000"/>
                          </a:schemeClr>
                        </a:solidFill>
                      </a:tcPr>
                    </a:tc>
                    <a:extLst>
                      <a:ext uri="{0D108BD9-81ED-4DB2-BD59-A6C34878D82A}">
                        <a16:rowId xmlns:a16="http://schemas.microsoft.com/office/drawing/2014/main" val="3283150237"/>
                      </a:ext>
                    </a:extLst>
                  </a:tr>
                  <a:tr h="370840">
                    <a:tc>
                      <a:txBody>
                        <a:bodyPr/>
                        <a:lstStyle/>
                        <a:p>
                          <a:endParaRPr lang="hi-IN"/>
                        </a:p>
                      </a:txBody>
                      <a:tcPr>
                        <a:blipFill>
                          <a:blip r:embed="rId4"/>
                          <a:stretch>
                            <a:fillRect l="-1266" t="-160656" r="-493671" b="-693443"/>
                          </a:stretch>
                        </a:blipFill>
                      </a:tcPr>
                    </a:tc>
                    <a:tc>
                      <a:txBody>
                        <a:bodyPr/>
                        <a:lstStyle/>
                        <a:p>
                          <a:endParaRPr lang="hi-IN"/>
                        </a:p>
                      </a:txBody>
                      <a:tcPr>
                        <a:blipFill>
                          <a:blip r:embed="rId4"/>
                          <a:stretch>
                            <a:fillRect l="-101266" t="-160656" r="-393671" b="-693443"/>
                          </a:stretch>
                        </a:blipFill>
                      </a:tcPr>
                    </a:tc>
                    <a:tc>
                      <a:txBody>
                        <a:bodyPr/>
                        <a:lstStyle/>
                        <a:p>
                          <a:endParaRPr lang="hi-IN"/>
                        </a:p>
                      </a:txBody>
                      <a:tcPr>
                        <a:blipFill>
                          <a:blip r:embed="rId4"/>
                          <a:stretch>
                            <a:fillRect l="-201266" t="-160656" r="-293671" b="-693443"/>
                          </a:stretch>
                        </a:blipFill>
                      </a:tcPr>
                    </a:tc>
                    <a:tc>
                      <a:txBody>
                        <a:bodyPr/>
                        <a:lstStyle/>
                        <a:p>
                          <a:endParaRPr lang="hi-IN"/>
                        </a:p>
                      </a:txBody>
                      <a:tcPr>
                        <a:blipFill>
                          <a:blip r:embed="rId4"/>
                          <a:stretch>
                            <a:fillRect l="-301266" t="-160656" r="-193671" b="-693443"/>
                          </a:stretch>
                        </a:blipFill>
                      </a:tcPr>
                    </a:tc>
                    <a:tc>
                      <a:txBody>
                        <a:bodyPr/>
                        <a:lstStyle/>
                        <a:p>
                          <a:endParaRPr lang="hi-IN"/>
                        </a:p>
                      </a:txBody>
                      <a:tcPr>
                        <a:blipFill>
                          <a:blip r:embed="rId4"/>
                          <a:stretch>
                            <a:fillRect l="-209934" t="-160656" r="-1325" b="-693443"/>
                          </a:stretch>
                        </a:blipFill>
                      </a:tcPr>
                    </a:tc>
                    <a:extLst>
                      <a:ext uri="{0D108BD9-81ED-4DB2-BD59-A6C34878D82A}">
                        <a16:rowId xmlns:a16="http://schemas.microsoft.com/office/drawing/2014/main" val="2826067467"/>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10</a:t>
                          </a:r>
                          <a:endParaRPr lang="hi-IN" sz="1600" dirty="0"/>
                        </a:p>
                      </a:txBody>
                      <a:tcPr/>
                    </a:tc>
                    <a:extLst>
                      <a:ext uri="{0D108BD9-81ED-4DB2-BD59-A6C34878D82A}">
                        <a16:rowId xmlns:a16="http://schemas.microsoft.com/office/drawing/2014/main" val="299548136"/>
                      </a:ext>
                    </a:extLst>
                  </a:tr>
                  <a:tr h="3708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11</a:t>
                          </a:r>
                          <a:endParaRPr lang="hi-IN" sz="1600" dirty="0"/>
                        </a:p>
                      </a:txBody>
                      <a:tcPr/>
                    </a:tc>
                    <a:extLst>
                      <a:ext uri="{0D108BD9-81ED-4DB2-BD59-A6C34878D82A}">
                        <a16:rowId xmlns:a16="http://schemas.microsoft.com/office/drawing/2014/main" val="3294605791"/>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12</a:t>
                          </a:r>
                          <a:endParaRPr lang="hi-IN" sz="1600" dirty="0"/>
                        </a:p>
                      </a:txBody>
                      <a:tcPr/>
                    </a:tc>
                    <a:extLst>
                      <a:ext uri="{0D108BD9-81ED-4DB2-BD59-A6C34878D82A}">
                        <a16:rowId xmlns:a16="http://schemas.microsoft.com/office/drawing/2014/main" val="3236785380"/>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13</a:t>
                          </a:r>
                          <a:endParaRPr lang="hi-IN" sz="1600" dirty="0"/>
                        </a:p>
                      </a:txBody>
                      <a:tcPr/>
                    </a:tc>
                    <a:extLst>
                      <a:ext uri="{0D108BD9-81ED-4DB2-BD59-A6C34878D82A}">
                        <a16:rowId xmlns:a16="http://schemas.microsoft.com/office/drawing/2014/main" val="3882250259"/>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14</a:t>
                          </a:r>
                          <a:endParaRPr lang="hi-IN" sz="1600" dirty="0"/>
                        </a:p>
                      </a:txBody>
                      <a:tcPr/>
                    </a:tc>
                    <a:extLst>
                      <a:ext uri="{0D108BD9-81ED-4DB2-BD59-A6C34878D82A}">
                        <a16:rowId xmlns:a16="http://schemas.microsoft.com/office/drawing/2014/main" val="3883291467"/>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15</a:t>
                          </a:r>
                          <a:endParaRPr lang="hi-IN" sz="1600" dirty="0"/>
                        </a:p>
                      </a:txBody>
                      <a:tcPr/>
                    </a:tc>
                    <a:extLst>
                      <a:ext uri="{0D108BD9-81ED-4DB2-BD59-A6C34878D82A}">
                        <a16:rowId xmlns:a16="http://schemas.microsoft.com/office/drawing/2014/main" val="1457887225"/>
                      </a:ext>
                    </a:extLst>
                  </a:tr>
                  <a:tr h="335280">
                    <a:tc gridSpan="5">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tc hMerge="1">
                      <a:txBody>
                        <a:bodyPr/>
                        <a:lstStyle/>
                        <a:p>
                          <a:pPr algn="ctr"/>
                          <a:endParaRPr lang="hi-IN" sz="1600" dirty="0"/>
                        </a:p>
                      </a:txBody>
                      <a:tcPr/>
                    </a:tc>
                    <a:extLst>
                      <a:ext uri="{0D108BD9-81ED-4DB2-BD59-A6C34878D82A}">
                        <a16:rowId xmlns:a16="http://schemas.microsoft.com/office/drawing/2014/main" val="1483261410"/>
                      </a:ext>
                    </a:extLst>
                  </a:tr>
                </a:tbl>
              </a:graphicData>
            </a:graphic>
          </p:graphicFrame>
        </mc:Fallback>
      </mc:AlternateContent>
      <p:sp>
        <p:nvSpPr>
          <p:cNvPr id="7" name="TextBox 6">
            <a:extLst>
              <a:ext uri="{FF2B5EF4-FFF2-40B4-BE49-F238E27FC236}">
                <a16:creationId xmlns:a16="http://schemas.microsoft.com/office/drawing/2014/main" xmlns="" id="{8F4B08CD-A6B7-4C2A-A90B-0B9B7F00BAC4}"/>
              </a:ext>
            </a:extLst>
          </p:cNvPr>
          <p:cNvSpPr txBox="1"/>
          <p:nvPr/>
        </p:nvSpPr>
        <p:spPr>
          <a:xfrm>
            <a:off x="4495801" y="5705016"/>
            <a:ext cx="3429000" cy="923330"/>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Common DACs: </a:t>
            </a: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Weighted Resistor DAC,  </a:t>
            </a:r>
            <a:r>
              <a:rPr lang="en-US" b="0" i="0" dirty="0">
                <a:effectLst/>
                <a:latin typeface="Times New Roman" panose="02020603050405020304" pitchFamily="18" charset="0"/>
                <a:cs typeface="Times New Roman" panose="02020603050405020304" pitchFamily="18" charset="0"/>
              </a:rPr>
              <a:t>&amp; </a:t>
            </a:r>
          </a:p>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R-2R Ladder DAC</a:t>
            </a:r>
          </a:p>
        </p:txBody>
      </p:sp>
    </p:spTree>
    <p:extLst>
      <p:ext uri="{BB962C8B-B14F-4D97-AF65-F5344CB8AC3E}">
        <p14:creationId xmlns:p14="http://schemas.microsoft.com/office/powerpoint/2010/main" val="168102201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304732" y="1600200"/>
            <a:ext cx="8759825" cy="369332"/>
          </a:xfrm>
          <a:prstGeom prst="rect">
            <a:avLst/>
          </a:prstGeom>
          <a:noFill/>
        </p:spPr>
        <p:txBody>
          <a:bodyPr wrap="square">
            <a:spAutoFit/>
          </a:bodyPr>
          <a:lstStyle/>
          <a:p>
            <a:pPr algn="just"/>
            <a:r>
              <a:rPr lang="en-US" b="1" i="0" dirty="0">
                <a:effectLst/>
                <a:latin typeface="Times New Roman" panose="02020603050405020304" pitchFamily="18" charset="0"/>
                <a:cs typeface="Times New Roman" panose="02020603050405020304" pitchFamily="18" charset="0"/>
              </a:rPr>
              <a:t>Weighted resistor type DAC: </a:t>
            </a:r>
            <a:r>
              <a:rPr lang="en-US" dirty="0">
                <a:latin typeface="Times New Roman" panose="02020603050405020304" pitchFamily="18" charset="0"/>
                <a:cs typeface="Times New Roman" panose="02020603050405020304" pitchFamily="18" charset="0"/>
              </a:rPr>
              <a:t>Weighted resistors are used along with a summing amplifier. </a:t>
            </a:r>
            <a:r>
              <a:rPr lang="en-US" i="0" dirty="0">
                <a:effectLst/>
                <a:latin typeface="Times New Roman" panose="02020603050405020304" pitchFamily="18" charset="0"/>
                <a:cs typeface="Times New Roman" panose="02020603050405020304" pitchFamily="18" charset="0"/>
              </a:rPr>
              <a:t> </a:t>
            </a:r>
            <a:endParaRPr lang="en-US" i="0" u="none" strike="noStrike"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49A93529-5F49-48C8-80FB-7755B377963F}"/>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04732" y="2187344"/>
            <a:ext cx="6812870" cy="393988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7EBC4A58-59C4-4FD2-84AC-C4A6F940E2C7}"/>
                  </a:ext>
                </a:extLst>
              </p:cNvPr>
              <p:cNvSpPr txBox="1"/>
              <p:nvPr/>
            </p:nvSpPr>
            <p:spPr>
              <a:xfrm>
                <a:off x="6860475" y="2971800"/>
                <a:ext cx="1428789" cy="65620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𝐹</m:t>
                          </m:r>
                        </m:sub>
                      </m:sSub>
                      <m:r>
                        <a:rPr lang="en-US" b="0" i="1" smtClean="0">
                          <a:latin typeface="Cambria Math" panose="02040503050406030204" pitchFamily="18" charset="0"/>
                        </a:rPr>
                        <m:t>=−</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𝑂𝑈𝑇</m:t>
                              </m:r>
                            </m:sub>
                          </m:sSub>
                        </m:num>
                        <m:den>
                          <m:sSub>
                            <m:sSubPr>
                              <m:ctrlPr>
                                <a:rPr lang="en-US" b="0"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𝐹</m:t>
                              </m:r>
                            </m:sub>
                          </m:sSub>
                        </m:den>
                      </m:f>
                    </m:oMath>
                  </m:oMathPara>
                </a14:m>
                <a:endParaRPr lang="hi-IN" dirty="0"/>
              </a:p>
            </p:txBody>
          </p:sp>
        </mc:Choice>
        <mc:Fallback xmlns="">
          <p:sp>
            <p:nvSpPr>
              <p:cNvPr id="7" name="TextBox 6">
                <a:extLst>
                  <a:ext uri="{FF2B5EF4-FFF2-40B4-BE49-F238E27FC236}">
                    <a16:creationId xmlns:a16="http://schemas.microsoft.com/office/drawing/2014/main" id="{7EBC4A58-59C4-4FD2-84AC-C4A6F940E2C7}"/>
                  </a:ext>
                </a:extLst>
              </p:cNvPr>
              <p:cNvSpPr txBox="1">
                <a:spLocks noRot="1" noChangeAspect="1" noMove="1" noResize="1" noEditPoints="1" noAdjustHandles="1" noChangeArrowheads="1" noChangeShapeType="1" noTextEdit="1"/>
              </p:cNvSpPr>
              <p:nvPr/>
            </p:nvSpPr>
            <p:spPr>
              <a:xfrm>
                <a:off x="6860475" y="2971800"/>
                <a:ext cx="1428789" cy="656205"/>
              </a:xfrm>
              <a:prstGeom prst="rect">
                <a:avLst/>
              </a:prstGeom>
              <a:blipFill>
                <a:blip r:embed="rId5"/>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F499718E-14BE-4509-B608-AF3E66A08F3D}"/>
                  </a:ext>
                </a:extLst>
              </p:cNvPr>
              <p:cNvSpPr txBox="1"/>
              <p:nvPr/>
            </p:nvSpPr>
            <p:spPr>
              <a:xfrm>
                <a:off x="2023516" y="5638798"/>
                <a:ext cx="1140120" cy="65620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𝐼𝑁</m:t>
                              </m:r>
                              <m:r>
                                <a:rPr lang="en-US" b="0" i="1" smtClean="0">
                                  <a:latin typeface="Cambria Math" panose="02040503050406030204" pitchFamily="18" charset="0"/>
                                </a:rPr>
                                <m:t>1</m:t>
                              </m:r>
                            </m:sub>
                          </m:sSub>
                        </m:num>
                        <m:den>
                          <m:sSub>
                            <m:sSubPr>
                              <m:ctrlPr>
                                <a:rPr lang="en-US" b="0"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den>
                      </m:f>
                    </m:oMath>
                  </m:oMathPara>
                </a14:m>
                <a:endParaRPr lang="hi-IN" dirty="0"/>
              </a:p>
            </p:txBody>
          </p:sp>
        </mc:Choice>
        <mc:Fallback xmlns="">
          <p:sp>
            <p:nvSpPr>
              <p:cNvPr id="13" name="TextBox 12">
                <a:extLst>
                  <a:ext uri="{FF2B5EF4-FFF2-40B4-BE49-F238E27FC236}">
                    <a16:creationId xmlns:a16="http://schemas.microsoft.com/office/drawing/2014/main" id="{F499718E-14BE-4509-B608-AF3E66A08F3D}"/>
                  </a:ext>
                </a:extLst>
              </p:cNvPr>
              <p:cNvSpPr txBox="1">
                <a:spLocks noRot="1" noChangeAspect="1" noMove="1" noResize="1" noEditPoints="1" noAdjustHandles="1" noChangeArrowheads="1" noChangeShapeType="1" noTextEdit="1"/>
              </p:cNvSpPr>
              <p:nvPr/>
            </p:nvSpPr>
            <p:spPr>
              <a:xfrm>
                <a:off x="2023516" y="5638798"/>
                <a:ext cx="1140120" cy="656205"/>
              </a:xfrm>
              <a:prstGeom prst="rect">
                <a:avLst/>
              </a:prstGeom>
              <a:blipFill>
                <a:blip r:embed="rId6"/>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DEB56CB7-1636-4479-AE7F-F152E12A3ADD}"/>
                  </a:ext>
                </a:extLst>
              </p:cNvPr>
              <p:cNvSpPr txBox="1"/>
              <p:nvPr/>
            </p:nvSpPr>
            <p:spPr>
              <a:xfrm>
                <a:off x="3711167" y="5638797"/>
                <a:ext cx="1145442" cy="65620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𝐼𝑁</m:t>
                              </m:r>
                              <m:r>
                                <a:rPr lang="en-US" b="0" i="1" smtClean="0">
                                  <a:latin typeface="Cambria Math" panose="02040503050406030204" pitchFamily="18" charset="0"/>
                                </a:rPr>
                                <m:t>2</m:t>
                              </m:r>
                            </m:sub>
                          </m:sSub>
                        </m:num>
                        <m:den>
                          <m:sSub>
                            <m:sSubPr>
                              <m:ctrlPr>
                                <a:rPr lang="en-US" b="0"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den>
                      </m:f>
                    </m:oMath>
                  </m:oMathPara>
                </a14:m>
                <a:endParaRPr lang="hi-IN" dirty="0"/>
              </a:p>
            </p:txBody>
          </p:sp>
        </mc:Choice>
        <mc:Fallback xmlns="">
          <p:sp>
            <p:nvSpPr>
              <p:cNvPr id="17" name="TextBox 16">
                <a:extLst>
                  <a:ext uri="{FF2B5EF4-FFF2-40B4-BE49-F238E27FC236}">
                    <a16:creationId xmlns:a16="http://schemas.microsoft.com/office/drawing/2014/main" id="{DEB56CB7-1636-4479-AE7F-F152E12A3ADD}"/>
                  </a:ext>
                </a:extLst>
              </p:cNvPr>
              <p:cNvSpPr txBox="1">
                <a:spLocks noRot="1" noChangeAspect="1" noMove="1" noResize="1" noEditPoints="1" noAdjustHandles="1" noChangeArrowheads="1" noChangeShapeType="1" noTextEdit="1"/>
              </p:cNvSpPr>
              <p:nvPr/>
            </p:nvSpPr>
            <p:spPr>
              <a:xfrm>
                <a:off x="3711167" y="5638797"/>
                <a:ext cx="1145442" cy="656205"/>
              </a:xfrm>
              <a:prstGeom prst="rect">
                <a:avLst/>
              </a:prstGeom>
              <a:blipFill>
                <a:blip r:embed="rId7"/>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CA6968EF-018F-45C5-B1EF-FDA1620DB6F0}"/>
                  </a:ext>
                </a:extLst>
              </p:cNvPr>
              <p:cNvSpPr txBox="1"/>
              <p:nvPr/>
            </p:nvSpPr>
            <p:spPr>
              <a:xfrm>
                <a:off x="5404140" y="5638796"/>
                <a:ext cx="1145442" cy="65620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𝐼𝑁</m:t>
                              </m:r>
                              <m:r>
                                <a:rPr lang="en-US" b="0" i="1" smtClean="0">
                                  <a:latin typeface="Cambria Math" panose="02040503050406030204" pitchFamily="18" charset="0"/>
                                </a:rPr>
                                <m:t>3</m:t>
                              </m:r>
                            </m:sub>
                          </m:sSub>
                        </m:num>
                        <m:den>
                          <m:sSub>
                            <m:sSubPr>
                              <m:ctrlPr>
                                <a:rPr lang="en-US" b="0"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den>
                      </m:f>
                    </m:oMath>
                  </m:oMathPara>
                </a14:m>
                <a:endParaRPr lang="hi-IN" dirty="0"/>
              </a:p>
            </p:txBody>
          </p:sp>
        </mc:Choice>
        <mc:Fallback xmlns="">
          <p:sp>
            <p:nvSpPr>
              <p:cNvPr id="18" name="TextBox 17">
                <a:extLst>
                  <a:ext uri="{FF2B5EF4-FFF2-40B4-BE49-F238E27FC236}">
                    <a16:creationId xmlns:a16="http://schemas.microsoft.com/office/drawing/2014/main" id="{CA6968EF-018F-45C5-B1EF-FDA1620DB6F0}"/>
                  </a:ext>
                </a:extLst>
              </p:cNvPr>
              <p:cNvSpPr txBox="1">
                <a:spLocks noRot="1" noChangeAspect="1" noMove="1" noResize="1" noEditPoints="1" noAdjustHandles="1" noChangeArrowheads="1" noChangeShapeType="1" noTextEdit="1"/>
              </p:cNvSpPr>
              <p:nvPr/>
            </p:nvSpPr>
            <p:spPr>
              <a:xfrm>
                <a:off x="5404140" y="5638796"/>
                <a:ext cx="1145442" cy="656205"/>
              </a:xfrm>
              <a:prstGeom prst="rect">
                <a:avLst/>
              </a:prstGeom>
              <a:blipFill>
                <a:blip r:embed="rId8"/>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4D5148C6-9219-4712-A692-3C09BF2F558E}"/>
                  </a:ext>
                </a:extLst>
              </p:cNvPr>
              <p:cNvSpPr txBox="1"/>
              <p:nvPr/>
            </p:nvSpPr>
            <p:spPr>
              <a:xfrm>
                <a:off x="7097113" y="5638795"/>
                <a:ext cx="1145442" cy="65620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4</m:t>
                          </m:r>
                        </m:sub>
                      </m:sSub>
                      <m:r>
                        <a:rPr lang="en-US" b="0" i="1" smtClean="0">
                          <a:latin typeface="Cambria Math" panose="02040503050406030204" pitchFamily="18" charset="0"/>
                        </a:rPr>
                        <m:t>=</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𝐼𝑁</m:t>
                              </m:r>
                              <m:r>
                                <a:rPr lang="en-US" b="0" i="1" smtClean="0">
                                  <a:latin typeface="Cambria Math" panose="02040503050406030204" pitchFamily="18" charset="0"/>
                                </a:rPr>
                                <m:t>4</m:t>
                              </m:r>
                            </m:sub>
                          </m:sSub>
                        </m:num>
                        <m:den>
                          <m:sSub>
                            <m:sSubPr>
                              <m:ctrlPr>
                                <a:rPr lang="en-US" b="0"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4</m:t>
                              </m:r>
                            </m:sub>
                          </m:sSub>
                        </m:den>
                      </m:f>
                    </m:oMath>
                  </m:oMathPara>
                </a14:m>
                <a:endParaRPr lang="hi-IN" dirty="0"/>
              </a:p>
            </p:txBody>
          </p:sp>
        </mc:Choice>
        <mc:Fallback xmlns="">
          <p:sp>
            <p:nvSpPr>
              <p:cNvPr id="19" name="TextBox 18">
                <a:extLst>
                  <a:ext uri="{FF2B5EF4-FFF2-40B4-BE49-F238E27FC236}">
                    <a16:creationId xmlns:a16="http://schemas.microsoft.com/office/drawing/2014/main" id="{4D5148C6-9219-4712-A692-3C09BF2F558E}"/>
                  </a:ext>
                </a:extLst>
              </p:cNvPr>
              <p:cNvSpPr txBox="1">
                <a:spLocks noRot="1" noChangeAspect="1" noMove="1" noResize="1" noEditPoints="1" noAdjustHandles="1" noChangeArrowheads="1" noChangeShapeType="1" noTextEdit="1"/>
              </p:cNvSpPr>
              <p:nvPr/>
            </p:nvSpPr>
            <p:spPr>
              <a:xfrm>
                <a:off x="7097113" y="5638795"/>
                <a:ext cx="1145442" cy="656205"/>
              </a:xfrm>
              <a:prstGeom prst="rect">
                <a:avLst/>
              </a:prstGeom>
              <a:blipFill>
                <a:blip r:embed="rId9"/>
                <a:stretch>
                  <a:fillRect/>
                </a:stretch>
              </a:blipFill>
              <a:ln>
                <a:solidFill>
                  <a:schemeClr val="tx1"/>
                </a:solidFill>
              </a:ln>
            </p:spPr>
            <p:txBody>
              <a:bodyPr/>
              <a:lstStyle/>
              <a:p>
                <a:r>
                  <a:rPr lang="hi-IN">
                    <a:noFill/>
                  </a:rPr>
                  <a:t> </a:t>
                </a:r>
              </a:p>
            </p:txBody>
          </p:sp>
        </mc:Fallback>
      </mc:AlternateContent>
    </p:spTree>
    <p:extLst>
      <p:ext uri="{BB962C8B-B14F-4D97-AF65-F5344CB8AC3E}">
        <p14:creationId xmlns:p14="http://schemas.microsoft.com/office/powerpoint/2010/main" val="139288571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E651CBF9-F0AF-4534-BE63-E0E6C4D1965B}"/>
                  </a:ext>
                </a:extLst>
              </p:cNvPr>
              <p:cNvSpPr txBox="1"/>
              <p:nvPr/>
            </p:nvSpPr>
            <p:spPr>
              <a:xfrm>
                <a:off x="165303" y="1441743"/>
                <a:ext cx="5562600" cy="8460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𝐹</m:t>
                          </m:r>
                        </m:sub>
                      </m:sSub>
                      <m:r>
                        <a:rPr lang="en-US" sz="2400" b="0" i="1" smtClean="0">
                          <a:latin typeface="Cambria Math" panose="02040503050406030204" pitchFamily="18" charset="0"/>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𝑂𝑈𝑇</m:t>
                              </m:r>
                            </m:sub>
                          </m:sSub>
                        </m:num>
                        <m:den>
                          <m:sSub>
                            <m:sSubPr>
                              <m:ctrlPr>
                                <a:rPr lang="en-US" sz="2400" b="0" i="1" smtClean="0">
                                  <a:latin typeface="Cambria Math"/>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𝐹</m:t>
                              </m:r>
                            </m:sub>
                          </m:sSub>
                        </m:den>
                      </m:f>
                      <m:r>
                        <a:rPr lang="en-US" sz="2400" b="0" i="1" smtClean="0">
                          <a:latin typeface="Cambria Math" panose="02040503050406030204" pitchFamily="18" charset="0"/>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𝐼𝑁</m:t>
                              </m:r>
                              <m:r>
                                <a:rPr lang="en-US" sz="2400" b="0" i="1" smtClean="0">
                                  <a:latin typeface="Cambria Math" panose="02040503050406030204" pitchFamily="18" charset="0"/>
                                </a:rPr>
                                <m:t>1</m:t>
                              </m:r>
                            </m:sub>
                          </m:sSub>
                        </m:num>
                        <m:den>
                          <m:sSub>
                            <m:sSubPr>
                              <m:ctrlPr>
                                <a:rPr lang="en-US" sz="2400" b="0" i="1" smtClean="0">
                                  <a:latin typeface="Cambria Math"/>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2</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3</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3</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4</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4</m:t>
                              </m:r>
                            </m:sub>
                          </m:sSub>
                        </m:den>
                      </m:f>
                    </m:oMath>
                  </m:oMathPara>
                </a14:m>
                <a:endParaRPr lang="hi-IN" sz="2400" dirty="0"/>
              </a:p>
            </p:txBody>
          </p:sp>
        </mc:Choice>
        <mc:Fallback xmlns="">
          <p:sp>
            <p:nvSpPr>
              <p:cNvPr id="12" name="TextBox 11">
                <a:extLst>
                  <a:ext uri="{FF2B5EF4-FFF2-40B4-BE49-F238E27FC236}">
                    <a16:creationId xmlns:a16="http://schemas.microsoft.com/office/drawing/2014/main" id="{E651CBF9-F0AF-4534-BE63-E0E6C4D1965B}"/>
                  </a:ext>
                </a:extLst>
              </p:cNvPr>
              <p:cNvSpPr txBox="1">
                <a:spLocks noRot="1" noChangeAspect="1" noMove="1" noResize="1" noEditPoints="1" noAdjustHandles="1" noChangeArrowheads="1" noChangeShapeType="1" noTextEdit="1"/>
              </p:cNvSpPr>
              <p:nvPr/>
            </p:nvSpPr>
            <p:spPr>
              <a:xfrm>
                <a:off x="165303" y="1441743"/>
                <a:ext cx="5562600" cy="846065"/>
              </a:xfrm>
              <a:prstGeom prst="rect">
                <a:avLst/>
              </a:prstGeom>
              <a:blipFill>
                <a:blip r:embed="rId3"/>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A225F1A9-D7B7-41D4-8E7E-64895FD662B4}"/>
                  </a:ext>
                </a:extLst>
              </p:cNvPr>
              <p:cNvSpPr txBox="1"/>
              <p:nvPr/>
            </p:nvSpPr>
            <p:spPr>
              <a:xfrm>
                <a:off x="165303" y="2832640"/>
                <a:ext cx="7431932" cy="8460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𝑂𝑈𝑇</m:t>
                          </m:r>
                        </m:sub>
                      </m:sSub>
                      <m:r>
                        <a:rPr lang="en-US" sz="2400" b="0" i="1" smtClean="0">
                          <a:latin typeface="Cambria Math" panose="02040503050406030204" pitchFamily="18" charset="0"/>
                        </a:rPr>
                        <m:t>=− (</m:t>
                      </m:r>
                      <m:f>
                        <m:fPr>
                          <m:ctrlPr>
                            <a:rPr lang="en-US" sz="2400" b="0" i="1" smtClean="0">
                              <a:latin typeface="Cambria Math"/>
                            </a:rPr>
                          </m:ctrlPr>
                        </m:fPr>
                        <m:num>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𝐹</m:t>
                              </m:r>
                            </m:sub>
                          </m:sSub>
                          <m:r>
                            <a:rPr lang="en-US" sz="2400" b="0" i="1" smtClean="0">
                              <a:latin typeface="Cambria Math" panose="02040503050406030204" pitchFamily="18" charset="0"/>
                            </a:rPr>
                            <m:t>.</m:t>
                          </m:r>
                          <m:sSub>
                            <m:sSubPr>
                              <m:ctrlPr>
                                <a:rPr lang="en-US" sz="2400" b="0" i="1" smtClean="0">
                                  <a:latin typeface="Cambria Math"/>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𝐼𝑁</m:t>
                              </m:r>
                              <m:r>
                                <a:rPr lang="en-US" sz="2400" b="0" i="1" smtClean="0">
                                  <a:latin typeface="Cambria Math" panose="02040503050406030204" pitchFamily="18" charset="0"/>
                                </a:rPr>
                                <m:t>1</m:t>
                              </m:r>
                            </m:sub>
                          </m:sSub>
                        </m:num>
                        <m:den>
                          <m:sSub>
                            <m:sSubPr>
                              <m:ctrlPr>
                                <a:rPr lang="en-US" sz="2400" b="0" i="1" smtClean="0">
                                  <a:latin typeface="Cambria Math"/>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𝐹</m:t>
                                  </m:r>
                                </m:sub>
                              </m:sSub>
                              <m:r>
                                <a:rPr lang="en-US" sz="2400" i="1">
                                  <a:latin typeface="Cambria Math" panose="02040503050406030204" pitchFamily="18" charset="0"/>
                                </a:rPr>
                                <m:t>.</m:t>
                              </m:r>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2</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2</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𝐹</m:t>
                                  </m:r>
                                </m:sub>
                              </m:sSub>
                              <m:r>
                                <a:rPr lang="en-US" sz="2400" i="1">
                                  <a:latin typeface="Cambria Math" panose="02040503050406030204" pitchFamily="18" charset="0"/>
                                </a:rPr>
                                <m:t>.</m:t>
                              </m:r>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3</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3</m:t>
                              </m:r>
                            </m:sub>
                          </m:sSub>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𝐹</m:t>
                                  </m:r>
                                </m:sub>
                              </m:sSub>
                              <m:r>
                                <a:rPr lang="en-US" sz="2400" i="1">
                                  <a:latin typeface="Cambria Math" panose="02040503050406030204" pitchFamily="18" charset="0"/>
                                </a:rPr>
                                <m:t>.</m:t>
                              </m:r>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4</m:t>
                              </m:r>
                            </m:sub>
                          </m:sSub>
                        </m:num>
                        <m:den>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4</m:t>
                              </m:r>
                            </m:sub>
                          </m:sSub>
                        </m:den>
                      </m:f>
                      <m:r>
                        <a:rPr lang="en-US" sz="2400" b="0" i="1" smtClean="0">
                          <a:latin typeface="Cambria Math" panose="02040503050406030204" pitchFamily="18" charset="0"/>
                        </a:rPr>
                        <m:t>)</m:t>
                      </m:r>
                    </m:oMath>
                  </m:oMathPara>
                </a14:m>
                <a:endParaRPr lang="hi-IN" sz="2400" dirty="0"/>
              </a:p>
            </p:txBody>
          </p:sp>
        </mc:Choice>
        <mc:Fallback xmlns="">
          <p:sp>
            <p:nvSpPr>
              <p:cNvPr id="16" name="TextBox 15">
                <a:extLst>
                  <a:ext uri="{FF2B5EF4-FFF2-40B4-BE49-F238E27FC236}">
                    <a16:creationId xmlns:a16="http://schemas.microsoft.com/office/drawing/2014/main" id="{A225F1A9-D7B7-41D4-8E7E-64895FD662B4}"/>
                  </a:ext>
                </a:extLst>
              </p:cNvPr>
              <p:cNvSpPr txBox="1">
                <a:spLocks noRot="1" noChangeAspect="1" noMove="1" noResize="1" noEditPoints="1" noAdjustHandles="1" noChangeArrowheads="1" noChangeShapeType="1" noTextEdit="1"/>
              </p:cNvSpPr>
              <p:nvPr/>
            </p:nvSpPr>
            <p:spPr>
              <a:xfrm>
                <a:off x="165303" y="2832640"/>
                <a:ext cx="7431932" cy="846065"/>
              </a:xfrm>
              <a:prstGeom prst="rect">
                <a:avLst/>
              </a:prstGeom>
              <a:blipFill>
                <a:blip r:embed="rId4"/>
                <a:stretch>
                  <a:fillRect/>
                </a:stretch>
              </a:blipFill>
              <a:ln>
                <a:solidFill>
                  <a:schemeClr val="tx1"/>
                </a:solidFill>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190BB00F-EA77-4511-A998-461F950F2192}"/>
                  </a:ext>
                </a:extLst>
              </p:cNvPr>
              <p:cNvSpPr txBox="1"/>
              <p:nvPr/>
            </p:nvSpPr>
            <p:spPr>
              <a:xfrm>
                <a:off x="609600" y="3889581"/>
                <a:ext cx="4572000" cy="803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𝐹</m:t>
                          </m:r>
                        </m:sub>
                      </m:sSub>
                      <m:r>
                        <a:rPr lang="en-US" sz="2400" b="0" i="1" smtClean="0">
                          <a:latin typeface="Cambria Math" panose="02040503050406030204" pitchFamily="18" charset="0"/>
                        </a:rPr>
                        <m:t>=</m:t>
                      </m:r>
                      <m:f>
                        <m:fPr>
                          <m:ctrlPr>
                            <a:rPr lang="en-US" sz="2400" b="0" i="1" smtClean="0">
                              <a:latin typeface="Cambria Math"/>
                            </a:rPr>
                          </m:ctrlPr>
                        </m:fPr>
                        <m:num>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1</m:t>
                              </m:r>
                            </m:sub>
                          </m:sSub>
                        </m:num>
                        <m:den>
                          <m:sSup>
                            <m:sSupPr>
                              <m:ctrlPr>
                                <a:rPr lang="en-US" sz="2400" b="0" i="1" smtClean="0">
                                  <a:latin typeface="Cambria Math"/>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den>
                      </m:f>
                      <m:r>
                        <a:rPr lang="en-US" sz="2400" b="0" i="1" smtClean="0">
                          <a:latin typeface="Cambria Math" panose="02040503050406030204" pitchFamily="18" charset="0"/>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2</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sup>
                          </m:sSup>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3</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𝑅</m:t>
                              </m:r>
                            </m:e>
                            <m:sub>
                              <m:r>
                                <a:rPr lang="en-US" sz="2400" b="0" i="1" smtClean="0">
                                  <a:latin typeface="Cambria Math" panose="02040503050406030204" pitchFamily="18" charset="0"/>
                                </a:rPr>
                                <m:t>4</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3</m:t>
                              </m:r>
                            </m:sup>
                          </m:sSup>
                        </m:den>
                      </m:f>
                    </m:oMath>
                  </m:oMathPara>
                </a14:m>
                <a:endParaRPr lang="hi-IN" sz="2400" dirty="0"/>
              </a:p>
            </p:txBody>
          </p:sp>
        </mc:Choice>
        <mc:Fallback xmlns="">
          <p:sp>
            <p:nvSpPr>
              <p:cNvPr id="17" name="TextBox 16">
                <a:extLst>
                  <a:ext uri="{FF2B5EF4-FFF2-40B4-BE49-F238E27FC236}">
                    <a16:creationId xmlns:a16="http://schemas.microsoft.com/office/drawing/2014/main" id="{190BB00F-EA77-4511-A998-461F950F2192}"/>
                  </a:ext>
                </a:extLst>
              </p:cNvPr>
              <p:cNvSpPr txBox="1">
                <a:spLocks noRot="1" noChangeAspect="1" noMove="1" noResize="1" noEditPoints="1" noAdjustHandles="1" noChangeArrowheads="1" noChangeShapeType="1" noTextEdit="1"/>
              </p:cNvSpPr>
              <p:nvPr/>
            </p:nvSpPr>
            <p:spPr>
              <a:xfrm>
                <a:off x="609600" y="3889581"/>
                <a:ext cx="4572000" cy="803810"/>
              </a:xfrm>
              <a:prstGeom prst="rect">
                <a:avLst/>
              </a:prstGeom>
              <a:blipFill>
                <a:blip r:embed="rId5"/>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BBADD906-18C4-4099-9FB9-17422E9030C2}"/>
                  </a:ext>
                </a:extLst>
              </p:cNvPr>
              <p:cNvSpPr txBox="1"/>
              <p:nvPr/>
            </p:nvSpPr>
            <p:spPr>
              <a:xfrm>
                <a:off x="165303" y="4928829"/>
                <a:ext cx="7431932" cy="80381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𝑂𝑈𝑇</m:t>
                          </m:r>
                        </m:sub>
                      </m:sSub>
                      <m:r>
                        <a:rPr lang="en-US" sz="2400" b="0" i="1" smtClean="0">
                          <a:latin typeface="Cambria Math" panose="02040503050406030204" pitchFamily="18" charset="0"/>
                        </a:rPr>
                        <m:t>=− (</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𝐼𝑁</m:t>
                              </m:r>
                              <m:r>
                                <a:rPr lang="en-US" sz="2400" b="0" i="1" smtClean="0">
                                  <a:latin typeface="Cambria Math" panose="02040503050406030204" pitchFamily="18" charset="0"/>
                                </a:rPr>
                                <m:t>1</m:t>
                              </m:r>
                            </m:sub>
                          </m:sSub>
                        </m:num>
                        <m:den>
                          <m:sSup>
                            <m:sSupPr>
                              <m:ctrlPr>
                                <a:rPr lang="en-US" sz="2400" b="0" i="1" smtClean="0">
                                  <a:latin typeface="Cambria Math"/>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0</m:t>
                              </m:r>
                            </m:sup>
                          </m:sSup>
                        </m:den>
                      </m:f>
                      <m:r>
                        <a:rPr lang="en-US" sz="2400" b="0" i="1" smtClean="0">
                          <a:latin typeface="Cambria Math" panose="02040503050406030204" pitchFamily="18" charset="0"/>
                        </a:rPr>
                        <m:t>+</m:t>
                      </m:r>
                      <m:f>
                        <m:fPr>
                          <m:ctrlPr>
                            <a:rPr lang="en-US" sz="2400" i="1">
                              <a:latin typeface="Cambria Math"/>
                            </a:rPr>
                          </m:ctrlPr>
                        </m:fPr>
                        <m:num>
                          <m:sSub>
                            <m:sSubPr>
                              <m:ctrlPr>
                                <a:rPr lang="en-US" sz="2400" i="1" smtClean="0">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2</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1</m:t>
                              </m:r>
                            </m:sup>
                          </m:sSup>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3</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𝑉</m:t>
                              </m:r>
                            </m:e>
                            <m:sub>
                              <m:r>
                                <a:rPr lang="en-US" sz="2400" i="1">
                                  <a:latin typeface="Cambria Math" panose="02040503050406030204" pitchFamily="18" charset="0"/>
                                </a:rPr>
                                <m:t>𝐼𝑁</m:t>
                              </m:r>
                              <m:r>
                                <a:rPr lang="en-US" sz="2400" b="0" i="1" smtClean="0">
                                  <a:latin typeface="Cambria Math" panose="02040503050406030204" pitchFamily="18" charset="0"/>
                                </a:rPr>
                                <m:t>4</m:t>
                              </m:r>
                            </m:sub>
                          </m:sSub>
                        </m:num>
                        <m:den>
                          <m:sSup>
                            <m:sSupPr>
                              <m:ctrlPr>
                                <a:rPr lang="en-US" sz="2400" i="1">
                                  <a:latin typeface="Cambria Math"/>
                                </a:rPr>
                              </m:ctrlPr>
                            </m:sSupPr>
                            <m:e>
                              <m:r>
                                <a:rPr lang="en-US" sz="2400" i="1">
                                  <a:latin typeface="Cambria Math" panose="02040503050406030204" pitchFamily="18" charset="0"/>
                                </a:rPr>
                                <m:t>2</m:t>
                              </m:r>
                            </m:e>
                            <m:sup>
                              <m:r>
                                <a:rPr lang="en-US" sz="2400" b="0" i="1" smtClean="0">
                                  <a:latin typeface="Cambria Math" panose="02040503050406030204" pitchFamily="18" charset="0"/>
                                </a:rPr>
                                <m:t>3</m:t>
                              </m:r>
                            </m:sup>
                          </m:sSup>
                        </m:den>
                      </m:f>
                      <m:r>
                        <a:rPr lang="en-US" sz="2400" b="0" i="1" smtClean="0">
                          <a:latin typeface="Cambria Math" panose="02040503050406030204" pitchFamily="18" charset="0"/>
                        </a:rPr>
                        <m:t>)</m:t>
                      </m:r>
                    </m:oMath>
                  </m:oMathPara>
                </a14:m>
                <a:endParaRPr lang="hi-IN" sz="2400" dirty="0"/>
              </a:p>
            </p:txBody>
          </p:sp>
        </mc:Choice>
        <mc:Fallback xmlns="">
          <p:sp>
            <p:nvSpPr>
              <p:cNvPr id="21" name="TextBox 20">
                <a:extLst>
                  <a:ext uri="{FF2B5EF4-FFF2-40B4-BE49-F238E27FC236}">
                    <a16:creationId xmlns:a16="http://schemas.microsoft.com/office/drawing/2014/main" id="{BBADD906-18C4-4099-9FB9-17422E9030C2}"/>
                  </a:ext>
                </a:extLst>
              </p:cNvPr>
              <p:cNvSpPr txBox="1">
                <a:spLocks noRot="1" noChangeAspect="1" noMove="1" noResize="1" noEditPoints="1" noAdjustHandles="1" noChangeArrowheads="1" noChangeShapeType="1" noTextEdit="1"/>
              </p:cNvSpPr>
              <p:nvPr/>
            </p:nvSpPr>
            <p:spPr>
              <a:xfrm>
                <a:off x="165303" y="4928829"/>
                <a:ext cx="7431932" cy="803810"/>
              </a:xfrm>
              <a:prstGeom prst="rect">
                <a:avLst/>
              </a:prstGeom>
              <a:blipFill>
                <a:blip r:embed="rId6"/>
                <a:stretch>
                  <a:fillRect/>
                </a:stretch>
              </a:blipFill>
              <a:ln>
                <a:solidFill>
                  <a:schemeClr val="tx1"/>
                </a:solidFill>
              </a:ln>
            </p:spPr>
            <p:txBody>
              <a:bodyPr/>
              <a:lstStyle/>
              <a:p>
                <a:r>
                  <a:rPr lang="hi-IN">
                    <a:noFill/>
                  </a:rPr>
                  <a:t> </a:t>
                </a:r>
              </a:p>
            </p:txBody>
          </p:sp>
        </mc:Fallback>
      </mc:AlternateContent>
      <p:sp>
        <p:nvSpPr>
          <p:cNvPr id="4" name="TextBox 3">
            <a:extLst>
              <a:ext uri="{FF2B5EF4-FFF2-40B4-BE49-F238E27FC236}">
                <a16:creationId xmlns:a16="http://schemas.microsoft.com/office/drawing/2014/main" xmlns="" id="{FB88BD8E-A985-49C5-95B8-D18185F350EB}"/>
              </a:ext>
            </a:extLst>
          </p:cNvPr>
          <p:cNvSpPr txBox="1"/>
          <p:nvPr/>
        </p:nvSpPr>
        <p:spPr>
          <a:xfrm>
            <a:off x="2895600" y="6248400"/>
            <a:ext cx="684803" cy="369332"/>
          </a:xfrm>
          <a:prstGeom prst="rect">
            <a:avLst/>
          </a:prstGeom>
          <a:noFill/>
        </p:spPr>
        <p:txBody>
          <a:bodyPr wrap="none" rtlCol="0">
            <a:spAutoFit/>
          </a:bodyPr>
          <a:lstStyle/>
          <a:p>
            <a:r>
              <a:rPr lang="en-US" dirty="0"/>
              <a:t>MSB</a:t>
            </a:r>
            <a:endParaRPr lang="hi-IN" dirty="0"/>
          </a:p>
        </p:txBody>
      </p:sp>
      <p:sp>
        <p:nvSpPr>
          <p:cNvPr id="22" name="TextBox 21">
            <a:extLst>
              <a:ext uri="{FF2B5EF4-FFF2-40B4-BE49-F238E27FC236}">
                <a16:creationId xmlns:a16="http://schemas.microsoft.com/office/drawing/2014/main" xmlns="" id="{55A62559-5B76-4EA2-A12C-E4E7B969DAF5}"/>
              </a:ext>
            </a:extLst>
          </p:cNvPr>
          <p:cNvSpPr txBox="1"/>
          <p:nvPr/>
        </p:nvSpPr>
        <p:spPr>
          <a:xfrm>
            <a:off x="5563599" y="6248400"/>
            <a:ext cx="620683" cy="369332"/>
          </a:xfrm>
          <a:prstGeom prst="rect">
            <a:avLst/>
          </a:prstGeom>
          <a:noFill/>
        </p:spPr>
        <p:txBody>
          <a:bodyPr wrap="none" rtlCol="0">
            <a:spAutoFit/>
          </a:bodyPr>
          <a:lstStyle/>
          <a:p>
            <a:r>
              <a:rPr lang="en-US" dirty="0"/>
              <a:t>LSB</a:t>
            </a:r>
            <a:endParaRPr lang="hi-IN" dirty="0"/>
          </a:p>
        </p:txBody>
      </p:sp>
      <p:cxnSp>
        <p:nvCxnSpPr>
          <p:cNvPr id="6" name="Straight Arrow Connector 5">
            <a:extLst>
              <a:ext uri="{FF2B5EF4-FFF2-40B4-BE49-F238E27FC236}">
                <a16:creationId xmlns:a16="http://schemas.microsoft.com/office/drawing/2014/main" xmlns="" id="{BB858CBA-F2C1-4528-B9F8-769D2EA93CBD}"/>
              </a:ext>
            </a:extLst>
          </p:cNvPr>
          <p:cNvCxnSpPr>
            <a:stCxn id="4" idx="0"/>
          </p:cNvCxnSpPr>
          <p:nvPr/>
        </p:nvCxnSpPr>
        <p:spPr>
          <a:xfrm flipH="1" flipV="1">
            <a:off x="3238001" y="5638800"/>
            <a:ext cx="1" cy="609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xmlns="" id="{CB6FB00E-AB4A-45DA-BC2D-4D5B5E0E8E92}"/>
              </a:ext>
            </a:extLst>
          </p:cNvPr>
          <p:cNvCxnSpPr/>
          <p:nvPr/>
        </p:nvCxnSpPr>
        <p:spPr>
          <a:xfrm flipH="1" flipV="1">
            <a:off x="5929975" y="5636046"/>
            <a:ext cx="1" cy="609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xmlns="" id="{B1EA3750-8597-40F6-AD58-A35E2906077B}"/>
              </a:ext>
            </a:extLst>
          </p:cNvPr>
          <p:cNvSpPr/>
          <p:nvPr/>
        </p:nvSpPr>
        <p:spPr>
          <a:xfrm>
            <a:off x="1143000" y="3889581"/>
            <a:ext cx="3581400" cy="846065"/>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 name="TextBox 2">
            <a:extLst>
              <a:ext uri="{FF2B5EF4-FFF2-40B4-BE49-F238E27FC236}">
                <a16:creationId xmlns:a16="http://schemas.microsoft.com/office/drawing/2014/main" xmlns="" id="{4B4B0AF6-2D04-490E-9C3C-8AEE9D9C5A2B}"/>
              </a:ext>
            </a:extLst>
          </p:cNvPr>
          <p:cNvSpPr txBox="1"/>
          <p:nvPr/>
        </p:nvSpPr>
        <p:spPr>
          <a:xfrm>
            <a:off x="5486400" y="4009800"/>
            <a:ext cx="200798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Weighted resistors</a:t>
            </a:r>
            <a:endParaRPr lang="hi-IN" b="1" dirty="0">
              <a:latin typeface="Times New Roman" panose="02020603050405020304" pitchFamily="18" charset="0"/>
            </a:endParaRPr>
          </a:p>
        </p:txBody>
      </p:sp>
      <p:cxnSp>
        <p:nvCxnSpPr>
          <p:cNvPr id="7" name="Straight Arrow Connector 6">
            <a:extLst>
              <a:ext uri="{FF2B5EF4-FFF2-40B4-BE49-F238E27FC236}">
                <a16:creationId xmlns:a16="http://schemas.microsoft.com/office/drawing/2014/main" xmlns="" id="{659C1AFD-FD82-4C24-BE74-120B576775F5}"/>
              </a:ext>
            </a:extLst>
          </p:cNvPr>
          <p:cNvCxnSpPr>
            <a:stCxn id="3" idx="1"/>
          </p:cNvCxnSpPr>
          <p:nvPr/>
        </p:nvCxnSpPr>
        <p:spPr>
          <a:xfrm flipH="1" flipV="1">
            <a:off x="4724400" y="4191000"/>
            <a:ext cx="762000" cy="346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9343350"/>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D0BE12E5-EF46-4E99-BE26-38F09A937D42}"/>
                  </a:ext>
                </a:extLst>
              </p:cNvPr>
              <p:cNvSpPr txBox="1"/>
              <p:nvPr/>
            </p:nvSpPr>
            <p:spPr>
              <a:xfrm>
                <a:off x="3463923" y="1468825"/>
                <a:ext cx="3200400" cy="6090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𝑂𝑈𝑇</m:t>
                          </m:r>
                        </m:sub>
                      </m:sSub>
                      <m:r>
                        <a:rPr lang="en-US" b="0" i="1" smtClean="0">
                          <a:latin typeface="Cambria Math" panose="02040503050406030204" pitchFamily="18" charset="0"/>
                        </a:rPr>
                        <m:t>=− (</m:t>
                      </m:r>
                      <m:f>
                        <m:fPr>
                          <m:ctrlPr>
                            <a:rPr lang="en-US" b="0" i="1" smtClean="0">
                              <a:latin typeface="Cambria Math"/>
                            </a:rPr>
                          </m:ctrlPr>
                        </m:fPr>
                        <m:num>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num>
                        <m:den>
                          <m:sSup>
                            <m:sSupPr>
                              <m:ctrlPr>
                                <a:rPr lang="en-US" b="0"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den>
                      </m:f>
                      <m:r>
                        <a:rPr lang="en-US" b="0" i="1" smtClean="0">
                          <a:latin typeface="Cambria Math" panose="02040503050406030204" pitchFamily="18" charset="0"/>
                        </a:rPr>
                        <m:t>+</m:t>
                      </m:r>
                      <m:f>
                        <m:fPr>
                          <m:ctrlPr>
                            <a:rPr lang="en-US" i="1">
                              <a:latin typeface="Cambria Math"/>
                            </a:rPr>
                          </m:ctrlPr>
                        </m:fPr>
                        <m:num>
                          <m:sSub>
                            <m:sSubPr>
                              <m:ctrlPr>
                                <a:rPr lang="en-US" i="1" smtClean="0">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𝐵</m:t>
                              </m:r>
                            </m:sub>
                          </m:sSub>
                        </m:num>
                        <m:den>
                          <m:sSup>
                            <m:sSupPr>
                              <m:ctrlPr>
                                <a:rPr lang="en-US" i="1">
                                  <a:latin typeface="Cambria Math"/>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den>
                      </m:f>
                      <m:r>
                        <a:rPr lang="en-US" b="0" i="1" smtClean="0">
                          <a:latin typeface="Cambria Math" panose="02040503050406030204" pitchFamily="18" charset="0"/>
                        </a:rPr>
                        <m:t>+</m:t>
                      </m:r>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𝐶</m:t>
                              </m:r>
                            </m:sub>
                          </m:sSub>
                        </m:num>
                        <m:den>
                          <m:sSup>
                            <m:sSupPr>
                              <m:ctrlPr>
                                <a:rPr lang="en-US" i="1">
                                  <a:latin typeface="Cambria Math"/>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𝐷</m:t>
                              </m:r>
                            </m:sub>
                          </m:sSub>
                        </m:num>
                        <m:den>
                          <m:sSup>
                            <m:sSupPr>
                              <m:ctrlPr>
                                <a:rPr lang="en-US" i="1">
                                  <a:latin typeface="Cambria Math"/>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oMath>
                  </m:oMathPara>
                </a14:m>
                <a:endParaRPr lang="hi-IN" sz="2400" dirty="0"/>
              </a:p>
            </p:txBody>
          </p:sp>
        </mc:Choice>
        <mc:Fallback xmlns="">
          <p:sp>
            <p:nvSpPr>
              <p:cNvPr id="19" name="TextBox 18">
                <a:extLst>
                  <a:ext uri="{FF2B5EF4-FFF2-40B4-BE49-F238E27FC236}">
                    <a16:creationId xmlns:a16="http://schemas.microsoft.com/office/drawing/2014/main" id="{D0BE12E5-EF46-4E99-BE26-38F09A937D42}"/>
                  </a:ext>
                </a:extLst>
              </p:cNvPr>
              <p:cNvSpPr txBox="1">
                <a:spLocks noRot="1" noChangeAspect="1" noMove="1" noResize="1" noEditPoints="1" noAdjustHandles="1" noChangeArrowheads="1" noChangeShapeType="1" noTextEdit="1"/>
              </p:cNvSpPr>
              <p:nvPr/>
            </p:nvSpPr>
            <p:spPr>
              <a:xfrm>
                <a:off x="3463923" y="1468825"/>
                <a:ext cx="3200400" cy="609077"/>
              </a:xfrm>
              <a:prstGeom prst="rect">
                <a:avLst/>
              </a:prstGeom>
              <a:blipFill>
                <a:blip r:embed="rId3"/>
                <a:stretch>
                  <a:fillRect/>
                </a:stretch>
              </a:blipFill>
              <a:ln>
                <a:solidFill>
                  <a:schemeClr val="tx1"/>
                </a:solidFill>
              </a:ln>
            </p:spPr>
            <p:txBody>
              <a:bodyPr/>
              <a:lstStyle/>
              <a:p>
                <a:r>
                  <a:rPr lang="hi-IN">
                    <a:noFill/>
                  </a:rPr>
                  <a:t> </a:t>
                </a:r>
              </a:p>
            </p:txBody>
          </p:sp>
        </mc:Fallback>
      </mc:AlternateContent>
      <p:sp>
        <p:nvSpPr>
          <p:cNvPr id="20" name="TextBox 19">
            <a:extLst>
              <a:ext uri="{FF2B5EF4-FFF2-40B4-BE49-F238E27FC236}">
                <a16:creationId xmlns:a16="http://schemas.microsoft.com/office/drawing/2014/main" xmlns="" id="{38A2F90B-B92A-48AF-9BB1-C4F50E513C99}"/>
              </a:ext>
            </a:extLst>
          </p:cNvPr>
          <p:cNvSpPr txBox="1"/>
          <p:nvPr/>
        </p:nvSpPr>
        <p:spPr>
          <a:xfrm>
            <a:off x="4439337" y="2404629"/>
            <a:ext cx="684803" cy="369332"/>
          </a:xfrm>
          <a:prstGeom prst="rect">
            <a:avLst/>
          </a:prstGeom>
          <a:noFill/>
        </p:spPr>
        <p:txBody>
          <a:bodyPr wrap="none" rtlCol="0">
            <a:spAutoFit/>
          </a:bodyPr>
          <a:lstStyle/>
          <a:p>
            <a:r>
              <a:rPr lang="en-US" dirty="0"/>
              <a:t>MSB</a:t>
            </a:r>
            <a:endParaRPr lang="hi-IN" dirty="0"/>
          </a:p>
        </p:txBody>
      </p:sp>
      <p:cxnSp>
        <p:nvCxnSpPr>
          <p:cNvPr id="25" name="Straight Arrow Connector 24">
            <a:extLst>
              <a:ext uri="{FF2B5EF4-FFF2-40B4-BE49-F238E27FC236}">
                <a16:creationId xmlns:a16="http://schemas.microsoft.com/office/drawing/2014/main" xmlns="" id="{9ADB6C80-453E-449F-9CA5-24117F4EE1F2}"/>
              </a:ext>
            </a:extLst>
          </p:cNvPr>
          <p:cNvCxnSpPr>
            <a:cxnSpLocks/>
          </p:cNvCxnSpPr>
          <p:nvPr/>
        </p:nvCxnSpPr>
        <p:spPr>
          <a:xfrm flipV="1">
            <a:off x="4781739" y="2196948"/>
            <a:ext cx="1" cy="2440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xmlns="" id="{F676E114-0D9E-448B-A9BC-06E6CFFD6201}"/>
              </a:ext>
            </a:extLst>
          </p:cNvPr>
          <p:cNvSpPr txBox="1"/>
          <p:nvPr/>
        </p:nvSpPr>
        <p:spPr>
          <a:xfrm>
            <a:off x="5963337" y="2404629"/>
            <a:ext cx="620683" cy="369332"/>
          </a:xfrm>
          <a:prstGeom prst="rect">
            <a:avLst/>
          </a:prstGeom>
          <a:noFill/>
        </p:spPr>
        <p:txBody>
          <a:bodyPr wrap="none" rtlCol="0">
            <a:spAutoFit/>
          </a:bodyPr>
          <a:lstStyle/>
          <a:p>
            <a:r>
              <a:rPr lang="en-US" dirty="0"/>
              <a:t>LSB</a:t>
            </a:r>
            <a:endParaRPr lang="hi-IN" dirty="0"/>
          </a:p>
        </p:txBody>
      </p:sp>
      <p:cxnSp>
        <p:nvCxnSpPr>
          <p:cNvPr id="28" name="Straight Arrow Connector 27">
            <a:extLst>
              <a:ext uri="{FF2B5EF4-FFF2-40B4-BE49-F238E27FC236}">
                <a16:creationId xmlns:a16="http://schemas.microsoft.com/office/drawing/2014/main" xmlns="" id="{89674BEA-BCEA-4A98-BE46-FA774B08DC22}"/>
              </a:ext>
            </a:extLst>
          </p:cNvPr>
          <p:cNvCxnSpPr>
            <a:cxnSpLocks/>
          </p:cNvCxnSpPr>
          <p:nvPr/>
        </p:nvCxnSpPr>
        <p:spPr>
          <a:xfrm flipV="1">
            <a:off x="6305739" y="2196948"/>
            <a:ext cx="1" cy="2440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5" name="Table 6">
                <a:extLst>
                  <a:ext uri="{FF2B5EF4-FFF2-40B4-BE49-F238E27FC236}">
                    <a16:creationId xmlns:a16="http://schemas.microsoft.com/office/drawing/2014/main" xmlns="" id="{E378BFCC-5F8E-4D51-83C8-D92C47DD26E0}"/>
                  </a:ext>
                </a:extLst>
              </p:cNvPr>
              <p:cNvGraphicFramePr>
                <a:graphicFrameLocks noGrp="1"/>
              </p:cNvGraphicFramePr>
              <p:nvPr>
                <p:extLst>
                  <p:ext uri="{D42A27DB-BD31-4B8C-83A1-F6EECF244321}">
                    <p14:modId xmlns:p14="http://schemas.microsoft.com/office/powerpoint/2010/main" val="2339992474"/>
                  </p:ext>
                </p:extLst>
              </p:nvPr>
            </p:nvGraphicFramePr>
            <p:xfrm>
              <a:off x="341625" y="990600"/>
              <a:ext cx="3023552" cy="57658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xmlns="" val="2161004855"/>
                        </a:ext>
                      </a:extLst>
                    </a:gridCol>
                    <a:gridCol w="454152">
                      <a:extLst>
                        <a:ext uri="{9D8B030D-6E8A-4147-A177-3AD203B41FA5}">
                          <a16:colId xmlns:a16="http://schemas.microsoft.com/office/drawing/2014/main" xmlns="" val="3311007689"/>
                        </a:ext>
                      </a:extLst>
                    </a:gridCol>
                    <a:gridCol w="443738">
                      <a:extLst>
                        <a:ext uri="{9D8B030D-6E8A-4147-A177-3AD203B41FA5}">
                          <a16:colId xmlns:a16="http://schemas.microsoft.com/office/drawing/2014/main" xmlns="" val="2976733921"/>
                        </a:ext>
                      </a:extLst>
                    </a:gridCol>
                    <a:gridCol w="462597">
                      <a:extLst>
                        <a:ext uri="{9D8B030D-6E8A-4147-A177-3AD203B41FA5}">
                          <a16:colId xmlns:a16="http://schemas.microsoft.com/office/drawing/2014/main" xmlns="" val="1360373557"/>
                        </a:ext>
                      </a:extLst>
                    </a:gridCol>
                    <a:gridCol w="1219200">
                      <a:extLst>
                        <a:ext uri="{9D8B030D-6E8A-4147-A177-3AD203B41FA5}">
                          <a16:colId xmlns:a16="http://schemas.microsoft.com/office/drawing/2014/main" xmlns="" val="577770209"/>
                        </a:ext>
                      </a:extLst>
                    </a:gridCol>
                  </a:tblGrid>
                  <a:tr h="0">
                    <a:tc>
                      <a:txBody>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m:t>
                                </m:r>
                              </m:oMath>
                            </m:oMathPara>
                          </a14:m>
                          <a:endParaRPr lang="hi-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m:t>
                                </m:r>
                              </m:oMath>
                            </m:oMathPara>
                          </a14:m>
                          <a:endParaRPr lang="hi-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oMath>
                            </m:oMathPara>
                          </a14:m>
                          <a:endParaRPr lang="hi-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𝐷</m:t>
                                </m:r>
                              </m:oMath>
                            </m:oMathPara>
                          </a14:m>
                          <a:endParaRPr lang="hi-IN" dirty="0">
                            <a:solidFill>
                              <a:schemeClr val="bg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hi-IN" i="1" smtClean="0">
                                        <a:solidFill>
                                          <a:schemeClr val="bg1"/>
                                        </a:solidFill>
                                        <a:latin typeface="Cambria Math"/>
                                      </a:rPr>
                                    </m:ctrlPr>
                                  </m:sSubPr>
                                  <m:e>
                                    <m:r>
                                      <a:rPr lang="en-US" b="0" i="1" smtClean="0">
                                        <a:solidFill>
                                          <a:schemeClr val="bg1"/>
                                        </a:solidFill>
                                        <a:latin typeface="Cambria Math" panose="02040503050406030204" pitchFamily="18" charset="0"/>
                                      </a:rPr>
                                      <m:t>𝑉</m:t>
                                    </m:r>
                                  </m:e>
                                  <m:sub>
                                    <m:r>
                                      <a:rPr lang="en-US" b="0" i="1" smtClean="0">
                                        <a:solidFill>
                                          <a:schemeClr val="bg1"/>
                                        </a:solidFill>
                                        <a:latin typeface="Cambria Math" panose="02040503050406030204" pitchFamily="18" charset="0"/>
                                      </a:rPr>
                                      <m:t>𝑂𝑈𝑇</m:t>
                                    </m:r>
                                  </m:sub>
                                </m:sSub>
                              </m:oMath>
                            </m:oMathPara>
                          </a14:m>
                          <a:endParaRPr lang="hi-IN" dirty="0">
                            <a:solidFill>
                              <a:schemeClr val="bg1"/>
                            </a:solidFill>
                          </a:endParaRPr>
                        </a:p>
                      </a:txBody>
                      <a:tcPr/>
                    </a:tc>
                    <a:extLst>
                      <a:ext uri="{0D108BD9-81ED-4DB2-BD59-A6C34878D82A}">
                        <a16:rowId xmlns:a16="http://schemas.microsoft.com/office/drawing/2014/main" xmlns="" val="1584754356"/>
                      </a:ext>
                    </a:extLst>
                  </a:tr>
                  <a:tr h="24384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108063807"/>
                      </a:ext>
                    </a:extLst>
                  </a:tr>
                  <a:tr h="21336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-0.625</a:t>
                          </a:r>
                          <a:endParaRPr lang="hi-IN" sz="1600" dirty="0"/>
                        </a:p>
                      </a:txBody>
                      <a:tcPr/>
                    </a:tc>
                    <a:extLst>
                      <a:ext uri="{0D108BD9-81ED-4DB2-BD59-A6C34878D82A}">
                        <a16:rowId xmlns:a16="http://schemas.microsoft.com/office/drawing/2014/main" xmlns="" val="1139087271"/>
                      </a:ext>
                    </a:extLst>
                  </a:tr>
                  <a:tr h="2590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-1.25</a:t>
                          </a:r>
                          <a:endParaRPr lang="hi-IN" sz="1600" dirty="0"/>
                        </a:p>
                      </a:txBody>
                      <a:tcPr/>
                    </a:tc>
                    <a:extLst>
                      <a:ext uri="{0D108BD9-81ED-4DB2-BD59-A6C34878D82A}">
                        <a16:rowId xmlns:a16="http://schemas.microsoft.com/office/drawing/2014/main" xmlns="" val="760688517"/>
                      </a:ext>
                    </a:extLst>
                  </a:tr>
                  <a:tr h="22860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-1.875</a:t>
                          </a:r>
                          <a:endParaRPr lang="hi-IN" sz="1600" dirty="0"/>
                        </a:p>
                      </a:txBody>
                      <a:tcPr/>
                    </a:tc>
                    <a:extLst>
                      <a:ext uri="{0D108BD9-81ED-4DB2-BD59-A6C34878D82A}">
                        <a16:rowId xmlns:a16="http://schemas.microsoft.com/office/drawing/2014/main" xmlns="" val="1030955037"/>
                      </a:ext>
                    </a:extLst>
                  </a:tr>
                  <a:tr h="19812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-2.5</a:t>
                          </a:r>
                          <a:endParaRPr lang="hi-IN" sz="1600" dirty="0"/>
                        </a:p>
                      </a:txBody>
                      <a:tcPr/>
                    </a:tc>
                    <a:extLst>
                      <a:ext uri="{0D108BD9-81ED-4DB2-BD59-A6C34878D82A}">
                        <a16:rowId xmlns:a16="http://schemas.microsoft.com/office/drawing/2014/main" xmlns="" val="2280804411"/>
                      </a:ext>
                    </a:extLst>
                  </a:tr>
                  <a:tr h="16764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-3.125</a:t>
                          </a:r>
                          <a:endParaRPr lang="hi-IN" sz="1600" dirty="0"/>
                        </a:p>
                      </a:txBody>
                      <a:tcPr/>
                    </a:tc>
                    <a:extLst>
                      <a:ext uri="{0D108BD9-81ED-4DB2-BD59-A6C34878D82A}">
                        <a16:rowId xmlns:a16="http://schemas.microsoft.com/office/drawing/2014/main" xmlns="" val="3795879556"/>
                      </a:ext>
                    </a:extLst>
                  </a:tr>
                  <a:tr h="21336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-3.75</a:t>
                          </a:r>
                          <a:endParaRPr lang="hi-IN" sz="1600" dirty="0"/>
                        </a:p>
                      </a:txBody>
                      <a:tcPr/>
                    </a:tc>
                    <a:extLst>
                      <a:ext uri="{0D108BD9-81ED-4DB2-BD59-A6C34878D82A}">
                        <a16:rowId xmlns:a16="http://schemas.microsoft.com/office/drawing/2014/main" xmlns="" val="1391639465"/>
                      </a:ext>
                    </a:extLst>
                  </a:tr>
                  <a:tr h="25908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-4.375</a:t>
                          </a:r>
                          <a:endParaRPr lang="hi-IN" sz="1600" dirty="0"/>
                        </a:p>
                      </a:txBody>
                      <a:tcPr/>
                    </a:tc>
                    <a:extLst>
                      <a:ext uri="{0D108BD9-81ED-4DB2-BD59-A6C34878D82A}">
                        <a16:rowId xmlns:a16="http://schemas.microsoft.com/office/drawing/2014/main" xmlns="" val="1438500244"/>
                      </a:ext>
                    </a:extLst>
                  </a:tr>
                  <a:tr h="15240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-5</a:t>
                          </a:r>
                          <a:endParaRPr lang="hi-IN" sz="1600" dirty="0"/>
                        </a:p>
                      </a:txBody>
                      <a:tcPr/>
                    </a:tc>
                    <a:extLst>
                      <a:ext uri="{0D108BD9-81ED-4DB2-BD59-A6C34878D82A}">
                        <a16:rowId xmlns:a16="http://schemas.microsoft.com/office/drawing/2014/main" xmlns="" val="3825312090"/>
                      </a:ext>
                    </a:extLst>
                  </a:tr>
                  <a:tr h="27432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-5.625</a:t>
                          </a:r>
                          <a:endParaRPr lang="hi-IN" sz="1600" dirty="0"/>
                        </a:p>
                      </a:txBody>
                      <a:tcPr/>
                    </a:tc>
                    <a:extLst>
                      <a:ext uri="{0D108BD9-81ED-4DB2-BD59-A6C34878D82A}">
                        <a16:rowId xmlns:a16="http://schemas.microsoft.com/office/drawing/2014/main" xmlns="" val="881338650"/>
                      </a:ext>
                    </a:extLst>
                  </a:tr>
                  <a:tr h="16764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-6.25</a:t>
                          </a:r>
                          <a:endParaRPr lang="hi-IN" sz="1600" dirty="0"/>
                        </a:p>
                      </a:txBody>
                      <a:tcPr/>
                    </a:tc>
                    <a:extLst>
                      <a:ext uri="{0D108BD9-81ED-4DB2-BD59-A6C34878D82A}">
                        <a16:rowId xmlns:a16="http://schemas.microsoft.com/office/drawing/2014/main" xmlns="" val="3801750140"/>
                      </a:ext>
                    </a:extLst>
                  </a:tr>
                  <a:tr h="13716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-6.875</a:t>
                          </a:r>
                          <a:endParaRPr lang="hi-IN" sz="1600" dirty="0"/>
                        </a:p>
                      </a:txBody>
                      <a:tcPr/>
                    </a:tc>
                    <a:extLst>
                      <a:ext uri="{0D108BD9-81ED-4DB2-BD59-A6C34878D82A}">
                        <a16:rowId xmlns:a16="http://schemas.microsoft.com/office/drawing/2014/main" xmlns="" val="2708085159"/>
                      </a:ext>
                    </a:extLst>
                  </a:tr>
                  <a:tr h="18288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-7.5</a:t>
                          </a:r>
                          <a:endParaRPr lang="hi-IN" sz="1600" dirty="0"/>
                        </a:p>
                      </a:txBody>
                      <a:tcPr/>
                    </a:tc>
                    <a:extLst>
                      <a:ext uri="{0D108BD9-81ED-4DB2-BD59-A6C34878D82A}">
                        <a16:rowId xmlns:a16="http://schemas.microsoft.com/office/drawing/2014/main" xmlns="" val="1330354507"/>
                      </a:ext>
                    </a:extLst>
                  </a:tr>
                  <a:tr h="22860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-8.125</a:t>
                          </a:r>
                          <a:endParaRPr lang="hi-IN" sz="1600" dirty="0"/>
                        </a:p>
                      </a:txBody>
                      <a:tcPr/>
                    </a:tc>
                    <a:extLst>
                      <a:ext uri="{0D108BD9-81ED-4DB2-BD59-A6C34878D82A}">
                        <a16:rowId xmlns:a16="http://schemas.microsoft.com/office/drawing/2014/main" xmlns="" val="2519088118"/>
                      </a:ext>
                    </a:extLst>
                  </a:tr>
                  <a:tr h="19812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-8.75</a:t>
                          </a:r>
                          <a:endParaRPr lang="hi-IN" sz="1600" dirty="0"/>
                        </a:p>
                      </a:txBody>
                      <a:tcPr/>
                    </a:tc>
                    <a:extLst>
                      <a:ext uri="{0D108BD9-81ED-4DB2-BD59-A6C34878D82A}">
                        <a16:rowId xmlns:a16="http://schemas.microsoft.com/office/drawing/2014/main" xmlns="" val="222723971"/>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-9.375</a:t>
                          </a:r>
                          <a:endParaRPr lang="hi-IN" sz="1600" dirty="0"/>
                        </a:p>
                      </a:txBody>
                      <a:tcPr/>
                    </a:tc>
                    <a:extLst>
                      <a:ext uri="{0D108BD9-81ED-4DB2-BD59-A6C34878D82A}">
                        <a16:rowId xmlns:a16="http://schemas.microsoft.com/office/drawing/2014/main" xmlns="" val="1951881526"/>
                      </a:ext>
                    </a:extLst>
                  </a:tr>
                </a:tbl>
              </a:graphicData>
            </a:graphic>
          </p:graphicFrame>
        </mc:Choice>
        <mc:Fallback xmlns="">
          <p:graphicFrame>
            <p:nvGraphicFramePr>
              <p:cNvPr id="5" name="Table 6">
                <a:extLst>
                  <a:ext uri="{FF2B5EF4-FFF2-40B4-BE49-F238E27FC236}">
                    <a16:creationId xmlns:a16="http://schemas.microsoft.com/office/drawing/2014/main" id="{E378BFCC-5F8E-4D51-83C8-D92C47DD26E0}"/>
                  </a:ext>
                </a:extLst>
              </p:cNvPr>
              <p:cNvGraphicFramePr>
                <a:graphicFrameLocks noGrp="1"/>
              </p:cNvGraphicFramePr>
              <p:nvPr>
                <p:extLst>
                  <p:ext uri="{D42A27DB-BD31-4B8C-83A1-F6EECF244321}">
                    <p14:modId xmlns:p14="http://schemas.microsoft.com/office/powerpoint/2010/main" val="2339992474"/>
                  </p:ext>
                </p:extLst>
              </p:nvPr>
            </p:nvGraphicFramePr>
            <p:xfrm>
              <a:off x="341625" y="990600"/>
              <a:ext cx="3023552" cy="57658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2161004855"/>
                        </a:ext>
                      </a:extLst>
                    </a:gridCol>
                    <a:gridCol w="454152">
                      <a:extLst>
                        <a:ext uri="{9D8B030D-6E8A-4147-A177-3AD203B41FA5}">
                          <a16:colId xmlns:a16="http://schemas.microsoft.com/office/drawing/2014/main" val="3311007689"/>
                        </a:ext>
                      </a:extLst>
                    </a:gridCol>
                    <a:gridCol w="443738">
                      <a:extLst>
                        <a:ext uri="{9D8B030D-6E8A-4147-A177-3AD203B41FA5}">
                          <a16:colId xmlns:a16="http://schemas.microsoft.com/office/drawing/2014/main" val="2976733921"/>
                        </a:ext>
                      </a:extLst>
                    </a:gridCol>
                    <a:gridCol w="462597">
                      <a:extLst>
                        <a:ext uri="{9D8B030D-6E8A-4147-A177-3AD203B41FA5}">
                          <a16:colId xmlns:a16="http://schemas.microsoft.com/office/drawing/2014/main" val="1360373557"/>
                        </a:ext>
                      </a:extLst>
                    </a:gridCol>
                    <a:gridCol w="1219200">
                      <a:extLst>
                        <a:ext uri="{9D8B030D-6E8A-4147-A177-3AD203B41FA5}">
                          <a16:colId xmlns:a16="http://schemas.microsoft.com/office/drawing/2014/main" val="577770209"/>
                        </a:ext>
                      </a:extLst>
                    </a:gridCol>
                  </a:tblGrid>
                  <a:tr h="365760">
                    <a:tc>
                      <a:txBody>
                        <a:bodyPr/>
                        <a:lstStyle/>
                        <a:p>
                          <a:endParaRPr lang="hi-IN"/>
                        </a:p>
                      </a:txBody>
                      <a:tcPr>
                        <a:blipFill>
                          <a:blip r:embed="rId4"/>
                          <a:stretch>
                            <a:fillRect l="-1370" t="-6667" r="-583562" b="-1488333"/>
                          </a:stretch>
                        </a:blipFill>
                      </a:tcPr>
                    </a:tc>
                    <a:tc>
                      <a:txBody>
                        <a:bodyPr/>
                        <a:lstStyle/>
                        <a:p>
                          <a:endParaRPr lang="hi-IN"/>
                        </a:p>
                      </a:txBody>
                      <a:tcPr>
                        <a:blipFill>
                          <a:blip r:embed="rId4"/>
                          <a:stretch>
                            <a:fillRect l="-98667" t="-6667" r="-468000" b="-1488333"/>
                          </a:stretch>
                        </a:blipFill>
                      </a:tcPr>
                    </a:tc>
                    <a:tc>
                      <a:txBody>
                        <a:bodyPr/>
                        <a:lstStyle/>
                        <a:p>
                          <a:endParaRPr lang="hi-IN"/>
                        </a:p>
                      </a:txBody>
                      <a:tcPr>
                        <a:blipFill>
                          <a:blip r:embed="rId4"/>
                          <a:stretch>
                            <a:fillRect l="-204110" t="-6667" r="-380822" b="-1488333"/>
                          </a:stretch>
                        </a:blipFill>
                      </a:tcPr>
                    </a:tc>
                    <a:tc>
                      <a:txBody>
                        <a:bodyPr/>
                        <a:lstStyle/>
                        <a:p>
                          <a:endParaRPr lang="hi-IN"/>
                        </a:p>
                      </a:txBody>
                      <a:tcPr>
                        <a:blipFill>
                          <a:blip r:embed="rId4"/>
                          <a:stretch>
                            <a:fillRect l="-292105" t="-6667" r="-265789" b="-1488333"/>
                          </a:stretch>
                        </a:blipFill>
                      </a:tcPr>
                    </a:tc>
                    <a:tc>
                      <a:txBody>
                        <a:bodyPr/>
                        <a:lstStyle/>
                        <a:p>
                          <a:endParaRPr lang="hi-IN"/>
                        </a:p>
                      </a:txBody>
                      <a:tcPr>
                        <a:blipFill>
                          <a:blip r:embed="rId4"/>
                          <a:stretch>
                            <a:fillRect l="-149000" t="-6667" r="-1000" b="-1488333"/>
                          </a:stretch>
                        </a:blipFill>
                      </a:tcPr>
                    </a:tc>
                    <a:extLst>
                      <a:ext uri="{0D108BD9-81ED-4DB2-BD59-A6C34878D82A}">
                        <a16:rowId xmlns:a16="http://schemas.microsoft.com/office/drawing/2014/main" val="1584754356"/>
                      </a:ext>
                    </a:extLst>
                  </a:tr>
                  <a:tr h="3352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108063807"/>
                      </a:ext>
                    </a:extLst>
                  </a:tr>
                  <a:tr h="3352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-0.625</a:t>
                          </a:r>
                          <a:endParaRPr lang="hi-IN" sz="1600" dirty="0"/>
                        </a:p>
                      </a:txBody>
                      <a:tcPr/>
                    </a:tc>
                    <a:extLst>
                      <a:ext uri="{0D108BD9-81ED-4DB2-BD59-A6C34878D82A}">
                        <a16:rowId xmlns:a16="http://schemas.microsoft.com/office/drawing/2014/main" val="1139087271"/>
                      </a:ext>
                    </a:extLst>
                  </a:tr>
                  <a:tr h="3352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-1.25</a:t>
                          </a:r>
                          <a:endParaRPr lang="hi-IN" sz="1600" dirty="0"/>
                        </a:p>
                      </a:txBody>
                      <a:tcPr/>
                    </a:tc>
                    <a:extLst>
                      <a:ext uri="{0D108BD9-81ED-4DB2-BD59-A6C34878D82A}">
                        <a16:rowId xmlns:a16="http://schemas.microsoft.com/office/drawing/2014/main" val="760688517"/>
                      </a:ext>
                    </a:extLst>
                  </a:tr>
                  <a:tr h="3352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-1.875</a:t>
                          </a:r>
                          <a:endParaRPr lang="hi-IN" sz="1600" dirty="0"/>
                        </a:p>
                      </a:txBody>
                      <a:tcPr/>
                    </a:tc>
                    <a:extLst>
                      <a:ext uri="{0D108BD9-81ED-4DB2-BD59-A6C34878D82A}">
                        <a16:rowId xmlns:a16="http://schemas.microsoft.com/office/drawing/2014/main" val="1030955037"/>
                      </a:ext>
                    </a:extLst>
                  </a:tr>
                  <a:tr h="33528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-2.5</a:t>
                          </a:r>
                          <a:endParaRPr lang="hi-IN" sz="1600" dirty="0"/>
                        </a:p>
                      </a:txBody>
                      <a:tcPr/>
                    </a:tc>
                    <a:extLst>
                      <a:ext uri="{0D108BD9-81ED-4DB2-BD59-A6C34878D82A}">
                        <a16:rowId xmlns:a16="http://schemas.microsoft.com/office/drawing/2014/main" val="2280804411"/>
                      </a:ext>
                    </a:extLst>
                  </a:tr>
                  <a:tr h="33528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-3.125</a:t>
                          </a:r>
                          <a:endParaRPr lang="hi-IN" sz="1600" dirty="0"/>
                        </a:p>
                      </a:txBody>
                      <a:tcPr/>
                    </a:tc>
                    <a:extLst>
                      <a:ext uri="{0D108BD9-81ED-4DB2-BD59-A6C34878D82A}">
                        <a16:rowId xmlns:a16="http://schemas.microsoft.com/office/drawing/2014/main" val="3795879556"/>
                      </a:ext>
                    </a:extLst>
                  </a:tr>
                  <a:tr h="33528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-3.75</a:t>
                          </a:r>
                          <a:endParaRPr lang="hi-IN" sz="1600" dirty="0"/>
                        </a:p>
                      </a:txBody>
                      <a:tcPr/>
                    </a:tc>
                    <a:extLst>
                      <a:ext uri="{0D108BD9-81ED-4DB2-BD59-A6C34878D82A}">
                        <a16:rowId xmlns:a16="http://schemas.microsoft.com/office/drawing/2014/main" val="1391639465"/>
                      </a:ext>
                    </a:extLst>
                  </a:tr>
                  <a:tr h="335280">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-4.375</a:t>
                          </a:r>
                          <a:endParaRPr lang="hi-IN" sz="1600" dirty="0"/>
                        </a:p>
                      </a:txBody>
                      <a:tcPr/>
                    </a:tc>
                    <a:extLst>
                      <a:ext uri="{0D108BD9-81ED-4DB2-BD59-A6C34878D82A}">
                        <a16:rowId xmlns:a16="http://schemas.microsoft.com/office/drawing/2014/main" val="1438500244"/>
                      </a:ext>
                    </a:extLst>
                  </a:tr>
                  <a:tr h="33528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-5</a:t>
                          </a:r>
                          <a:endParaRPr lang="hi-IN" sz="1600" dirty="0"/>
                        </a:p>
                      </a:txBody>
                      <a:tcPr/>
                    </a:tc>
                    <a:extLst>
                      <a:ext uri="{0D108BD9-81ED-4DB2-BD59-A6C34878D82A}">
                        <a16:rowId xmlns:a16="http://schemas.microsoft.com/office/drawing/2014/main" val="3825312090"/>
                      </a:ext>
                    </a:extLst>
                  </a:tr>
                  <a:tr h="33528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-5.625</a:t>
                          </a:r>
                          <a:endParaRPr lang="hi-IN" sz="1600" dirty="0"/>
                        </a:p>
                      </a:txBody>
                      <a:tcPr/>
                    </a:tc>
                    <a:extLst>
                      <a:ext uri="{0D108BD9-81ED-4DB2-BD59-A6C34878D82A}">
                        <a16:rowId xmlns:a16="http://schemas.microsoft.com/office/drawing/2014/main" val="881338650"/>
                      </a:ext>
                    </a:extLst>
                  </a:tr>
                  <a:tr h="33528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-6.25</a:t>
                          </a:r>
                          <a:endParaRPr lang="hi-IN" sz="1600" dirty="0"/>
                        </a:p>
                      </a:txBody>
                      <a:tcPr/>
                    </a:tc>
                    <a:extLst>
                      <a:ext uri="{0D108BD9-81ED-4DB2-BD59-A6C34878D82A}">
                        <a16:rowId xmlns:a16="http://schemas.microsoft.com/office/drawing/2014/main" val="3801750140"/>
                      </a:ext>
                    </a:extLst>
                  </a:tr>
                  <a:tr h="33528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-6.875</a:t>
                          </a:r>
                          <a:endParaRPr lang="hi-IN" sz="1600" dirty="0"/>
                        </a:p>
                      </a:txBody>
                      <a:tcPr/>
                    </a:tc>
                    <a:extLst>
                      <a:ext uri="{0D108BD9-81ED-4DB2-BD59-A6C34878D82A}">
                        <a16:rowId xmlns:a16="http://schemas.microsoft.com/office/drawing/2014/main" val="2708085159"/>
                      </a:ext>
                    </a:extLst>
                  </a:tr>
                  <a:tr h="33528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-7.5</a:t>
                          </a:r>
                          <a:endParaRPr lang="hi-IN" sz="1600" dirty="0"/>
                        </a:p>
                      </a:txBody>
                      <a:tcPr/>
                    </a:tc>
                    <a:extLst>
                      <a:ext uri="{0D108BD9-81ED-4DB2-BD59-A6C34878D82A}">
                        <a16:rowId xmlns:a16="http://schemas.microsoft.com/office/drawing/2014/main" val="1330354507"/>
                      </a:ext>
                    </a:extLst>
                  </a:tr>
                  <a:tr h="33528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-8.125</a:t>
                          </a:r>
                          <a:endParaRPr lang="hi-IN" sz="1600" dirty="0"/>
                        </a:p>
                      </a:txBody>
                      <a:tcPr/>
                    </a:tc>
                    <a:extLst>
                      <a:ext uri="{0D108BD9-81ED-4DB2-BD59-A6C34878D82A}">
                        <a16:rowId xmlns:a16="http://schemas.microsoft.com/office/drawing/2014/main" val="2519088118"/>
                      </a:ext>
                    </a:extLst>
                  </a:tr>
                  <a:tr h="33528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-8.75</a:t>
                          </a:r>
                          <a:endParaRPr lang="hi-IN" sz="1600" dirty="0"/>
                        </a:p>
                      </a:txBody>
                      <a:tcPr/>
                    </a:tc>
                    <a:extLst>
                      <a:ext uri="{0D108BD9-81ED-4DB2-BD59-A6C34878D82A}">
                        <a16:rowId xmlns:a16="http://schemas.microsoft.com/office/drawing/2014/main" val="222723971"/>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-9.375</a:t>
                          </a:r>
                          <a:endParaRPr lang="hi-IN" sz="1600" dirty="0"/>
                        </a:p>
                      </a:txBody>
                      <a:tcPr/>
                    </a:tc>
                    <a:extLst>
                      <a:ext uri="{0D108BD9-81ED-4DB2-BD59-A6C34878D82A}">
                        <a16:rowId xmlns:a16="http://schemas.microsoft.com/office/drawing/2014/main" val="1951881526"/>
                      </a:ext>
                    </a:extLst>
                  </a:tr>
                </a:tbl>
              </a:graphicData>
            </a:graphic>
          </p:graphicFrame>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B8E19010-9BA3-417D-9E47-140742E0881A}"/>
                  </a:ext>
                </a:extLst>
              </p:cNvPr>
              <p:cNvSpPr txBox="1"/>
              <p:nvPr/>
            </p:nvSpPr>
            <p:spPr>
              <a:xfrm>
                <a:off x="3441225" y="2828227"/>
                <a:ext cx="530955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𝐶</m:t>
                          </m:r>
                        </m:sub>
                      </m:sSub>
                      <m:r>
                        <a:rPr lang="en-US" b="0" i="1" smtClean="0">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b="0" i="1" smtClean="0">
                              <a:latin typeface="Cambria Math" panose="02040503050406030204" pitchFamily="18" charset="0"/>
                            </a:rPr>
                            <m:t>𝐷</m:t>
                          </m:r>
                        </m:sub>
                      </m:sSub>
                      <m:r>
                        <a:rPr lang="en-US" b="0" i="1" smtClean="0">
                          <a:latin typeface="Cambria Math" panose="02040503050406030204" pitchFamily="18" charset="0"/>
                        </a:rPr>
                        <m:t>= +5</m:t>
                      </m:r>
                      <m:r>
                        <a:rPr lang="en-US" b="0" i="1"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𝑙𝑜𝑔𝑖𝑐</m:t>
                      </m:r>
                      <m:r>
                        <a:rPr lang="en-US" i="1">
                          <a:latin typeface="Cambria Math" panose="02040503050406030204" pitchFamily="18" charset="0"/>
                        </a:rPr>
                        <m:t> 1), </m:t>
                      </m:r>
                      <m:r>
                        <a:rPr lang="en-US" b="0" i="1" smtClean="0">
                          <a:latin typeface="Cambria Math" panose="02040503050406030204" pitchFamily="18" charset="0"/>
                        </a:rPr>
                        <m:t>𝑜𝑟</m:t>
                      </m:r>
                      <m:r>
                        <a:rPr lang="en-US" b="0" i="1" smtClean="0">
                          <a:latin typeface="Cambria Math" panose="02040503050406030204" pitchFamily="18" charset="0"/>
                        </a:rPr>
                        <m:t> 0</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𝑙𝑜𝑔𝑖𝑐</m:t>
                      </m:r>
                      <m:r>
                        <a:rPr lang="en-US" b="0" i="1" smtClean="0">
                          <a:latin typeface="Cambria Math" panose="02040503050406030204" pitchFamily="18" charset="0"/>
                        </a:rPr>
                        <m:t> 0)</m:t>
                      </m:r>
                    </m:oMath>
                  </m:oMathPara>
                </a14:m>
                <a:endParaRPr lang="hi-IN" dirty="0"/>
              </a:p>
            </p:txBody>
          </p:sp>
        </mc:Choice>
        <mc:Fallback xmlns="">
          <p:sp>
            <p:nvSpPr>
              <p:cNvPr id="29" name="TextBox 28">
                <a:extLst>
                  <a:ext uri="{FF2B5EF4-FFF2-40B4-BE49-F238E27FC236}">
                    <a16:creationId xmlns:a16="http://schemas.microsoft.com/office/drawing/2014/main" id="{B8E19010-9BA3-417D-9E47-140742E0881A}"/>
                  </a:ext>
                </a:extLst>
              </p:cNvPr>
              <p:cNvSpPr txBox="1">
                <a:spLocks noRot="1" noChangeAspect="1" noMove="1" noResize="1" noEditPoints="1" noAdjustHandles="1" noChangeArrowheads="1" noChangeShapeType="1" noTextEdit="1"/>
              </p:cNvSpPr>
              <p:nvPr/>
            </p:nvSpPr>
            <p:spPr>
              <a:xfrm>
                <a:off x="3441225" y="2828227"/>
                <a:ext cx="5309550" cy="369332"/>
              </a:xfrm>
              <a:prstGeom prst="rect">
                <a:avLst/>
              </a:prstGeom>
              <a:blipFill>
                <a:blip r:embed="rId5"/>
                <a:stretch>
                  <a:fillRect b="-13115"/>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DE477971-06F6-483A-91A2-6EBCDD37F69C}"/>
                  </a:ext>
                </a:extLst>
              </p:cNvPr>
              <p:cNvSpPr txBox="1"/>
              <p:nvPr/>
            </p:nvSpPr>
            <p:spPr>
              <a:xfrm>
                <a:off x="3433119" y="3291110"/>
                <a:ext cx="2179699" cy="369332"/>
              </a:xfrm>
              <a:prstGeom prst="rect">
                <a:avLst/>
              </a:prstGeom>
              <a:noFill/>
            </p:spPr>
            <p:txBody>
              <a:bodyPr wrap="none" rtlCol="0">
                <a:spAutoFit/>
              </a:bodyPr>
              <a:lstStyle/>
              <a:p>
                <a:r>
                  <a:rPr lang="en-US" dirty="0"/>
                  <a:t>Step-size: -</a:t>
                </a:r>
                <a14:m>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.625 </m:t>
                    </m:r>
                    <m:r>
                      <a:rPr lang="en-US" b="0" i="1" smtClean="0">
                        <a:latin typeface="Cambria Math" panose="02040503050406030204" pitchFamily="18" charset="0"/>
                      </a:rPr>
                      <m:t>𝑉</m:t>
                    </m:r>
                  </m:oMath>
                </a14:m>
                <a:endParaRPr lang="hi-IN" dirty="0"/>
              </a:p>
            </p:txBody>
          </p:sp>
        </mc:Choice>
        <mc:Fallback xmlns="">
          <p:sp>
            <p:nvSpPr>
              <p:cNvPr id="8" name="TextBox 7">
                <a:extLst>
                  <a:ext uri="{FF2B5EF4-FFF2-40B4-BE49-F238E27FC236}">
                    <a16:creationId xmlns:a16="http://schemas.microsoft.com/office/drawing/2014/main" id="{DE477971-06F6-483A-91A2-6EBCDD37F69C}"/>
                  </a:ext>
                </a:extLst>
              </p:cNvPr>
              <p:cNvSpPr txBox="1">
                <a:spLocks noRot="1" noChangeAspect="1" noMove="1" noResize="1" noEditPoints="1" noAdjustHandles="1" noChangeArrowheads="1" noChangeShapeType="1" noTextEdit="1"/>
              </p:cNvSpPr>
              <p:nvPr/>
            </p:nvSpPr>
            <p:spPr>
              <a:xfrm>
                <a:off x="3433119" y="3291110"/>
                <a:ext cx="2179699" cy="369332"/>
              </a:xfrm>
              <a:prstGeom prst="rect">
                <a:avLst/>
              </a:prstGeom>
              <a:blipFill>
                <a:blip r:embed="rId6"/>
                <a:stretch>
                  <a:fillRect l="-2235" t="-10000" b="-2666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6A0E08EA-80A0-4068-B497-A03C8104CE98}"/>
                  </a:ext>
                </a:extLst>
              </p:cNvPr>
              <p:cNvSpPr txBox="1"/>
              <p:nvPr/>
            </p:nvSpPr>
            <p:spPr>
              <a:xfrm>
                <a:off x="6330058" y="3247843"/>
                <a:ext cx="2239716" cy="485197"/>
              </a:xfrm>
              <a:prstGeom prst="rect">
                <a:avLst/>
              </a:prstGeom>
              <a:noFill/>
            </p:spPr>
            <p:txBody>
              <a:bodyPr wrap="none" rtlCol="0">
                <a:spAutoFit/>
              </a:bodyPr>
              <a:lstStyle/>
              <a:p>
                <a:r>
                  <a:rPr lang="en-US" dirty="0"/>
                  <a:t>Resolution: </a:t>
                </a:r>
                <a14:m>
                  <m:oMath xmlns:m="http://schemas.openxmlformats.org/officeDocument/2006/math">
                    <m:f>
                      <m:fPr>
                        <m:ctrlPr>
                          <a:rPr lang="en-US" b="0" i="1" smtClean="0">
                            <a:latin typeface="Cambria Math"/>
                          </a:rPr>
                        </m:ctrlPr>
                      </m:fPr>
                      <m:num>
                        <m:r>
                          <a:rPr lang="en-US" i="1" smtClean="0">
                            <a:latin typeface="Cambria Math" panose="02040503050406030204" pitchFamily="18" charset="0"/>
                          </a:rPr>
                          <m:t>1</m:t>
                        </m:r>
                      </m:num>
                      <m:den>
                        <m:r>
                          <a:rPr lang="en-US" b="0" i="1" smtClean="0">
                            <a:latin typeface="Cambria Math" panose="02040503050406030204" pitchFamily="18" charset="0"/>
                          </a:rPr>
                          <m:t>15</m:t>
                        </m:r>
                      </m:den>
                    </m:f>
                  </m:oMath>
                </a14:m>
                <a:r>
                  <a:rPr lang="en-US" dirty="0"/>
                  <a:t> ; 4-bit</a:t>
                </a:r>
                <a:endParaRPr lang="hi-IN" dirty="0"/>
              </a:p>
            </p:txBody>
          </p:sp>
        </mc:Choice>
        <mc:Fallback xmlns="">
          <p:sp>
            <p:nvSpPr>
              <p:cNvPr id="30" name="TextBox 29">
                <a:extLst>
                  <a:ext uri="{FF2B5EF4-FFF2-40B4-BE49-F238E27FC236}">
                    <a16:creationId xmlns:a16="http://schemas.microsoft.com/office/drawing/2014/main" id="{6A0E08EA-80A0-4068-B497-A03C8104CE98}"/>
                  </a:ext>
                </a:extLst>
              </p:cNvPr>
              <p:cNvSpPr txBox="1">
                <a:spLocks noRot="1" noChangeAspect="1" noMove="1" noResize="1" noEditPoints="1" noAdjustHandles="1" noChangeArrowheads="1" noChangeShapeType="1" noTextEdit="1"/>
              </p:cNvSpPr>
              <p:nvPr/>
            </p:nvSpPr>
            <p:spPr>
              <a:xfrm>
                <a:off x="6330058" y="3247843"/>
                <a:ext cx="2239716" cy="485197"/>
              </a:xfrm>
              <a:prstGeom prst="rect">
                <a:avLst/>
              </a:prstGeom>
              <a:blipFill>
                <a:blip r:embed="rId7"/>
                <a:stretch>
                  <a:fillRect l="-2174" r="-1902" b="-7595"/>
                </a:stretch>
              </a:blipFill>
            </p:spPr>
            <p:txBody>
              <a:bodyPr/>
              <a:lstStyle/>
              <a:p>
                <a:r>
                  <a:rPr lang="hi-IN">
                    <a:noFill/>
                  </a:rPr>
                  <a:t> </a:t>
                </a:r>
              </a:p>
            </p:txBody>
          </p:sp>
        </mc:Fallback>
      </mc:AlternateContent>
      <p:sp>
        <p:nvSpPr>
          <p:cNvPr id="31" name="TextBox 30">
            <a:extLst>
              <a:ext uri="{FF2B5EF4-FFF2-40B4-BE49-F238E27FC236}">
                <a16:creationId xmlns:a16="http://schemas.microsoft.com/office/drawing/2014/main" xmlns="" id="{70A82107-4368-4545-8B2F-36DD0AD93138}"/>
              </a:ext>
            </a:extLst>
          </p:cNvPr>
          <p:cNvSpPr txBox="1"/>
          <p:nvPr/>
        </p:nvSpPr>
        <p:spPr>
          <a:xfrm>
            <a:off x="3810000" y="3783324"/>
            <a:ext cx="4572000" cy="2862322"/>
          </a:xfrm>
          <a:prstGeom prst="rect">
            <a:avLst/>
          </a:prstGeom>
          <a:noFill/>
          <a:ln w="38100">
            <a:solidFill>
              <a:schemeClr val="tx1"/>
            </a:solidFill>
            <a:prstDash val="sysDash"/>
          </a:ln>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Drawbacks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requires a very precise value of resistors.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impractical for higher-order DACs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stability of the device is resistor-dependent </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a simple assembly.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a fast conversion speed.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Simple conversion circuit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9654BE84-DD9E-47F2-9288-21FACEA18BF1}"/>
                  </a:ext>
                </a:extLst>
              </p:cNvPr>
              <p:cNvSpPr txBox="1"/>
              <p:nvPr/>
            </p:nvSpPr>
            <p:spPr>
              <a:xfrm>
                <a:off x="6803711" y="1767312"/>
                <a:ext cx="1889235" cy="484172"/>
              </a:xfrm>
              <a:prstGeom prst="rect">
                <a:avLst/>
              </a:prstGeom>
              <a:noFill/>
            </p:spPr>
            <p:txBody>
              <a:bodyPr wrap="none" rtlCol="0">
                <a:spAutoFit/>
              </a:bodyPr>
              <a:lstStyle/>
              <a:p>
                <a:r>
                  <a:rPr lang="en-US" dirty="0"/>
                  <a:t>Resolution : </a:t>
                </a:r>
                <a14:m>
                  <m:oMath xmlns:m="http://schemas.openxmlformats.org/officeDocument/2006/math">
                    <m:f>
                      <m:fPr>
                        <m:ctrlPr>
                          <a:rPr lang="en-US" i="1" smtClean="0">
                            <a:latin typeface="Cambria Math"/>
                          </a:rPr>
                        </m:ctrlPr>
                      </m:fPr>
                      <m:num>
                        <m:r>
                          <a:rPr lang="en-US" i="1" smtClean="0">
                            <a:latin typeface="Cambria Math" panose="02040503050406030204" pitchFamily="18" charset="0"/>
                          </a:rPr>
                          <m:t>1</m:t>
                        </m:r>
                      </m:num>
                      <m:den>
                        <m:sSup>
                          <m:sSupPr>
                            <m:ctrlPr>
                              <a:rPr lang="en-US" i="1" smtClean="0">
                                <a:latin typeface="Cambria Math"/>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m:t>
                        </m:r>
                      </m:den>
                    </m:f>
                  </m:oMath>
                </a14:m>
                <a:endParaRPr lang="hi-IN" dirty="0"/>
              </a:p>
            </p:txBody>
          </p:sp>
        </mc:Choice>
        <mc:Fallback xmlns="">
          <p:sp>
            <p:nvSpPr>
              <p:cNvPr id="14" name="TextBox 13">
                <a:extLst>
                  <a:ext uri="{FF2B5EF4-FFF2-40B4-BE49-F238E27FC236}">
                    <a16:creationId xmlns:a16="http://schemas.microsoft.com/office/drawing/2014/main" id="{9654BE84-DD9E-47F2-9288-21FACEA18BF1}"/>
                  </a:ext>
                </a:extLst>
              </p:cNvPr>
              <p:cNvSpPr txBox="1">
                <a:spLocks noRot="1" noChangeAspect="1" noMove="1" noResize="1" noEditPoints="1" noAdjustHandles="1" noChangeArrowheads="1" noChangeShapeType="1" noTextEdit="1"/>
              </p:cNvSpPr>
              <p:nvPr/>
            </p:nvSpPr>
            <p:spPr>
              <a:xfrm>
                <a:off x="6803711" y="1767312"/>
                <a:ext cx="1889235" cy="484172"/>
              </a:xfrm>
              <a:prstGeom prst="rect">
                <a:avLst/>
              </a:prstGeom>
              <a:blipFill>
                <a:blip r:embed="rId8"/>
                <a:stretch>
                  <a:fillRect l="-2581" b="-7595"/>
                </a:stretch>
              </a:blipFill>
            </p:spPr>
            <p:txBody>
              <a:bodyPr/>
              <a:lstStyle/>
              <a:p>
                <a:r>
                  <a:rPr lang="hi-IN">
                    <a:noFill/>
                  </a:rPr>
                  <a:t> </a:t>
                </a:r>
              </a:p>
            </p:txBody>
          </p:sp>
        </mc:Fallback>
      </mc:AlternateContent>
    </p:spTree>
    <p:extLst>
      <p:ext uri="{BB962C8B-B14F-4D97-AF65-F5344CB8AC3E}">
        <p14:creationId xmlns:p14="http://schemas.microsoft.com/office/powerpoint/2010/main" val="2398909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8" name="TextBox 7">
            <a:extLst>
              <a:ext uri="{FF2B5EF4-FFF2-40B4-BE49-F238E27FC236}">
                <a16:creationId xmlns:a16="http://schemas.microsoft.com/office/drawing/2014/main" xmlns="" id="{DE477971-06F6-483A-91A2-6EBCDD37F69C}"/>
              </a:ext>
            </a:extLst>
          </p:cNvPr>
          <p:cNvSpPr txBox="1"/>
          <p:nvPr/>
        </p:nvSpPr>
        <p:spPr>
          <a:xfrm>
            <a:off x="160439" y="1618552"/>
            <a:ext cx="8526361"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R-2R Ladder type DAC: </a:t>
            </a:r>
            <a:r>
              <a:rPr lang="en-US" dirty="0">
                <a:latin typeface="Times New Roman" panose="02020603050405020304" pitchFamily="18" charset="0"/>
                <a:cs typeface="Times New Roman" panose="02020603050405020304" pitchFamily="18" charset="0"/>
              </a:rPr>
              <a:t>It uses only two values of (precision) resistors </a:t>
            </a:r>
            <a:r>
              <a:rPr lang="en-US" b="0" i="0" dirty="0">
                <a:effectLst/>
                <a:latin typeface="Times New Roman" panose="02020603050405020304" pitchFamily="18" charset="0"/>
                <a:cs typeface="Times New Roman" panose="02020603050405020304" pitchFamily="18" charset="0"/>
              </a:rPr>
              <a:t>to convert a digital binary number into an analog output signal </a:t>
            </a:r>
            <a:r>
              <a:rPr lang="en-US" dirty="0">
                <a:latin typeface="Times New Roman" panose="02020603050405020304" pitchFamily="18" charset="0"/>
                <a:cs typeface="Times New Roman" panose="02020603050405020304" pitchFamily="18" charset="0"/>
              </a:rPr>
              <a:t>proportional to the digital number's value</a:t>
            </a:r>
            <a:r>
              <a:rPr lang="en-US" b="0" i="0" dirty="0">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ladder-like configuration</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Long strings of parallel and series-connected resistors acting as interconnected voltage dividers along their length, </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and whose output voltage depends only on the interaction of the input voltages with each other</a:t>
            </a:r>
            <a:endParaRPr lang="hi-IN" dirty="0">
              <a:latin typeface="Times New Roman" panose="02020603050405020304" pitchFamily="18" charset="0"/>
            </a:endParaRPr>
          </a:p>
        </p:txBody>
      </p:sp>
      <p:pic>
        <p:nvPicPr>
          <p:cNvPr id="1026" name="Picture 2" descr="R-2R DAC">
            <a:extLst>
              <a:ext uri="{FF2B5EF4-FFF2-40B4-BE49-F238E27FC236}">
                <a16:creationId xmlns:a16="http://schemas.microsoft.com/office/drawing/2014/main" xmlns="" id="{BA24AEE7-F5E9-480D-B868-88F9C1941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947953"/>
            <a:ext cx="5268403"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88440"/>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A/D and D/A Converters</a:t>
            </a:r>
            <a:endParaRPr lang="en-US" altLang="en-US" sz="3500" dirty="0">
              <a:solidFill>
                <a:srgbClr val="000000"/>
              </a:solidFill>
              <a:latin typeface="Arial" panose="020B0604020202020204" pitchFamily="34" charset="0"/>
            </a:endParaRPr>
          </a:p>
        </p:txBody>
      </p:sp>
      <p:sp>
        <p:nvSpPr>
          <p:cNvPr id="7" name="TextBox 6">
            <a:extLst>
              <a:ext uri="{FF2B5EF4-FFF2-40B4-BE49-F238E27FC236}">
                <a16:creationId xmlns:a16="http://schemas.microsoft.com/office/drawing/2014/main" xmlns="" id="{CECFA90A-B4FF-4E41-A8CF-3AC6880ADC8A}"/>
              </a:ext>
            </a:extLst>
          </p:cNvPr>
          <p:cNvSpPr txBox="1"/>
          <p:nvPr/>
        </p:nvSpPr>
        <p:spPr>
          <a:xfrm>
            <a:off x="12970" y="1386319"/>
            <a:ext cx="8759825" cy="646331"/>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Let us consider the digital data </a:t>
            </a:r>
            <a:r>
              <a:rPr lang="en-US" dirty="0">
                <a:effectLst/>
                <a:latin typeface="Times New Roman" panose="02020603050405020304" pitchFamily="18" charset="0"/>
                <a:cs typeface="Times New Roman" panose="02020603050405020304" pitchFamily="18" charset="0"/>
              </a:rPr>
              <a:t> D</a:t>
            </a:r>
            <a:r>
              <a:rPr lang="en-US" baseline="-25000" dirty="0">
                <a:effectLst/>
                <a:latin typeface="Times New Roman" panose="02020603050405020304" pitchFamily="18" charset="0"/>
                <a:cs typeface="Times New Roman" panose="02020603050405020304" pitchFamily="18" charset="0"/>
              </a:rPr>
              <a:t>3</a:t>
            </a:r>
            <a:r>
              <a:rPr lang="en-US" dirty="0">
                <a:effectLst/>
                <a:latin typeface="Times New Roman" panose="02020603050405020304" pitchFamily="18" charset="0"/>
                <a:cs typeface="Times New Roman" panose="02020603050405020304" pitchFamily="18" charset="0"/>
              </a:rPr>
              <a:t>D</a:t>
            </a:r>
            <a:r>
              <a:rPr lang="en-US" baseline="-25000" dirty="0">
                <a:effectLst/>
                <a:latin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cs typeface="Times New Roman" panose="02020603050405020304" pitchFamily="18" charset="0"/>
              </a:rPr>
              <a:t>D</a:t>
            </a:r>
            <a:r>
              <a:rPr lang="en-US" baseline="-25000" dirty="0">
                <a:effectLst/>
                <a:latin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cs typeface="Times New Roman" panose="02020603050405020304" pitchFamily="18" charset="0"/>
              </a:rPr>
              <a:t>D</a:t>
            </a:r>
            <a:r>
              <a:rPr lang="en-US" baseline="-25000" dirty="0">
                <a:effectLst/>
                <a:latin typeface="Times New Roman" panose="02020603050405020304" pitchFamily="18" charset="0"/>
                <a:cs typeface="Times New Roman" panose="02020603050405020304" pitchFamily="18" charset="0"/>
              </a:rPr>
              <a:t>0</a:t>
            </a:r>
            <a:r>
              <a:rPr lang="en-US" b="0" i="0" dirty="0">
                <a:effectLst/>
                <a:latin typeface="Times New Roman" panose="02020603050405020304" pitchFamily="18" charset="0"/>
                <a:cs typeface="Times New Roman" panose="02020603050405020304" pitchFamily="18" charset="0"/>
              </a:rPr>
              <a:t>= ABCD=1000 is applied to the DAC, then Thevenin’s equivalent circuit reduction is shown below.</a:t>
            </a:r>
            <a:endParaRPr lang="hi-IN" dirty="0">
              <a:latin typeface="Times New Roman" panose="02020603050405020304" pitchFamily="18" charset="0"/>
            </a:endParaRPr>
          </a:p>
        </p:txBody>
      </p:sp>
      <p:pic>
        <p:nvPicPr>
          <p:cNvPr id="4" name="Picture 3">
            <a:extLst>
              <a:ext uri="{FF2B5EF4-FFF2-40B4-BE49-F238E27FC236}">
                <a16:creationId xmlns:a16="http://schemas.microsoft.com/office/drawing/2014/main" xmlns="" id="{D8CD2AFD-C07E-465B-8B8E-90492FD2B31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1371600" y="2133599"/>
            <a:ext cx="6172200" cy="4260063"/>
          </a:xfrm>
          <a:prstGeom prst="rect">
            <a:avLst/>
          </a:prstGeom>
        </p:spPr>
      </p:pic>
    </p:spTree>
    <p:extLst>
      <p:ext uri="{BB962C8B-B14F-4D97-AF65-F5344CB8AC3E}">
        <p14:creationId xmlns:p14="http://schemas.microsoft.com/office/powerpoint/2010/main" val="324356548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46"/>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2.xml><?xml version="1.0" encoding="utf-8"?>
<p:tagLst xmlns:a="http://schemas.openxmlformats.org/drawingml/2006/main" xmlns:r="http://schemas.openxmlformats.org/officeDocument/2006/relationships" xmlns:p="http://schemas.openxmlformats.org/presentationml/2006/main">
  <p:tag name="AS_UNIQUEID" val="46"/>
</p:tagLst>
</file>

<file path=ppt/tags/tag13.xml><?xml version="1.0" encoding="utf-8"?>
<p:tagLst xmlns:a="http://schemas.openxmlformats.org/drawingml/2006/main" xmlns:r="http://schemas.openxmlformats.org/officeDocument/2006/relationships" xmlns:p="http://schemas.openxmlformats.org/presentationml/2006/main">
  <p:tag name="AS_UNIQUEID" val="46"/>
</p:tagLst>
</file>

<file path=ppt/tags/tag14.xml><?xml version="1.0" encoding="utf-8"?>
<p:tagLst xmlns:a="http://schemas.openxmlformats.org/drawingml/2006/main" xmlns:r="http://schemas.openxmlformats.org/officeDocument/2006/relationships" xmlns:p="http://schemas.openxmlformats.org/presentationml/2006/main">
  <p:tag name="AS_UNIQUEID" val="46"/>
</p:tagLst>
</file>

<file path=ppt/tags/tag15.xml><?xml version="1.0" encoding="utf-8"?>
<p:tagLst xmlns:a="http://schemas.openxmlformats.org/drawingml/2006/main" xmlns:r="http://schemas.openxmlformats.org/officeDocument/2006/relationships" xmlns:p="http://schemas.openxmlformats.org/presentationml/2006/main">
  <p:tag name="AS_UNIQUEID" val="46"/>
</p:tagLst>
</file>

<file path=ppt/tags/tag16.xml><?xml version="1.0" encoding="utf-8"?>
<p:tagLst xmlns:a="http://schemas.openxmlformats.org/drawingml/2006/main" xmlns:r="http://schemas.openxmlformats.org/officeDocument/2006/relationships" xmlns:p="http://schemas.openxmlformats.org/presentationml/2006/main">
  <p:tag name="AS_UNIQUEID" val="46"/>
</p:tagLst>
</file>

<file path=ppt/tags/tag17.xml><?xml version="1.0" encoding="utf-8"?>
<p:tagLst xmlns:a="http://schemas.openxmlformats.org/drawingml/2006/main" xmlns:r="http://schemas.openxmlformats.org/officeDocument/2006/relationships" xmlns:p="http://schemas.openxmlformats.org/presentationml/2006/main">
  <p:tag name="AS_UNIQUEID" val="46"/>
</p:tagLst>
</file>

<file path=ppt/tags/tag18.xml><?xml version="1.0" encoding="utf-8"?>
<p:tagLst xmlns:a="http://schemas.openxmlformats.org/drawingml/2006/main" xmlns:r="http://schemas.openxmlformats.org/officeDocument/2006/relationships" xmlns:p="http://schemas.openxmlformats.org/presentationml/2006/main">
  <p:tag name="AS_UNIQUEID" val="46"/>
</p:tagLst>
</file>

<file path=ppt/tags/tag19.xml><?xml version="1.0" encoding="utf-8"?>
<p:tagLst xmlns:a="http://schemas.openxmlformats.org/drawingml/2006/main" xmlns:r="http://schemas.openxmlformats.org/officeDocument/2006/relationships" xmlns:p="http://schemas.openxmlformats.org/presentationml/2006/main">
  <p:tag name="AS_UNIQUEID" val="46"/>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46"/>
</p:tagLst>
</file>

<file path=ppt/tags/tag21.xml><?xml version="1.0" encoding="utf-8"?>
<p:tagLst xmlns:a="http://schemas.openxmlformats.org/drawingml/2006/main" xmlns:r="http://schemas.openxmlformats.org/officeDocument/2006/relationships" xmlns:p="http://schemas.openxmlformats.org/presentationml/2006/main">
  <p:tag name="AS_UNIQUEID" val="46"/>
</p:tagLst>
</file>

<file path=ppt/tags/tag22.xml><?xml version="1.0" encoding="utf-8"?>
<p:tagLst xmlns:a="http://schemas.openxmlformats.org/drawingml/2006/main" xmlns:r="http://schemas.openxmlformats.org/officeDocument/2006/relationships" xmlns:p="http://schemas.openxmlformats.org/presentationml/2006/main">
  <p:tag name="AS_UNIQUEID" val="46"/>
</p:tagLst>
</file>

<file path=ppt/tags/tag23.xml><?xml version="1.0" encoding="utf-8"?>
<p:tagLst xmlns:a="http://schemas.openxmlformats.org/drawingml/2006/main" xmlns:r="http://schemas.openxmlformats.org/officeDocument/2006/relationships" xmlns:p="http://schemas.openxmlformats.org/presentationml/2006/main">
  <p:tag name="AS_UNIQUEID" val="46"/>
</p:tagLst>
</file>

<file path=ppt/tags/tag24.xml><?xml version="1.0" encoding="utf-8"?>
<p:tagLst xmlns:a="http://schemas.openxmlformats.org/drawingml/2006/main" xmlns:r="http://schemas.openxmlformats.org/officeDocument/2006/relationships" xmlns:p="http://schemas.openxmlformats.org/presentationml/2006/main">
  <p:tag name="AS_UNIQUEID" val="46"/>
</p:tagLst>
</file>

<file path=ppt/tags/tag25.xml><?xml version="1.0" encoding="utf-8"?>
<p:tagLst xmlns:a="http://schemas.openxmlformats.org/drawingml/2006/main" xmlns:r="http://schemas.openxmlformats.org/officeDocument/2006/relationships" xmlns:p="http://schemas.openxmlformats.org/presentationml/2006/main">
  <p:tag name="AS_UNIQUEID" val="46"/>
</p:tagLst>
</file>

<file path=ppt/tags/tag26.xml><?xml version="1.0" encoding="utf-8"?>
<p:tagLst xmlns:a="http://schemas.openxmlformats.org/drawingml/2006/main" xmlns:r="http://schemas.openxmlformats.org/officeDocument/2006/relationships" xmlns:p="http://schemas.openxmlformats.org/presentationml/2006/main">
  <p:tag name="AS_UNIQUEID" val="46"/>
</p:tagLst>
</file>

<file path=ppt/tags/tag27.xml><?xml version="1.0" encoding="utf-8"?>
<p:tagLst xmlns:a="http://schemas.openxmlformats.org/drawingml/2006/main" xmlns:r="http://schemas.openxmlformats.org/officeDocument/2006/relationships" xmlns:p="http://schemas.openxmlformats.org/presentationml/2006/main">
  <p:tag name="AS_UNIQUEID" val="46"/>
</p:tagLst>
</file>

<file path=ppt/tags/tag28.xml><?xml version="1.0" encoding="utf-8"?>
<p:tagLst xmlns:a="http://schemas.openxmlformats.org/drawingml/2006/main" xmlns:r="http://schemas.openxmlformats.org/officeDocument/2006/relationships" xmlns:p="http://schemas.openxmlformats.org/presentationml/2006/main">
  <p:tag name="AS_UNIQUEID" val="46"/>
</p:tagLst>
</file>

<file path=ppt/tags/tag29.xml><?xml version="1.0" encoding="utf-8"?>
<p:tagLst xmlns:a="http://schemas.openxmlformats.org/drawingml/2006/main" xmlns:r="http://schemas.openxmlformats.org/officeDocument/2006/relationships" xmlns:p="http://schemas.openxmlformats.org/presentationml/2006/main">
  <p:tag name="AS_UNIQUEID" val="46"/>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46"/>
</p:tagLst>
</file>

<file path=ppt/tags/tag31.xml><?xml version="1.0" encoding="utf-8"?>
<p:tagLst xmlns:a="http://schemas.openxmlformats.org/drawingml/2006/main" xmlns:r="http://schemas.openxmlformats.org/officeDocument/2006/relationships" xmlns:p="http://schemas.openxmlformats.org/presentationml/2006/main">
  <p:tag name="AS_UNIQUEID" val="46"/>
</p:tagLst>
</file>

<file path=ppt/tags/tag32.xml><?xml version="1.0" encoding="utf-8"?>
<p:tagLst xmlns:a="http://schemas.openxmlformats.org/drawingml/2006/main" xmlns:r="http://schemas.openxmlformats.org/officeDocument/2006/relationships" xmlns:p="http://schemas.openxmlformats.org/presentationml/2006/main">
  <p:tag name="AS_UNIQUEID" val="46"/>
</p:tagLst>
</file>

<file path=ppt/tags/tag33.xml><?xml version="1.0" encoding="utf-8"?>
<p:tagLst xmlns:a="http://schemas.openxmlformats.org/drawingml/2006/main" xmlns:r="http://schemas.openxmlformats.org/officeDocument/2006/relationships" xmlns:p="http://schemas.openxmlformats.org/presentationml/2006/main">
  <p:tag name="AS_UNIQUEID" val="46"/>
</p:tagLst>
</file>

<file path=ppt/tags/tag34.xml><?xml version="1.0" encoding="utf-8"?>
<p:tagLst xmlns:a="http://schemas.openxmlformats.org/drawingml/2006/main" xmlns:r="http://schemas.openxmlformats.org/officeDocument/2006/relationships" xmlns:p="http://schemas.openxmlformats.org/presentationml/2006/main">
  <p:tag name="AS_UNIQUEID" val="46"/>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ags/tag7.xml><?xml version="1.0" encoding="utf-8"?>
<p:tagLst xmlns:a="http://schemas.openxmlformats.org/drawingml/2006/main" xmlns:r="http://schemas.openxmlformats.org/officeDocument/2006/relationships" xmlns:p="http://schemas.openxmlformats.org/presentationml/2006/main">
  <p:tag name="AS_UNIQUEID" val="46"/>
</p:tagLst>
</file>

<file path=ppt/tags/tag8.xml><?xml version="1.0" encoding="utf-8"?>
<p:tagLst xmlns:a="http://schemas.openxmlformats.org/drawingml/2006/main" xmlns:r="http://schemas.openxmlformats.org/officeDocument/2006/relationships" xmlns:p="http://schemas.openxmlformats.org/presentationml/2006/main">
  <p:tag name="AS_UNIQUEID" val="47"/>
</p:tagLst>
</file>

<file path=ppt/tags/tag9.xml><?xml version="1.0" encoding="utf-8"?>
<p:tagLst xmlns:a="http://schemas.openxmlformats.org/drawingml/2006/main" xmlns:r="http://schemas.openxmlformats.org/officeDocument/2006/relationships" xmlns:p="http://schemas.openxmlformats.org/presentationml/2006/main">
  <p:tag name="AS_UNIQUEID" val="48"/>
</p:tagLst>
</file>

<file path=ppt/theme/theme1.xml><?xml version="1.0" encoding="utf-8"?>
<a:theme xmlns:a="http://schemas.openxmlformats.org/drawingml/2006/main" name="Slid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12927</TotalTime>
  <Words>2162</Words>
  <Application>Microsoft Office PowerPoint</Application>
  <PresentationFormat>On-screen Show (4:3)</PresentationFormat>
  <Paragraphs>393</Paragraphs>
  <Slides>27</Slides>
  <Notes>3</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Slide_3</vt:lpstr>
      <vt:lpstr>Wisp</vt:lpstr>
      <vt:lpstr>1_Wisp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Srivastava</dc:creator>
  <cp:lastModifiedBy>Lenovo</cp:lastModifiedBy>
  <cp:revision>442</cp:revision>
  <dcterms:created xsi:type="dcterms:W3CDTF">2012-11-06T17:06:15Z</dcterms:created>
  <dcterms:modified xsi:type="dcterms:W3CDTF">2024-07-15T06:03:02Z</dcterms:modified>
</cp:coreProperties>
</file>