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" y="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5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9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66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36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6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9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6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63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0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EA48-4860-4876-BBA7-DA8AE2938788}" type="datetimeFigureOut">
              <a:rPr lang="es-CO" smtClean="0"/>
              <a:t>27/09/2013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FC53-80AC-4FA8-A1DF-D1B2E9703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4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49 Grupo"/>
          <p:cNvGrpSpPr/>
          <p:nvPr/>
        </p:nvGrpSpPr>
        <p:grpSpPr>
          <a:xfrm>
            <a:off x="398176" y="1371571"/>
            <a:ext cx="4605871" cy="3096344"/>
            <a:chOff x="398176" y="1371571"/>
            <a:chExt cx="4605871" cy="3096344"/>
          </a:xfrm>
        </p:grpSpPr>
        <p:grpSp>
          <p:nvGrpSpPr>
            <p:cNvPr id="33" name="32 Grupo"/>
            <p:cNvGrpSpPr/>
            <p:nvPr/>
          </p:nvGrpSpPr>
          <p:grpSpPr>
            <a:xfrm>
              <a:off x="398176" y="1371571"/>
              <a:ext cx="3533673" cy="3096344"/>
              <a:chOff x="1686399" y="1340768"/>
              <a:chExt cx="3533673" cy="3096344"/>
            </a:xfrm>
          </p:grpSpPr>
          <p:cxnSp>
            <p:nvCxnSpPr>
              <p:cNvPr id="5" name="4 Conector recto de flecha"/>
              <p:cNvCxnSpPr/>
              <p:nvPr/>
            </p:nvCxnSpPr>
            <p:spPr>
              <a:xfrm flipV="1">
                <a:off x="2483768" y="1916832"/>
                <a:ext cx="208823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6 Conector recto de flecha"/>
              <p:cNvCxnSpPr/>
              <p:nvPr/>
            </p:nvCxnSpPr>
            <p:spPr>
              <a:xfrm>
                <a:off x="2483768" y="2708920"/>
                <a:ext cx="1353616" cy="12961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686399" y="2708920"/>
                <a:ext cx="34616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2483768" y="1340768"/>
                <a:ext cx="0" cy="30963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24 Arco"/>
              <p:cNvSpPr/>
              <p:nvPr/>
            </p:nvSpPr>
            <p:spPr>
              <a:xfrm rot="5190404">
                <a:off x="2517893" y="2601099"/>
                <a:ext cx="574937" cy="534051"/>
              </a:xfrm>
              <a:prstGeom prst="arc">
                <a:avLst>
                  <a:gd name="adj1" fmla="val 14341082"/>
                  <a:gd name="adj2" fmla="val 2035150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25 Arco"/>
              <p:cNvSpPr/>
              <p:nvPr/>
            </p:nvSpPr>
            <p:spPr>
              <a:xfrm rot="4564587">
                <a:off x="3188471" y="2206641"/>
                <a:ext cx="628284" cy="534051"/>
              </a:xfrm>
              <a:prstGeom prst="arc">
                <a:avLst>
                  <a:gd name="adj1" fmla="val 14341082"/>
                  <a:gd name="adj2" fmla="val 2035150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26 CuadroTexto"/>
                  <p:cNvSpPr txBox="1"/>
                  <p:nvPr/>
                </p:nvSpPr>
                <p:spPr>
                  <a:xfrm>
                    <a:off x="3635896" y="2275722"/>
                    <a:ext cx="7920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CO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0" smtClean="0">
                                  <a:latin typeface="Cambria Math"/>
                                </a:rPr>
                                <m:t>30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o</m:t>
                              </m:r>
                            </m:sup>
                          </m:sSup>
                        </m:oMath>
                      </m:oMathPara>
                    </a14:m>
                    <a:endParaRPr lang="es-CO" dirty="0" smtClean="0"/>
                  </a:p>
                </p:txBody>
              </p:sp>
            </mc:Choice>
            <mc:Fallback>
              <p:sp>
                <p:nvSpPr>
                  <p:cNvPr id="27" name="26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2275722"/>
                    <a:ext cx="79208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27 CuadroTexto"/>
                  <p:cNvSpPr txBox="1"/>
                  <p:nvPr/>
                </p:nvSpPr>
                <p:spPr>
                  <a:xfrm>
                    <a:off x="2951820" y="2819760"/>
                    <a:ext cx="7920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CO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0" smtClean="0">
                                  <a:latin typeface="Cambria Math"/>
                                </a:rPr>
                                <m:t>45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o</m:t>
                              </m:r>
                            </m:sup>
                          </m:sSup>
                        </m:oMath>
                      </m:oMathPara>
                    </a14:m>
                    <a:endParaRPr lang="es-CO" dirty="0" smtClean="0"/>
                  </a:p>
                </p:txBody>
              </p:sp>
            </mc:Choice>
            <mc:Fallback>
              <p:sp>
                <p:nvSpPr>
                  <p:cNvPr id="28" name="2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820" y="2819760"/>
                    <a:ext cx="79208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30 CuadroTexto"/>
                  <p:cNvSpPr txBox="1"/>
                  <p:nvPr/>
                </p:nvSpPr>
                <p:spPr>
                  <a:xfrm>
                    <a:off x="3611811" y="3797673"/>
                    <a:ext cx="79208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2000" b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20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s-CO" sz="20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s-CO" sz="2000" b="1" dirty="0" smtClean="0"/>
                  </a:p>
                </p:txBody>
              </p:sp>
            </mc:Choice>
            <mc:Fallback>
              <p:sp>
                <p:nvSpPr>
                  <p:cNvPr id="31" name="3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1811" y="3797673"/>
                    <a:ext cx="792088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31 CuadroTexto"/>
                  <p:cNvSpPr txBox="1"/>
                  <p:nvPr/>
                </p:nvSpPr>
                <p:spPr>
                  <a:xfrm>
                    <a:off x="4427984" y="1704391"/>
                    <a:ext cx="79208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2000" b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O" sz="20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s-CO" sz="20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s-CO" sz="2000" b="1" dirty="0" smtClean="0"/>
                  </a:p>
                </p:txBody>
              </p:sp>
            </mc:Choice>
            <mc:Fallback>
              <p:sp>
                <p:nvSpPr>
                  <p:cNvPr id="32" name="3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7984" y="1704391"/>
                    <a:ext cx="792088" cy="4001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46 Conector recto de flecha"/>
            <p:cNvCxnSpPr/>
            <p:nvPr/>
          </p:nvCxnSpPr>
          <p:spPr>
            <a:xfrm>
              <a:off x="1233093" y="2739723"/>
              <a:ext cx="2626748" cy="1264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48 CuadroTexto"/>
            <p:cNvSpPr txBox="1"/>
            <p:nvPr/>
          </p:nvSpPr>
          <p:spPr>
            <a:xfrm>
              <a:off x="3931848" y="2536224"/>
              <a:ext cx="1072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 smtClean="0"/>
                <a:t>1000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25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/>
          <p:cNvGrpSpPr/>
          <p:nvPr/>
        </p:nvGrpSpPr>
        <p:grpSpPr>
          <a:xfrm>
            <a:off x="958669" y="1862565"/>
            <a:ext cx="5477618" cy="3096344"/>
            <a:chOff x="958669" y="1862565"/>
            <a:chExt cx="5477618" cy="3096344"/>
          </a:xfrm>
        </p:grpSpPr>
        <p:cxnSp>
          <p:nvCxnSpPr>
            <p:cNvPr id="3" name="2 Conector recto de flecha"/>
            <p:cNvCxnSpPr/>
            <p:nvPr/>
          </p:nvCxnSpPr>
          <p:spPr>
            <a:xfrm flipV="1">
              <a:off x="2051720" y="2607109"/>
              <a:ext cx="2345578" cy="9512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3 Conector recto de flecha"/>
            <p:cNvCxnSpPr/>
            <p:nvPr/>
          </p:nvCxnSpPr>
          <p:spPr>
            <a:xfrm>
              <a:off x="4397298" y="2607109"/>
              <a:ext cx="966790" cy="9512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958669" y="3558386"/>
              <a:ext cx="1633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>
              <a:off x="2060039" y="1862565"/>
              <a:ext cx="0" cy="3096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Arco"/>
            <p:cNvSpPr/>
            <p:nvPr/>
          </p:nvSpPr>
          <p:spPr>
            <a:xfrm rot="9952478">
              <a:off x="4109829" y="2340083"/>
              <a:ext cx="574937" cy="534051"/>
            </a:xfrm>
            <a:prstGeom prst="arc">
              <a:avLst>
                <a:gd name="adj1" fmla="val 14341082"/>
                <a:gd name="adj2" fmla="val 2035150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7 Arco"/>
            <p:cNvSpPr/>
            <p:nvPr/>
          </p:nvSpPr>
          <p:spPr>
            <a:xfrm rot="4050713">
              <a:off x="2594696" y="3201111"/>
              <a:ext cx="473784" cy="325550"/>
            </a:xfrm>
            <a:prstGeom prst="arc">
              <a:avLst>
                <a:gd name="adj1" fmla="val 14341082"/>
                <a:gd name="adj2" fmla="val 2035150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8 CuadroTexto"/>
                <p:cNvSpPr txBox="1"/>
                <p:nvPr/>
              </p:nvSpPr>
              <p:spPr>
                <a:xfrm>
                  <a:off x="2831588" y="3175330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b="0" i="0" smtClean="0">
                                <a:latin typeface="Cambria Math"/>
                              </a:rPr>
                              <m:t>30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dirty="0" smtClean="0"/>
                </a:p>
              </p:txBody>
            </p:sp>
          </mc:Choice>
          <mc:Fallback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588" y="3175330"/>
                  <a:ext cx="79208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9 CuadroTexto"/>
                <p:cNvSpPr txBox="1"/>
                <p:nvPr/>
              </p:nvSpPr>
              <p:spPr>
                <a:xfrm>
                  <a:off x="4283979" y="3175330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b="0" i="0" smtClean="0">
                                <a:latin typeface="Cambria Math"/>
                              </a:rPr>
                              <m:t>45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dirty="0" smtClean="0"/>
                </a:p>
              </p:txBody>
            </p:sp>
          </mc:Choice>
          <mc:Fallback>
            <p:sp>
              <p:nvSpPr>
                <p:cNvPr id="1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79" y="3175330"/>
                  <a:ext cx="7920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10 CuadroTexto"/>
                <p:cNvSpPr txBox="1"/>
                <p:nvPr/>
              </p:nvSpPr>
              <p:spPr>
                <a:xfrm>
                  <a:off x="4873718" y="2877623"/>
                  <a:ext cx="7920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000" b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2000" b="1" i="0" smtClean="0">
                                <a:latin typeface="Cambria Math"/>
                              </a:rPr>
                              <m:t>𝐅</m:t>
                            </m:r>
                          </m:e>
                          <m:sub>
                            <m:r>
                              <a:rPr lang="es-CO" sz="2000" b="1" i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O" sz="2000" b="1" dirty="0" smtClean="0"/>
                </a:p>
              </p:txBody>
            </p:sp>
          </mc:Choice>
          <mc:Fallback>
            <p:sp>
              <p:nvSpPr>
                <p:cNvPr id="1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718" y="2877623"/>
                  <a:ext cx="79208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11 CuadroTexto"/>
                <p:cNvSpPr txBox="1"/>
                <p:nvPr/>
              </p:nvSpPr>
              <p:spPr>
                <a:xfrm>
                  <a:off x="3707904" y="2206998"/>
                  <a:ext cx="7920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000" b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2000" b="1" i="0" smtClean="0">
                                <a:latin typeface="Cambria Math"/>
                              </a:rPr>
                              <m:t>𝐅</m:t>
                            </m:r>
                          </m:e>
                          <m:sub>
                            <m:r>
                              <a:rPr lang="es-CO" sz="2000" b="1" i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sz="2000" b="1" dirty="0" smtClean="0"/>
                </a:p>
              </p:txBody>
            </p:sp>
          </mc:Choice>
          <mc:Fallback>
            <p:sp>
              <p:nvSpPr>
                <p:cNvPr id="12" name="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2206998"/>
                  <a:ext cx="792088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15 Conector recto de flecha"/>
            <p:cNvCxnSpPr/>
            <p:nvPr/>
          </p:nvCxnSpPr>
          <p:spPr>
            <a:xfrm>
              <a:off x="2051720" y="3558386"/>
              <a:ext cx="3312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 rot="16621552">
              <a:off x="4762551" y="3262232"/>
              <a:ext cx="539313" cy="412236"/>
            </a:xfrm>
            <a:prstGeom prst="arc">
              <a:avLst>
                <a:gd name="adj1" fmla="val 14341082"/>
                <a:gd name="adj2" fmla="val 2035150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21 CuadroTexto"/>
                <p:cNvSpPr txBox="1"/>
                <p:nvPr/>
              </p:nvSpPr>
              <p:spPr>
                <a:xfrm>
                  <a:off x="3918500" y="2898081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b="0" i="0" smtClean="0">
                                <a:latin typeface="Cambria Math"/>
                              </a:rPr>
                              <m:t>105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dirty="0" smtClean="0"/>
                </a:p>
              </p:txBody>
            </p:sp>
          </mc:Choice>
          <mc:Fallback>
            <p:sp>
              <p:nvSpPr>
                <p:cNvPr id="22" name="2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500" y="2898081"/>
                  <a:ext cx="79208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23 CuadroTexto"/>
            <p:cNvSpPr txBox="1"/>
            <p:nvPr/>
          </p:nvSpPr>
          <p:spPr>
            <a:xfrm>
              <a:off x="5364088" y="3366204"/>
              <a:ext cx="1072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 smtClean="0"/>
                <a:t>1000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2051720" y="1691292"/>
            <a:ext cx="2488647" cy="845170"/>
            <a:chOff x="2051720" y="1691292"/>
            <a:chExt cx="2488647" cy="845170"/>
          </a:xfrm>
        </p:grpSpPr>
        <p:sp>
          <p:nvSpPr>
            <p:cNvPr id="15" name="14 CuadroTexto"/>
            <p:cNvSpPr txBox="1"/>
            <p:nvPr/>
          </p:nvSpPr>
          <p:spPr>
            <a:xfrm>
              <a:off x="3468168" y="2321018"/>
              <a:ext cx="1072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b="1" dirty="0" smtClean="0"/>
                <a:t>200 N</a:t>
              </a:r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1720" y="1691292"/>
              <a:ext cx="2080311" cy="793480"/>
              <a:chOff x="971600" y="2635520"/>
              <a:chExt cx="2080311" cy="793480"/>
            </a:xfrm>
          </p:grpSpPr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0" y="2854847"/>
                <a:ext cx="438876" cy="542499"/>
              </a:xfrm>
              <a:prstGeom prst="rect">
                <a:avLst/>
              </a:prstGeom>
            </p:spPr>
          </p:pic>
          <p:cxnSp>
            <p:nvCxnSpPr>
              <p:cNvPr id="5" name="4 Conector recto"/>
              <p:cNvCxnSpPr>
                <a:stCxn id="3" idx="3"/>
              </p:cNvCxnSpPr>
              <p:nvPr/>
            </p:nvCxnSpPr>
            <p:spPr>
              <a:xfrm flipV="1">
                <a:off x="1410476" y="3126096"/>
                <a:ext cx="85726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6 Conector recto de flecha"/>
              <p:cNvCxnSpPr>
                <a:stCxn id="3" idx="3"/>
              </p:cNvCxnSpPr>
              <p:nvPr/>
            </p:nvCxnSpPr>
            <p:spPr>
              <a:xfrm flipV="1">
                <a:off x="1410476" y="2854847"/>
                <a:ext cx="641244" cy="2712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8 Conector recto de flecha"/>
              <p:cNvCxnSpPr>
                <a:stCxn id="3" idx="3"/>
              </p:cNvCxnSpPr>
              <p:nvPr/>
            </p:nvCxnSpPr>
            <p:spPr>
              <a:xfrm>
                <a:off x="1410476" y="3126097"/>
                <a:ext cx="1001284" cy="3029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13 CuadroTexto"/>
              <p:cNvSpPr txBox="1"/>
              <p:nvPr/>
            </p:nvSpPr>
            <p:spPr>
              <a:xfrm>
                <a:off x="1979712" y="2635520"/>
                <a:ext cx="10721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800" b="1" dirty="0" smtClean="0"/>
                  <a:t>100 N</a:t>
                </a:r>
              </a:p>
            </p:txBody>
          </p:sp>
          <p:sp>
            <p:nvSpPr>
              <p:cNvPr id="16" name="15 Arco"/>
              <p:cNvSpPr/>
              <p:nvPr/>
            </p:nvSpPr>
            <p:spPr>
              <a:xfrm rot="4629721">
                <a:off x="1461899" y="2967139"/>
                <a:ext cx="374093" cy="249352"/>
              </a:xfrm>
              <a:prstGeom prst="arc">
                <a:avLst>
                  <a:gd name="adj1" fmla="val 14341082"/>
                  <a:gd name="adj2" fmla="val 1815598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16 Arco"/>
              <p:cNvSpPr/>
              <p:nvPr/>
            </p:nvSpPr>
            <p:spPr>
              <a:xfrm rot="5211103">
                <a:off x="1589310" y="3070516"/>
                <a:ext cx="374093" cy="249352"/>
              </a:xfrm>
              <a:prstGeom prst="arc">
                <a:avLst>
                  <a:gd name="adj1" fmla="val 14341082"/>
                  <a:gd name="adj2" fmla="val 1815598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18 CuadroTexto"/>
                  <p:cNvSpPr txBox="1"/>
                  <p:nvPr/>
                </p:nvSpPr>
                <p:spPr>
                  <a:xfrm>
                    <a:off x="1477448" y="2924354"/>
                    <a:ext cx="79208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CO" sz="80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sz="800" b="0" i="0" smtClean="0">
                                  <a:latin typeface="Cambria Math"/>
                                </a:rPr>
                                <m:t>30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CO" sz="800" b="0" i="0" smtClean="0">
                                  <a:latin typeface="Cambria Math"/>
                                </a:rPr>
                                <m:t>o</m:t>
                              </m:r>
                            </m:sup>
                          </m:sSup>
                        </m:oMath>
                      </m:oMathPara>
                    </a14:m>
                    <a:endParaRPr lang="es-CO" sz="800" dirty="0" smtClean="0"/>
                  </a:p>
                </p:txBody>
              </p:sp>
            </mc:Choice>
            <mc:Fallback>
              <p:sp>
                <p:nvSpPr>
                  <p:cNvPr id="19" name="1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7448" y="2924354"/>
                    <a:ext cx="792088" cy="21544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19 CuadroTexto"/>
                  <p:cNvSpPr txBox="1"/>
                  <p:nvPr/>
                </p:nvSpPr>
                <p:spPr>
                  <a:xfrm>
                    <a:off x="1655676" y="3099398"/>
                    <a:ext cx="79208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CO" sz="80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sz="800" b="0" i="0" smtClean="0">
                                  <a:latin typeface="Cambria Math"/>
                                </a:rPr>
                                <m:t>25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CO" sz="800" b="0" i="0" smtClean="0">
                                  <a:latin typeface="Cambria Math"/>
                                </a:rPr>
                                <m:t>o</m:t>
                              </m:r>
                            </m:sup>
                          </m:sSup>
                        </m:oMath>
                      </m:oMathPara>
                    </a14:m>
                    <a:endParaRPr lang="es-CO" sz="800" dirty="0" smtClean="0"/>
                  </a:p>
                </p:txBody>
              </p:sp>
            </mc:Choice>
            <mc:Fallback>
              <p:sp>
                <p:nvSpPr>
                  <p:cNvPr id="20" name="19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5676" y="3099398"/>
                    <a:ext cx="792088" cy="21544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41 Grupo"/>
          <p:cNvGrpSpPr/>
          <p:nvPr/>
        </p:nvGrpSpPr>
        <p:grpSpPr>
          <a:xfrm>
            <a:off x="1899314" y="3105254"/>
            <a:ext cx="3784202" cy="869548"/>
            <a:chOff x="1899314" y="3105254"/>
            <a:chExt cx="3784202" cy="869548"/>
          </a:xfrm>
        </p:grpSpPr>
        <p:sp>
          <p:nvSpPr>
            <p:cNvPr id="18" name="17 Arco"/>
            <p:cNvSpPr/>
            <p:nvPr/>
          </p:nvSpPr>
          <p:spPr>
            <a:xfrm rot="11500750">
              <a:off x="3032759" y="3105278"/>
              <a:ext cx="429702" cy="303013"/>
            </a:xfrm>
            <a:prstGeom prst="arc">
              <a:avLst>
                <a:gd name="adj1" fmla="val 11629236"/>
                <a:gd name="adj2" fmla="val 181559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14" y="3432303"/>
              <a:ext cx="438876" cy="542499"/>
            </a:xfrm>
            <a:prstGeom prst="rect">
              <a:avLst/>
            </a:prstGeom>
          </p:spPr>
        </p:pic>
        <p:cxnSp>
          <p:nvCxnSpPr>
            <p:cNvPr id="27" name="26 Conector recto"/>
            <p:cNvCxnSpPr>
              <a:stCxn id="26" idx="3"/>
            </p:cNvCxnSpPr>
            <p:nvPr/>
          </p:nvCxnSpPr>
          <p:spPr>
            <a:xfrm flipV="1">
              <a:off x="2338190" y="3703552"/>
              <a:ext cx="220217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26" idx="3"/>
            </p:cNvCxnSpPr>
            <p:nvPr/>
          </p:nvCxnSpPr>
          <p:spPr>
            <a:xfrm flipV="1">
              <a:off x="2338190" y="3284984"/>
              <a:ext cx="937666" cy="418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>
              <a:off x="3254152" y="3292249"/>
              <a:ext cx="1389856" cy="4113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Arco"/>
            <p:cNvSpPr/>
            <p:nvPr/>
          </p:nvSpPr>
          <p:spPr>
            <a:xfrm rot="4629721">
              <a:off x="2389613" y="3544595"/>
              <a:ext cx="374093" cy="249352"/>
            </a:xfrm>
            <a:prstGeom prst="arc">
              <a:avLst>
                <a:gd name="adj1" fmla="val 14341082"/>
                <a:gd name="adj2" fmla="val 181559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31 Arco"/>
            <p:cNvSpPr/>
            <p:nvPr/>
          </p:nvSpPr>
          <p:spPr>
            <a:xfrm rot="16634165">
              <a:off x="4092228" y="3535782"/>
              <a:ext cx="374093" cy="249352"/>
            </a:xfrm>
            <a:prstGeom prst="arc">
              <a:avLst>
                <a:gd name="adj1" fmla="val 14341082"/>
                <a:gd name="adj2" fmla="val 181559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32 CuadroTexto"/>
                <p:cNvSpPr txBox="1"/>
                <p:nvPr/>
              </p:nvSpPr>
              <p:spPr>
                <a:xfrm>
                  <a:off x="2405162" y="3501810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8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800" b="0" i="0" smtClean="0">
                                <a:latin typeface="Cambria Math"/>
                              </a:rPr>
                              <m:t>30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8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800" dirty="0" smtClean="0"/>
                </a:p>
              </p:txBody>
            </p:sp>
          </mc:Choice>
          <mc:Fallback>
            <p:sp>
              <p:nvSpPr>
                <p:cNvPr id="33" name="3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162" y="3501810"/>
                  <a:ext cx="792088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33 CuadroTexto"/>
                <p:cNvSpPr txBox="1"/>
                <p:nvPr/>
              </p:nvSpPr>
              <p:spPr>
                <a:xfrm>
                  <a:off x="2919230" y="3386546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8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800" b="0" i="0" smtClean="0">
                                <a:latin typeface="Cambria Math"/>
                              </a:rPr>
                              <m:t>85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8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800" dirty="0" smtClean="0"/>
                </a:p>
              </p:txBody>
            </p:sp>
          </mc:Choice>
          <mc:Fallback>
            <p:sp>
              <p:nvSpPr>
                <p:cNvPr id="34" name="3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30" y="3386546"/>
                  <a:ext cx="7920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38 CuadroTexto"/>
                <p:cNvSpPr txBox="1"/>
                <p:nvPr/>
              </p:nvSpPr>
              <p:spPr>
                <a:xfrm>
                  <a:off x="3647155" y="3502969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8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800" b="0" i="0" smtClean="0">
                                <a:latin typeface="Cambria Math"/>
                              </a:rPr>
                              <m:t>65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8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800" dirty="0" smtClean="0"/>
                </a:p>
              </p:txBody>
            </p:sp>
          </mc:Choice>
          <mc:Fallback>
            <p:sp>
              <p:nvSpPr>
                <p:cNvPr id="39" name="3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155" y="3502969"/>
                  <a:ext cx="792088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39 CuadroTexto"/>
            <p:cNvSpPr txBox="1"/>
            <p:nvPr/>
          </p:nvSpPr>
          <p:spPr>
            <a:xfrm>
              <a:off x="2783601" y="3105254"/>
              <a:ext cx="1072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b="1" dirty="0" smtClean="0"/>
                <a:t>100 N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611317" y="3595830"/>
              <a:ext cx="1072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800" b="1" dirty="0" smtClean="0"/>
                <a:t>200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5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Grupo"/>
          <p:cNvGrpSpPr/>
          <p:nvPr/>
        </p:nvGrpSpPr>
        <p:grpSpPr>
          <a:xfrm>
            <a:off x="510797" y="2132859"/>
            <a:ext cx="2178449" cy="1933180"/>
            <a:chOff x="510797" y="2132859"/>
            <a:chExt cx="2178449" cy="1933180"/>
          </a:xfrm>
        </p:grpSpPr>
        <p:cxnSp>
          <p:nvCxnSpPr>
            <p:cNvPr id="5" name="4 Conector recto"/>
            <p:cNvCxnSpPr/>
            <p:nvPr/>
          </p:nvCxnSpPr>
          <p:spPr>
            <a:xfrm>
              <a:off x="683568" y="3068960"/>
              <a:ext cx="18722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6 Elipse"/>
            <p:cNvSpPr/>
            <p:nvPr/>
          </p:nvSpPr>
          <p:spPr>
            <a:xfrm>
              <a:off x="1475656" y="2996952"/>
              <a:ext cx="144016" cy="14401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" name="8 Conector recto de flecha"/>
            <p:cNvCxnSpPr>
              <a:stCxn id="7" idx="7"/>
            </p:cNvCxnSpPr>
            <p:nvPr/>
          </p:nvCxnSpPr>
          <p:spPr>
            <a:xfrm flipV="1">
              <a:off x="1598581" y="2348880"/>
              <a:ext cx="597155" cy="6691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>
              <a:stCxn id="7" idx="1"/>
            </p:cNvCxnSpPr>
            <p:nvPr/>
          </p:nvCxnSpPr>
          <p:spPr>
            <a:xfrm flipH="1" flipV="1">
              <a:off x="899592" y="2391500"/>
              <a:ext cx="597155" cy="626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7" idx="4"/>
            </p:cNvCxnSpPr>
            <p:nvPr/>
          </p:nvCxnSpPr>
          <p:spPr>
            <a:xfrm>
              <a:off x="1547664" y="3140968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 rot="14126186">
              <a:off x="1304889" y="2820996"/>
              <a:ext cx="432048" cy="432048"/>
            </a:xfrm>
            <a:prstGeom prst="arc">
              <a:avLst>
                <a:gd name="adj1" fmla="val 17744653"/>
                <a:gd name="adj2" fmla="val 207625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19 Arco"/>
            <p:cNvSpPr/>
            <p:nvPr/>
          </p:nvSpPr>
          <p:spPr>
            <a:xfrm rot="1589835">
              <a:off x="1331641" y="2810078"/>
              <a:ext cx="432048" cy="432048"/>
            </a:xfrm>
            <a:prstGeom prst="arc">
              <a:avLst>
                <a:gd name="adj1" fmla="val 17744653"/>
                <a:gd name="adj2" fmla="val 207625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22 CuadroTexto"/>
                <p:cNvSpPr txBox="1"/>
                <p:nvPr/>
              </p:nvSpPr>
              <p:spPr>
                <a:xfrm>
                  <a:off x="1515046" y="2831860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0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1000" b="0" i="0" smtClean="0">
                                <a:latin typeface="Cambria Math"/>
                              </a:rPr>
                              <m:t>60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10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1000" dirty="0" smtClean="0"/>
                </a:p>
              </p:txBody>
            </p:sp>
          </mc:Choice>
          <mc:Fallback>
            <p:sp>
              <p:nvSpPr>
                <p:cNvPr id="23" name="2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046" y="2831860"/>
                  <a:ext cx="792088" cy="2462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23 CuadroTexto"/>
                <p:cNvSpPr txBox="1"/>
                <p:nvPr/>
              </p:nvSpPr>
              <p:spPr>
                <a:xfrm>
                  <a:off x="802125" y="2823733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0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1000" b="0" i="0" smtClean="0">
                                <a:latin typeface="Cambria Math"/>
                              </a:rPr>
                              <m:t>50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10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1000" dirty="0" smtClean="0"/>
                </a:p>
              </p:txBody>
            </p:sp>
          </mc:Choice>
          <mc:Fallback>
            <p:sp>
              <p:nvSpPr>
                <p:cNvPr id="24" name="2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25" y="2823733"/>
                  <a:ext cx="792088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24 CuadroTexto"/>
                <p:cNvSpPr txBox="1"/>
                <p:nvPr/>
              </p:nvSpPr>
              <p:spPr>
                <a:xfrm>
                  <a:off x="510797" y="2132859"/>
                  <a:ext cx="7920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200" b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1200" b="1" i="0" smtClean="0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s-CO" sz="1200" b="1" i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sz="1200" b="1" dirty="0" smtClean="0"/>
                </a:p>
              </p:txBody>
            </p:sp>
          </mc:Choice>
          <mc:Fallback>
            <p:sp>
              <p:nvSpPr>
                <p:cNvPr id="25" name="2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97" y="2132859"/>
                  <a:ext cx="79208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25 CuadroTexto"/>
                <p:cNvSpPr txBox="1"/>
                <p:nvPr/>
              </p:nvSpPr>
              <p:spPr>
                <a:xfrm>
                  <a:off x="1897158" y="2210380"/>
                  <a:ext cx="7920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200" b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1200" b="1" i="0" smtClean="0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s-CO" sz="1200" b="1" i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O" sz="1200" b="1" dirty="0" smtClean="0"/>
                </a:p>
              </p:txBody>
            </p:sp>
          </mc:Choice>
          <mc:Fallback>
            <p:sp>
              <p:nvSpPr>
                <p:cNvPr id="26" name="2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7158" y="2210380"/>
                  <a:ext cx="792088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26 CuadroTexto"/>
            <p:cNvSpPr txBox="1"/>
            <p:nvPr/>
          </p:nvSpPr>
          <p:spPr>
            <a:xfrm>
              <a:off x="1519880" y="3789040"/>
              <a:ext cx="1072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dirty="0" smtClean="0"/>
                <a:t>6 kN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39 CuadroTexto"/>
              <p:cNvSpPr txBox="1"/>
              <p:nvPr/>
            </p:nvSpPr>
            <p:spPr>
              <a:xfrm>
                <a:off x="5076056" y="2253000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b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2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s-CO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O" sz="1200" b="1" dirty="0" smtClean="0"/>
              </a:p>
            </p:txBody>
          </p:sp>
        </mc:Choice>
        <mc:Fallback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53000"/>
                <a:ext cx="79208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48 Grupo"/>
          <p:cNvGrpSpPr/>
          <p:nvPr/>
        </p:nvGrpSpPr>
        <p:grpSpPr>
          <a:xfrm>
            <a:off x="4156729" y="1425516"/>
            <a:ext cx="1444333" cy="1720968"/>
            <a:chOff x="4156729" y="1425516"/>
            <a:chExt cx="1444333" cy="1720968"/>
          </a:xfrm>
        </p:grpSpPr>
        <p:sp>
          <p:nvSpPr>
            <p:cNvPr id="31" name="30 Elipse"/>
            <p:cNvSpPr/>
            <p:nvPr/>
          </p:nvSpPr>
          <p:spPr>
            <a:xfrm>
              <a:off x="4600755" y="2944361"/>
              <a:ext cx="144016" cy="14401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2" name="31 Conector recto de flecha"/>
            <p:cNvCxnSpPr>
              <a:stCxn id="31" idx="7"/>
            </p:cNvCxnSpPr>
            <p:nvPr/>
          </p:nvCxnSpPr>
          <p:spPr>
            <a:xfrm flipV="1">
              <a:off x="4723680" y="2296289"/>
              <a:ext cx="597155" cy="6691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32 Conector recto de flecha"/>
            <p:cNvCxnSpPr/>
            <p:nvPr/>
          </p:nvCxnSpPr>
          <p:spPr>
            <a:xfrm flipH="1" flipV="1">
              <a:off x="4672764" y="1628800"/>
              <a:ext cx="636050" cy="6826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4672763" y="1628800"/>
              <a:ext cx="0" cy="13366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34 Arco"/>
            <p:cNvSpPr/>
            <p:nvPr/>
          </p:nvSpPr>
          <p:spPr>
            <a:xfrm rot="6606209">
              <a:off x="4497652" y="1476973"/>
              <a:ext cx="432048" cy="432048"/>
            </a:xfrm>
            <a:prstGeom prst="arc">
              <a:avLst>
                <a:gd name="adj1" fmla="val 17744653"/>
                <a:gd name="adj2" fmla="val 207625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35 Arco"/>
            <p:cNvSpPr/>
            <p:nvPr/>
          </p:nvSpPr>
          <p:spPr>
            <a:xfrm rot="13032557">
              <a:off x="5093687" y="2130955"/>
              <a:ext cx="507375" cy="407035"/>
            </a:xfrm>
            <a:prstGeom prst="arc">
              <a:avLst>
                <a:gd name="adj1" fmla="val 17260695"/>
                <a:gd name="adj2" fmla="val 4267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36 CuadroTexto"/>
                <p:cNvSpPr txBox="1"/>
                <p:nvPr/>
              </p:nvSpPr>
              <p:spPr>
                <a:xfrm>
                  <a:off x="4427865" y="1856138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0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1000" b="0" i="0" smtClean="0">
                                <a:latin typeface="Cambria Math"/>
                              </a:rPr>
                              <m:t>40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10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1000" dirty="0" smtClean="0"/>
                </a:p>
              </p:txBody>
            </p:sp>
          </mc:Choice>
          <mc:Fallback>
            <p:sp>
              <p:nvSpPr>
                <p:cNvPr id="37" name="3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865" y="1856138"/>
                  <a:ext cx="792088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37 CuadroTexto"/>
                <p:cNvSpPr txBox="1"/>
                <p:nvPr/>
              </p:nvSpPr>
              <p:spPr>
                <a:xfrm>
                  <a:off x="4416870" y="2490168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0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1000" b="0" i="0" smtClean="0">
                                <a:latin typeface="Cambria Math"/>
                              </a:rPr>
                              <m:t>30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10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1000" dirty="0" smtClean="0"/>
                </a:p>
              </p:txBody>
            </p:sp>
          </mc:Choice>
          <mc:Fallback>
            <p:sp>
              <p:nvSpPr>
                <p:cNvPr id="38" name="3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870" y="2490168"/>
                  <a:ext cx="792088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38 CuadroTexto"/>
                <p:cNvSpPr txBox="1"/>
                <p:nvPr/>
              </p:nvSpPr>
              <p:spPr>
                <a:xfrm>
                  <a:off x="4156729" y="1425516"/>
                  <a:ext cx="7920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200" b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1200" b="1" i="0" smtClean="0"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s-CO" sz="1200" b="1" i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sz="1200" b="1" dirty="0" smtClean="0"/>
                </a:p>
              </p:txBody>
            </p:sp>
          </mc:Choice>
          <mc:Fallback>
            <p:sp>
              <p:nvSpPr>
                <p:cNvPr id="39" name="3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729" y="1425516"/>
                  <a:ext cx="79208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40 CuadroTexto"/>
            <p:cNvSpPr txBox="1"/>
            <p:nvPr/>
          </p:nvSpPr>
          <p:spPr>
            <a:xfrm>
              <a:off x="4208671" y="2677972"/>
              <a:ext cx="1072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dirty="0" smtClean="0"/>
                <a:t>6 kN</a:t>
              </a:r>
            </a:p>
          </p:txBody>
        </p:sp>
        <p:sp>
          <p:nvSpPr>
            <p:cNvPr id="45" name="44 Arco"/>
            <p:cNvSpPr/>
            <p:nvPr/>
          </p:nvSpPr>
          <p:spPr>
            <a:xfrm rot="20421911">
              <a:off x="4456740" y="2714436"/>
              <a:ext cx="432048" cy="432048"/>
            </a:xfrm>
            <a:prstGeom prst="arc">
              <a:avLst>
                <a:gd name="adj1" fmla="val 17744653"/>
                <a:gd name="adj2" fmla="val 207625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45 CuadroTexto"/>
                <p:cNvSpPr txBox="1"/>
                <p:nvPr/>
              </p:nvSpPr>
              <p:spPr>
                <a:xfrm>
                  <a:off x="4552773" y="2211361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0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1000" b="0" i="0" smtClean="0">
                                <a:latin typeface="Cambria Math"/>
                              </a:rPr>
                              <m:t>110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s-CO" sz="1000" b="0" i="0" smtClean="0">
                                <a:latin typeface="Cambria Math"/>
                              </a:rPr>
                              <m:t>o</m:t>
                            </m:r>
                          </m:sup>
                        </m:sSup>
                      </m:oMath>
                    </m:oMathPara>
                  </a14:m>
                  <a:endParaRPr lang="es-CO" sz="1000" dirty="0" smtClean="0"/>
                </a:p>
              </p:txBody>
            </p:sp>
          </mc:Choice>
          <mc:Fallback>
            <p:sp>
              <p:nvSpPr>
                <p:cNvPr id="46" name="4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773" y="2211361"/>
                  <a:ext cx="792088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534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131</Words>
  <Application>Microsoft Office PowerPoint</Application>
  <PresentationFormat>Presentación en pantalla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Casa</cp:lastModifiedBy>
  <cp:revision>7</cp:revision>
  <dcterms:created xsi:type="dcterms:W3CDTF">2013-09-27T21:59:40Z</dcterms:created>
  <dcterms:modified xsi:type="dcterms:W3CDTF">2013-09-27T22:48:49Z</dcterms:modified>
</cp:coreProperties>
</file>