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7777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93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40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71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02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23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48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27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5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013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09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7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6129-AB48-4D0F-9945-605FDE13375D}" type="datetimeFigureOut">
              <a:rPr lang="es-CO" smtClean="0"/>
              <a:t>04/10/2013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CDF5-B1E0-4E11-85FC-FEC0FB8072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52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3460173" y="1879024"/>
            <a:ext cx="4998027" cy="2038349"/>
            <a:chOff x="3460173" y="1879024"/>
            <a:chExt cx="4998027" cy="2038349"/>
          </a:xfrm>
        </p:grpSpPr>
        <p:sp>
          <p:nvSpPr>
            <p:cNvPr id="10" name="Forma libre 9"/>
            <p:cNvSpPr/>
            <p:nvPr/>
          </p:nvSpPr>
          <p:spPr>
            <a:xfrm>
              <a:off x="3460173" y="1892454"/>
              <a:ext cx="4998027" cy="778010"/>
            </a:xfrm>
            <a:custGeom>
              <a:avLst/>
              <a:gdLst>
                <a:gd name="connsiteX0" fmla="*/ 0 w 4998027"/>
                <a:gd name="connsiteY0" fmla="*/ 778010 h 778010"/>
                <a:gd name="connsiteX1" fmla="*/ 987136 w 4998027"/>
                <a:gd name="connsiteY1" fmla="*/ 61037 h 778010"/>
                <a:gd name="connsiteX2" fmla="*/ 1610591 w 4998027"/>
                <a:gd name="connsiteY2" fmla="*/ 632537 h 778010"/>
                <a:gd name="connsiteX3" fmla="*/ 2805545 w 4998027"/>
                <a:gd name="connsiteY3" fmla="*/ 9082 h 778010"/>
                <a:gd name="connsiteX4" fmla="*/ 4333009 w 4998027"/>
                <a:gd name="connsiteY4" fmla="*/ 289637 h 778010"/>
                <a:gd name="connsiteX5" fmla="*/ 4998027 w 4998027"/>
                <a:gd name="connsiteY5" fmla="*/ 674101 h 77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8027" h="778010">
                  <a:moveTo>
                    <a:pt x="0" y="778010"/>
                  </a:moveTo>
                  <a:cubicBezTo>
                    <a:pt x="359352" y="431646"/>
                    <a:pt x="718704" y="85282"/>
                    <a:pt x="987136" y="61037"/>
                  </a:cubicBezTo>
                  <a:cubicBezTo>
                    <a:pt x="1255568" y="36791"/>
                    <a:pt x="1307523" y="641196"/>
                    <a:pt x="1610591" y="632537"/>
                  </a:cubicBezTo>
                  <a:cubicBezTo>
                    <a:pt x="1913659" y="623878"/>
                    <a:pt x="2351809" y="66232"/>
                    <a:pt x="2805545" y="9082"/>
                  </a:cubicBezTo>
                  <a:cubicBezTo>
                    <a:pt x="3259281" y="-48068"/>
                    <a:pt x="3967595" y="178801"/>
                    <a:pt x="4333009" y="289637"/>
                  </a:cubicBezTo>
                  <a:cubicBezTo>
                    <a:pt x="4698423" y="400473"/>
                    <a:pt x="4848225" y="537287"/>
                    <a:pt x="4998027" y="674101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>
              <a:off x="3460173" y="2670464"/>
              <a:ext cx="0" cy="12469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3820392" y="2334491"/>
              <a:ext cx="24244" cy="15828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4180610" y="2071256"/>
              <a:ext cx="24244" cy="18461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>
              <a:off x="4565073" y="1984664"/>
              <a:ext cx="12122" cy="19327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>
              <a:off x="4925292" y="2455720"/>
              <a:ext cx="24244" cy="14616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5321011" y="2455720"/>
              <a:ext cx="30307" cy="14616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endCxn id="9" idx="0"/>
            </p:cNvCxnSpPr>
            <p:nvPr/>
          </p:nvCxnSpPr>
          <p:spPr>
            <a:xfrm>
              <a:off x="5693352" y="2171700"/>
              <a:ext cx="11257" cy="17456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>
              <a:off x="6065691" y="1984664"/>
              <a:ext cx="29443" cy="1932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/>
            <p:cNvCxnSpPr/>
            <p:nvPr/>
          </p:nvCxnSpPr>
          <p:spPr>
            <a:xfrm>
              <a:off x="6464879" y="1879024"/>
              <a:ext cx="24244" cy="2038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>
              <a:off x="6846746" y="1939638"/>
              <a:ext cx="12122" cy="19777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de flecha 43"/>
            <p:cNvCxnSpPr/>
            <p:nvPr/>
          </p:nvCxnSpPr>
          <p:spPr>
            <a:xfrm>
              <a:off x="7242035" y="2027959"/>
              <a:ext cx="34632" cy="18894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7647712" y="2121478"/>
              <a:ext cx="12122" cy="17958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8032180" y="2253097"/>
              <a:ext cx="28567" cy="16642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stCxn id="10" idx="5"/>
            </p:cNvCxnSpPr>
            <p:nvPr/>
          </p:nvCxnSpPr>
          <p:spPr>
            <a:xfrm>
              <a:off x="8458200" y="2566555"/>
              <a:ext cx="0" cy="13508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0" y="3917372"/>
            <a:ext cx="12192000" cy="2940628"/>
            <a:chOff x="0" y="3917372"/>
            <a:chExt cx="12192000" cy="2940628"/>
          </a:xfrm>
        </p:grpSpPr>
        <p:grpSp>
          <p:nvGrpSpPr>
            <p:cNvPr id="55" name="Grupo 54"/>
            <p:cNvGrpSpPr/>
            <p:nvPr/>
          </p:nvGrpSpPr>
          <p:grpSpPr>
            <a:xfrm>
              <a:off x="0" y="3917372"/>
              <a:ext cx="12192000" cy="2940628"/>
              <a:chOff x="0" y="3917372"/>
              <a:chExt cx="12192000" cy="2940628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0" y="4686300"/>
                <a:ext cx="12192000" cy="21717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" name="Triángulo isósceles 6"/>
              <p:cNvSpPr/>
              <p:nvPr/>
            </p:nvSpPr>
            <p:spPr>
              <a:xfrm>
                <a:off x="1278082" y="4301836"/>
                <a:ext cx="374073" cy="384464"/>
              </a:xfrm>
              <a:prstGeom prst="triangl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9715502" y="4301836"/>
                <a:ext cx="415634" cy="384464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465118" y="3917372"/>
                <a:ext cx="8478982" cy="384464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57" name="CuadroTexto 56"/>
            <p:cNvSpPr txBox="1"/>
            <p:nvPr/>
          </p:nvSpPr>
          <p:spPr>
            <a:xfrm>
              <a:off x="1091046" y="4109604"/>
              <a:ext cx="49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</a:t>
              </a:r>
              <a:endParaRPr lang="es-CO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9944100" y="4028620"/>
              <a:ext cx="49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B</a:t>
              </a:r>
            </a:p>
          </p:txBody>
        </p:sp>
      </p:grpSp>
      <p:sp>
        <p:nvSpPr>
          <p:cNvPr id="60" name="Forma libre 59"/>
          <p:cNvSpPr/>
          <p:nvPr/>
        </p:nvSpPr>
        <p:spPr>
          <a:xfrm>
            <a:off x="3460172" y="1900247"/>
            <a:ext cx="4998027" cy="778010"/>
          </a:xfrm>
          <a:custGeom>
            <a:avLst/>
            <a:gdLst>
              <a:gd name="connsiteX0" fmla="*/ 0 w 4998027"/>
              <a:gd name="connsiteY0" fmla="*/ 778010 h 778010"/>
              <a:gd name="connsiteX1" fmla="*/ 987136 w 4998027"/>
              <a:gd name="connsiteY1" fmla="*/ 61037 h 778010"/>
              <a:gd name="connsiteX2" fmla="*/ 1610591 w 4998027"/>
              <a:gd name="connsiteY2" fmla="*/ 632537 h 778010"/>
              <a:gd name="connsiteX3" fmla="*/ 2805545 w 4998027"/>
              <a:gd name="connsiteY3" fmla="*/ 9082 h 778010"/>
              <a:gd name="connsiteX4" fmla="*/ 4333009 w 4998027"/>
              <a:gd name="connsiteY4" fmla="*/ 289637 h 778010"/>
              <a:gd name="connsiteX5" fmla="*/ 4998027 w 4998027"/>
              <a:gd name="connsiteY5" fmla="*/ 674101 h 77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8027" h="778010">
                <a:moveTo>
                  <a:pt x="0" y="778010"/>
                </a:moveTo>
                <a:cubicBezTo>
                  <a:pt x="359352" y="431646"/>
                  <a:pt x="718704" y="85282"/>
                  <a:pt x="987136" y="61037"/>
                </a:cubicBezTo>
                <a:cubicBezTo>
                  <a:pt x="1255568" y="36791"/>
                  <a:pt x="1307523" y="641196"/>
                  <a:pt x="1610591" y="632537"/>
                </a:cubicBezTo>
                <a:cubicBezTo>
                  <a:pt x="1913659" y="623878"/>
                  <a:pt x="2351809" y="66232"/>
                  <a:pt x="2805545" y="9082"/>
                </a:cubicBezTo>
                <a:cubicBezTo>
                  <a:pt x="3259281" y="-48068"/>
                  <a:pt x="3967595" y="178801"/>
                  <a:pt x="4333009" y="289637"/>
                </a:cubicBezTo>
                <a:cubicBezTo>
                  <a:pt x="4698423" y="400473"/>
                  <a:pt x="4848225" y="537287"/>
                  <a:pt x="4998027" y="67410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>
            <a:stCxn id="60" idx="3"/>
          </p:cNvCxnSpPr>
          <p:nvPr/>
        </p:nvCxnSpPr>
        <p:spPr>
          <a:xfrm>
            <a:off x="6265717" y="1909329"/>
            <a:ext cx="12126" cy="35874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465117" y="4759036"/>
            <a:ext cx="1" cy="7377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>
            <a:off x="1465117" y="5087079"/>
            <a:ext cx="481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525981" y="5087079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x</a:t>
            </a:r>
            <a:endParaRPr lang="es-CO" sz="24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347982" y="1511220"/>
            <a:ext cx="7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w(x)</a:t>
            </a:r>
            <a:endParaRPr lang="es-CO" dirty="0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3459310" y="2678257"/>
            <a:ext cx="862" cy="123911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8443482" y="2566555"/>
            <a:ext cx="14717" cy="135081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upo 88"/>
          <p:cNvGrpSpPr/>
          <p:nvPr/>
        </p:nvGrpSpPr>
        <p:grpSpPr>
          <a:xfrm>
            <a:off x="6065691" y="853540"/>
            <a:ext cx="775856" cy="3063831"/>
            <a:chOff x="6065691" y="853540"/>
            <a:chExt cx="775856" cy="3063831"/>
          </a:xfrm>
        </p:grpSpPr>
        <p:sp>
          <p:nvSpPr>
            <p:cNvPr id="79" name="Rectángulo 78"/>
            <p:cNvSpPr/>
            <p:nvPr/>
          </p:nvSpPr>
          <p:spPr>
            <a:xfrm>
              <a:off x="6161813" y="1909329"/>
              <a:ext cx="186169" cy="2008042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Conector recto 83"/>
            <p:cNvCxnSpPr/>
            <p:nvPr/>
          </p:nvCxnSpPr>
          <p:spPr>
            <a:xfrm flipH="1" flipV="1">
              <a:off x="6347982" y="1285874"/>
              <a:ext cx="1" cy="583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 flipH="1" flipV="1">
              <a:off x="6166789" y="1285874"/>
              <a:ext cx="435" cy="623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6065691" y="853540"/>
              <a:ext cx="775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dx</a:t>
              </a:r>
              <a:endParaRPr lang="es-CO" dirty="0"/>
            </a:p>
          </p:txBody>
        </p:sp>
      </p:grpSp>
      <p:cxnSp>
        <p:nvCxnSpPr>
          <p:cNvPr id="92" name="Conector recto de flecha 91"/>
          <p:cNvCxnSpPr/>
          <p:nvPr/>
        </p:nvCxnSpPr>
        <p:spPr>
          <a:xfrm>
            <a:off x="6265717" y="2678257"/>
            <a:ext cx="0" cy="1000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>
                <a:off x="6142331" y="3105355"/>
                <a:ext cx="1774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331" y="3105355"/>
                <a:ext cx="17742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/>
          <p:cNvSpPr txBox="1"/>
          <p:nvPr/>
        </p:nvSpPr>
        <p:spPr>
          <a:xfrm>
            <a:off x="8719641" y="310891"/>
            <a:ext cx="2947681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b="1" dirty="0" smtClean="0">
                <a:solidFill>
                  <a:schemeClr val="bg1"/>
                </a:solidFill>
              </a:rPr>
              <a:t>A una distancia x, se aplica un diferencial de fuerza, que es igual al diferencial de área w(x)dx.</a:t>
            </a:r>
            <a:endParaRPr lang="es-CO" sz="2000" b="1" i="1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9052" y="121534"/>
            <a:ext cx="375134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Viga sometida a carga distribuida</a:t>
            </a:r>
            <a:endParaRPr lang="es-CO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0" grpId="0"/>
      <p:bldP spid="71" grpId="0"/>
      <p:bldP spid="94" grpId="0"/>
      <p:bldP spid="41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4686300"/>
            <a:ext cx="12192000" cy="2171700"/>
          </a:xfrm>
          <a:prstGeom prst="rect">
            <a:avLst/>
          </a:prstGeom>
          <a:solidFill>
            <a:srgbClr val="777777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/>
          <p:cNvSpPr/>
          <p:nvPr/>
        </p:nvSpPr>
        <p:spPr>
          <a:xfrm>
            <a:off x="1278082" y="4301836"/>
            <a:ext cx="374073" cy="384464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/>
          <p:cNvSpPr/>
          <p:nvPr/>
        </p:nvSpPr>
        <p:spPr>
          <a:xfrm>
            <a:off x="9715502" y="4301836"/>
            <a:ext cx="415634" cy="384464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1465118" y="3917372"/>
            <a:ext cx="8478982" cy="38446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adroTexto 56"/>
          <p:cNvSpPr txBox="1"/>
          <p:nvPr/>
        </p:nvSpPr>
        <p:spPr>
          <a:xfrm>
            <a:off x="1091046" y="4109604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</a:t>
            </a:r>
            <a:endParaRPr lang="es-CO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944100" y="402862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60" name="Forma libre 59"/>
          <p:cNvSpPr/>
          <p:nvPr/>
        </p:nvSpPr>
        <p:spPr>
          <a:xfrm>
            <a:off x="3460172" y="1900247"/>
            <a:ext cx="4998027" cy="778010"/>
          </a:xfrm>
          <a:custGeom>
            <a:avLst/>
            <a:gdLst>
              <a:gd name="connsiteX0" fmla="*/ 0 w 4998027"/>
              <a:gd name="connsiteY0" fmla="*/ 778010 h 778010"/>
              <a:gd name="connsiteX1" fmla="*/ 987136 w 4998027"/>
              <a:gd name="connsiteY1" fmla="*/ 61037 h 778010"/>
              <a:gd name="connsiteX2" fmla="*/ 1610591 w 4998027"/>
              <a:gd name="connsiteY2" fmla="*/ 632537 h 778010"/>
              <a:gd name="connsiteX3" fmla="*/ 2805545 w 4998027"/>
              <a:gd name="connsiteY3" fmla="*/ 9082 h 778010"/>
              <a:gd name="connsiteX4" fmla="*/ 4333009 w 4998027"/>
              <a:gd name="connsiteY4" fmla="*/ 289637 h 778010"/>
              <a:gd name="connsiteX5" fmla="*/ 4998027 w 4998027"/>
              <a:gd name="connsiteY5" fmla="*/ 674101 h 77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8027" h="778010">
                <a:moveTo>
                  <a:pt x="0" y="778010"/>
                </a:moveTo>
                <a:cubicBezTo>
                  <a:pt x="359352" y="431646"/>
                  <a:pt x="718704" y="85282"/>
                  <a:pt x="987136" y="61037"/>
                </a:cubicBezTo>
                <a:cubicBezTo>
                  <a:pt x="1255568" y="36791"/>
                  <a:pt x="1307523" y="641196"/>
                  <a:pt x="1610591" y="632537"/>
                </a:cubicBezTo>
                <a:cubicBezTo>
                  <a:pt x="1913659" y="623878"/>
                  <a:pt x="2351809" y="66232"/>
                  <a:pt x="2805545" y="9082"/>
                </a:cubicBezTo>
                <a:cubicBezTo>
                  <a:pt x="3259281" y="-48068"/>
                  <a:pt x="3967595" y="178801"/>
                  <a:pt x="4333009" y="289637"/>
                </a:cubicBezTo>
                <a:cubicBezTo>
                  <a:pt x="4698423" y="400473"/>
                  <a:pt x="4848225" y="537287"/>
                  <a:pt x="4998027" y="67410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>
            <a:stCxn id="79" idx="0"/>
          </p:cNvCxnSpPr>
          <p:nvPr/>
        </p:nvCxnSpPr>
        <p:spPr>
          <a:xfrm flipH="1">
            <a:off x="6252729" y="1909329"/>
            <a:ext cx="2169" cy="35874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1465117" y="4301836"/>
            <a:ext cx="1" cy="11949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>
            <a:off x="1465117" y="5492324"/>
            <a:ext cx="4812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3460172" y="5139081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x</a:t>
            </a:r>
            <a:endParaRPr lang="es-CO" sz="24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347982" y="1511220"/>
            <a:ext cx="7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w(x)</a:t>
            </a:r>
            <a:endParaRPr lang="es-CO" dirty="0"/>
          </a:p>
        </p:txBody>
      </p:sp>
      <p:cxnSp>
        <p:nvCxnSpPr>
          <p:cNvPr id="76" name="Conector recto 75"/>
          <p:cNvCxnSpPr/>
          <p:nvPr/>
        </p:nvCxnSpPr>
        <p:spPr>
          <a:xfrm>
            <a:off x="8443482" y="2566555"/>
            <a:ext cx="14717" cy="29302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upo 88"/>
          <p:cNvGrpSpPr/>
          <p:nvPr/>
        </p:nvGrpSpPr>
        <p:grpSpPr>
          <a:xfrm>
            <a:off x="6065691" y="853540"/>
            <a:ext cx="775856" cy="3063831"/>
            <a:chOff x="6065691" y="853540"/>
            <a:chExt cx="775856" cy="3063831"/>
          </a:xfrm>
        </p:grpSpPr>
        <p:sp>
          <p:nvSpPr>
            <p:cNvPr id="79" name="Rectángulo 78"/>
            <p:cNvSpPr/>
            <p:nvPr/>
          </p:nvSpPr>
          <p:spPr>
            <a:xfrm>
              <a:off x="6161813" y="1909329"/>
              <a:ext cx="186169" cy="2008042"/>
            </a:xfrm>
            <a:prstGeom prst="rect">
              <a:avLst/>
            </a:prstGeom>
            <a:solidFill>
              <a:srgbClr val="FFFF00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4" name="Conector recto 83"/>
            <p:cNvCxnSpPr/>
            <p:nvPr/>
          </p:nvCxnSpPr>
          <p:spPr>
            <a:xfrm flipH="1" flipV="1">
              <a:off x="6347982" y="1285874"/>
              <a:ext cx="1" cy="583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/>
            <p:cNvCxnSpPr/>
            <p:nvPr/>
          </p:nvCxnSpPr>
          <p:spPr>
            <a:xfrm flipH="1" flipV="1">
              <a:off x="6166789" y="1285874"/>
              <a:ext cx="435" cy="623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6065691" y="853540"/>
              <a:ext cx="775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dx</a:t>
              </a:r>
              <a:endParaRPr lang="es-CO" dirty="0"/>
            </a:p>
          </p:txBody>
        </p:sp>
      </p:grpSp>
      <p:cxnSp>
        <p:nvCxnSpPr>
          <p:cNvPr id="92" name="Conector recto de flecha 91"/>
          <p:cNvCxnSpPr/>
          <p:nvPr/>
        </p:nvCxnSpPr>
        <p:spPr>
          <a:xfrm>
            <a:off x="6252729" y="2566555"/>
            <a:ext cx="12988" cy="11533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>
                <a:off x="6142331" y="3105355"/>
                <a:ext cx="1774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331" y="3105355"/>
                <a:ext cx="177424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cto 40"/>
          <p:cNvCxnSpPr/>
          <p:nvPr/>
        </p:nvCxnSpPr>
        <p:spPr>
          <a:xfrm>
            <a:off x="3460172" y="2670464"/>
            <a:ext cx="0" cy="20158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534824" y="4582845"/>
            <a:ext cx="1995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1450400" y="5107860"/>
            <a:ext cx="6993082" cy="13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/>
              <p:cNvSpPr txBox="1"/>
              <p:nvPr/>
            </p:nvSpPr>
            <p:spPr>
              <a:xfrm>
                <a:off x="4551222" y="4668480"/>
                <a:ext cx="498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64" name="Cuadro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22" y="4668480"/>
                <a:ext cx="49876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/>
              <p:cNvSpPr txBox="1"/>
              <p:nvPr/>
            </p:nvSpPr>
            <p:spPr>
              <a:xfrm>
                <a:off x="2150918" y="4187582"/>
                <a:ext cx="498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65" name="Cuadro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18" y="4187582"/>
                <a:ext cx="49876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/>
              <p:cNvSpPr txBox="1"/>
              <p:nvPr/>
            </p:nvSpPr>
            <p:spPr>
              <a:xfrm>
                <a:off x="2772207" y="642993"/>
                <a:ext cx="2373458" cy="1056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s-CO" sz="20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s-CO" sz="2000" b="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0" name="Cuadro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207" y="642993"/>
                <a:ext cx="2373458" cy="10563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/>
          <p:cNvSpPr txBox="1"/>
          <p:nvPr/>
        </p:nvSpPr>
        <p:spPr>
          <a:xfrm>
            <a:off x="8269868" y="411570"/>
            <a:ext cx="2947681" cy="14773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b="1" dirty="0" smtClean="0">
                <a:solidFill>
                  <a:schemeClr val="bg1"/>
                </a:solidFill>
              </a:rPr>
              <a:t>La fuerza resultante es igual a la suma de todas las fuerzas, a lo largo de la longitud que está bajo la línea de carga.</a:t>
            </a:r>
            <a:endParaRPr lang="es-CO" sz="2000" b="1" i="1" dirty="0">
              <a:solidFill>
                <a:schemeClr val="bg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9052" y="121534"/>
            <a:ext cx="375134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Viga sometida a carga distribuida</a:t>
            </a:r>
            <a:endParaRPr lang="es-CO" sz="2000" b="1" i="1" dirty="0">
              <a:solidFill>
                <a:schemeClr val="tx1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5170962" y="1175378"/>
            <a:ext cx="28944" cy="27134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94" grpId="0"/>
      <p:bldP spid="30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4686300"/>
            <a:ext cx="12192000" cy="2171700"/>
          </a:xfrm>
          <a:prstGeom prst="rect">
            <a:avLst/>
          </a:prstGeom>
          <a:solidFill>
            <a:srgbClr val="777777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/>
          <p:cNvSpPr/>
          <p:nvPr/>
        </p:nvSpPr>
        <p:spPr>
          <a:xfrm>
            <a:off x="1278082" y="4301836"/>
            <a:ext cx="374073" cy="384464"/>
          </a:xfrm>
          <a:prstGeom prst="triangle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/>
          <p:cNvSpPr/>
          <p:nvPr/>
        </p:nvSpPr>
        <p:spPr>
          <a:xfrm>
            <a:off x="9715502" y="4301836"/>
            <a:ext cx="415634" cy="384464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CuadroTexto 56"/>
          <p:cNvSpPr txBox="1"/>
          <p:nvPr/>
        </p:nvSpPr>
        <p:spPr>
          <a:xfrm>
            <a:off x="1091046" y="4109604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</a:t>
            </a:r>
            <a:endParaRPr lang="es-CO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944100" y="4028620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</a:t>
            </a:r>
          </a:p>
        </p:txBody>
      </p:sp>
      <p:cxnSp>
        <p:nvCxnSpPr>
          <p:cNvPr id="63" name="Conector recto 62"/>
          <p:cNvCxnSpPr/>
          <p:nvPr/>
        </p:nvCxnSpPr>
        <p:spPr>
          <a:xfrm>
            <a:off x="1465117" y="4301836"/>
            <a:ext cx="1" cy="11949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1534824" y="4582845"/>
            <a:ext cx="1995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1450400" y="5107860"/>
            <a:ext cx="6993082" cy="13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/>
              <p:cNvSpPr txBox="1"/>
              <p:nvPr/>
            </p:nvSpPr>
            <p:spPr>
              <a:xfrm>
                <a:off x="4536496" y="5050710"/>
                <a:ext cx="498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64" name="Cuadro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96" y="5050710"/>
                <a:ext cx="49876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20" b="-1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/>
              <p:cNvSpPr txBox="1"/>
              <p:nvPr/>
            </p:nvSpPr>
            <p:spPr>
              <a:xfrm>
                <a:off x="2171918" y="4666248"/>
                <a:ext cx="498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65" name="Cuadro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18" y="4666248"/>
                <a:ext cx="49876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20" b="-13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/>
              <p:cNvSpPr txBox="1"/>
              <p:nvPr/>
            </p:nvSpPr>
            <p:spPr>
              <a:xfrm>
                <a:off x="4316802" y="662234"/>
                <a:ext cx="5512997" cy="108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s-CO" sz="20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1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s-CO" sz="20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s-CO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𝒅𝑨</m:t>
                          </m:r>
                        </m:e>
                      </m:nary>
                      <m:r>
                        <a:rPr lang="es-CO" sz="20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1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O" sz="2000" b="1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802" y="662234"/>
                <a:ext cx="5512997" cy="10834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79" y="1917639"/>
            <a:ext cx="4913603" cy="2019216"/>
          </a:xfrm>
          <a:prstGeom prst="rect">
            <a:avLst/>
          </a:prstGeom>
        </p:spPr>
      </p:pic>
      <p:sp>
        <p:nvSpPr>
          <p:cNvPr id="47" name="Rectángulo 46"/>
          <p:cNvSpPr/>
          <p:nvPr/>
        </p:nvSpPr>
        <p:spPr>
          <a:xfrm>
            <a:off x="1465118" y="3917372"/>
            <a:ext cx="8478982" cy="384464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5170962" y="1175378"/>
            <a:ext cx="28944" cy="27134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3529879" y="3768795"/>
            <a:ext cx="0" cy="1095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8417878" y="3740088"/>
            <a:ext cx="25604" cy="1659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22361" y="1988060"/>
            <a:ext cx="2947681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b="1" dirty="0" smtClean="0">
                <a:solidFill>
                  <a:schemeClr val="bg1"/>
                </a:solidFill>
              </a:rPr>
              <a:t>La fuerza resultante es igual al área bajo la curva de carga.</a:t>
            </a:r>
            <a:endParaRPr lang="es-CO" sz="2000" b="1" i="1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9052" y="121534"/>
            <a:ext cx="375134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Viga sometida a carga distribuida</a:t>
            </a:r>
            <a:endParaRPr lang="es-CO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3460173" y="1892454"/>
            <a:ext cx="4998027" cy="2024918"/>
            <a:chOff x="3460173" y="1892454"/>
            <a:chExt cx="4998027" cy="2024918"/>
          </a:xfrm>
        </p:grpSpPr>
        <p:sp>
          <p:nvSpPr>
            <p:cNvPr id="10" name="Forma libre 9"/>
            <p:cNvSpPr/>
            <p:nvPr/>
          </p:nvSpPr>
          <p:spPr>
            <a:xfrm>
              <a:off x="3460173" y="1892454"/>
              <a:ext cx="4998027" cy="778010"/>
            </a:xfrm>
            <a:custGeom>
              <a:avLst/>
              <a:gdLst>
                <a:gd name="connsiteX0" fmla="*/ 0 w 4998027"/>
                <a:gd name="connsiteY0" fmla="*/ 778010 h 778010"/>
                <a:gd name="connsiteX1" fmla="*/ 987136 w 4998027"/>
                <a:gd name="connsiteY1" fmla="*/ 61037 h 778010"/>
                <a:gd name="connsiteX2" fmla="*/ 1610591 w 4998027"/>
                <a:gd name="connsiteY2" fmla="*/ 632537 h 778010"/>
                <a:gd name="connsiteX3" fmla="*/ 2805545 w 4998027"/>
                <a:gd name="connsiteY3" fmla="*/ 9082 h 778010"/>
                <a:gd name="connsiteX4" fmla="*/ 4333009 w 4998027"/>
                <a:gd name="connsiteY4" fmla="*/ 289637 h 778010"/>
                <a:gd name="connsiteX5" fmla="*/ 4998027 w 4998027"/>
                <a:gd name="connsiteY5" fmla="*/ 674101 h 77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8027" h="778010">
                  <a:moveTo>
                    <a:pt x="0" y="778010"/>
                  </a:moveTo>
                  <a:cubicBezTo>
                    <a:pt x="359352" y="431646"/>
                    <a:pt x="718704" y="85282"/>
                    <a:pt x="987136" y="61037"/>
                  </a:cubicBezTo>
                  <a:cubicBezTo>
                    <a:pt x="1255568" y="36791"/>
                    <a:pt x="1307523" y="641196"/>
                    <a:pt x="1610591" y="632537"/>
                  </a:cubicBezTo>
                  <a:cubicBezTo>
                    <a:pt x="1913659" y="623878"/>
                    <a:pt x="2351809" y="66232"/>
                    <a:pt x="2805545" y="9082"/>
                  </a:cubicBezTo>
                  <a:cubicBezTo>
                    <a:pt x="3259281" y="-48068"/>
                    <a:pt x="3967595" y="178801"/>
                    <a:pt x="4333009" y="289637"/>
                  </a:cubicBezTo>
                  <a:cubicBezTo>
                    <a:pt x="4698423" y="400473"/>
                    <a:pt x="4848225" y="537287"/>
                    <a:pt x="4998027" y="674101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>
              <a:off x="3460173" y="2670464"/>
              <a:ext cx="0" cy="12469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>
              <a:stCxn id="10" idx="5"/>
            </p:cNvCxnSpPr>
            <p:nvPr/>
          </p:nvCxnSpPr>
          <p:spPr>
            <a:xfrm>
              <a:off x="8458200" y="2566555"/>
              <a:ext cx="0" cy="13508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0" y="3917372"/>
            <a:ext cx="12192000" cy="2940628"/>
            <a:chOff x="0" y="3917372"/>
            <a:chExt cx="12192000" cy="2940628"/>
          </a:xfrm>
        </p:grpSpPr>
        <p:grpSp>
          <p:nvGrpSpPr>
            <p:cNvPr id="55" name="Grupo 54"/>
            <p:cNvGrpSpPr/>
            <p:nvPr/>
          </p:nvGrpSpPr>
          <p:grpSpPr>
            <a:xfrm>
              <a:off x="0" y="3917372"/>
              <a:ext cx="12192000" cy="2940628"/>
              <a:chOff x="0" y="3917372"/>
              <a:chExt cx="12192000" cy="2940628"/>
            </a:xfrm>
          </p:grpSpPr>
          <p:sp>
            <p:nvSpPr>
              <p:cNvPr id="6" name="Rectángulo 5"/>
              <p:cNvSpPr/>
              <p:nvPr/>
            </p:nvSpPr>
            <p:spPr>
              <a:xfrm>
                <a:off x="0" y="4686300"/>
                <a:ext cx="12192000" cy="217170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" name="Triángulo isósceles 6"/>
              <p:cNvSpPr/>
              <p:nvPr/>
            </p:nvSpPr>
            <p:spPr>
              <a:xfrm>
                <a:off x="1278082" y="4301836"/>
                <a:ext cx="374073" cy="384464"/>
              </a:xfrm>
              <a:prstGeom prst="triangl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9715502" y="4301836"/>
                <a:ext cx="415634" cy="384464"/>
              </a:xfrm>
              <a:prstGeom prst="ellipse">
                <a:avLst/>
              </a:prstGeom>
              <a:blipFill>
                <a:blip r:embed="rId3"/>
                <a:tile tx="0" ty="0" sx="100000" sy="100000" flip="none" algn="tl"/>
              </a:blip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1465118" y="3917372"/>
                <a:ext cx="8478982" cy="384464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57" name="CuadroTexto 56"/>
            <p:cNvSpPr txBox="1"/>
            <p:nvPr/>
          </p:nvSpPr>
          <p:spPr>
            <a:xfrm>
              <a:off x="1091046" y="4109604"/>
              <a:ext cx="49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A</a:t>
              </a:r>
              <a:endParaRPr lang="es-CO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9944100" y="4028620"/>
              <a:ext cx="49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B</a:t>
              </a:r>
            </a:p>
          </p:txBody>
        </p:sp>
      </p:grpSp>
      <p:sp>
        <p:nvSpPr>
          <p:cNvPr id="60" name="Forma libre 59"/>
          <p:cNvSpPr/>
          <p:nvPr/>
        </p:nvSpPr>
        <p:spPr>
          <a:xfrm>
            <a:off x="3460172" y="1900247"/>
            <a:ext cx="4998027" cy="778010"/>
          </a:xfrm>
          <a:custGeom>
            <a:avLst/>
            <a:gdLst>
              <a:gd name="connsiteX0" fmla="*/ 0 w 4998027"/>
              <a:gd name="connsiteY0" fmla="*/ 778010 h 778010"/>
              <a:gd name="connsiteX1" fmla="*/ 987136 w 4998027"/>
              <a:gd name="connsiteY1" fmla="*/ 61037 h 778010"/>
              <a:gd name="connsiteX2" fmla="*/ 1610591 w 4998027"/>
              <a:gd name="connsiteY2" fmla="*/ 632537 h 778010"/>
              <a:gd name="connsiteX3" fmla="*/ 2805545 w 4998027"/>
              <a:gd name="connsiteY3" fmla="*/ 9082 h 778010"/>
              <a:gd name="connsiteX4" fmla="*/ 4333009 w 4998027"/>
              <a:gd name="connsiteY4" fmla="*/ 289637 h 778010"/>
              <a:gd name="connsiteX5" fmla="*/ 4998027 w 4998027"/>
              <a:gd name="connsiteY5" fmla="*/ 674101 h 77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8027" h="778010">
                <a:moveTo>
                  <a:pt x="0" y="778010"/>
                </a:moveTo>
                <a:cubicBezTo>
                  <a:pt x="359352" y="431646"/>
                  <a:pt x="718704" y="85282"/>
                  <a:pt x="987136" y="61037"/>
                </a:cubicBezTo>
                <a:cubicBezTo>
                  <a:pt x="1255568" y="36791"/>
                  <a:pt x="1307523" y="641196"/>
                  <a:pt x="1610591" y="632537"/>
                </a:cubicBezTo>
                <a:cubicBezTo>
                  <a:pt x="1913659" y="623878"/>
                  <a:pt x="2351809" y="66232"/>
                  <a:pt x="2805545" y="9082"/>
                </a:cubicBezTo>
                <a:cubicBezTo>
                  <a:pt x="3259281" y="-48068"/>
                  <a:pt x="3967595" y="178801"/>
                  <a:pt x="4333009" y="289637"/>
                </a:cubicBezTo>
                <a:cubicBezTo>
                  <a:pt x="4698423" y="400473"/>
                  <a:pt x="4848225" y="537287"/>
                  <a:pt x="4998027" y="67410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3459310" y="2678257"/>
            <a:ext cx="862" cy="123911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8443482" y="2566555"/>
            <a:ext cx="14717" cy="135081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6065691" y="853540"/>
            <a:ext cx="1964533" cy="3063831"/>
            <a:chOff x="6065691" y="853540"/>
            <a:chExt cx="1964533" cy="3063831"/>
          </a:xfrm>
        </p:grpSpPr>
        <p:sp>
          <p:nvSpPr>
            <p:cNvPr id="71" name="CuadroTexto 70"/>
            <p:cNvSpPr txBox="1"/>
            <p:nvPr/>
          </p:nvSpPr>
          <p:spPr>
            <a:xfrm>
              <a:off x="6347982" y="1511220"/>
              <a:ext cx="775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w(x2)</a:t>
              </a:r>
              <a:endParaRPr lang="es-CO" dirty="0"/>
            </a:p>
          </p:txBody>
        </p:sp>
        <p:grpSp>
          <p:nvGrpSpPr>
            <p:cNvPr id="89" name="Grupo 88"/>
            <p:cNvGrpSpPr/>
            <p:nvPr/>
          </p:nvGrpSpPr>
          <p:grpSpPr>
            <a:xfrm>
              <a:off x="6065691" y="853540"/>
              <a:ext cx="775856" cy="3063831"/>
              <a:chOff x="6065691" y="853540"/>
              <a:chExt cx="775856" cy="3063831"/>
            </a:xfrm>
          </p:grpSpPr>
          <p:sp>
            <p:nvSpPr>
              <p:cNvPr id="79" name="Rectángulo 78"/>
              <p:cNvSpPr/>
              <p:nvPr/>
            </p:nvSpPr>
            <p:spPr>
              <a:xfrm>
                <a:off x="6161813" y="1909329"/>
                <a:ext cx="186169" cy="2008042"/>
              </a:xfrm>
              <a:prstGeom prst="rect">
                <a:avLst/>
              </a:prstGeom>
              <a:solidFill>
                <a:srgbClr val="FFFF00">
                  <a:alpha val="4313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84" name="Conector recto 83"/>
              <p:cNvCxnSpPr/>
              <p:nvPr/>
            </p:nvCxnSpPr>
            <p:spPr>
              <a:xfrm flipH="1" flipV="1">
                <a:off x="6347982" y="1285874"/>
                <a:ext cx="1" cy="5837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cto 84"/>
              <p:cNvCxnSpPr/>
              <p:nvPr/>
            </p:nvCxnSpPr>
            <p:spPr>
              <a:xfrm flipH="1" flipV="1">
                <a:off x="6166789" y="1285874"/>
                <a:ext cx="435" cy="6234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uadroTexto 87"/>
              <p:cNvSpPr txBox="1"/>
              <p:nvPr/>
            </p:nvSpPr>
            <p:spPr>
              <a:xfrm>
                <a:off x="6065691" y="853540"/>
                <a:ext cx="775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dx</a:t>
                </a:r>
                <a:endParaRPr lang="es-CO" dirty="0"/>
              </a:p>
            </p:txBody>
          </p:sp>
        </p:grpSp>
        <p:cxnSp>
          <p:nvCxnSpPr>
            <p:cNvPr id="92" name="Conector recto de flecha 91"/>
            <p:cNvCxnSpPr/>
            <p:nvPr/>
          </p:nvCxnSpPr>
          <p:spPr>
            <a:xfrm>
              <a:off x="6265717" y="2678257"/>
              <a:ext cx="0" cy="10001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>
                  <a:off x="6255980" y="3084004"/>
                  <a:ext cx="1774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980" y="3084004"/>
                  <a:ext cx="177424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upo 1"/>
          <p:cNvGrpSpPr/>
          <p:nvPr/>
        </p:nvGrpSpPr>
        <p:grpSpPr>
          <a:xfrm>
            <a:off x="4139908" y="964789"/>
            <a:ext cx="1976439" cy="2944791"/>
            <a:chOff x="4139908" y="964789"/>
            <a:chExt cx="1976439" cy="2944791"/>
          </a:xfrm>
        </p:grpSpPr>
        <p:grpSp>
          <p:nvGrpSpPr>
            <p:cNvPr id="41" name="Grupo 40"/>
            <p:cNvGrpSpPr/>
            <p:nvPr/>
          </p:nvGrpSpPr>
          <p:grpSpPr>
            <a:xfrm>
              <a:off x="4139908" y="964789"/>
              <a:ext cx="775856" cy="2944791"/>
              <a:chOff x="6065691" y="853540"/>
              <a:chExt cx="775856" cy="2944791"/>
            </a:xfrm>
          </p:grpSpPr>
          <p:sp>
            <p:nvSpPr>
              <p:cNvPr id="43" name="Rectángulo 42"/>
              <p:cNvSpPr/>
              <p:nvPr/>
            </p:nvSpPr>
            <p:spPr>
              <a:xfrm>
                <a:off x="6161813" y="1869607"/>
                <a:ext cx="212146" cy="1928724"/>
              </a:xfrm>
              <a:prstGeom prst="rect">
                <a:avLst/>
              </a:prstGeom>
              <a:solidFill>
                <a:srgbClr val="FFFF00">
                  <a:alpha val="4313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5" name="Conector recto 44"/>
              <p:cNvCxnSpPr/>
              <p:nvPr/>
            </p:nvCxnSpPr>
            <p:spPr>
              <a:xfrm flipH="1" flipV="1">
                <a:off x="6347982" y="1285874"/>
                <a:ext cx="1" cy="5837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>
              <a:xfrm flipH="1" flipV="1">
                <a:off x="6166789" y="1285874"/>
                <a:ext cx="435" cy="6234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uadroTexto 48"/>
              <p:cNvSpPr txBox="1"/>
              <p:nvPr/>
            </p:nvSpPr>
            <p:spPr>
              <a:xfrm>
                <a:off x="6065691" y="853540"/>
                <a:ext cx="775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dx</a:t>
                </a:r>
                <a:endParaRPr lang="es-CO" dirty="0"/>
              </a:p>
            </p:txBody>
          </p:sp>
        </p:grpSp>
        <p:sp>
          <p:nvSpPr>
            <p:cNvPr id="51" name="CuadroTexto 50"/>
            <p:cNvSpPr txBox="1"/>
            <p:nvPr/>
          </p:nvSpPr>
          <p:spPr>
            <a:xfrm>
              <a:off x="4371113" y="1580450"/>
              <a:ext cx="775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w(x1)</a:t>
              </a:r>
              <a:endParaRPr lang="es-C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342103" y="3043097"/>
                  <a:ext cx="1774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𝑑𝐹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103" y="3043097"/>
                  <a:ext cx="177424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>
              <a:off x="4342103" y="2704527"/>
              <a:ext cx="0" cy="10001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7909641" y="1511220"/>
            <a:ext cx="2265655" cy="2416565"/>
            <a:chOff x="7909641" y="1511220"/>
            <a:chExt cx="2265655" cy="2416565"/>
          </a:xfrm>
        </p:grpSpPr>
        <p:grpSp>
          <p:nvGrpSpPr>
            <p:cNvPr id="54" name="Grupo 53"/>
            <p:cNvGrpSpPr/>
            <p:nvPr/>
          </p:nvGrpSpPr>
          <p:grpSpPr>
            <a:xfrm>
              <a:off x="7909641" y="1511220"/>
              <a:ext cx="775856" cy="2416565"/>
              <a:chOff x="6065691" y="853540"/>
              <a:chExt cx="775856" cy="2944791"/>
            </a:xfrm>
          </p:grpSpPr>
          <p:sp>
            <p:nvSpPr>
              <p:cNvPr id="61" name="Rectángulo 60"/>
              <p:cNvSpPr/>
              <p:nvPr/>
            </p:nvSpPr>
            <p:spPr>
              <a:xfrm>
                <a:off x="6161813" y="1869607"/>
                <a:ext cx="212146" cy="1928724"/>
              </a:xfrm>
              <a:prstGeom prst="rect">
                <a:avLst/>
              </a:prstGeom>
              <a:solidFill>
                <a:srgbClr val="FFFF00">
                  <a:alpha val="4313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H="1" flipV="1">
                <a:off x="6347982" y="1285874"/>
                <a:ext cx="1" cy="5837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/>
              <p:cNvCxnSpPr/>
              <p:nvPr/>
            </p:nvCxnSpPr>
            <p:spPr>
              <a:xfrm flipH="1" flipV="1">
                <a:off x="6166789" y="1285874"/>
                <a:ext cx="435" cy="6234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CuadroTexto 66"/>
              <p:cNvSpPr txBox="1"/>
              <p:nvPr/>
            </p:nvSpPr>
            <p:spPr>
              <a:xfrm>
                <a:off x="6065691" y="853540"/>
                <a:ext cx="775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/>
                  <a:t>dx</a:t>
                </a:r>
                <a:endParaRPr lang="es-CO" dirty="0"/>
              </a:p>
            </p:txBody>
          </p:sp>
        </p:grpSp>
        <p:cxnSp>
          <p:nvCxnSpPr>
            <p:cNvPr id="68" name="Conector recto de flecha 67"/>
            <p:cNvCxnSpPr/>
            <p:nvPr/>
          </p:nvCxnSpPr>
          <p:spPr>
            <a:xfrm>
              <a:off x="8108590" y="2704527"/>
              <a:ext cx="0" cy="10001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8401052" y="3084004"/>
                  <a:ext cx="1774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𝑑𝐹𝑛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e>
                        </m:d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052" y="3084004"/>
                  <a:ext cx="177424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>
              <a:off x="8179704" y="1892454"/>
              <a:ext cx="775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w(</a:t>
              </a:r>
              <a:r>
                <a:rPr lang="es-CO" dirty="0" err="1" smtClean="0"/>
                <a:t>xn</a:t>
              </a:r>
              <a:r>
                <a:rPr lang="es-CO" dirty="0" smtClean="0"/>
                <a:t>)</a:t>
              </a:r>
              <a:endParaRPr lang="es-CO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459054" y="3886820"/>
            <a:ext cx="6678763" cy="2737391"/>
            <a:chOff x="1459054" y="3886820"/>
            <a:chExt cx="6678763" cy="2737391"/>
          </a:xfrm>
        </p:grpSpPr>
        <p:cxnSp>
          <p:nvCxnSpPr>
            <p:cNvPr id="80" name="Conector recto de flecha 79"/>
            <p:cNvCxnSpPr/>
            <p:nvPr/>
          </p:nvCxnSpPr>
          <p:spPr>
            <a:xfrm>
              <a:off x="1459054" y="6173431"/>
              <a:ext cx="667876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/>
          </p:nvGrpSpPr>
          <p:grpSpPr>
            <a:xfrm>
              <a:off x="1459054" y="3886820"/>
              <a:ext cx="6672700" cy="2737391"/>
              <a:chOff x="1459054" y="3886820"/>
              <a:chExt cx="6672700" cy="2737391"/>
            </a:xfrm>
          </p:grpSpPr>
          <p:cxnSp>
            <p:nvCxnSpPr>
              <p:cNvPr id="62" name="Conector recto 61"/>
              <p:cNvCxnSpPr>
                <a:stCxn id="79" idx="2"/>
              </p:cNvCxnSpPr>
              <p:nvPr/>
            </p:nvCxnSpPr>
            <p:spPr>
              <a:xfrm>
                <a:off x="6254898" y="3917371"/>
                <a:ext cx="22945" cy="185477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/>
              <p:cNvCxnSpPr/>
              <p:nvPr/>
            </p:nvCxnSpPr>
            <p:spPr>
              <a:xfrm flipH="1">
                <a:off x="1459054" y="4213286"/>
                <a:ext cx="6064" cy="2307257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/>
              <p:cNvCxnSpPr/>
              <p:nvPr/>
            </p:nvCxnSpPr>
            <p:spPr>
              <a:xfrm>
                <a:off x="1465117" y="5536774"/>
                <a:ext cx="481272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CuadroTexto 69"/>
              <p:cNvSpPr txBox="1"/>
              <p:nvPr/>
            </p:nvSpPr>
            <p:spPr>
              <a:xfrm>
                <a:off x="3641144" y="5536774"/>
                <a:ext cx="498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x2</a:t>
                </a:r>
                <a:endParaRPr lang="es-CO" sz="2400" dirty="0"/>
              </a:p>
            </p:txBody>
          </p:sp>
          <p:cxnSp>
            <p:nvCxnSpPr>
              <p:cNvPr id="74" name="Conector recto 73"/>
              <p:cNvCxnSpPr>
                <a:stCxn id="43" idx="2"/>
              </p:cNvCxnSpPr>
              <p:nvPr/>
            </p:nvCxnSpPr>
            <p:spPr>
              <a:xfrm>
                <a:off x="4342103" y="3909580"/>
                <a:ext cx="7364" cy="898004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de flecha 74"/>
              <p:cNvCxnSpPr/>
              <p:nvPr/>
            </p:nvCxnSpPr>
            <p:spPr>
              <a:xfrm>
                <a:off x="1465117" y="4494068"/>
                <a:ext cx="287092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CuadroTexto 76"/>
              <p:cNvSpPr txBox="1"/>
              <p:nvPr/>
            </p:nvSpPr>
            <p:spPr>
              <a:xfrm>
                <a:off x="2743231" y="4445698"/>
                <a:ext cx="498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x1</a:t>
                </a:r>
                <a:endParaRPr lang="es-CO" sz="2400" dirty="0"/>
              </a:p>
            </p:txBody>
          </p:sp>
          <p:cxnSp>
            <p:nvCxnSpPr>
              <p:cNvPr id="78" name="Conector recto 77"/>
              <p:cNvCxnSpPr/>
              <p:nvPr/>
            </p:nvCxnSpPr>
            <p:spPr>
              <a:xfrm>
                <a:off x="8108590" y="3886820"/>
                <a:ext cx="23164" cy="2535751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CuadroTexto 80"/>
              <p:cNvSpPr txBox="1"/>
              <p:nvPr/>
            </p:nvSpPr>
            <p:spPr>
              <a:xfrm>
                <a:off x="4527836" y="6162546"/>
                <a:ext cx="498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xn</a:t>
                </a:r>
                <a:endParaRPr lang="es-CO" sz="2400" dirty="0"/>
              </a:p>
            </p:txBody>
          </p:sp>
        </p:grpSp>
      </p:grpSp>
      <p:grpSp>
        <p:nvGrpSpPr>
          <p:cNvPr id="26" name="Grupo 25"/>
          <p:cNvGrpSpPr/>
          <p:nvPr/>
        </p:nvGrpSpPr>
        <p:grpSpPr>
          <a:xfrm>
            <a:off x="4024745" y="226993"/>
            <a:ext cx="3769733" cy="3661804"/>
            <a:chOff x="4024745" y="226993"/>
            <a:chExt cx="3769733" cy="3661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>
                  <a:off x="4024745" y="226993"/>
                  <a:ext cx="3769733" cy="1083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20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s-CO" sz="20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  <m:r>
                          <a:rPr lang="es-CO" sz="20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s-CO" sz="20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s-CO" sz="20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/>
                          <m:e>
                            <m:r>
                              <a:rPr lang="es-CO" sz="2000" b="1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𝒅𝑨</m:t>
                            </m:r>
                          </m:e>
                        </m:nary>
                        <m:r>
                          <a:rPr lang="es-CO" sz="20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000" b="1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s-CO" sz="2000" b="1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745" y="226993"/>
                  <a:ext cx="3769733" cy="108343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ector recto de flecha 82"/>
            <p:cNvCxnSpPr/>
            <p:nvPr/>
          </p:nvCxnSpPr>
          <p:spPr>
            <a:xfrm>
              <a:off x="5170962" y="1175378"/>
              <a:ext cx="28944" cy="271341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6" name="Conector recto 85"/>
          <p:cNvCxnSpPr/>
          <p:nvPr/>
        </p:nvCxnSpPr>
        <p:spPr>
          <a:xfrm>
            <a:off x="5188131" y="3896590"/>
            <a:ext cx="6459" cy="15230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1459054" y="5056724"/>
            <a:ext cx="37762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CuadroTexto 89"/>
          <p:cNvSpPr txBox="1"/>
          <p:nvPr/>
        </p:nvSpPr>
        <p:spPr>
          <a:xfrm>
            <a:off x="3046483" y="5027198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rgbClr val="FF0000"/>
                </a:solidFill>
              </a:rPr>
              <a:t>X’</a:t>
            </a:r>
            <a:endParaRPr lang="es-CO" sz="2400" dirty="0">
              <a:solidFill>
                <a:srgbClr val="FF0000"/>
              </a:solidFill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395755" y="396922"/>
            <a:ext cx="2947681" cy="2937987"/>
            <a:chOff x="393334" y="382370"/>
            <a:chExt cx="2947681" cy="2937987"/>
          </a:xfrm>
        </p:grpSpPr>
        <p:sp>
          <p:nvSpPr>
            <p:cNvPr id="17" name="CuadroTexto 16"/>
            <p:cNvSpPr txBox="1"/>
            <p:nvPr/>
          </p:nvSpPr>
          <p:spPr>
            <a:xfrm>
              <a:off x="393334" y="382370"/>
              <a:ext cx="2947681" cy="150810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s-CO" b="1" dirty="0" smtClean="0">
                  <a:solidFill>
                    <a:schemeClr val="bg1"/>
                  </a:solidFill>
                </a:rPr>
                <a:t>El momento que produce la fuerza resultante en el apoyo A, debe ser igual a la suma de los momentos de cada diferencial de fuerza </a:t>
              </a:r>
              <a:r>
                <a:rPr lang="es-CO" sz="2000" b="1" i="1" dirty="0" smtClean="0">
                  <a:solidFill>
                    <a:schemeClr val="bg1"/>
                  </a:solidFill>
                </a:rPr>
                <a:t>dFn</a:t>
              </a:r>
              <a:endParaRPr lang="es-CO" sz="2000" b="1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21763" y="2384973"/>
                  <a:ext cx="2889756" cy="935384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sup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𝑥𝑤</m:t>
                            </m:r>
                            <m:d>
                              <m:d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nary>
                      </m:oMath>
                    </m:oMathPara>
                  </a14:m>
                  <a:endParaRPr lang="es-CO" b="0" dirty="0" smtClean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763" y="2384973"/>
                  <a:ext cx="2889756" cy="93538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>
              <a:stCxn id="17" idx="2"/>
              <a:endCxn id="18" idx="0"/>
            </p:cNvCxnSpPr>
            <p:nvPr/>
          </p:nvCxnSpPr>
          <p:spPr>
            <a:xfrm flipH="1">
              <a:off x="1866641" y="1890475"/>
              <a:ext cx="534" cy="494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9037636" y="254931"/>
            <a:ext cx="2947681" cy="2524226"/>
            <a:chOff x="9037636" y="254931"/>
            <a:chExt cx="2947681" cy="2524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9234055" y="1662761"/>
                  <a:ext cx="2554845" cy="1116396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CO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s-CO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O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limLoc m:val="undOvr"/>
                                <m:ctrlPr>
                                  <a:rPr lang="es-CO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s-CO" sz="2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/>
                              <m:e>
                                <m:r>
                                  <a:rPr lang="es-CO" sz="2200" b="0" i="1" smtClean="0">
                                    <a:latin typeface="Cambria Math" panose="02040503050406030204" pitchFamily="18" charset="0"/>
                                  </a:rPr>
                                  <m:t>𝑥𝑑𝐴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limLoc m:val="undOvr"/>
                                <m:ctrlPr>
                                  <a:rPr lang="es-CO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s-CO" sz="2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/>
                              <m:e>
                                <m:r>
                                  <a:rPr lang="es-CO" sz="2200" b="0" i="1" smtClean="0"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</m:e>
                            </m:nary>
                          </m:den>
                        </m:f>
                        <m:r>
                          <a:rPr lang="es-CO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CO" sz="2200" b="0" dirty="0" smtClean="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055" y="1662761"/>
                  <a:ext cx="2554845" cy="11163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CuadroTexto 92"/>
            <p:cNvSpPr txBox="1"/>
            <p:nvPr/>
          </p:nvSpPr>
          <p:spPr>
            <a:xfrm>
              <a:off x="9037636" y="254931"/>
              <a:ext cx="2947681" cy="954107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s-CO" b="1" dirty="0" smtClean="0">
                  <a:solidFill>
                    <a:schemeClr val="bg1"/>
                  </a:solidFill>
                </a:rPr>
                <a:t>La línea de acción de la fuerza resultante, pasa por el centroide del área de carga.</a:t>
              </a:r>
              <a:endParaRPr lang="es-CO" sz="2000" b="1" i="1" dirty="0">
                <a:solidFill>
                  <a:schemeClr val="bg1"/>
                </a:solidFill>
              </a:endParaRPr>
            </a:p>
          </p:txBody>
        </p:sp>
        <p:cxnSp>
          <p:nvCxnSpPr>
            <p:cNvPr id="95" name="Conector recto de flecha 94"/>
            <p:cNvCxnSpPr/>
            <p:nvPr/>
          </p:nvCxnSpPr>
          <p:spPr>
            <a:xfrm flipH="1">
              <a:off x="10512984" y="1187624"/>
              <a:ext cx="534" cy="4944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6" name="CuadroTexto 95"/>
          <p:cNvSpPr txBox="1"/>
          <p:nvPr/>
        </p:nvSpPr>
        <p:spPr>
          <a:xfrm>
            <a:off x="8390292" y="6320488"/>
            <a:ext cx="375134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b="1" dirty="0" smtClean="0">
                <a:solidFill>
                  <a:schemeClr val="tx1"/>
                </a:solidFill>
              </a:rPr>
              <a:t>Viga sometida a carga distribuida</a:t>
            </a:r>
            <a:endParaRPr lang="es-CO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9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9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173</Words>
  <Application>Microsoft Office PowerPoint</Application>
  <PresentationFormat>Panorámica</PresentationFormat>
  <Paragraphs>47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Guillermo Rivera</dc:creator>
  <cp:lastModifiedBy>Juan Guillermo Rivera</cp:lastModifiedBy>
  <cp:revision>26</cp:revision>
  <dcterms:created xsi:type="dcterms:W3CDTF">2013-09-16T21:34:38Z</dcterms:created>
  <dcterms:modified xsi:type="dcterms:W3CDTF">2013-10-04T21:28:23Z</dcterms:modified>
</cp:coreProperties>
</file>