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9"/>
  </p:notesMasterIdLst>
  <p:sldIdLst>
    <p:sldId id="256" r:id="rId2"/>
    <p:sldId id="277" r:id="rId3"/>
    <p:sldId id="257" r:id="rId4"/>
    <p:sldId id="258" r:id="rId5"/>
    <p:sldId id="260" r:id="rId6"/>
    <p:sldId id="278" r:id="rId7"/>
    <p:sldId id="279" r:id="rId8"/>
    <p:sldId id="282" r:id="rId9"/>
    <p:sldId id="283" r:id="rId10"/>
    <p:sldId id="284" r:id="rId11"/>
    <p:sldId id="270" r:id="rId12"/>
    <p:sldId id="285" r:id="rId13"/>
    <p:sldId id="280" r:id="rId14"/>
    <p:sldId id="286" r:id="rId15"/>
    <p:sldId id="281" r:id="rId16"/>
    <p:sldId id="263" r:id="rId17"/>
    <p:sldId id="264"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e55b39f20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e55b39f20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6612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55b39f20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e55b39f20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55b39f202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e55b39f202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e55b39f20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e55b39f20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55b39f20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55b39f20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e55b39f20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e55b39f20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e55b39f20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e55b39f20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9749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e55b39f20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e55b39f20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271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e55b39f20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e55b39f20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6990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e55b39f20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e55b39f20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1460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e55b39f20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e55b39f20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0125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‹nº›</a:t>
            </a:fld>
            <a:endParaRPr lang="pt-BR"/>
          </a:p>
        </p:txBody>
      </p:sp>
    </p:spTree>
    <p:extLst>
      <p:ext uri="{BB962C8B-B14F-4D97-AF65-F5344CB8AC3E}">
        <p14:creationId xmlns:p14="http://schemas.microsoft.com/office/powerpoint/2010/main" val="91908215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pt-BR"/>
              <a:t>Clique para editar o título Mestre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‹nº›</a:t>
            </a:fld>
            <a:endParaRPr lang="pt-BR"/>
          </a:p>
        </p:txBody>
      </p:sp>
    </p:spTree>
    <p:extLst>
      <p:ext uri="{BB962C8B-B14F-4D97-AF65-F5344CB8AC3E}">
        <p14:creationId xmlns:p14="http://schemas.microsoft.com/office/powerpoint/2010/main" val="34625950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‹nº›</a:t>
            </a:fld>
            <a:endParaRPr lang="pt-BR"/>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80343571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pt-BR"/>
              <a:t>Clique para editar o título Mestre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‹nº›</a:t>
            </a:fld>
            <a:endParaRPr lang="pt-BR"/>
          </a:p>
        </p:txBody>
      </p:sp>
    </p:spTree>
    <p:extLst>
      <p:ext uri="{BB962C8B-B14F-4D97-AF65-F5344CB8AC3E}">
        <p14:creationId xmlns:p14="http://schemas.microsoft.com/office/powerpoint/2010/main" val="58058978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‹nº›</a:t>
            </a:fld>
            <a:endParaRPr lang="pt-BR"/>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4315213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‹nº›</a:t>
            </a:fld>
            <a:endParaRPr lang="pt-BR"/>
          </a:p>
        </p:txBody>
      </p:sp>
    </p:spTree>
    <p:extLst>
      <p:ext uri="{BB962C8B-B14F-4D97-AF65-F5344CB8AC3E}">
        <p14:creationId xmlns:p14="http://schemas.microsoft.com/office/powerpoint/2010/main" val="238919768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‹nº›</a:t>
            </a:fld>
            <a:endParaRPr lang="pt-BR"/>
          </a:p>
        </p:txBody>
      </p:sp>
    </p:spTree>
    <p:extLst>
      <p:ext uri="{BB962C8B-B14F-4D97-AF65-F5344CB8AC3E}">
        <p14:creationId xmlns:p14="http://schemas.microsoft.com/office/powerpoint/2010/main" val="420111780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‹nº›</a:t>
            </a:fld>
            <a:endParaRPr lang="pt-BR"/>
          </a:p>
        </p:txBody>
      </p:sp>
    </p:spTree>
    <p:extLst>
      <p:ext uri="{BB962C8B-B14F-4D97-AF65-F5344CB8AC3E}">
        <p14:creationId xmlns:p14="http://schemas.microsoft.com/office/powerpoint/2010/main" val="19467664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extLst>
      <p:ext uri="{BB962C8B-B14F-4D97-AF65-F5344CB8AC3E}">
        <p14:creationId xmlns:p14="http://schemas.microsoft.com/office/powerpoint/2010/main" val="3997432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‹nº›</a:t>
            </a:fld>
            <a:endParaRPr lang="pt-BR"/>
          </a:p>
        </p:txBody>
      </p:sp>
    </p:spTree>
    <p:extLst>
      <p:ext uri="{BB962C8B-B14F-4D97-AF65-F5344CB8AC3E}">
        <p14:creationId xmlns:p14="http://schemas.microsoft.com/office/powerpoint/2010/main" val="360936467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pt-BR"/>
              <a:t>Clique para editar o título Mestre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‹nº›</a:t>
            </a:fld>
            <a:endParaRPr lang="pt-BR"/>
          </a:p>
        </p:txBody>
      </p:sp>
    </p:spTree>
    <p:extLst>
      <p:ext uri="{BB962C8B-B14F-4D97-AF65-F5344CB8AC3E}">
        <p14:creationId xmlns:p14="http://schemas.microsoft.com/office/powerpoint/2010/main" val="356126790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‹nº›</a:t>
            </a:fld>
            <a:endParaRPr lang="pt-BR"/>
          </a:p>
        </p:txBody>
      </p:sp>
    </p:spTree>
    <p:extLst>
      <p:ext uri="{BB962C8B-B14F-4D97-AF65-F5344CB8AC3E}">
        <p14:creationId xmlns:p14="http://schemas.microsoft.com/office/powerpoint/2010/main" val="30646946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‹nº›</a:t>
            </a:fld>
            <a:endParaRPr lang="pt-BR"/>
          </a:p>
        </p:txBody>
      </p:sp>
    </p:spTree>
    <p:extLst>
      <p:ext uri="{BB962C8B-B14F-4D97-AF65-F5344CB8AC3E}">
        <p14:creationId xmlns:p14="http://schemas.microsoft.com/office/powerpoint/2010/main" val="205936426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‹nº›</a:t>
            </a:fld>
            <a:endParaRPr lang="pt-BR"/>
          </a:p>
        </p:txBody>
      </p:sp>
    </p:spTree>
    <p:extLst>
      <p:ext uri="{BB962C8B-B14F-4D97-AF65-F5344CB8AC3E}">
        <p14:creationId xmlns:p14="http://schemas.microsoft.com/office/powerpoint/2010/main" val="407422529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‹nº›</a:t>
            </a:fld>
            <a:endParaRPr lang="pt-BR"/>
          </a:p>
        </p:txBody>
      </p:sp>
    </p:spTree>
    <p:extLst>
      <p:ext uri="{BB962C8B-B14F-4D97-AF65-F5344CB8AC3E}">
        <p14:creationId xmlns:p14="http://schemas.microsoft.com/office/powerpoint/2010/main" val="259999684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pt-BR"/>
              <a:t>Clique para editar o título Mestre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2A54C80-263E-416B-A8E0-580EDEADCBDC}"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‹nº›</a:t>
            </a:fld>
            <a:endParaRPr lang="pt-BR"/>
          </a:p>
        </p:txBody>
      </p:sp>
    </p:spTree>
    <p:extLst>
      <p:ext uri="{BB962C8B-B14F-4D97-AF65-F5344CB8AC3E}">
        <p14:creationId xmlns:p14="http://schemas.microsoft.com/office/powerpoint/2010/main" val="208373626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pt-BR"/>
              <a:t>Clique no ícone para adicionar uma imagem</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t-BR" smtClean="0"/>
              <a:t>‹nº›</a:t>
            </a:fld>
            <a:endParaRPr lang="pt-BR"/>
          </a:p>
        </p:txBody>
      </p:sp>
    </p:spTree>
    <p:extLst>
      <p:ext uri="{BB962C8B-B14F-4D97-AF65-F5344CB8AC3E}">
        <p14:creationId xmlns:p14="http://schemas.microsoft.com/office/powerpoint/2010/main" val="207427490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12/7/2021</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pt-BR" smtClean="0"/>
              <a:t>‹nº›</a:t>
            </a:fld>
            <a:endParaRPr lang="pt-BR"/>
          </a:p>
        </p:txBody>
      </p:sp>
    </p:spTree>
    <p:extLst>
      <p:ext uri="{BB962C8B-B14F-4D97-AF65-F5344CB8AC3E}">
        <p14:creationId xmlns:p14="http://schemas.microsoft.com/office/powerpoint/2010/main" val="19095613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332475" y="262075"/>
            <a:ext cx="8468100" cy="4576200"/>
          </a:xfrm>
          <a:prstGeom prst="rect">
            <a:avLst/>
          </a:prstGeom>
          <a:solidFill>
            <a:srgbClr val="FFFFFF"/>
          </a:solidFill>
          <a:ln w="9525"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txBox="1"/>
          <p:nvPr/>
        </p:nvSpPr>
        <p:spPr>
          <a:xfrm>
            <a:off x="1525450" y="391150"/>
            <a:ext cx="60237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pt-BR" sz="2000" dirty="0"/>
              <a:t>CENTRO UNIVERSITÁRIO CARIOCA</a:t>
            </a:r>
            <a:endParaRPr sz="2000" dirty="0"/>
          </a:p>
        </p:txBody>
      </p:sp>
      <p:sp>
        <p:nvSpPr>
          <p:cNvPr id="56" name="Google Shape;56;p13"/>
          <p:cNvSpPr txBox="1"/>
          <p:nvPr/>
        </p:nvSpPr>
        <p:spPr>
          <a:xfrm>
            <a:off x="1912200" y="958300"/>
            <a:ext cx="53196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pt-BR" sz="2000" dirty="0"/>
              <a:t>CIÊNCIA DA COMPUTAÇÃO</a:t>
            </a:r>
            <a:endParaRPr sz="2000" dirty="0"/>
          </a:p>
        </p:txBody>
      </p:sp>
      <p:sp>
        <p:nvSpPr>
          <p:cNvPr id="57" name="Google Shape;57;p13"/>
          <p:cNvSpPr txBox="1"/>
          <p:nvPr/>
        </p:nvSpPr>
        <p:spPr>
          <a:xfrm>
            <a:off x="1325950" y="1685568"/>
            <a:ext cx="6727500" cy="80018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pt-BR" sz="2000" b="1" dirty="0"/>
              <a:t>Sistema para cadastramento e realização de atividades HTML e CSS para alunos</a:t>
            </a:r>
            <a:endParaRPr sz="2000" b="1" dirty="0"/>
          </a:p>
        </p:txBody>
      </p:sp>
      <p:sp>
        <p:nvSpPr>
          <p:cNvPr id="58" name="Google Shape;58;p13"/>
          <p:cNvSpPr txBox="1"/>
          <p:nvPr/>
        </p:nvSpPr>
        <p:spPr>
          <a:xfrm>
            <a:off x="1912200" y="3643725"/>
            <a:ext cx="53196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pt-BR" sz="2000" dirty="0"/>
              <a:t>Orientador</a:t>
            </a:r>
            <a:r>
              <a:rPr lang="pt-BR" sz="2000"/>
              <a:t>: </a:t>
            </a:r>
            <a:r>
              <a:rPr lang="pt-BR" sz="1800">
                <a:effectLst/>
                <a:latin typeface="Arial" panose="020B0604020202020204" pitchFamily="34" charset="0"/>
                <a:ea typeface="Arial" panose="020B0604020202020204" pitchFamily="34" charset="0"/>
              </a:rPr>
              <a:t>André Sobral</a:t>
            </a:r>
            <a:endParaRPr sz="2000" dirty="0"/>
          </a:p>
        </p:txBody>
      </p:sp>
      <p:sp>
        <p:nvSpPr>
          <p:cNvPr id="59" name="Google Shape;59;p13"/>
          <p:cNvSpPr txBox="1"/>
          <p:nvPr/>
        </p:nvSpPr>
        <p:spPr>
          <a:xfrm>
            <a:off x="2029900" y="4314000"/>
            <a:ext cx="53196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pt-BR" sz="2000" dirty="0"/>
              <a:t>RIO DE JANEIRO, 2021</a:t>
            </a:r>
            <a:endParaRPr sz="2000" dirty="0"/>
          </a:p>
        </p:txBody>
      </p:sp>
      <p:sp>
        <p:nvSpPr>
          <p:cNvPr id="60" name="Google Shape;60;p13"/>
          <p:cNvSpPr txBox="1"/>
          <p:nvPr/>
        </p:nvSpPr>
        <p:spPr>
          <a:xfrm>
            <a:off x="1701350" y="2720426"/>
            <a:ext cx="5319600" cy="923299"/>
          </a:xfrm>
          <a:prstGeom prst="rect">
            <a:avLst/>
          </a:prstGeom>
          <a:noFill/>
          <a:ln>
            <a:noFill/>
          </a:ln>
        </p:spPr>
        <p:txBody>
          <a:bodyPr spcFirstLastPara="1" wrap="square" lIns="91425" tIns="91425" rIns="91425" bIns="91425" anchor="t" anchorCtr="0">
            <a:spAutoFit/>
          </a:bodyPr>
          <a:lstStyle/>
          <a:p>
            <a:pPr algn="ctr">
              <a:lnSpc>
                <a:spcPct val="150000"/>
              </a:lnSpc>
            </a:pPr>
            <a:r>
              <a:rPr lang="pt-BR" sz="1600" dirty="0">
                <a:effectLst/>
                <a:latin typeface="Arial" panose="020B0604020202020204" pitchFamily="34" charset="0"/>
                <a:ea typeface="Arial" panose="020B0604020202020204" pitchFamily="34" charset="0"/>
                <a:cs typeface="Times New Roman" panose="02020603050405020304" pitchFamily="18" charset="0"/>
              </a:rPr>
              <a:t>JEFFERSON DA SILVA THIAGO</a:t>
            </a:r>
            <a:endParaRPr lang="pt-BR" sz="1600" dirty="0">
              <a:effectLst/>
              <a:latin typeface="Verdana" panose="020B0604030504040204" pitchFamily="34" charset="0"/>
              <a:ea typeface="Times New Roman" panose="02020603050405020304" pitchFamily="18" charset="0"/>
              <a:cs typeface="Times New Roman" panose="02020603050405020304" pitchFamily="18" charset="0"/>
            </a:endParaRPr>
          </a:p>
          <a:p>
            <a:pPr algn="ctr">
              <a:lnSpc>
                <a:spcPct val="150000"/>
              </a:lnSpc>
            </a:pPr>
            <a:r>
              <a:rPr lang="pt-BR" sz="1600" dirty="0">
                <a:effectLst/>
                <a:latin typeface="Arial" panose="020B0604020202020204" pitchFamily="34" charset="0"/>
                <a:ea typeface="Arial" panose="020B0604020202020204" pitchFamily="34" charset="0"/>
                <a:cs typeface="Times New Roman" panose="02020603050405020304" pitchFamily="18" charset="0"/>
              </a:rPr>
              <a:t>MATEUS PIMENTEL JUNIOR</a:t>
            </a:r>
            <a:endParaRPr lang="pt-BR" sz="1600" dirty="0">
              <a:effectLst/>
              <a:latin typeface="Verdana" panose="020B060403050404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p:nvPr/>
        </p:nvSpPr>
        <p:spPr>
          <a:xfrm>
            <a:off x="332475" y="262075"/>
            <a:ext cx="8468100" cy="4576200"/>
          </a:xfrm>
          <a:prstGeom prst="rect">
            <a:avLst/>
          </a:prstGeom>
          <a:solidFill>
            <a:srgbClr val="FFFFFF"/>
          </a:solidFill>
          <a:ln w="9525"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7"/>
          <p:cNvSpPr txBox="1"/>
          <p:nvPr/>
        </p:nvSpPr>
        <p:spPr>
          <a:xfrm>
            <a:off x="343425" y="305225"/>
            <a:ext cx="7886700" cy="4351200"/>
          </a:xfrm>
          <a:prstGeom prst="rect">
            <a:avLst/>
          </a:prstGeom>
          <a:noFill/>
          <a:ln>
            <a:noFill/>
          </a:ln>
        </p:spPr>
        <p:txBody>
          <a:bodyPr spcFirstLastPara="1" wrap="square" lIns="91425" tIns="45700" rIns="91425" bIns="45700" anchor="t" anchorCtr="0">
            <a:noAutofit/>
          </a:bodyPr>
          <a:lstStyle/>
          <a:p>
            <a:pPr algn="just">
              <a:spcBef>
                <a:spcPts val="1200"/>
              </a:spcBef>
            </a:pPr>
            <a:r>
              <a:rPr lang="pt-BR" sz="1800" b="1" kern="0" dirty="0">
                <a:solidFill>
                  <a:srgbClr val="000000"/>
                </a:solidFill>
                <a:effectLst/>
                <a:latin typeface="Arial" panose="020B0604020202020204" pitchFamily="34" charset="0"/>
                <a:ea typeface="Arial" panose="020B0604020202020204" pitchFamily="34" charset="0"/>
              </a:rPr>
              <a:t>Funcionalidades do sistema</a:t>
            </a:r>
          </a:p>
          <a:p>
            <a:pPr algn="ctr">
              <a:spcBef>
                <a:spcPts val="1000"/>
              </a:spcBef>
            </a:pPr>
            <a:r>
              <a:rPr lang="pt-BR" sz="1800" b="1" dirty="0">
                <a:effectLst/>
                <a:latin typeface="Arial" panose="020B0604020202020204" pitchFamily="34" charset="0"/>
                <a:ea typeface="Calibri" panose="020F0502020204030204" pitchFamily="34" charset="0"/>
                <a:cs typeface="Arial" panose="020B0604020202020204" pitchFamily="34" charset="0"/>
              </a:rPr>
              <a:t>Lista de atividades carregadas na página. </a:t>
            </a:r>
            <a:endParaRPr lang="pt-BR" sz="1100" b="1" dirty="0">
              <a:effectLst/>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4" name="Imagem 3" descr="Interface gráfica do usuário, Site&#10;&#10;Descrição gerada automaticamente">
            <a:extLst>
              <a:ext uri="{FF2B5EF4-FFF2-40B4-BE49-F238E27FC236}">
                <a16:creationId xmlns:a16="http://schemas.microsoft.com/office/drawing/2014/main" id="{6E378929-9266-4953-BB3F-E9A115074995}"/>
              </a:ext>
            </a:extLst>
          </p:cNvPr>
          <p:cNvPicPr>
            <a:picLocks noChangeAspect="1"/>
          </p:cNvPicPr>
          <p:nvPr/>
        </p:nvPicPr>
        <p:blipFill>
          <a:blip r:embed="rId3"/>
          <a:stretch>
            <a:fillRect/>
          </a:stretch>
        </p:blipFill>
        <p:spPr>
          <a:xfrm>
            <a:off x="1073888" y="1414130"/>
            <a:ext cx="6868633" cy="2934586"/>
          </a:xfrm>
          <a:prstGeom prst="rect">
            <a:avLst/>
          </a:prstGeom>
        </p:spPr>
      </p:pic>
    </p:spTree>
    <p:extLst>
      <p:ext uri="{BB962C8B-B14F-4D97-AF65-F5344CB8AC3E}">
        <p14:creationId xmlns:p14="http://schemas.microsoft.com/office/powerpoint/2010/main" val="207247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p:nvPr/>
        </p:nvSpPr>
        <p:spPr>
          <a:xfrm>
            <a:off x="332475" y="262075"/>
            <a:ext cx="8468100" cy="4576200"/>
          </a:xfrm>
          <a:prstGeom prst="rect">
            <a:avLst/>
          </a:prstGeom>
          <a:solidFill>
            <a:srgbClr val="FFFFFF"/>
          </a:solidFill>
          <a:ln w="9525"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7"/>
          <p:cNvSpPr txBox="1"/>
          <p:nvPr/>
        </p:nvSpPr>
        <p:spPr>
          <a:xfrm>
            <a:off x="343425" y="305225"/>
            <a:ext cx="7886700" cy="4351200"/>
          </a:xfrm>
          <a:prstGeom prst="rect">
            <a:avLst/>
          </a:prstGeom>
          <a:noFill/>
          <a:ln>
            <a:noFill/>
          </a:ln>
        </p:spPr>
        <p:txBody>
          <a:bodyPr spcFirstLastPara="1" wrap="square" lIns="91425" tIns="45700" rIns="91425" bIns="45700" anchor="t" anchorCtr="0">
            <a:noAutofit/>
          </a:bodyPr>
          <a:lstStyle/>
          <a:p>
            <a:pPr algn="just">
              <a:spcBef>
                <a:spcPts val="1200"/>
              </a:spcBef>
            </a:pPr>
            <a:r>
              <a:rPr lang="pt-BR" sz="1800" b="1" kern="0" dirty="0">
                <a:solidFill>
                  <a:srgbClr val="000000"/>
                </a:solidFill>
                <a:effectLst/>
                <a:latin typeface="Arial" panose="020B0604020202020204" pitchFamily="34" charset="0"/>
                <a:ea typeface="Arial" panose="020B0604020202020204" pitchFamily="34" charset="0"/>
              </a:rPr>
              <a:t>Funcionalidades do sistema</a:t>
            </a:r>
          </a:p>
          <a:p>
            <a:pPr algn="ctr">
              <a:spcBef>
                <a:spcPts val="1000"/>
              </a:spcBef>
            </a:pPr>
            <a:r>
              <a:rPr lang="pt-BR" sz="1800" b="1" dirty="0">
                <a:effectLst/>
                <a:latin typeface="Arial" panose="020B0604020202020204" pitchFamily="34" charset="0"/>
                <a:ea typeface="Calibri" panose="020F0502020204030204" pitchFamily="34" charset="0"/>
                <a:cs typeface="Arial" panose="020B0604020202020204" pitchFamily="34" charset="0"/>
              </a:rPr>
              <a:t>Lista de atividades carregadas na página. </a:t>
            </a:r>
            <a:endParaRPr lang="pt-BR" sz="1100" b="1" dirty="0">
              <a:effectLst/>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5" name="Imagem 4">
            <a:extLst>
              <a:ext uri="{FF2B5EF4-FFF2-40B4-BE49-F238E27FC236}">
                <a16:creationId xmlns:a16="http://schemas.microsoft.com/office/drawing/2014/main" id="{6803A9E5-1291-4E39-A86B-425488B051D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86482" y="1454844"/>
            <a:ext cx="5760085" cy="2807970"/>
          </a:xfrm>
          <a:prstGeom prst="rect">
            <a:avLst/>
          </a:prstGeom>
          <a:noFill/>
          <a:ln>
            <a:noFill/>
          </a:ln>
        </p:spPr>
      </p:pic>
    </p:spTree>
    <p:extLst>
      <p:ext uri="{BB962C8B-B14F-4D97-AF65-F5344CB8AC3E}">
        <p14:creationId xmlns:p14="http://schemas.microsoft.com/office/powerpoint/2010/main" val="3920493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p:nvPr/>
        </p:nvSpPr>
        <p:spPr>
          <a:xfrm>
            <a:off x="332475" y="262075"/>
            <a:ext cx="8468100" cy="4576200"/>
          </a:xfrm>
          <a:prstGeom prst="rect">
            <a:avLst/>
          </a:prstGeom>
          <a:solidFill>
            <a:srgbClr val="FFFFFF"/>
          </a:solidFill>
          <a:ln w="9525"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7"/>
          <p:cNvSpPr txBox="1"/>
          <p:nvPr/>
        </p:nvSpPr>
        <p:spPr>
          <a:xfrm>
            <a:off x="343425" y="305225"/>
            <a:ext cx="7886700" cy="4351200"/>
          </a:xfrm>
          <a:prstGeom prst="rect">
            <a:avLst/>
          </a:prstGeom>
          <a:noFill/>
          <a:ln>
            <a:noFill/>
          </a:ln>
        </p:spPr>
        <p:txBody>
          <a:bodyPr spcFirstLastPara="1" wrap="square" lIns="91425" tIns="45700" rIns="91425" bIns="45700" anchor="t" anchorCtr="0">
            <a:noAutofit/>
          </a:bodyPr>
          <a:lstStyle/>
          <a:p>
            <a:pPr algn="just">
              <a:spcBef>
                <a:spcPts val="1200"/>
              </a:spcBef>
            </a:pPr>
            <a:r>
              <a:rPr lang="pt-BR" sz="1800" b="1" kern="0" dirty="0">
                <a:solidFill>
                  <a:srgbClr val="000000"/>
                </a:solidFill>
                <a:effectLst/>
                <a:latin typeface="Arial" panose="020B0604020202020204" pitchFamily="34" charset="0"/>
                <a:ea typeface="Arial" panose="020B0604020202020204" pitchFamily="34" charset="0"/>
              </a:rPr>
              <a:t>Funcionalidades do sistema</a:t>
            </a:r>
          </a:p>
          <a:p>
            <a:pPr indent="450215" algn="ctr">
              <a:lnSpc>
                <a:spcPct val="150000"/>
              </a:lnSpc>
            </a:pPr>
            <a:r>
              <a:rPr lang="pt-BR" sz="1800" b="1" dirty="0">
                <a:solidFill>
                  <a:srgbClr val="000000"/>
                </a:solidFill>
                <a:effectLst/>
                <a:latin typeface="Arial" panose="020B0604020202020204" pitchFamily="34" charset="0"/>
                <a:ea typeface="Calibri" panose="020F0502020204030204" pitchFamily="34" charset="0"/>
              </a:rPr>
              <a:t>Consulta de disciplinas do aluno no BD</a:t>
            </a:r>
          </a:p>
        </p:txBody>
      </p:sp>
      <p:pic>
        <p:nvPicPr>
          <p:cNvPr id="3" name="Imagem 2" descr="Interface gráfica do usuário, Aplicativo&#10;&#10;Descrição gerada automaticamente">
            <a:extLst>
              <a:ext uri="{FF2B5EF4-FFF2-40B4-BE49-F238E27FC236}">
                <a16:creationId xmlns:a16="http://schemas.microsoft.com/office/drawing/2014/main" id="{F9D29029-4447-44E9-9249-B43583B4CD96}"/>
              </a:ext>
            </a:extLst>
          </p:cNvPr>
          <p:cNvPicPr>
            <a:picLocks noChangeAspect="1"/>
          </p:cNvPicPr>
          <p:nvPr/>
        </p:nvPicPr>
        <p:blipFill>
          <a:blip r:embed="rId3"/>
          <a:stretch>
            <a:fillRect/>
          </a:stretch>
        </p:blipFill>
        <p:spPr>
          <a:xfrm>
            <a:off x="728171" y="1286538"/>
            <a:ext cx="7676707" cy="3242915"/>
          </a:xfrm>
          <a:prstGeom prst="rect">
            <a:avLst/>
          </a:prstGeom>
        </p:spPr>
      </p:pic>
    </p:spTree>
    <p:extLst>
      <p:ext uri="{BB962C8B-B14F-4D97-AF65-F5344CB8AC3E}">
        <p14:creationId xmlns:p14="http://schemas.microsoft.com/office/powerpoint/2010/main" val="510923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p:nvPr/>
        </p:nvSpPr>
        <p:spPr>
          <a:xfrm>
            <a:off x="332475" y="262075"/>
            <a:ext cx="8468100" cy="4576200"/>
          </a:xfrm>
          <a:prstGeom prst="rect">
            <a:avLst/>
          </a:prstGeom>
          <a:solidFill>
            <a:srgbClr val="FFFFFF"/>
          </a:solidFill>
          <a:ln w="9525"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7"/>
          <p:cNvSpPr txBox="1"/>
          <p:nvPr/>
        </p:nvSpPr>
        <p:spPr>
          <a:xfrm>
            <a:off x="343425" y="305225"/>
            <a:ext cx="7886700" cy="4351200"/>
          </a:xfrm>
          <a:prstGeom prst="rect">
            <a:avLst/>
          </a:prstGeom>
          <a:noFill/>
          <a:ln>
            <a:noFill/>
          </a:ln>
        </p:spPr>
        <p:txBody>
          <a:bodyPr spcFirstLastPara="1" wrap="square" lIns="91425" tIns="45700" rIns="91425" bIns="45700" anchor="t" anchorCtr="0">
            <a:noAutofit/>
          </a:bodyPr>
          <a:lstStyle/>
          <a:p>
            <a:pPr algn="just">
              <a:spcBef>
                <a:spcPts val="1200"/>
              </a:spcBef>
            </a:pPr>
            <a:r>
              <a:rPr lang="pt-BR" sz="1800" b="1" kern="0" dirty="0">
                <a:solidFill>
                  <a:srgbClr val="000000"/>
                </a:solidFill>
                <a:effectLst/>
                <a:latin typeface="Arial" panose="020B0604020202020204" pitchFamily="34" charset="0"/>
                <a:ea typeface="Arial" panose="020B0604020202020204" pitchFamily="34" charset="0"/>
              </a:rPr>
              <a:t>Funcionalidades do sistema</a:t>
            </a:r>
          </a:p>
          <a:p>
            <a:pPr indent="450215" algn="ctr">
              <a:lnSpc>
                <a:spcPct val="150000"/>
              </a:lnSpc>
            </a:pPr>
            <a:r>
              <a:rPr lang="pt-BR" sz="1800" b="1" dirty="0">
                <a:solidFill>
                  <a:srgbClr val="000000"/>
                </a:solidFill>
                <a:effectLst/>
                <a:latin typeface="Arial" panose="020B0604020202020204" pitchFamily="34" charset="0"/>
                <a:ea typeface="Calibri" panose="020F0502020204030204" pitchFamily="34" charset="0"/>
              </a:rPr>
              <a:t>Consulta de disciplinas do aluno no BD</a:t>
            </a:r>
          </a:p>
        </p:txBody>
      </p:sp>
      <p:pic>
        <p:nvPicPr>
          <p:cNvPr id="6" name="Imagem 5">
            <a:extLst>
              <a:ext uri="{FF2B5EF4-FFF2-40B4-BE49-F238E27FC236}">
                <a16:creationId xmlns:a16="http://schemas.microsoft.com/office/drawing/2014/main" id="{E135AB08-3F5E-43E6-A2F9-C1175066F0A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86482" y="1485332"/>
            <a:ext cx="5760085" cy="2704465"/>
          </a:xfrm>
          <a:prstGeom prst="rect">
            <a:avLst/>
          </a:prstGeom>
          <a:noFill/>
          <a:ln>
            <a:noFill/>
          </a:ln>
        </p:spPr>
      </p:pic>
    </p:spTree>
    <p:extLst>
      <p:ext uri="{BB962C8B-B14F-4D97-AF65-F5344CB8AC3E}">
        <p14:creationId xmlns:p14="http://schemas.microsoft.com/office/powerpoint/2010/main" val="1417913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p:nvPr/>
        </p:nvSpPr>
        <p:spPr>
          <a:xfrm>
            <a:off x="332475" y="262075"/>
            <a:ext cx="8468100" cy="4576200"/>
          </a:xfrm>
          <a:prstGeom prst="rect">
            <a:avLst/>
          </a:prstGeom>
          <a:solidFill>
            <a:srgbClr val="FFFFFF"/>
          </a:solidFill>
          <a:ln w="9525"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7"/>
          <p:cNvSpPr txBox="1"/>
          <p:nvPr/>
        </p:nvSpPr>
        <p:spPr>
          <a:xfrm>
            <a:off x="343425" y="305225"/>
            <a:ext cx="7886700" cy="4351200"/>
          </a:xfrm>
          <a:prstGeom prst="rect">
            <a:avLst/>
          </a:prstGeom>
          <a:noFill/>
          <a:ln>
            <a:noFill/>
          </a:ln>
        </p:spPr>
        <p:txBody>
          <a:bodyPr spcFirstLastPara="1" wrap="square" lIns="91425" tIns="45700" rIns="91425" bIns="45700" anchor="t" anchorCtr="0">
            <a:noAutofit/>
          </a:bodyPr>
          <a:lstStyle/>
          <a:p>
            <a:pPr algn="just">
              <a:spcBef>
                <a:spcPts val="1200"/>
              </a:spcBef>
            </a:pPr>
            <a:r>
              <a:rPr lang="pt-BR" sz="1800" b="1" kern="0" dirty="0">
                <a:solidFill>
                  <a:srgbClr val="000000"/>
                </a:solidFill>
                <a:effectLst/>
                <a:latin typeface="Arial" panose="020B0604020202020204" pitchFamily="34" charset="0"/>
                <a:ea typeface="Arial" panose="020B0604020202020204" pitchFamily="34" charset="0"/>
              </a:rPr>
              <a:t>Funcionalidades do sistema</a:t>
            </a:r>
          </a:p>
          <a:p>
            <a:pPr indent="450215" algn="ctr">
              <a:lnSpc>
                <a:spcPct val="150000"/>
              </a:lnSpc>
            </a:pPr>
            <a:r>
              <a:rPr lang="pt-BR" b="1" dirty="0">
                <a:latin typeface="Arial" panose="020B0604020202020204" pitchFamily="34" charset="0"/>
                <a:ea typeface="Calibri" panose="020F0502020204030204" pitchFamily="34" charset="0"/>
                <a:cs typeface="Arial" panose="020B0604020202020204" pitchFamily="34" charset="0"/>
              </a:rPr>
              <a:t>C</a:t>
            </a:r>
            <a:r>
              <a:rPr lang="pt-BR" sz="1800" b="1" dirty="0">
                <a:effectLst/>
                <a:latin typeface="Arial" panose="020B0604020202020204" pitchFamily="34" charset="0"/>
                <a:ea typeface="Calibri" panose="020F0502020204030204" pitchFamily="34" charset="0"/>
                <a:cs typeface="Arial" panose="020B0604020202020204" pitchFamily="34" charset="0"/>
              </a:rPr>
              <a:t>ódigo responsável pelo editor de texto </a:t>
            </a:r>
            <a:r>
              <a:rPr lang="pt-BR" sz="1800" b="1" dirty="0" err="1">
                <a:effectLst/>
                <a:latin typeface="Arial" panose="020B0604020202020204" pitchFamily="34" charset="0"/>
                <a:ea typeface="Calibri" panose="020F0502020204030204" pitchFamily="34" charset="0"/>
                <a:cs typeface="Arial" panose="020B0604020202020204" pitchFamily="34" charset="0"/>
              </a:rPr>
              <a:t>html</a:t>
            </a:r>
            <a:r>
              <a:rPr lang="pt-BR" sz="1800" b="1" dirty="0">
                <a:effectLst/>
                <a:latin typeface="Arial" panose="020B0604020202020204" pitchFamily="34" charset="0"/>
                <a:ea typeface="Calibri" panose="020F0502020204030204" pitchFamily="34" charset="0"/>
                <a:cs typeface="Arial" panose="020B0604020202020204" pitchFamily="34" charset="0"/>
              </a:rPr>
              <a:t> online</a:t>
            </a:r>
            <a:endParaRPr lang="pt-BR" sz="1800" b="1"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p:txBody>
      </p:sp>
      <p:pic>
        <p:nvPicPr>
          <p:cNvPr id="3" name="Imagem 2" descr="Interface gráfica do usuário, Aplicativo&#10;&#10;Descrição gerada automaticamente">
            <a:extLst>
              <a:ext uri="{FF2B5EF4-FFF2-40B4-BE49-F238E27FC236}">
                <a16:creationId xmlns:a16="http://schemas.microsoft.com/office/drawing/2014/main" id="{3E535752-A37B-4D34-A28F-9E6B919F0B1F}"/>
              </a:ext>
            </a:extLst>
          </p:cNvPr>
          <p:cNvPicPr>
            <a:picLocks noChangeAspect="1"/>
          </p:cNvPicPr>
          <p:nvPr/>
        </p:nvPicPr>
        <p:blipFill>
          <a:blip r:embed="rId3"/>
          <a:stretch>
            <a:fillRect/>
          </a:stretch>
        </p:blipFill>
        <p:spPr>
          <a:xfrm>
            <a:off x="1084522" y="1531088"/>
            <a:ext cx="6602818" cy="2626243"/>
          </a:xfrm>
          <a:prstGeom prst="rect">
            <a:avLst/>
          </a:prstGeom>
        </p:spPr>
      </p:pic>
    </p:spTree>
    <p:extLst>
      <p:ext uri="{BB962C8B-B14F-4D97-AF65-F5344CB8AC3E}">
        <p14:creationId xmlns:p14="http://schemas.microsoft.com/office/powerpoint/2010/main" val="1314954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p:nvPr/>
        </p:nvSpPr>
        <p:spPr>
          <a:xfrm>
            <a:off x="332475" y="262075"/>
            <a:ext cx="8468100" cy="4576200"/>
          </a:xfrm>
          <a:prstGeom prst="rect">
            <a:avLst/>
          </a:prstGeom>
          <a:solidFill>
            <a:srgbClr val="FFFFFF"/>
          </a:solidFill>
          <a:ln w="9525"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7"/>
          <p:cNvSpPr txBox="1"/>
          <p:nvPr/>
        </p:nvSpPr>
        <p:spPr>
          <a:xfrm>
            <a:off x="343425" y="305225"/>
            <a:ext cx="7886700" cy="4351200"/>
          </a:xfrm>
          <a:prstGeom prst="rect">
            <a:avLst/>
          </a:prstGeom>
          <a:noFill/>
          <a:ln>
            <a:noFill/>
          </a:ln>
        </p:spPr>
        <p:txBody>
          <a:bodyPr spcFirstLastPara="1" wrap="square" lIns="91425" tIns="45700" rIns="91425" bIns="45700" anchor="t" anchorCtr="0">
            <a:noAutofit/>
          </a:bodyPr>
          <a:lstStyle/>
          <a:p>
            <a:pPr algn="just">
              <a:spcBef>
                <a:spcPts val="1200"/>
              </a:spcBef>
            </a:pPr>
            <a:r>
              <a:rPr lang="pt-BR" sz="1800" b="1" kern="0" dirty="0">
                <a:solidFill>
                  <a:srgbClr val="000000"/>
                </a:solidFill>
                <a:effectLst/>
                <a:latin typeface="Arial" panose="020B0604020202020204" pitchFamily="34" charset="0"/>
                <a:ea typeface="Arial" panose="020B0604020202020204" pitchFamily="34" charset="0"/>
              </a:rPr>
              <a:t>Funcionalidades do sistema</a:t>
            </a:r>
          </a:p>
          <a:p>
            <a:pPr indent="450215" algn="ctr">
              <a:lnSpc>
                <a:spcPct val="150000"/>
              </a:lnSpc>
            </a:pPr>
            <a:r>
              <a:rPr lang="pt-BR" b="1" dirty="0">
                <a:latin typeface="Arial" panose="020B0604020202020204" pitchFamily="34" charset="0"/>
                <a:ea typeface="Calibri" panose="020F0502020204030204" pitchFamily="34" charset="0"/>
                <a:cs typeface="Arial" panose="020B0604020202020204" pitchFamily="34" charset="0"/>
              </a:rPr>
              <a:t>C</a:t>
            </a:r>
            <a:r>
              <a:rPr lang="pt-BR" sz="1800" b="1" dirty="0">
                <a:effectLst/>
                <a:latin typeface="Arial" panose="020B0604020202020204" pitchFamily="34" charset="0"/>
                <a:ea typeface="Calibri" panose="020F0502020204030204" pitchFamily="34" charset="0"/>
                <a:cs typeface="Arial" panose="020B0604020202020204" pitchFamily="34" charset="0"/>
              </a:rPr>
              <a:t>ódigo responsável pelo editor de texto </a:t>
            </a:r>
            <a:r>
              <a:rPr lang="pt-BR" sz="1800" b="1" dirty="0" err="1">
                <a:effectLst/>
                <a:latin typeface="Arial" panose="020B0604020202020204" pitchFamily="34" charset="0"/>
                <a:ea typeface="Calibri" panose="020F0502020204030204" pitchFamily="34" charset="0"/>
                <a:cs typeface="Arial" panose="020B0604020202020204" pitchFamily="34" charset="0"/>
              </a:rPr>
              <a:t>html</a:t>
            </a:r>
            <a:r>
              <a:rPr lang="pt-BR" sz="1800" b="1" dirty="0">
                <a:effectLst/>
                <a:latin typeface="Arial" panose="020B0604020202020204" pitchFamily="34" charset="0"/>
                <a:ea typeface="Calibri" panose="020F0502020204030204" pitchFamily="34" charset="0"/>
                <a:cs typeface="Arial" panose="020B0604020202020204" pitchFamily="34" charset="0"/>
              </a:rPr>
              <a:t> online</a:t>
            </a:r>
            <a:endParaRPr lang="pt-BR" sz="1800" b="1"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p:txBody>
      </p:sp>
      <p:pic>
        <p:nvPicPr>
          <p:cNvPr id="7" name="Imagem 6">
            <a:extLst>
              <a:ext uri="{FF2B5EF4-FFF2-40B4-BE49-F238E27FC236}">
                <a16:creationId xmlns:a16="http://schemas.microsoft.com/office/drawing/2014/main" id="{9BEFDE98-CA08-4800-A2F7-D44E3A75818A}"/>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679943" y="1414131"/>
            <a:ext cx="5571461" cy="2648946"/>
          </a:xfrm>
          <a:prstGeom prst="rect">
            <a:avLst/>
          </a:prstGeom>
        </p:spPr>
      </p:pic>
    </p:spTree>
    <p:extLst>
      <p:ext uri="{BB962C8B-B14F-4D97-AF65-F5344CB8AC3E}">
        <p14:creationId xmlns:p14="http://schemas.microsoft.com/office/powerpoint/2010/main" val="2042478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p:nvPr/>
        </p:nvSpPr>
        <p:spPr>
          <a:xfrm>
            <a:off x="332475" y="262075"/>
            <a:ext cx="8468100" cy="4576200"/>
          </a:xfrm>
          <a:prstGeom prst="rect">
            <a:avLst/>
          </a:prstGeom>
          <a:solidFill>
            <a:srgbClr val="FFFFFF"/>
          </a:solidFill>
          <a:ln w="9525"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0"/>
          <p:cNvSpPr txBox="1"/>
          <p:nvPr/>
        </p:nvSpPr>
        <p:spPr>
          <a:xfrm>
            <a:off x="623175" y="926000"/>
            <a:ext cx="7886700" cy="4351200"/>
          </a:xfrm>
          <a:prstGeom prst="rect">
            <a:avLst/>
          </a:prstGeom>
          <a:noFill/>
          <a:ln>
            <a:noFill/>
          </a:ln>
        </p:spPr>
        <p:txBody>
          <a:bodyPr spcFirstLastPara="1" wrap="square" lIns="91425" tIns="45700" rIns="91425" bIns="45700" anchor="t" anchorCtr="0">
            <a:noAutofit/>
          </a:bodyPr>
          <a:lstStyle/>
          <a:p>
            <a:pPr indent="450215" algn="just">
              <a:lnSpc>
                <a:spcPct val="150000"/>
              </a:lnSpc>
              <a:spcAft>
                <a:spcPts val="1000"/>
              </a:spcAft>
            </a:pPr>
            <a:r>
              <a:rPr lang="pt-BR" sz="1400" dirty="0">
                <a:solidFill>
                  <a:srgbClr val="222222"/>
                </a:solidFill>
                <a:effectLst/>
                <a:latin typeface="Arial" panose="020B0604020202020204" pitchFamily="34" charset="0"/>
                <a:ea typeface="Arial" panose="020B0604020202020204" pitchFamily="34" charset="0"/>
                <a:cs typeface="Arial" panose="020B0604020202020204" pitchFamily="34" charset="0"/>
              </a:rPr>
              <a:t>O intuito deste projeto sempre foi facilitar a vida acadêmica do aluno e fornece uma plataforma para que o professor pudesse desempenhar seu trabalho de uma maneira mais prática e ágil. Este trabalho foi feito com objetivo acadêmico por tanto sem fins lucrativos, tudo que está disponibilizado tanto o aluno quanto o professor podem utilizar de maneira gratuita.</a:t>
            </a:r>
          </a:p>
          <a:p>
            <a:pPr indent="450215" algn="just">
              <a:lnSpc>
                <a:spcPct val="150000"/>
              </a:lnSpc>
              <a:spcAft>
                <a:spcPts val="1000"/>
              </a:spcAft>
            </a:pPr>
            <a:r>
              <a:rPr lang="pt-BR" sz="1400" dirty="0">
                <a:solidFill>
                  <a:srgbClr val="222222"/>
                </a:solidFill>
                <a:effectLst/>
                <a:latin typeface="Arial" panose="020B0604020202020204" pitchFamily="34" charset="0"/>
                <a:ea typeface="Arial" panose="020B0604020202020204" pitchFamily="34" charset="0"/>
                <a:cs typeface="Times New Roman" panose="02020603050405020304" pitchFamily="18" charset="0"/>
              </a:rPr>
              <a:t>Com isso o aluno terá agora uma plataforma onde poderá realizar diversas atividades sobre os principais temas da programação web, podendo essa atividade ser estática ou dinâmica além do professor poder utilizar um meio para facilitar o seu trabalho de ensinar a programação mostrando ao aluno o quão é rica e a infinidade de funcionalidades que o aluno pode fazer em seu website.</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50000"/>
              </a:lnSpc>
              <a:spcAft>
                <a:spcPts val="1000"/>
              </a:spcAft>
            </a:pPr>
            <a:endParaRPr lang="pt-BR" sz="1400" dirty="0">
              <a:effectLst/>
              <a:latin typeface="Arial" panose="020B0604020202020204" pitchFamily="34" charset="0"/>
              <a:ea typeface="Calibri" panose="020F0502020204030204" pitchFamily="34" charset="0"/>
              <a:cs typeface="Arial" panose="020B0604020202020204" pitchFamily="34" charset="0"/>
            </a:endParaRPr>
          </a:p>
          <a:p>
            <a:pPr marL="457200" lvl="0" indent="0" algn="l" rtl="0">
              <a:lnSpc>
                <a:spcPct val="150000"/>
              </a:lnSpc>
              <a:spcBef>
                <a:spcPts val="700"/>
              </a:spcBef>
              <a:spcAft>
                <a:spcPts val="0"/>
              </a:spcAft>
              <a:buNone/>
            </a:pPr>
            <a:endParaRPr sz="2800" dirty="0"/>
          </a:p>
        </p:txBody>
      </p:sp>
      <p:sp>
        <p:nvSpPr>
          <p:cNvPr id="109" name="Google Shape;109;p20"/>
          <p:cNvSpPr txBox="1"/>
          <p:nvPr/>
        </p:nvSpPr>
        <p:spPr>
          <a:xfrm>
            <a:off x="235245" y="-68812"/>
            <a:ext cx="78867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pt-BR" sz="2800" b="1" dirty="0">
                <a:latin typeface="Arial" panose="020B0604020202020204" pitchFamily="34" charset="0"/>
                <a:cs typeface="Arial" panose="020B0604020202020204" pitchFamily="34" charset="0"/>
              </a:rPr>
              <a:t>CONSIDERAÇÕES FINAIS</a:t>
            </a:r>
            <a:endParaRPr sz="2800" dirty="0">
              <a:solidFill>
                <a:srgbClr val="000000"/>
              </a:solidFill>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p:nvPr/>
        </p:nvSpPr>
        <p:spPr>
          <a:xfrm>
            <a:off x="337950" y="283650"/>
            <a:ext cx="8468100" cy="4576200"/>
          </a:xfrm>
          <a:prstGeom prst="rect">
            <a:avLst/>
          </a:prstGeom>
          <a:solidFill>
            <a:srgbClr val="FFFFFF"/>
          </a:solidFill>
          <a:ln w="9525"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1"/>
          <p:cNvSpPr txBox="1"/>
          <p:nvPr/>
        </p:nvSpPr>
        <p:spPr>
          <a:xfrm>
            <a:off x="511692" y="1218401"/>
            <a:ext cx="7886700" cy="4351200"/>
          </a:xfrm>
          <a:prstGeom prst="rect">
            <a:avLst/>
          </a:prstGeom>
          <a:noFill/>
          <a:ln>
            <a:noFill/>
          </a:ln>
        </p:spPr>
        <p:txBody>
          <a:bodyPr spcFirstLastPara="1" wrap="square" lIns="91425" tIns="45700" rIns="91425" bIns="45700" anchor="t" anchorCtr="0">
            <a:noAutofit/>
          </a:bodyPr>
          <a:lstStyle/>
          <a:p>
            <a:pPr marL="457200" algn="just">
              <a:lnSpc>
                <a:spcPct val="150000"/>
              </a:lnSpc>
              <a:spcBef>
                <a:spcPts val="700"/>
              </a:spcBef>
            </a:pPr>
            <a:r>
              <a:rPr lang="pt-BR" sz="1400" dirty="0">
                <a:solidFill>
                  <a:srgbClr val="222222"/>
                </a:solidFill>
                <a:effectLst/>
                <a:latin typeface="Arial" panose="020B0604020202020204" pitchFamily="34" charset="0"/>
                <a:ea typeface="Arial" panose="020B0604020202020204" pitchFamily="34" charset="0"/>
              </a:rPr>
              <a:t>JUNIOR, Fred. </a:t>
            </a:r>
            <a:r>
              <a:rPr lang="pt-BR" sz="1400" b="1" i="1" dirty="0">
                <a:solidFill>
                  <a:srgbClr val="000000"/>
                </a:solidFill>
                <a:effectLst/>
                <a:latin typeface="Arial" panose="020B0604020202020204" pitchFamily="34" charset="0"/>
                <a:ea typeface="Arial" panose="020B0604020202020204" pitchFamily="34" charset="0"/>
              </a:rPr>
              <a:t>Programando para Web com PHP</a:t>
            </a:r>
            <a:r>
              <a:rPr lang="pt-BR" sz="1400" b="1" dirty="0">
                <a:solidFill>
                  <a:srgbClr val="000000"/>
                </a:solidFill>
                <a:effectLst/>
                <a:latin typeface="Arial" panose="020B0604020202020204" pitchFamily="34" charset="0"/>
                <a:ea typeface="Arial" panose="020B0604020202020204" pitchFamily="34" charset="0"/>
              </a:rPr>
              <a:t>/</a:t>
            </a:r>
            <a:r>
              <a:rPr lang="pt-BR" sz="1400" b="1" i="1" dirty="0">
                <a:solidFill>
                  <a:srgbClr val="000000"/>
                </a:solidFill>
                <a:effectLst/>
                <a:latin typeface="Arial" panose="020B0604020202020204" pitchFamily="34" charset="0"/>
                <a:ea typeface="Arial" panose="020B0604020202020204" pitchFamily="34" charset="0"/>
              </a:rPr>
              <a:t>MySQL</a:t>
            </a:r>
            <a:r>
              <a:rPr lang="pt-BR" sz="1400" dirty="0">
                <a:solidFill>
                  <a:srgbClr val="222222"/>
                </a:solidFill>
                <a:effectLst/>
                <a:latin typeface="Arial" panose="020B0604020202020204" pitchFamily="34" charset="0"/>
                <a:ea typeface="Arial" panose="020B0604020202020204" pitchFamily="34" charset="0"/>
              </a:rPr>
              <a:t>. 2° Edição. Março, 2001.</a:t>
            </a:r>
          </a:p>
          <a:p>
            <a:pPr marL="457200" algn="just">
              <a:lnSpc>
                <a:spcPct val="150000"/>
              </a:lnSpc>
              <a:spcBef>
                <a:spcPts val="700"/>
              </a:spcBef>
            </a:pPr>
            <a:r>
              <a:rPr lang="pt-BR" sz="1400" dirty="0">
                <a:solidFill>
                  <a:srgbClr val="222222"/>
                </a:solidFill>
                <a:effectLst/>
                <a:latin typeface="Arial" panose="020B0604020202020204" pitchFamily="34" charset="0"/>
                <a:ea typeface="Arial" panose="020B0604020202020204" pitchFamily="34" charset="0"/>
              </a:rPr>
              <a:t>MACHADO, Felipe. </a:t>
            </a:r>
            <a:r>
              <a:rPr lang="pt-BR" sz="1400" b="1" dirty="0">
                <a:solidFill>
                  <a:srgbClr val="222222"/>
                </a:solidFill>
                <a:effectLst/>
                <a:latin typeface="Arial" panose="020B0604020202020204" pitchFamily="34" charset="0"/>
                <a:ea typeface="Arial" panose="020B0604020202020204" pitchFamily="34" charset="0"/>
              </a:rPr>
              <a:t>Projeto de Banco de Dados Uma visão Prática</a:t>
            </a:r>
            <a:r>
              <a:rPr lang="pt-BR" sz="1400" dirty="0">
                <a:solidFill>
                  <a:srgbClr val="222222"/>
                </a:solidFill>
                <a:effectLst/>
                <a:latin typeface="Arial" panose="020B0604020202020204" pitchFamily="34" charset="0"/>
                <a:ea typeface="Arial" panose="020B0604020202020204" pitchFamily="34" charset="0"/>
              </a:rPr>
              <a:t>. 11° Edição. São Paulo: Érica LTDA, 2004.</a:t>
            </a:r>
          </a:p>
          <a:p>
            <a:pPr marL="457200" algn="just">
              <a:lnSpc>
                <a:spcPct val="150000"/>
              </a:lnSpc>
              <a:spcBef>
                <a:spcPts val="700"/>
              </a:spcBef>
            </a:pPr>
            <a:r>
              <a:rPr lang="pt-BR" sz="1400" dirty="0">
                <a:solidFill>
                  <a:srgbClr val="222222"/>
                </a:solidFill>
                <a:effectLst/>
                <a:latin typeface="Arial" panose="020B0604020202020204" pitchFamily="34" charset="0"/>
                <a:ea typeface="Arial" panose="020B0604020202020204" pitchFamily="34" charset="0"/>
              </a:rPr>
              <a:t>BEIGHLEY, Lynn. </a:t>
            </a:r>
            <a:r>
              <a:rPr lang="pt-BR" sz="1400" b="1" dirty="0">
                <a:solidFill>
                  <a:srgbClr val="222222"/>
                </a:solidFill>
                <a:effectLst/>
                <a:latin typeface="Arial" panose="020B0604020202020204" pitchFamily="34" charset="0"/>
                <a:ea typeface="Arial" panose="020B0604020202020204" pitchFamily="34" charset="0"/>
              </a:rPr>
              <a:t>Use a </a:t>
            </a:r>
            <a:r>
              <a:rPr lang="pt-BR" sz="1400" b="1" dirty="0" err="1">
                <a:solidFill>
                  <a:srgbClr val="222222"/>
                </a:solidFill>
                <a:effectLst/>
                <a:latin typeface="Arial" panose="020B0604020202020204" pitchFamily="34" charset="0"/>
                <a:ea typeface="Arial" panose="020B0604020202020204" pitchFamily="34" charset="0"/>
              </a:rPr>
              <a:t>cabeça!SQL</a:t>
            </a:r>
            <a:r>
              <a:rPr lang="pt-BR" sz="1400" dirty="0">
                <a:solidFill>
                  <a:srgbClr val="222222"/>
                </a:solidFill>
                <a:effectLst/>
                <a:latin typeface="Arial" panose="020B0604020202020204" pitchFamily="34" charset="0"/>
                <a:ea typeface="Arial" panose="020B0604020202020204" pitchFamily="34" charset="0"/>
              </a:rPr>
              <a:t>. Rio de Janeiro:  Alta Books, 2010.</a:t>
            </a:r>
          </a:p>
          <a:p>
            <a:pPr algn="just">
              <a:lnSpc>
                <a:spcPct val="150000"/>
              </a:lnSpc>
            </a:pPr>
            <a:r>
              <a:rPr lang="pt-BR" sz="1400" dirty="0">
                <a:solidFill>
                  <a:srgbClr val="222222"/>
                </a:solidFill>
                <a:effectLst/>
                <a:latin typeface="Arial" panose="020B0604020202020204" pitchFamily="34" charset="0"/>
                <a:ea typeface="Arial" panose="020B0604020202020204" pitchFamily="34" charset="0"/>
              </a:rPr>
              <a:t>	MORRISON, Michael. </a:t>
            </a:r>
            <a:r>
              <a:rPr lang="pt-BR" sz="1400" b="1" dirty="0">
                <a:solidFill>
                  <a:srgbClr val="222222"/>
                </a:solidFill>
                <a:effectLst/>
                <a:latin typeface="Arial" panose="020B0604020202020204" pitchFamily="34" charset="0"/>
                <a:ea typeface="Arial" panose="020B0604020202020204" pitchFamily="34" charset="0"/>
              </a:rPr>
              <a:t>Use a </a:t>
            </a:r>
            <a:r>
              <a:rPr lang="pt-BR" sz="1400" b="1" dirty="0" err="1">
                <a:solidFill>
                  <a:srgbClr val="222222"/>
                </a:solidFill>
                <a:effectLst/>
                <a:latin typeface="Arial" panose="020B0604020202020204" pitchFamily="34" charset="0"/>
                <a:ea typeface="Arial" panose="020B0604020202020204" pitchFamily="34" charset="0"/>
              </a:rPr>
              <a:t>cabeça!JavaScript</a:t>
            </a:r>
            <a:r>
              <a:rPr lang="pt-BR" sz="1400" dirty="0">
                <a:solidFill>
                  <a:srgbClr val="222222"/>
                </a:solidFill>
                <a:effectLst/>
                <a:latin typeface="Arial" panose="020B0604020202020204" pitchFamily="34" charset="0"/>
                <a:ea typeface="Arial" panose="020B0604020202020204" pitchFamily="34" charset="0"/>
              </a:rPr>
              <a:t>. 1° Edição. Rio de Janeiro:  Alta Books,    	2009.</a:t>
            </a:r>
          </a:p>
          <a:p>
            <a:pPr algn="just">
              <a:lnSpc>
                <a:spcPct val="150000"/>
              </a:lnSpc>
            </a:pPr>
            <a:r>
              <a:rPr lang="pt-BR" sz="1400" dirty="0">
                <a:solidFill>
                  <a:srgbClr val="222222"/>
                </a:solidFill>
                <a:effectLst/>
                <a:latin typeface="Arial" panose="020B0604020202020204" pitchFamily="34" charset="0"/>
                <a:ea typeface="Arial" panose="020B0604020202020204" pitchFamily="34" charset="0"/>
              </a:rPr>
              <a:t>	NIEDERAUER, Juliano. </a:t>
            </a:r>
            <a:r>
              <a:rPr lang="pt-BR" sz="1400" b="1" dirty="0">
                <a:solidFill>
                  <a:srgbClr val="202124"/>
                </a:solidFill>
                <a:effectLst/>
                <a:latin typeface="Arial" panose="020B0604020202020204" pitchFamily="34" charset="0"/>
                <a:ea typeface="Arial" panose="020B0604020202020204" pitchFamily="34" charset="0"/>
              </a:rPr>
              <a:t>Desenvolvendo Websites com PHP: Aprenda a criar Websites 	dinâmicos e interativos com PHP e bancos de dados</a:t>
            </a:r>
            <a:r>
              <a:rPr lang="pt-BR" sz="1400" dirty="0">
                <a:solidFill>
                  <a:srgbClr val="222222"/>
                </a:solidFill>
                <a:effectLst/>
                <a:latin typeface="Arial" panose="020B0604020202020204" pitchFamily="34" charset="0"/>
                <a:ea typeface="Arial" panose="020B0604020202020204" pitchFamily="34" charset="0"/>
              </a:rPr>
              <a:t>. 3° Edição. Rio de Janeiro:  	</a:t>
            </a:r>
            <a:r>
              <a:rPr lang="pt-BR" sz="1400" dirty="0" err="1">
                <a:solidFill>
                  <a:srgbClr val="222222"/>
                </a:solidFill>
                <a:effectLst/>
                <a:latin typeface="Arial" panose="020B0604020202020204" pitchFamily="34" charset="0"/>
                <a:ea typeface="Arial" panose="020B0604020202020204" pitchFamily="34" charset="0"/>
              </a:rPr>
              <a:t>Novatec</a:t>
            </a:r>
            <a:r>
              <a:rPr lang="pt-BR" sz="1400" dirty="0">
                <a:solidFill>
                  <a:srgbClr val="222222"/>
                </a:solidFill>
                <a:effectLst/>
                <a:latin typeface="Arial" panose="020B0604020202020204" pitchFamily="34" charset="0"/>
                <a:ea typeface="Arial" panose="020B0604020202020204" pitchFamily="34" charset="0"/>
              </a:rPr>
              <a:t>, </a:t>
            </a:r>
            <a:r>
              <a:rPr lang="pt-BR" sz="1400" dirty="0">
                <a:solidFill>
                  <a:srgbClr val="3C4043"/>
                </a:solidFill>
                <a:effectLst/>
                <a:latin typeface="Arial" panose="020B0604020202020204" pitchFamily="34" charset="0"/>
                <a:ea typeface="Arial" panose="020B0604020202020204" pitchFamily="34" charset="0"/>
              </a:rPr>
              <a:t>2016</a:t>
            </a:r>
            <a:r>
              <a:rPr lang="pt-BR" sz="1400" dirty="0">
                <a:solidFill>
                  <a:srgbClr val="222222"/>
                </a:solidFill>
                <a:effectLst/>
                <a:latin typeface="Arial" panose="020B0604020202020204" pitchFamily="34" charset="0"/>
                <a:ea typeface="Arial" panose="020B0604020202020204" pitchFamily="34" charset="0"/>
              </a:rPr>
              <a:t>.</a:t>
            </a:r>
          </a:p>
          <a:p>
            <a:pPr marL="457200">
              <a:lnSpc>
                <a:spcPct val="150000"/>
              </a:lnSpc>
              <a:spcBef>
                <a:spcPts val="700"/>
              </a:spcBef>
            </a:pPr>
            <a:endParaRPr lang="pt-BR" sz="1400" dirty="0">
              <a:solidFill>
                <a:srgbClr val="222222"/>
              </a:solidFill>
              <a:effectLst/>
              <a:latin typeface="Arial" panose="020B0604020202020204" pitchFamily="34" charset="0"/>
              <a:ea typeface="Arial" panose="020B0604020202020204" pitchFamily="34" charset="0"/>
            </a:endParaRPr>
          </a:p>
          <a:p>
            <a:pPr marL="457200">
              <a:lnSpc>
                <a:spcPct val="150000"/>
              </a:lnSpc>
              <a:spcBef>
                <a:spcPts val="700"/>
              </a:spcBef>
            </a:pPr>
            <a:endParaRPr lang="pt-BR" sz="1400" dirty="0">
              <a:solidFill>
                <a:srgbClr val="222222"/>
              </a:solidFill>
              <a:effectLst/>
              <a:latin typeface="Arial" panose="020B0604020202020204" pitchFamily="34" charset="0"/>
              <a:ea typeface="Arial" panose="020B0604020202020204" pitchFamily="34" charset="0"/>
            </a:endParaRPr>
          </a:p>
          <a:p>
            <a:pPr marL="457200" lvl="0" indent="0" algn="l" rtl="0">
              <a:lnSpc>
                <a:spcPct val="150000"/>
              </a:lnSpc>
              <a:spcBef>
                <a:spcPts val="700"/>
              </a:spcBef>
              <a:spcAft>
                <a:spcPts val="0"/>
              </a:spcAft>
              <a:buNone/>
            </a:pPr>
            <a:endParaRPr sz="2800" dirty="0"/>
          </a:p>
        </p:txBody>
      </p:sp>
      <p:sp>
        <p:nvSpPr>
          <p:cNvPr id="116" name="Google Shape;116;p21"/>
          <p:cNvSpPr txBox="1"/>
          <p:nvPr/>
        </p:nvSpPr>
        <p:spPr>
          <a:xfrm>
            <a:off x="160650" y="423800"/>
            <a:ext cx="88227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pt-BR" b="1" dirty="0"/>
              <a:t>REFERÊNCIAS BIBLIOGRÁFICAS</a:t>
            </a:r>
            <a:endParaRPr dirty="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8C5F29-6636-44D8-A902-1065C61CD2B1}"/>
              </a:ext>
            </a:extLst>
          </p:cNvPr>
          <p:cNvSpPr>
            <a:spLocks noGrp="1"/>
          </p:cNvSpPr>
          <p:nvPr>
            <p:ph type="title"/>
          </p:nvPr>
        </p:nvSpPr>
        <p:spPr/>
        <p:txBody>
          <a:bodyPr/>
          <a:lstStyle/>
          <a:p>
            <a:r>
              <a:rPr lang="pt-BR" sz="2400" b="1" dirty="0">
                <a:solidFill>
                  <a:schemeClr val="tx1"/>
                </a:solidFill>
                <a:latin typeface="Arial" panose="020B0604020202020204" pitchFamily="34" charset="0"/>
                <a:cs typeface="Arial" panose="020B0604020202020204" pitchFamily="34" charset="0"/>
              </a:rPr>
              <a:t>SUMÁRIO</a:t>
            </a:r>
            <a:endParaRPr lang="pt-BR" b="1" dirty="0">
              <a:solidFill>
                <a:schemeClr val="tx1"/>
              </a:solidFill>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C40D42D5-7A45-4713-9303-1BD37B1A3D26}"/>
              </a:ext>
            </a:extLst>
          </p:cNvPr>
          <p:cNvSpPr>
            <a:spLocks noGrp="1"/>
          </p:cNvSpPr>
          <p:nvPr>
            <p:ph idx="1"/>
          </p:nvPr>
        </p:nvSpPr>
        <p:spPr>
          <a:xfrm>
            <a:off x="508000" y="1290833"/>
            <a:ext cx="6447501" cy="2910580"/>
          </a:xfrm>
        </p:spPr>
        <p:txBody>
          <a:bodyPr/>
          <a:lstStyle/>
          <a:p>
            <a:r>
              <a:rPr lang="pt-BR" sz="1400" b="1" dirty="0">
                <a:solidFill>
                  <a:schemeClr val="tx1"/>
                </a:solidFill>
                <a:latin typeface="Arial" panose="020B0604020202020204" pitchFamily="34" charset="0"/>
                <a:cs typeface="Arial" panose="020B0604020202020204" pitchFamily="34" charset="0"/>
              </a:rPr>
              <a:t>INTRODUÇÃO</a:t>
            </a:r>
          </a:p>
          <a:p>
            <a:r>
              <a:rPr lang="pt-BR" sz="1400" b="1" dirty="0">
                <a:solidFill>
                  <a:schemeClr val="tx1"/>
                </a:solidFill>
                <a:latin typeface="Arial" panose="020B0604020202020204" pitchFamily="34" charset="0"/>
                <a:cs typeface="Arial" panose="020B0604020202020204" pitchFamily="34" charset="0"/>
              </a:rPr>
              <a:t>OBJETIVOS</a:t>
            </a:r>
          </a:p>
          <a:p>
            <a:r>
              <a:rPr lang="pt-BR" sz="1400" b="1" dirty="0">
                <a:solidFill>
                  <a:schemeClr val="tx1"/>
                </a:solidFill>
                <a:latin typeface="Arial" panose="020B0604020202020204" pitchFamily="34" charset="0"/>
                <a:cs typeface="Arial" panose="020B0604020202020204" pitchFamily="34" charset="0"/>
              </a:rPr>
              <a:t>REFERENCIAL TEÓRICO</a:t>
            </a:r>
          </a:p>
          <a:p>
            <a:r>
              <a:rPr lang="pt-BR" sz="1400" b="1" dirty="0">
                <a:solidFill>
                  <a:schemeClr val="tx1"/>
                </a:solidFill>
                <a:latin typeface="Arial" panose="020B0604020202020204" pitchFamily="34" charset="0"/>
                <a:cs typeface="Arial" panose="020B0604020202020204" pitchFamily="34" charset="0"/>
              </a:rPr>
              <a:t>DESENVOLVIMENTO</a:t>
            </a:r>
          </a:p>
          <a:p>
            <a:r>
              <a:rPr lang="pt-BR" sz="1400" b="1" dirty="0">
                <a:solidFill>
                  <a:schemeClr val="tx1"/>
                </a:solidFill>
                <a:latin typeface="Arial" panose="020B0604020202020204" pitchFamily="34" charset="0"/>
                <a:cs typeface="Arial" panose="020B0604020202020204" pitchFamily="34" charset="0"/>
              </a:rPr>
              <a:t>CONSIDERAÇÕES FINAIS</a:t>
            </a:r>
          </a:p>
          <a:p>
            <a:r>
              <a:rPr lang="pt-BR" sz="1400" b="1" dirty="0">
                <a:solidFill>
                  <a:schemeClr val="tx1"/>
                </a:solidFill>
                <a:latin typeface="Arial" panose="020B0604020202020204" pitchFamily="34" charset="0"/>
                <a:cs typeface="Arial" panose="020B0604020202020204" pitchFamily="34" charset="0"/>
              </a:rPr>
              <a:t>REFERÊNCIAS BIBLIOGRÁFICAS</a:t>
            </a:r>
            <a:endParaRPr lang="pt-BR" sz="1400" dirty="0">
              <a:solidFill>
                <a:schemeClr val="tx1"/>
              </a:solidFill>
              <a:latin typeface="Arial" panose="020B0604020202020204" pitchFamily="34" charset="0"/>
              <a:cs typeface="Arial" panose="020B0604020202020204" pitchFamily="34" charset="0"/>
            </a:endParaRPr>
          </a:p>
          <a:p>
            <a:endParaRPr lang="pt-BR" sz="1400" dirty="0">
              <a:solidFill>
                <a:schemeClr val="tx1"/>
              </a:solidFill>
              <a:latin typeface="Arial" panose="020B0604020202020204" pitchFamily="34" charset="0"/>
              <a:cs typeface="Arial" panose="020B0604020202020204" pitchFamily="34" charset="0"/>
            </a:endParaRPr>
          </a:p>
          <a:p>
            <a:endParaRPr lang="pt-BR" sz="14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0582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p:nvPr/>
        </p:nvSpPr>
        <p:spPr>
          <a:xfrm>
            <a:off x="332475" y="262075"/>
            <a:ext cx="8468100" cy="4576200"/>
          </a:xfrm>
          <a:prstGeom prst="rect">
            <a:avLst/>
          </a:prstGeom>
          <a:solidFill>
            <a:srgbClr val="FFFFFF"/>
          </a:solidFill>
          <a:ln w="9525"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txBox="1"/>
          <p:nvPr/>
        </p:nvSpPr>
        <p:spPr>
          <a:xfrm>
            <a:off x="543590" y="1140953"/>
            <a:ext cx="7886700" cy="4351200"/>
          </a:xfrm>
          <a:prstGeom prst="rect">
            <a:avLst/>
          </a:prstGeom>
          <a:noFill/>
          <a:ln>
            <a:noFill/>
          </a:ln>
        </p:spPr>
        <p:txBody>
          <a:bodyPr spcFirstLastPara="1" wrap="square" lIns="91425" tIns="45700" rIns="91425" bIns="45700" anchor="t" anchorCtr="0">
            <a:noAutofit/>
          </a:bodyPr>
          <a:lstStyle/>
          <a:p>
            <a:pPr algn="just">
              <a:lnSpc>
                <a:spcPct val="150000"/>
              </a:lnSpc>
            </a:pPr>
            <a:r>
              <a:rPr lang="pt-BR" sz="1400" dirty="0">
                <a:solidFill>
                  <a:srgbClr val="222222"/>
                </a:solidFill>
                <a:effectLst/>
                <a:latin typeface="Arial" panose="020B0604020202020204" pitchFamily="34" charset="0"/>
                <a:ea typeface="Arial" panose="020B0604020202020204" pitchFamily="34" charset="0"/>
                <a:cs typeface="Arial" panose="020B0604020202020204" pitchFamily="34" charset="0"/>
              </a:rPr>
              <a:t>Estudantes de graduação, Ciência da Computação ou cursos similares, muitas vezes enfrentam dificuldades quando necessitam testar seu conhecimento de forma prática e objetiva sobre um assunto específico do seu campo de atuação. Assim, muitas vezes os estudante acabam recorrendo a extensos questionários de livros, apostilas ou exercícios online que muitas vezes não atendem a sua necessidade específica, resultando em um déficit no aprendizado. Neste ponto, o objetivo deste trabalho é desenvolver uma plataforma onde um docente poderá criar questionário que atendam a necessidade de seus alunos, e onde os alunos após responderem o questionário, terão a oportunidade de testar seu aprendizado de forma prática. A princípio, a plataforma abordará apenas atividades relacionadas ao aprendizado de HTML. </a:t>
            </a:r>
            <a:r>
              <a:rPr lang="pt-BR" sz="1800" dirty="0">
                <a:solidFill>
                  <a:srgbClr val="222222"/>
                </a:solidFill>
                <a:effectLst/>
                <a:latin typeface="Calibri" panose="020F0502020204030204" pitchFamily="34" charset="0"/>
                <a:ea typeface="Arial" panose="020B0604020202020204" pitchFamily="34" charset="0"/>
                <a:cs typeface="Arial" panose="020B0604020202020204" pitchFamily="34" charset="0"/>
              </a:rPr>
              <a:t> </a:t>
            </a:r>
            <a:endParaRPr lang="pt-BR" sz="1800" dirty="0">
              <a:solidFill>
                <a:srgbClr val="222222"/>
              </a:solidFill>
              <a:effectLst/>
              <a:latin typeface="Arial" panose="020B0604020202020204" pitchFamily="34" charset="0"/>
              <a:ea typeface="Arial" panose="020B0604020202020204" pitchFamily="34" charset="0"/>
            </a:endParaRPr>
          </a:p>
          <a:p>
            <a:pPr marL="457200" lvl="0" indent="0" algn="l" rtl="0">
              <a:lnSpc>
                <a:spcPct val="150000"/>
              </a:lnSpc>
              <a:spcBef>
                <a:spcPts val="700"/>
              </a:spcBef>
              <a:spcAft>
                <a:spcPts val="0"/>
              </a:spcAft>
              <a:buNone/>
            </a:pPr>
            <a:endParaRPr sz="2800" dirty="0"/>
          </a:p>
        </p:txBody>
      </p:sp>
      <p:sp>
        <p:nvSpPr>
          <p:cNvPr id="67" name="Google Shape;67;p14"/>
          <p:cNvSpPr txBox="1"/>
          <p:nvPr/>
        </p:nvSpPr>
        <p:spPr>
          <a:xfrm>
            <a:off x="628650" y="169550"/>
            <a:ext cx="78867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pt-BR" sz="2800" b="1" dirty="0">
                <a:solidFill>
                  <a:srgbClr val="000000"/>
                </a:solidFill>
                <a:latin typeface="Arial" panose="020B0604020202020204" pitchFamily="34" charset="0"/>
                <a:cs typeface="Arial" panose="020B0604020202020204" pitchFamily="34" charset="0"/>
              </a:rPr>
              <a:t>INTRODUÇÃO</a:t>
            </a:r>
            <a:endParaRPr sz="3000" dirty="0">
              <a:solidFill>
                <a:srgbClr val="000000"/>
              </a:solidFill>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p:nvPr/>
        </p:nvSpPr>
        <p:spPr>
          <a:xfrm>
            <a:off x="332475" y="262075"/>
            <a:ext cx="8468100" cy="4576200"/>
          </a:xfrm>
          <a:prstGeom prst="rect">
            <a:avLst/>
          </a:prstGeom>
          <a:solidFill>
            <a:srgbClr val="FFFFFF"/>
          </a:solidFill>
          <a:ln w="9525"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txBox="1"/>
          <p:nvPr/>
        </p:nvSpPr>
        <p:spPr>
          <a:xfrm>
            <a:off x="623175" y="832400"/>
            <a:ext cx="7886700" cy="4351200"/>
          </a:xfrm>
          <a:prstGeom prst="rect">
            <a:avLst/>
          </a:prstGeom>
          <a:noFill/>
          <a:ln>
            <a:noFill/>
          </a:ln>
        </p:spPr>
        <p:txBody>
          <a:bodyPr spcFirstLastPara="1" wrap="square" lIns="91425" tIns="45700" rIns="91425" bIns="45700" anchor="t" anchorCtr="0">
            <a:noAutofit/>
          </a:bodyPr>
          <a:lstStyle/>
          <a:p>
            <a:pPr marL="50800" lvl="0" algn="l" rtl="0">
              <a:lnSpc>
                <a:spcPct val="150000"/>
              </a:lnSpc>
              <a:spcBef>
                <a:spcPts val="700"/>
              </a:spcBef>
              <a:spcAft>
                <a:spcPts val="0"/>
              </a:spcAft>
              <a:buSzPts val="2800"/>
            </a:pPr>
            <a:r>
              <a:rPr lang="pt-BR" sz="2800" b="1" dirty="0">
                <a:effectLst/>
                <a:latin typeface="Arial" panose="020B0604020202020204" pitchFamily="34" charset="0"/>
                <a:ea typeface="Calibri" panose="020F0502020204030204" pitchFamily="34" charset="0"/>
                <a:cs typeface="Arial" panose="020B0604020202020204" pitchFamily="34" charset="0"/>
              </a:rPr>
              <a:t>Geral:</a:t>
            </a:r>
          </a:p>
          <a:p>
            <a:pPr marL="50800" lvl="0" algn="l" rtl="0">
              <a:lnSpc>
                <a:spcPct val="150000"/>
              </a:lnSpc>
              <a:spcBef>
                <a:spcPts val="700"/>
              </a:spcBef>
              <a:spcAft>
                <a:spcPts val="0"/>
              </a:spcAft>
              <a:buSzPts val="2800"/>
            </a:pPr>
            <a:r>
              <a:rPr lang="pt-BR" sz="1400" dirty="0">
                <a:effectLst/>
                <a:latin typeface="Arial" panose="020B0604020202020204" pitchFamily="34" charset="0"/>
                <a:ea typeface="Calibri" panose="020F0502020204030204" pitchFamily="34" charset="0"/>
                <a:cs typeface="Arial" panose="020B0604020202020204" pitchFamily="34" charset="0"/>
              </a:rPr>
              <a:t>O objetivo deste trabalho é desenvolver uma ferramenta online, onde docentes poderão criar questionários para seus alunos responderem, como complemento de temas ou atividades que não puderam ser abordados em sala de aula por falta de tempo hábil.</a:t>
            </a:r>
          </a:p>
          <a:p>
            <a:pPr marL="50800" lvl="0" algn="l" rtl="0">
              <a:lnSpc>
                <a:spcPct val="150000"/>
              </a:lnSpc>
              <a:spcBef>
                <a:spcPts val="700"/>
              </a:spcBef>
              <a:spcAft>
                <a:spcPts val="0"/>
              </a:spcAft>
              <a:buSzPts val="2800"/>
            </a:pPr>
            <a:r>
              <a:rPr lang="pt-BR" sz="2800" b="1" dirty="0">
                <a:latin typeface="Arial" panose="020B0604020202020204" pitchFamily="34" charset="0"/>
                <a:cs typeface="Arial" panose="020B0604020202020204" pitchFamily="34" charset="0"/>
              </a:rPr>
              <a:t>Específicos:</a:t>
            </a:r>
          </a:p>
          <a:p>
            <a:pPr marL="50800" lvl="0" algn="l" rtl="0">
              <a:lnSpc>
                <a:spcPct val="150000"/>
              </a:lnSpc>
              <a:spcBef>
                <a:spcPts val="700"/>
              </a:spcBef>
              <a:spcAft>
                <a:spcPts val="0"/>
              </a:spcAft>
              <a:buSzPts val="2800"/>
            </a:pPr>
            <a:r>
              <a:rPr lang="pt-BR" sz="1400" dirty="0">
                <a:effectLst/>
                <a:latin typeface="Arial" panose="020B0604020202020204" pitchFamily="34" charset="0"/>
                <a:ea typeface="Calibri" panose="020F0502020204030204" pitchFamily="34" charset="0"/>
                <a:cs typeface="Arial" panose="020B0604020202020204" pitchFamily="34" charset="0"/>
              </a:rPr>
              <a:t>. A plataforma também possibilitará aos alunos a chance de implementar suas atividades, assim, o aluno terá a chance de ter o seu código fonte avaliado pelo professor, descobrindo onde acertou e onde poderia melhorar.</a:t>
            </a:r>
            <a:endParaRPr lang="pt-BR" sz="1400" dirty="0">
              <a:latin typeface="Arial" panose="020B0604020202020204" pitchFamily="34" charset="0"/>
              <a:cs typeface="Arial" panose="020B0604020202020204" pitchFamily="34" charset="0"/>
            </a:endParaRPr>
          </a:p>
          <a:p>
            <a:pPr marL="457200" lvl="0" indent="0" algn="l" rtl="0">
              <a:lnSpc>
                <a:spcPct val="150000"/>
              </a:lnSpc>
              <a:spcBef>
                <a:spcPts val="700"/>
              </a:spcBef>
              <a:spcAft>
                <a:spcPts val="0"/>
              </a:spcAft>
              <a:buNone/>
            </a:pPr>
            <a:endParaRPr lang="pt-BR" sz="2200" dirty="0"/>
          </a:p>
        </p:txBody>
      </p:sp>
      <p:sp>
        <p:nvSpPr>
          <p:cNvPr id="74" name="Google Shape;74;p15"/>
          <p:cNvSpPr txBox="1"/>
          <p:nvPr/>
        </p:nvSpPr>
        <p:spPr>
          <a:xfrm>
            <a:off x="623175" y="169550"/>
            <a:ext cx="78867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pt-BR" sz="2800" b="1" dirty="0">
                <a:latin typeface="Arial" panose="020B0604020202020204" pitchFamily="34" charset="0"/>
                <a:cs typeface="Arial" panose="020B0604020202020204" pitchFamily="34" charset="0"/>
              </a:rPr>
              <a:t>OBJETIVOS</a:t>
            </a:r>
            <a:endParaRPr sz="2800" dirty="0">
              <a:solidFill>
                <a:srgbClr val="000000"/>
              </a:solidFill>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p:nvPr/>
        </p:nvSpPr>
        <p:spPr>
          <a:xfrm>
            <a:off x="332475" y="262075"/>
            <a:ext cx="8468100" cy="4576200"/>
          </a:xfrm>
          <a:prstGeom prst="rect">
            <a:avLst/>
          </a:prstGeom>
          <a:solidFill>
            <a:srgbClr val="FFFFFF"/>
          </a:solidFill>
          <a:ln w="9525"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7"/>
          <p:cNvSpPr txBox="1"/>
          <p:nvPr/>
        </p:nvSpPr>
        <p:spPr>
          <a:xfrm>
            <a:off x="623175" y="833645"/>
            <a:ext cx="7886700" cy="4351200"/>
          </a:xfrm>
          <a:prstGeom prst="rect">
            <a:avLst/>
          </a:prstGeom>
          <a:noFill/>
          <a:ln>
            <a:noFill/>
          </a:ln>
        </p:spPr>
        <p:txBody>
          <a:bodyPr spcFirstLastPara="1" wrap="square" lIns="91425" tIns="45700" rIns="91425" bIns="45700" anchor="t" anchorCtr="0">
            <a:noAutofit/>
          </a:bodyPr>
          <a:lstStyle/>
          <a:p>
            <a:pPr marL="50800" lvl="0" algn="l" rtl="0">
              <a:lnSpc>
                <a:spcPct val="150000"/>
              </a:lnSpc>
              <a:spcBef>
                <a:spcPts val="700"/>
              </a:spcBef>
              <a:spcAft>
                <a:spcPts val="0"/>
              </a:spcAft>
              <a:buSzPts val="2800"/>
            </a:pPr>
            <a:r>
              <a:rPr lang="pt-BR" b="1" dirty="0">
                <a:effectLst/>
                <a:latin typeface="Arial" panose="020B0604020202020204" pitchFamily="34" charset="0"/>
                <a:ea typeface="Calibri" panose="020F0502020204030204" pitchFamily="34" charset="0"/>
                <a:cs typeface="Arial" panose="020B0604020202020204" pitchFamily="34" charset="0"/>
              </a:rPr>
              <a:t>TECNOLOGIAS APLICADAS</a:t>
            </a:r>
          </a:p>
          <a:p>
            <a:pPr marL="50800" lvl="0" algn="l" rtl="0">
              <a:lnSpc>
                <a:spcPct val="150000"/>
              </a:lnSpc>
              <a:spcBef>
                <a:spcPts val="700"/>
              </a:spcBef>
              <a:spcAft>
                <a:spcPts val="0"/>
              </a:spcAft>
              <a:buSzPts val="2800"/>
            </a:pPr>
            <a:r>
              <a:rPr lang="pt-BR" sz="1600" b="1" dirty="0">
                <a:latin typeface="Arial" panose="020B0604020202020204" pitchFamily="34" charset="0"/>
                <a:cs typeface="Arial" panose="020B0604020202020204" pitchFamily="34" charset="0"/>
              </a:rPr>
              <a:t>Servidor Web:</a:t>
            </a:r>
          </a:p>
          <a:p>
            <a:pPr marL="50800" lvl="0" algn="l" rtl="0">
              <a:lnSpc>
                <a:spcPct val="150000"/>
              </a:lnSpc>
              <a:spcBef>
                <a:spcPts val="700"/>
              </a:spcBef>
              <a:spcAft>
                <a:spcPts val="0"/>
              </a:spcAft>
              <a:buSzPts val="2800"/>
            </a:pPr>
            <a:r>
              <a:rPr lang="pt-BR" sz="1400" dirty="0">
                <a:effectLst/>
                <a:latin typeface="Arial" panose="020B0604020202020204" pitchFamily="34" charset="0"/>
                <a:ea typeface="Calibri" panose="020F0502020204030204" pitchFamily="34" charset="0"/>
                <a:cs typeface="Arial" panose="020B0604020202020204" pitchFamily="34" charset="0"/>
              </a:rPr>
              <a:t>O servidor web é um computador que hospeda um ou mais sites/aplicações na internet. O termo servidor web pode se referir tanto ao equipamento físico hardware, quanto ao software contido nestes equipamentos.</a:t>
            </a:r>
          </a:p>
          <a:p>
            <a:pPr marL="50800" lvl="0" algn="l" rtl="0">
              <a:lnSpc>
                <a:spcPct val="150000"/>
              </a:lnSpc>
              <a:spcBef>
                <a:spcPts val="700"/>
              </a:spcBef>
              <a:spcAft>
                <a:spcPts val="0"/>
              </a:spcAft>
              <a:buSzPts val="2800"/>
            </a:pPr>
            <a:r>
              <a:rPr lang="pt-BR" sz="2400" b="1" dirty="0">
                <a:latin typeface="Arial" panose="020B0604020202020204" pitchFamily="34" charset="0"/>
                <a:cs typeface="Arial" panose="020B0604020202020204" pitchFamily="34" charset="0"/>
              </a:rPr>
              <a:t>Linguagem de programação e plataformas:</a:t>
            </a:r>
          </a:p>
          <a:p>
            <a:pPr marL="50800" lvl="0" algn="l" rtl="0">
              <a:lnSpc>
                <a:spcPct val="150000"/>
              </a:lnSpc>
              <a:spcBef>
                <a:spcPts val="700"/>
              </a:spcBef>
              <a:spcAft>
                <a:spcPts val="0"/>
              </a:spcAft>
              <a:buSzPts val="2800"/>
            </a:pPr>
            <a:r>
              <a:rPr lang="pt-BR" sz="1400" dirty="0">
                <a:latin typeface="Arial" panose="020B0604020202020204" pitchFamily="34" charset="0"/>
                <a:cs typeface="Arial" panose="020B0604020202020204" pitchFamily="34" charset="0"/>
              </a:rPr>
              <a:t>O sistema utiliza as </a:t>
            </a:r>
            <a:r>
              <a:rPr lang="pt-BR" sz="1400" dirty="0" err="1">
                <a:latin typeface="Arial" panose="020B0604020202020204" pitchFamily="34" charset="0"/>
                <a:cs typeface="Arial" panose="020B0604020202020204" pitchFamily="34" charset="0"/>
              </a:rPr>
              <a:t>linguagens:HTML</a:t>
            </a:r>
            <a:r>
              <a:rPr lang="pt-BR" sz="1400" dirty="0">
                <a:latin typeface="Arial" panose="020B0604020202020204" pitchFamily="34" charset="0"/>
                <a:cs typeface="Arial" panose="020B0604020202020204" pitchFamily="34" charset="0"/>
              </a:rPr>
              <a:t>, </a:t>
            </a:r>
            <a:r>
              <a:rPr lang="pt-BR" sz="1400" dirty="0" err="1">
                <a:latin typeface="Arial" panose="020B0604020202020204" pitchFamily="34" charset="0"/>
                <a:cs typeface="Arial" panose="020B0604020202020204" pitchFamily="34" charset="0"/>
              </a:rPr>
              <a:t>JavaScript</a:t>
            </a:r>
            <a:r>
              <a:rPr lang="pt-BR" sz="1400" dirty="0">
                <a:latin typeface="Arial" panose="020B0604020202020204" pitchFamily="34" charset="0"/>
                <a:cs typeface="Arial" panose="020B0604020202020204" pitchFamily="34" charset="0"/>
              </a:rPr>
              <a:t>, </a:t>
            </a:r>
            <a:r>
              <a:rPr lang="pt-BR" sz="1400" dirty="0" err="1">
                <a:latin typeface="Arial" panose="020B0604020202020204" pitchFamily="34" charset="0"/>
                <a:cs typeface="Arial" panose="020B0604020202020204" pitchFamily="34" charset="0"/>
              </a:rPr>
              <a:t>php</a:t>
            </a:r>
            <a:r>
              <a:rPr lang="pt-BR" sz="1400" dirty="0">
                <a:latin typeface="Arial" panose="020B0604020202020204" pitchFamily="34" charset="0"/>
                <a:cs typeface="Arial" panose="020B0604020202020204" pitchFamily="34" charset="0"/>
              </a:rPr>
              <a:t> e CSS; </a:t>
            </a:r>
          </a:p>
          <a:p>
            <a:pPr marL="50800" lvl="0" algn="l" rtl="0">
              <a:lnSpc>
                <a:spcPct val="150000"/>
              </a:lnSpc>
              <a:spcBef>
                <a:spcPts val="700"/>
              </a:spcBef>
              <a:spcAft>
                <a:spcPts val="0"/>
              </a:spcAft>
              <a:buSzPts val="2800"/>
            </a:pPr>
            <a:r>
              <a:rPr lang="pt-BR" sz="1400" dirty="0">
                <a:latin typeface="Arial" panose="020B0604020202020204" pitchFamily="34" charset="0"/>
                <a:cs typeface="Arial" panose="020B0604020202020204" pitchFamily="34" charset="0"/>
              </a:rPr>
              <a:t>O pacote: XAMPP</a:t>
            </a:r>
          </a:p>
          <a:p>
            <a:pPr marL="50800" lvl="0" algn="l" rtl="0">
              <a:lnSpc>
                <a:spcPct val="150000"/>
              </a:lnSpc>
              <a:spcBef>
                <a:spcPts val="700"/>
              </a:spcBef>
              <a:spcAft>
                <a:spcPts val="0"/>
              </a:spcAft>
              <a:buSzPts val="2800"/>
            </a:pPr>
            <a:r>
              <a:rPr lang="pt-BR" sz="1400" dirty="0">
                <a:latin typeface="Arial" panose="020B0604020202020204" pitchFamily="34" charset="0"/>
                <a:cs typeface="Arial" panose="020B0604020202020204" pitchFamily="34" charset="0"/>
              </a:rPr>
              <a:t>O aplicativo: </a:t>
            </a:r>
            <a:r>
              <a:rPr lang="pt-BR" sz="1400" b="0" i="0" dirty="0" err="1">
                <a:solidFill>
                  <a:srgbClr val="202124"/>
                </a:solidFill>
                <a:effectLst/>
                <a:latin typeface="Arial" panose="020B0604020202020204" pitchFamily="34" charset="0"/>
                <a:cs typeface="Arial" panose="020B0604020202020204" pitchFamily="34" charset="0"/>
              </a:rPr>
              <a:t>phpMyAdmin</a:t>
            </a:r>
            <a:endParaRPr lang="pt-BR" sz="1400" dirty="0">
              <a:latin typeface="Arial" panose="020B0604020202020204" pitchFamily="34" charset="0"/>
              <a:cs typeface="Arial" panose="020B0604020202020204" pitchFamily="34" charset="0"/>
            </a:endParaRPr>
          </a:p>
        </p:txBody>
      </p:sp>
      <p:sp>
        <p:nvSpPr>
          <p:cNvPr id="88" name="Google Shape;88;p17"/>
          <p:cNvSpPr txBox="1"/>
          <p:nvPr/>
        </p:nvSpPr>
        <p:spPr>
          <a:xfrm>
            <a:off x="628650" y="169550"/>
            <a:ext cx="7886700" cy="101066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pt-BR" sz="2800" b="1" dirty="0">
                <a:latin typeface="Arial" panose="020B0604020202020204" pitchFamily="34" charset="0"/>
                <a:cs typeface="Arial" panose="020B0604020202020204" pitchFamily="34" charset="0"/>
              </a:rPr>
              <a:t>Referencial Teórico</a:t>
            </a:r>
            <a:endParaRPr sz="2800" dirty="0">
              <a:solidFill>
                <a:srgbClr val="000000"/>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67BF95-FC51-4842-A59E-EAC099FC13DE}"/>
              </a:ext>
            </a:extLst>
          </p:cNvPr>
          <p:cNvSpPr>
            <a:spLocks noGrp="1"/>
          </p:cNvSpPr>
          <p:nvPr>
            <p:ph type="title"/>
          </p:nvPr>
        </p:nvSpPr>
        <p:spPr/>
        <p:txBody>
          <a:bodyPr>
            <a:noAutofit/>
          </a:bodyPr>
          <a:lstStyle/>
          <a:p>
            <a:r>
              <a:rPr lang="pt-BR" sz="1800" b="1" dirty="0">
                <a:solidFill>
                  <a:srgbClr val="000000"/>
                </a:solidFill>
                <a:effectLst/>
                <a:latin typeface="Arial" panose="020B0604020202020204" pitchFamily="34" charset="0"/>
                <a:ea typeface="Calibri" panose="020F0502020204030204" pitchFamily="34" charset="0"/>
              </a:rPr>
              <a:t>Diagrama de caso de uso: Atividade de cada usuário</a:t>
            </a:r>
            <a:br>
              <a:rPr lang="pt-BR" sz="1800" b="1" dirty="0">
                <a:solidFill>
                  <a:srgbClr val="000000"/>
                </a:solidFill>
                <a:effectLst/>
                <a:latin typeface="Arial" panose="020B0604020202020204" pitchFamily="34" charset="0"/>
                <a:ea typeface="Calibri" panose="020F0502020204030204" pitchFamily="34" charset="0"/>
              </a:rPr>
            </a:br>
            <a:endParaRPr lang="pt-BR" sz="2800" b="1" dirty="0"/>
          </a:p>
        </p:txBody>
      </p:sp>
      <p:sp>
        <p:nvSpPr>
          <p:cNvPr id="3" name="Espaço Reservado para Texto 2">
            <a:extLst>
              <a:ext uri="{FF2B5EF4-FFF2-40B4-BE49-F238E27FC236}">
                <a16:creationId xmlns:a16="http://schemas.microsoft.com/office/drawing/2014/main" id="{931D9383-6241-490A-B7CC-B2730AC2AD4A}"/>
              </a:ext>
            </a:extLst>
          </p:cNvPr>
          <p:cNvSpPr>
            <a:spLocks noGrp="1"/>
          </p:cNvSpPr>
          <p:nvPr>
            <p:ph type="body" idx="1"/>
          </p:nvPr>
        </p:nvSpPr>
        <p:spPr/>
        <p:txBody>
          <a:bodyPr/>
          <a:lstStyle/>
          <a:p>
            <a:pPr marL="114300" indent="0">
              <a:buNone/>
            </a:pPr>
            <a:endParaRPr lang="pt-BR" dirty="0"/>
          </a:p>
        </p:txBody>
      </p:sp>
      <p:pic>
        <p:nvPicPr>
          <p:cNvPr id="4" name="Imagem 3">
            <a:extLst>
              <a:ext uri="{FF2B5EF4-FFF2-40B4-BE49-F238E27FC236}">
                <a16:creationId xmlns:a16="http://schemas.microsoft.com/office/drawing/2014/main" id="{A5D7AEE1-A1B7-40FE-BD40-0D04A9FB6E7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1700" y="1152475"/>
            <a:ext cx="8520600" cy="3416400"/>
          </a:xfrm>
          <a:prstGeom prst="rect">
            <a:avLst/>
          </a:prstGeom>
          <a:noFill/>
          <a:ln>
            <a:noFill/>
          </a:ln>
        </p:spPr>
      </p:pic>
    </p:spTree>
    <p:extLst>
      <p:ext uri="{BB962C8B-B14F-4D97-AF65-F5344CB8AC3E}">
        <p14:creationId xmlns:p14="http://schemas.microsoft.com/office/powerpoint/2010/main" val="1410598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95269A-B149-49E0-89A8-13B99873FE86}"/>
              </a:ext>
            </a:extLst>
          </p:cNvPr>
          <p:cNvSpPr>
            <a:spLocks noGrp="1"/>
          </p:cNvSpPr>
          <p:nvPr>
            <p:ph type="title"/>
          </p:nvPr>
        </p:nvSpPr>
        <p:spPr/>
        <p:txBody>
          <a:bodyPr>
            <a:noAutofit/>
          </a:bodyPr>
          <a:lstStyle/>
          <a:p>
            <a:pPr algn="ctr"/>
            <a:r>
              <a:rPr lang="pt-BR" sz="1800" b="1" dirty="0">
                <a:solidFill>
                  <a:srgbClr val="000000"/>
                </a:solidFill>
                <a:effectLst/>
                <a:latin typeface="Arial" panose="020B0604020202020204" pitchFamily="34" charset="0"/>
                <a:ea typeface="Calibri" panose="020F0502020204030204" pitchFamily="34" charset="0"/>
              </a:rPr>
              <a:t>Diagrama de classe</a:t>
            </a:r>
            <a:br>
              <a:rPr lang="pt-BR" sz="1800" b="1" dirty="0">
                <a:solidFill>
                  <a:srgbClr val="000000"/>
                </a:solidFill>
                <a:effectLst/>
                <a:latin typeface="Arial" panose="020B0604020202020204" pitchFamily="34" charset="0"/>
                <a:ea typeface="Calibri" panose="020F0502020204030204" pitchFamily="34" charset="0"/>
              </a:rPr>
            </a:br>
            <a:endParaRPr lang="pt-BR" sz="2800" b="1" dirty="0"/>
          </a:p>
        </p:txBody>
      </p:sp>
      <p:sp>
        <p:nvSpPr>
          <p:cNvPr id="3" name="Espaço Reservado para Texto 2">
            <a:extLst>
              <a:ext uri="{FF2B5EF4-FFF2-40B4-BE49-F238E27FC236}">
                <a16:creationId xmlns:a16="http://schemas.microsoft.com/office/drawing/2014/main" id="{8829AC09-8204-49B7-A445-8E8842F3224D}"/>
              </a:ext>
            </a:extLst>
          </p:cNvPr>
          <p:cNvSpPr>
            <a:spLocks noGrp="1"/>
          </p:cNvSpPr>
          <p:nvPr>
            <p:ph type="body" idx="1"/>
          </p:nvPr>
        </p:nvSpPr>
        <p:spPr/>
        <p:txBody>
          <a:bodyPr/>
          <a:lstStyle/>
          <a:p>
            <a:endParaRPr lang="pt-BR" dirty="0"/>
          </a:p>
        </p:txBody>
      </p:sp>
      <p:pic>
        <p:nvPicPr>
          <p:cNvPr id="6" name="Imagem 5">
            <a:extLst>
              <a:ext uri="{FF2B5EF4-FFF2-40B4-BE49-F238E27FC236}">
                <a16:creationId xmlns:a16="http://schemas.microsoft.com/office/drawing/2014/main" id="{5A8AFF72-36E3-4E2C-AB4B-A66109FFF0AF}"/>
              </a:ext>
            </a:extLst>
          </p:cNvPr>
          <p:cNvPicPr>
            <a:picLocks noChangeAspect="1"/>
          </p:cNvPicPr>
          <p:nvPr/>
        </p:nvPicPr>
        <p:blipFill>
          <a:blip r:embed="rId2"/>
          <a:stretch>
            <a:fillRect/>
          </a:stretch>
        </p:blipFill>
        <p:spPr>
          <a:xfrm>
            <a:off x="855821" y="1152475"/>
            <a:ext cx="7432357" cy="3313200"/>
          </a:xfrm>
          <a:prstGeom prst="rect">
            <a:avLst/>
          </a:prstGeom>
        </p:spPr>
      </p:pic>
    </p:spTree>
    <p:extLst>
      <p:ext uri="{BB962C8B-B14F-4D97-AF65-F5344CB8AC3E}">
        <p14:creationId xmlns:p14="http://schemas.microsoft.com/office/powerpoint/2010/main" val="2804745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95269A-B149-49E0-89A8-13B99873FE86}"/>
              </a:ext>
            </a:extLst>
          </p:cNvPr>
          <p:cNvSpPr>
            <a:spLocks noGrp="1"/>
          </p:cNvSpPr>
          <p:nvPr>
            <p:ph type="title"/>
          </p:nvPr>
        </p:nvSpPr>
        <p:spPr/>
        <p:txBody>
          <a:bodyPr>
            <a:noAutofit/>
          </a:bodyPr>
          <a:lstStyle/>
          <a:p>
            <a:pPr algn="just">
              <a:spcBef>
                <a:spcPts val="1200"/>
              </a:spcBef>
            </a:pPr>
            <a:r>
              <a:rPr lang="pt-BR" sz="1800" b="1" kern="0" dirty="0">
                <a:solidFill>
                  <a:srgbClr val="000000"/>
                </a:solidFill>
                <a:effectLst/>
                <a:latin typeface="Arial" panose="020B0604020202020204" pitchFamily="34" charset="0"/>
                <a:ea typeface="Arial" panose="020B0604020202020204" pitchFamily="34" charset="0"/>
              </a:rPr>
              <a:t>Funcionalidades do sistema</a:t>
            </a:r>
          </a:p>
        </p:txBody>
      </p:sp>
      <p:sp>
        <p:nvSpPr>
          <p:cNvPr id="3" name="Espaço Reservado para Texto 2">
            <a:extLst>
              <a:ext uri="{FF2B5EF4-FFF2-40B4-BE49-F238E27FC236}">
                <a16:creationId xmlns:a16="http://schemas.microsoft.com/office/drawing/2014/main" id="{8829AC09-8204-49B7-A445-8E8842F3224D}"/>
              </a:ext>
            </a:extLst>
          </p:cNvPr>
          <p:cNvSpPr>
            <a:spLocks noGrp="1"/>
          </p:cNvSpPr>
          <p:nvPr>
            <p:ph type="body" idx="1"/>
          </p:nvPr>
        </p:nvSpPr>
        <p:spPr>
          <a:xfrm>
            <a:off x="311700" y="1152475"/>
            <a:ext cx="8520600" cy="3706604"/>
          </a:xfrm>
        </p:spPr>
        <p:txBody>
          <a:bodyPr>
            <a:normAutofit/>
          </a:bodyPr>
          <a:lstStyle/>
          <a:p>
            <a:pPr marL="114300" indent="0" algn="ctr">
              <a:spcBef>
                <a:spcPts val="1000"/>
              </a:spcBef>
              <a:buNone/>
            </a:pPr>
            <a:r>
              <a:rPr lang="pt-BR" sz="16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Tela de Login</a:t>
            </a:r>
            <a:endParaRPr lang="pt-BR" sz="1050" b="1"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5" name="Imagem 4">
            <a:extLst>
              <a:ext uri="{FF2B5EF4-FFF2-40B4-BE49-F238E27FC236}">
                <a16:creationId xmlns:a16="http://schemas.microsoft.com/office/drawing/2014/main" id="{955ADD4F-DF27-4EB9-8E86-2F643947B6DF}"/>
              </a:ext>
            </a:extLst>
          </p:cNvPr>
          <p:cNvPicPr>
            <a:picLocks noChangeAspect="1"/>
          </p:cNvPicPr>
          <p:nvPr/>
        </p:nvPicPr>
        <p:blipFill>
          <a:blip r:embed="rId2"/>
          <a:stretch>
            <a:fillRect/>
          </a:stretch>
        </p:blipFill>
        <p:spPr>
          <a:xfrm>
            <a:off x="510363" y="1794932"/>
            <a:ext cx="4380613" cy="2755803"/>
          </a:xfrm>
          <a:prstGeom prst="rect">
            <a:avLst/>
          </a:prstGeom>
        </p:spPr>
      </p:pic>
    </p:spTree>
    <p:extLst>
      <p:ext uri="{BB962C8B-B14F-4D97-AF65-F5344CB8AC3E}">
        <p14:creationId xmlns:p14="http://schemas.microsoft.com/office/powerpoint/2010/main" val="3564199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95269A-B149-49E0-89A8-13B99873FE86}"/>
              </a:ext>
            </a:extLst>
          </p:cNvPr>
          <p:cNvSpPr>
            <a:spLocks noGrp="1"/>
          </p:cNvSpPr>
          <p:nvPr>
            <p:ph type="title"/>
          </p:nvPr>
        </p:nvSpPr>
        <p:spPr/>
        <p:txBody>
          <a:bodyPr>
            <a:noAutofit/>
          </a:bodyPr>
          <a:lstStyle/>
          <a:p>
            <a:pPr algn="just">
              <a:spcBef>
                <a:spcPts val="1200"/>
              </a:spcBef>
            </a:pPr>
            <a:r>
              <a:rPr lang="pt-BR" sz="1800" b="1" kern="0" dirty="0">
                <a:solidFill>
                  <a:srgbClr val="000000"/>
                </a:solidFill>
                <a:effectLst/>
                <a:latin typeface="Arial" panose="020B0604020202020204" pitchFamily="34" charset="0"/>
                <a:ea typeface="Arial" panose="020B0604020202020204" pitchFamily="34" charset="0"/>
              </a:rPr>
              <a:t>Funcionalidades do sistema</a:t>
            </a:r>
          </a:p>
        </p:txBody>
      </p:sp>
      <p:sp>
        <p:nvSpPr>
          <p:cNvPr id="3" name="Espaço Reservado para Texto 2">
            <a:extLst>
              <a:ext uri="{FF2B5EF4-FFF2-40B4-BE49-F238E27FC236}">
                <a16:creationId xmlns:a16="http://schemas.microsoft.com/office/drawing/2014/main" id="{8829AC09-8204-49B7-A445-8E8842F3224D}"/>
              </a:ext>
            </a:extLst>
          </p:cNvPr>
          <p:cNvSpPr>
            <a:spLocks noGrp="1"/>
          </p:cNvSpPr>
          <p:nvPr>
            <p:ph type="body" idx="1"/>
          </p:nvPr>
        </p:nvSpPr>
        <p:spPr>
          <a:xfrm>
            <a:off x="311700" y="1152475"/>
            <a:ext cx="8520600" cy="3706604"/>
          </a:xfrm>
        </p:spPr>
        <p:txBody>
          <a:bodyPr>
            <a:normAutofit/>
          </a:bodyPr>
          <a:lstStyle/>
          <a:p>
            <a:pPr marL="114300" indent="0" algn="ctr">
              <a:spcBef>
                <a:spcPts val="1000"/>
              </a:spcBef>
              <a:buNone/>
            </a:pPr>
            <a:r>
              <a:rPr lang="pt-BR" sz="16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Página Principal</a:t>
            </a:r>
            <a:endParaRPr lang="pt-BR" sz="1050" b="1"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6" name="Imagem 5">
            <a:extLst>
              <a:ext uri="{FF2B5EF4-FFF2-40B4-BE49-F238E27FC236}">
                <a16:creationId xmlns:a16="http://schemas.microsoft.com/office/drawing/2014/main" id="{5827694B-8940-46D5-AC08-5A7CC7B13559}"/>
              </a:ext>
            </a:extLst>
          </p:cNvPr>
          <p:cNvPicPr/>
          <p:nvPr/>
        </p:nvPicPr>
        <p:blipFill>
          <a:blip r:embed="rId2" cstate="print"/>
          <a:stretch>
            <a:fillRect/>
          </a:stretch>
        </p:blipFill>
        <p:spPr>
          <a:xfrm>
            <a:off x="1392864" y="1786577"/>
            <a:ext cx="6464595" cy="2615302"/>
          </a:xfrm>
          <a:prstGeom prst="rect">
            <a:avLst/>
          </a:prstGeom>
        </p:spPr>
      </p:pic>
    </p:spTree>
    <p:extLst>
      <p:ext uri="{BB962C8B-B14F-4D97-AF65-F5344CB8AC3E}">
        <p14:creationId xmlns:p14="http://schemas.microsoft.com/office/powerpoint/2010/main" val="2368117092"/>
      </p:ext>
    </p:extLst>
  </p:cSld>
  <p:clrMapOvr>
    <a:masterClrMapping/>
  </p:clrMapOvr>
</p:sld>
</file>

<file path=ppt/theme/theme1.xml><?xml version="1.0" encoding="utf-8"?>
<a:theme xmlns:a="http://schemas.openxmlformats.org/drawingml/2006/main" name="Facetado">
  <a:themeElements>
    <a:clrScheme name="Facetado">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do">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do">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452</TotalTime>
  <Words>676</Words>
  <Application>Microsoft Office PowerPoint</Application>
  <PresentationFormat>Apresentação na tela (16:9)</PresentationFormat>
  <Paragraphs>57</Paragraphs>
  <Slides>17</Slides>
  <Notes>12</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17</vt:i4>
      </vt:variant>
    </vt:vector>
  </HeadingPairs>
  <TitlesOfParts>
    <vt:vector size="24" baseType="lpstr">
      <vt:lpstr>Arial</vt:lpstr>
      <vt:lpstr>Calibri</vt:lpstr>
      <vt:lpstr>Cambria</vt:lpstr>
      <vt:lpstr>Trebuchet MS</vt:lpstr>
      <vt:lpstr>Verdana</vt:lpstr>
      <vt:lpstr>Wingdings 3</vt:lpstr>
      <vt:lpstr>Facetado</vt:lpstr>
      <vt:lpstr>Apresentação do PowerPoint</vt:lpstr>
      <vt:lpstr>SUMÁRIO</vt:lpstr>
      <vt:lpstr>Apresentação do PowerPoint</vt:lpstr>
      <vt:lpstr>Apresentação do PowerPoint</vt:lpstr>
      <vt:lpstr>Apresentação do PowerPoint</vt:lpstr>
      <vt:lpstr>Diagrama de caso de uso: Atividade de cada usuário </vt:lpstr>
      <vt:lpstr>Diagrama de classe </vt:lpstr>
      <vt:lpstr>Funcionalidades do sistema</vt:lpstr>
      <vt:lpstr>Funcionalidades do sistema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cp:lastModifiedBy>Junior, Mateus Pimentel</cp:lastModifiedBy>
  <cp:revision>80</cp:revision>
  <dcterms:modified xsi:type="dcterms:W3CDTF">2021-12-07T17:30:34Z</dcterms:modified>
</cp:coreProperties>
</file>