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67_6AC3DA35.xml" ContentType="application/vnd.ms-powerpoint.comments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3"/>
  </p:sldMasterIdLst>
  <p:notesMasterIdLst>
    <p:notesMasterId r:id="rId18"/>
  </p:notesMasterIdLst>
  <p:sldIdLst>
    <p:sldId id="364" r:id="rId4"/>
    <p:sldId id="359" r:id="rId5"/>
    <p:sldId id="369" r:id="rId6"/>
    <p:sldId id="365" r:id="rId7"/>
    <p:sldId id="358" r:id="rId8"/>
    <p:sldId id="368" r:id="rId9"/>
    <p:sldId id="367" r:id="rId10"/>
    <p:sldId id="366" r:id="rId11"/>
    <p:sldId id="360" r:id="rId12"/>
    <p:sldId id="362" r:id="rId13"/>
    <p:sldId id="363" r:id="rId14"/>
    <p:sldId id="357" r:id="rId15"/>
    <p:sldId id="256" r:id="rId16"/>
    <p:sldId id="361" r:id="rId17"/>
  </p:sldIdLst>
  <p:sldSz cx="18359438" cy="8999538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790F749-6174-C492-CAED-E2988E646E28}" name="Diego Andre Rodrigues Pierobon" initials="DARP" userId="S::diego.pierobon@cps.sp.gov.br::427dd4b9-125a-4b78-bd7a-e8fe5c1da93b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hur" initials="A" lastIdx="9" clrIdx="0">
    <p:extLst>
      <p:ext uri="{19B8F6BF-5375-455C-9EA6-DF929625EA0E}">
        <p15:presenceInfo xmlns:p15="http://schemas.microsoft.com/office/powerpoint/2012/main" userId="Arhur" providerId="None"/>
      </p:ext>
    </p:extLst>
  </p:cmAuthor>
  <p:cmAuthor id="2" name="Usuário do Windows" initials="UdW" lastIdx="1" clrIdx="1">
    <p:extLst>
      <p:ext uri="{19B8F6BF-5375-455C-9EA6-DF929625EA0E}">
        <p15:presenceInfo xmlns:p15="http://schemas.microsoft.com/office/powerpoint/2012/main" userId="Usuário do Windo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D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Estilo Médio 1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242" autoAdjust="0"/>
  </p:normalViewPr>
  <p:slideViewPr>
    <p:cSldViewPr snapToGrid="0">
      <p:cViewPr varScale="1">
        <p:scale>
          <a:sx n="77" d="100"/>
          <a:sy n="77" d="100"/>
        </p:scale>
        <p:origin x="432" y="96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1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8/10/relationships/authors" Target="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3" Type="http://schemas.openxmlformats.org/officeDocument/2006/relationships/slide" Target="slides/slide4.xml"/><Relationship Id="rId7" Type="http://schemas.openxmlformats.org/officeDocument/2006/relationships/slide" Target="slides/slide9.xml"/><Relationship Id="rId12" Type="http://schemas.openxmlformats.org/officeDocument/2006/relationships/slide" Target="slides/slide14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3.xml"/><Relationship Id="rId5" Type="http://schemas.openxmlformats.org/officeDocument/2006/relationships/slide" Target="slides/slide6.xml"/><Relationship Id="rId10" Type="http://schemas.openxmlformats.org/officeDocument/2006/relationships/slide" Target="slides/slide12.xml"/><Relationship Id="rId4" Type="http://schemas.openxmlformats.org/officeDocument/2006/relationships/slide" Target="slides/slide5.xml"/><Relationship Id="rId9" Type="http://schemas.openxmlformats.org/officeDocument/2006/relationships/slide" Target="slides/slide11.xml"/></Relationships>
</file>

<file path=ppt/comments/modernComment_167_6AC3DA3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5514BE2-D8EC-4907-A3BF-DDDF2808DC08}" authorId="{8790F749-6174-C492-CAED-E2988E646E28}" created="2024-04-13T21:04:40.36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791220277" sldId="359"/>
      <ac:spMk id="59" creationId="{FC6E3894-E429-AEC9-0731-FA0707B2FC34}"/>
    </ac:deMkLst>
    <p188:pos x="0" y="0"/>
    <p188:txBody>
      <a:bodyPr/>
      <a:lstStyle/>
      <a:p>
        <a:r>
          <a:rPr lang="pt-BR"/>
          <a:t>Nas colunas categorias e sub categorias manteremos ´código ou só o nome ou ambos?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4C35C-E3FA-43A9-8BB7-75C961D15D58}" type="datetimeFigureOut">
              <a:rPr lang="pt-BR" smtClean="0"/>
              <a:t>11/06/2024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80988" y="1143000"/>
            <a:ext cx="6296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40FCD-5A42-482A-BF34-29593559BAE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7427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40FCD-5A42-482A-BF34-29593559BAE0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0867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4930" y="1472842"/>
            <a:ext cx="13769579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94930" y="4726842"/>
            <a:ext cx="13769579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B84D-977F-4075-85A0-B6689377EDA0}" type="datetimeFigureOut">
              <a:rPr lang="pt-BR" smtClean="0"/>
              <a:t>11/06/2024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5138-01CF-4A85-BF12-CEAE642E0AF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2321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B84D-977F-4075-85A0-B6689377EDA0}" type="datetimeFigureOut">
              <a:rPr lang="pt-BR" smtClean="0"/>
              <a:t>11/06/2024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5138-01CF-4A85-BF12-CEAE642E0AF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597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38473" y="479142"/>
            <a:ext cx="3958754" cy="762669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62212" y="479142"/>
            <a:ext cx="11646768" cy="7626692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B84D-977F-4075-85A0-B6689377EDA0}" type="datetimeFigureOut">
              <a:rPr lang="pt-BR" smtClean="0"/>
              <a:t>11/06/2024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5138-01CF-4A85-BF12-CEAE642E0AF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5100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B84D-977F-4075-85A0-B6689377EDA0}" type="datetimeFigureOut">
              <a:rPr lang="pt-BR" smtClean="0"/>
              <a:t>11/06/2024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5138-01CF-4A85-BF12-CEAE642E0AF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567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649" y="2243636"/>
            <a:ext cx="15835015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2649" y="6022609"/>
            <a:ext cx="15835015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B84D-977F-4075-85A0-B6689377EDA0}" type="datetimeFigureOut">
              <a:rPr lang="pt-BR" smtClean="0"/>
              <a:t>11/06/2024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5138-01CF-4A85-BF12-CEAE642E0AF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3238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2211" y="2395710"/>
            <a:ext cx="7802761" cy="571012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4466" y="2395710"/>
            <a:ext cx="7802761" cy="571012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B84D-977F-4075-85A0-B6689377EDA0}" type="datetimeFigureOut">
              <a:rPr lang="pt-BR" smtClean="0"/>
              <a:t>11/06/2024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5138-01CF-4A85-BF12-CEAE642E0AF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6720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603" y="479143"/>
            <a:ext cx="15835015" cy="173949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4603" y="2206137"/>
            <a:ext cx="7766902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4603" y="3287331"/>
            <a:ext cx="7766902" cy="483516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4466" y="2206137"/>
            <a:ext cx="7805152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4466" y="3287331"/>
            <a:ext cx="7805152" cy="483516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B84D-977F-4075-85A0-B6689377EDA0}" type="datetimeFigureOut">
              <a:rPr lang="pt-BR" smtClean="0"/>
              <a:t>11/06/2024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5138-01CF-4A85-BF12-CEAE642E0AF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3969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B84D-977F-4075-85A0-B6689377EDA0}" type="datetimeFigureOut">
              <a:rPr lang="pt-BR" smtClean="0"/>
              <a:t>11/06/2024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5138-01CF-4A85-BF12-CEAE642E0AF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5639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B84D-977F-4075-85A0-B6689377EDA0}" type="datetimeFigureOut">
              <a:rPr lang="pt-BR" smtClean="0"/>
              <a:t>11/06/2024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5138-01CF-4A85-BF12-CEAE642E0AF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690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603" y="599969"/>
            <a:ext cx="5921396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5153" y="1295767"/>
            <a:ext cx="9294465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4603" y="2699862"/>
            <a:ext cx="5921396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B84D-977F-4075-85A0-B6689377EDA0}" type="datetimeFigureOut">
              <a:rPr lang="pt-BR" smtClean="0"/>
              <a:t>11/06/2024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5138-01CF-4A85-BF12-CEAE642E0AF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371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603" y="599969"/>
            <a:ext cx="5921396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05153" y="1295767"/>
            <a:ext cx="9294465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4603" y="2699862"/>
            <a:ext cx="5921396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B84D-977F-4075-85A0-B6689377EDA0}" type="datetimeFigureOut">
              <a:rPr lang="pt-BR" smtClean="0"/>
              <a:t>11/06/2024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75138-01CF-4A85-BF12-CEAE642E0AF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8498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2212" y="479143"/>
            <a:ext cx="15835015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2212" y="2395710"/>
            <a:ext cx="15835015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62211" y="8341239"/>
            <a:ext cx="4130874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7B84D-977F-4075-85A0-B6689377EDA0}" type="datetimeFigureOut">
              <a:rPr lang="pt-BR" smtClean="0"/>
              <a:t>11/06/2024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81564" y="8341239"/>
            <a:ext cx="619631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66353" y="8341239"/>
            <a:ext cx="4130874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75138-01CF-4A85-BF12-CEAE642E0AF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2892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slide" Target="slide1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slide" Target="slide7.xml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microsoft.com/office/2018/10/relationships/comments" Target="../comments/modernComment_167_6AC3DA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slide" Target="slide6.xml"/><Relationship Id="rId5" Type="http://schemas.openxmlformats.org/officeDocument/2006/relationships/image" Target="../media/image7.png"/><Relationship Id="rId10" Type="http://schemas.openxmlformats.org/officeDocument/2006/relationships/slide" Target="slide7.xml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slide" Target="slide9.xml"/><Relationship Id="rId12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slide" Target="slide7.xml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4" Type="http://schemas.openxmlformats.org/officeDocument/2006/relationships/slide" Target="slid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slide" Target="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8315682-751E-3C52-5D99-220B02FC0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359438" cy="167624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9963195-BBA7-734E-3388-E15F0615E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9" y="1866560"/>
            <a:ext cx="18262679" cy="54871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F19DE9A-3A63-EEE4-3F4F-D42B815DA8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519" y="2880518"/>
            <a:ext cx="3221466" cy="214868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ECCBE22-4579-BA95-783D-BEBA32CBFC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915" y="2880518"/>
            <a:ext cx="4360070" cy="2148681"/>
          </a:xfrm>
          <a:prstGeom prst="rect">
            <a:avLst/>
          </a:prstGeom>
        </p:spPr>
      </p:pic>
      <p:sp>
        <p:nvSpPr>
          <p:cNvPr id="10" name="Retângulo Arredondado 39">
            <a:hlinkClick r:id="rId6" action="ppaction://hlinksldjump"/>
            <a:extLst>
              <a:ext uri="{FF2B5EF4-FFF2-40B4-BE49-F238E27FC236}">
                <a16:creationId xmlns:a16="http://schemas.microsoft.com/office/drawing/2014/main" id="{F0633E63-08FD-0A9A-2799-33B89D86708E}"/>
              </a:ext>
            </a:extLst>
          </p:cNvPr>
          <p:cNvSpPr/>
          <p:nvPr/>
        </p:nvSpPr>
        <p:spPr>
          <a:xfrm>
            <a:off x="868033" y="3809393"/>
            <a:ext cx="2109629" cy="1079130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30" dirty="0"/>
              <a:t>REQUISITANTES 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D97A279-DB33-0686-7B58-372AA9EEA764}"/>
              </a:ext>
            </a:extLst>
          </p:cNvPr>
          <p:cNvSpPr/>
          <p:nvPr/>
        </p:nvSpPr>
        <p:spPr>
          <a:xfrm>
            <a:off x="194506" y="7373815"/>
            <a:ext cx="3366841" cy="13961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Os requisitantes deverão ter acesso conforme o cadastro prévio na ferramenta Cadastro de departamento 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A097C0A1-4D74-4770-D790-3B63AD815763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656492" y="4888523"/>
            <a:ext cx="1266356" cy="2485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Arredondado 39">
            <a:hlinkClick r:id="rId7" action="ppaction://hlinksldjump"/>
            <a:extLst>
              <a:ext uri="{FF2B5EF4-FFF2-40B4-BE49-F238E27FC236}">
                <a16:creationId xmlns:a16="http://schemas.microsoft.com/office/drawing/2014/main" id="{560F0ABB-D0A6-1D71-FC2E-7C13A2EE5CFF}"/>
              </a:ext>
            </a:extLst>
          </p:cNvPr>
          <p:cNvSpPr/>
          <p:nvPr/>
        </p:nvSpPr>
        <p:spPr>
          <a:xfrm>
            <a:off x="4936135" y="3809393"/>
            <a:ext cx="2109629" cy="1079130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30" dirty="0"/>
              <a:t>Auxiliar do DFD</a:t>
            </a:r>
          </a:p>
          <a:p>
            <a:pPr algn="ctr"/>
            <a:r>
              <a:rPr lang="pt-BR" sz="1530" dirty="0"/>
              <a:t>( iremos montar ainda)</a:t>
            </a:r>
          </a:p>
        </p:txBody>
      </p:sp>
    </p:spTree>
    <p:extLst>
      <p:ext uri="{BB962C8B-B14F-4D97-AF65-F5344CB8AC3E}">
        <p14:creationId xmlns:p14="http://schemas.microsoft.com/office/powerpoint/2010/main" val="3490493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57" y="327594"/>
            <a:ext cx="18030934" cy="548711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192" y="-655023"/>
            <a:ext cx="18349783" cy="137651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15832448-F8EA-4100-A3A4-48081AE5B75A}"/>
              </a:ext>
            </a:extLst>
          </p:cNvPr>
          <p:cNvSpPr txBox="1"/>
          <p:nvPr/>
        </p:nvSpPr>
        <p:spPr>
          <a:xfrm>
            <a:off x="238154" y="1812129"/>
            <a:ext cx="18030934" cy="1140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2F99A39-5D56-4FF9-B958-65BCE5AAEEE6}"/>
              </a:ext>
            </a:extLst>
          </p:cNvPr>
          <p:cNvSpPr/>
          <p:nvPr/>
        </p:nvSpPr>
        <p:spPr>
          <a:xfrm>
            <a:off x="5956612" y="160253"/>
            <a:ext cx="5028585" cy="59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Tela do Requisitante</a:t>
            </a:r>
          </a:p>
          <a:p>
            <a:pPr algn="ctr"/>
            <a:r>
              <a:rPr lang="pt-BR" sz="1600" dirty="0"/>
              <a:t>Filtrar Itens por  Departamento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210D832-9028-F949-1A51-42C74874C0AE}"/>
              </a:ext>
            </a:extLst>
          </p:cNvPr>
          <p:cNvSpPr/>
          <p:nvPr/>
        </p:nvSpPr>
        <p:spPr>
          <a:xfrm>
            <a:off x="154593" y="1436108"/>
            <a:ext cx="18069111" cy="12167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2" name="Retângulo Arredondado 41"/>
          <p:cNvSpPr/>
          <p:nvPr/>
        </p:nvSpPr>
        <p:spPr>
          <a:xfrm>
            <a:off x="3117908" y="1465840"/>
            <a:ext cx="819396" cy="3018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530" dirty="0"/>
              <a:t>....</a:t>
            </a:r>
          </a:p>
        </p:txBody>
      </p:sp>
      <p:sp>
        <p:nvSpPr>
          <p:cNvPr id="43" name="Retângulo Arredondado 42"/>
          <p:cNvSpPr/>
          <p:nvPr/>
        </p:nvSpPr>
        <p:spPr>
          <a:xfrm>
            <a:off x="2096243" y="1471800"/>
            <a:ext cx="1326655" cy="29771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30" dirty="0"/>
              <a:t>Data Inicial</a:t>
            </a:r>
          </a:p>
        </p:txBody>
      </p:sp>
      <p:sp>
        <p:nvSpPr>
          <p:cNvPr id="15" name="Retângulo Arredondado 14">
            <a:extLst>
              <a:ext uri="{FF2B5EF4-FFF2-40B4-BE49-F238E27FC236}">
                <a16:creationId xmlns:a16="http://schemas.microsoft.com/office/drawing/2014/main" id="{BB58BCD5-5B77-4CB5-9E1C-08018E99B523}"/>
              </a:ext>
            </a:extLst>
          </p:cNvPr>
          <p:cNvSpPr/>
          <p:nvPr/>
        </p:nvSpPr>
        <p:spPr>
          <a:xfrm>
            <a:off x="4618305" y="1520281"/>
            <a:ext cx="1378586" cy="2940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530" dirty="0"/>
              <a:t>....</a:t>
            </a:r>
          </a:p>
        </p:txBody>
      </p:sp>
      <p:sp>
        <p:nvSpPr>
          <p:cNvPr id="16" name="Retângulo Arredondado 15">
            <a:extLst>
              <a:ext uri="{FF2B5EF4-FFF2-40B4-BE49-F238E27FC236}">
                <a16:creationId xmlns:a16="http://schemas.microsoft.com/office/drawing/2014/main" id="{8788C13D-2066-BE5A-CAA2-C8ED3EF18C69}"/>
              </a:ext>
            </a:extLst>
          </p:cNvPr>
          <p:cNvSpPr/>
          <p:nvPr/>
        </p:nvSpPr>
        <p:spPr>
          <a:xfrm>
            <a:off x="4040494" y="1482660"/>
            <a:ext cx="1326655" cy="29771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30" dirty="0"/>
              <a:t>Data Final</a:t>
            </a:r>
          </a:p>
        </p:txBody>
      </p:sp>
      <p:sp>
        <p:nvSpPr>
          <p:cNvPr id="24" name="Retângulo Arredondado 23">
            <a:extLst>
              <a:ext uri="{FF2B5EF4-FFF2-40B4-BE49-F238E27FC236}">
                <a16:creationId xmlns:a16="http://schemas.microsoft.com/office/drawing/2014/main" id="{601A90B7-42F6-0CBC-7726-E8EBF82EAC56}"/>
              </a:ext>
            </a:extLst>
          </p:cNvPr>
          <p:cNvSpPr/>
          <p:nvPr/>
        </p:nvSpPr>
        <p:spPr>
          <a:xfrm>
            <a:off x="6556219" y="1540207"/>
            <a:ext cx="1378586" cy="2940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530" dirty="0"/>
              <a:t>&gt;</a:t>
            </a:r>
          </a:p>
        </p:txBody>
      </p:sp>
      <p:sp>
        <p:nvSpPr>
          <p:cNvPr id="25" name="Retângulo Arredondado 24">
            <a:extLst>
              <a:ext uri="{FF2B5EF4-FFF2-40B4-BE49-F238E27FC236}">
                <a16:creationId xmlns:a16="http://schemas.microsoft.com/office/drawing/2014/main" id="{90E6826C-F47E-708A-28FA-9BDE929B3B60}"/>
              </a:ext>
            </a:extLst>
          </p:cNvPr>
          <p:cNvSpPr/>
          <p:nvPr/>
        </p:nvSpPr>
        <p:spPr>
          <a:xfrm>
            <a:off x="6069387" y="1531284"/>
            <a:ext cx="1182097" cy="29401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30" dirty="0"/>
              <a:t>Prioridade</a:t>
            </a:r>
          </a:p>
        </p:txBody>
      </p:sp>
      <p:sp>
        <p:nvSpPr>
          <p:cNvPr id="19" name="Retângulo Arredondado 39">
            <a:hlinkClick r:id="" action="ppaction://noaction"/>
            <a:extLst>
              <a:ext uri="{FF2B5EF4-FFF2-40B4-BE49-F238E27FC236}">
                <a16:creationId xmlns:a16="http://schemas.microsoft.com/office/drawing/2014/main" id="{6EB110AF-EEF2-419F-B8CB-7C4FF35584D6}"/>
              </a:ext>
            </a:extLst>
          </p:cNvPr>
          <p:cNvSpPr/>
          <p:nvPr/>
        </p:nvSpPr>
        <p:spPr>
          <a:xfrm>
            <a:off x="16836523" y="408207"/>
            <a:ext cx="1178153" cy="387484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30" dirty="0"/>
              <a:t>Orçamento</a:t>
            </a:r>
          </a:p>
        </p:txBody>
      </p:sp>
      <p:sp>
        <p:nvSpPr>
          <p:cNvPr id="32" name="Retângulo Arredondado 31">
            <a:extLst>
              <a:ext uri="{FF2B5EF4-FFF2-40B4-BE49-F238E27FC236}">
                <a16:creationId xmlns:a16="http://schemas.microsoft.com/office/drawing/2014/main" id="{AF96D2F0-B442-7009-7471-1B6160C9DC32}"/>
              </a:ext>
            </a:extLst>
          </p:cNvPr>
          <p:cNvSpPr/>
          <p:nvPr/>
        </p:nvSpPr>
        <p:spPr>
          <a:xfrm>
            <a:off x="8634237" y="1537363"/>
            <a:ext cx="1378586" cy="2940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530" dirty="0"/>
              <a:t>&gt;</a:t>
            </a:r>
          </a:p>
        </p:txBody>
      </p:sp>
      <p:sp>
        <p:nvSpPr>
          <p:cNvPr id="35" name="Retângulo Arredondado 34">
            <a:extLst>
              <a:ext uri="{FF2B5EF4-FFF2-40B4-BE49-F238E27FC236}">
                <a16:creationId xmlns:a16="http://schemas.microsoft.com/office/drawing/2014/main" id="{0DDAAB2C-F6B1-7EC7-B04C-CD3A94CCB275}"/>
              </a:ext>
            </a:extLst>
          </p:cNvPr>
          <p:cNvSpPr/>
          <p:nvPr/>
        </p:nvSpPr>
        <p:spPr>
          <a:xfrm>
            <a:off x="8018366" y="1527748"/>
            <a:ext cx="1305800" cy="32677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Categoria Gov.br</a:t>
            </a:r>
          </a:p>
        </p:txBody>
      </p:sp>
      <p:sp>
        <p:nvSpPr>
          <p:cNvPr id="36" name="Retângulo Arredondado 35">
            <a:extLst>
              <a:ext uri="{FF2B5EF4-FFF2-40B4-BE49-F238E27FC236}">
                <a16:creationId xmlns:a16="http://schemas.microsoft.com/office/drawing/2014/main" id="{E0D566CA-63B9-FF83-75C0-DDB2E62BC68E}"/>
              </a:ext>
            </a:extLst>
          </p:cNvPr>
          <p:cNvSpPr/>
          <p:nvPr/>
        </p:nvSpPr>
        <p:spPr>
          <a:xfrm>
            <a:off x="10650646" y="1527739"/>
            <a:ext cx="1378586" cy="2940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530" dirty="0"/>
              <a:t>&gt;</a:t>
            </a:r>
          </a:p>
        </p:txBody>
      </p:sp>
      <p:sp>
        <p:nvSpPr>
          <p:cNvPr id="37" name="Retângulo Arredondado 36">
            <a:extLst>
              <a:ext uri="{FF2B5EF4-FFF2-40B4-BE49-F238E27FC236}">
                <a16:creationId xmlns:a16="http://schemas.microsoft.com/office/drawing/2014/main" id="{6A3778B4-2C72-934F-110E-6D8C6DF1F123}"/>
              </a:ext>
            </a:extLst>
          </p:cNvPr>
          <p:cNvSpPr/>
          <p:nvPr/>
        </p:nvSpPr>
        <p:spPr>
          <a:xfrm>
            <a:off x="10153919" y="1529811"/>
            <a:ext cx="1326655" cy="29771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Sub Categoria gov.br</a:t>
            </a:r>
          </a:p>
        </p:txBody>
      </p:sp>
      <p:sp>
        <p:nvSpPr>
          <p:cNvPr id="39" name="Retângulo Arredondado 38">
            <a:extLst>
              <a:ext uri="{FF2B5EF4-FFF2-40B4-BE49-F238E27FC236}">
                <a16:creationId xmlns:a16="http://schemas.microsoft.com/office/drawing/2014/main" id="{CDD5709B-C684-3AC5-7119-06DC8277D150}"/>
              </a:ext>
            </a:extLst>
          </p:cNvPr>
          <p:cNvSpPr/>
          <p:nvPr/>
        </p:nvSpPr>
        <p:spPr>
          <a:xfrm>
            <a:off x="573247" y="1467921"/>
            <a:ext cx="1187452" cy="3229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530" dirty="0"/>
              <a:t>01/2024</a:t>
            </a:r>
          </a:p>
        </p:txBody>
      </p:sp>
      <p:sp>
        <p:nvSpPr>
          <p:cNvPr id="40" name="Retângulo Arredondado 39">
            <a:extLst>
              <a:ext uri="{FF2B5EF4-FFF2-40B4-BE49-F238E27FC236}">
                <a16:creationId xmlns:a16="http://schemas.microsoft.com/office/drawing/2014/main" id="{A25668BB-3A7E-B9C0-779B-227EF66D465F}"/>
              </a:ext>
            </a:extLst>
          </p:cNvPr>
          <p:cNvSpPr/>
          <p:nvPr/>
        </p:nvSpPr>
        <p:spPr>
          <a:xfrm>
            <a:off x="254784" y="1468094"/>
            <a:ext cx="692976" cy="33034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30" dirty="0"/>
              <a:t>PCA</a:t>
            </a:r>
          </a:p>
        </p:txBody>
      </p:sp>
      <p:sp>
        <p:nvSpPr>
          <p:cNvPr id="44" name="Mais 43">
            <a:extLst>
              <a:ext uri="{FF2B5EF4-FFF2-40B4-BE49-F238E27FC236}">
                <a16:creationId xmlns:a16="http://schemas.microsoft.com/office/drawing/2014/main" id="{F86FCA47-C652-E6B1-39E7-6752BEC78240}"/>
              </a:ext>
            </a:extLst>
          </p:cNvPr>
          <p:cNvSpPr/>
          <p:nvPr/>
        </p:nvSpPr>
        <p:spPr>
          <a:xfrm>
            <a:off x="1774780" y="1438150"/>
            <a:ext cx="287180" cy="3267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9" name="Retângulo Arredondado 48">
            <a:extLst>
              <a:ext uri="{FF2B5EF4-FFF2-40B4-BE49-F238E27FC236}">
                <a16:creationId xmlns:a16="http://schemas.microsoft.com/office/drawing/2014/main" id="{5EFD8974-C3CA-B4F0-B4FF-2141CE4CA78A}"/>
              </a:ext>
            </a:extLst>
          </p:cNvPr>
          <p:cNvSpPr/>
          <p:nvPr/>
        </p:nvSpPr>
        <p:spPr>
          <a:xfrm>
            <a:off x="2862800" y="1992639"/>
            <a:ext cx="6665009" cy="3378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 sz="1530" dirty="0"/>
          </a:p>
        </p:txBody>
      </p:sp>
      <p:sp>
        <p:nvSpPr>
          <p:cNvPr id="50" name="Retângulo Arredondado 49">
            <a:extLst>
              <a:ext uri="{FF2B5EF4-FFF2-40B4-BE49-F238E27FC236}">
                <a16:creationId xmlns:a16="http://schemas.microsoft.com/office/drawing/2014/main" id="{0E8ECD54-F374-51BC-FD06-CDA1258C765F}"/>
              </a:ext>
            </a:extLst>
          </p:cNvPr>
          <p:cNvSpPr/>
          <p:nvPr/>
        </p:nvSpPr>
        <p:spPr>
          <a:xfrm>
            <a:off x="2773497" y="1982770"/>
            <a:ext cx="1326655" cy="33034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30" dirty="0"/>
              <a:t>Busca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0A11F900-0F42-32AF-202D-781C7DC09EBE}"/>
              </a:ext>
            </a:extLst>
          </p:cNvPr>
          <p:cNvSpPr/>
          <p:nvPr/>
        </p:nvSpPr>
        <p:spPr>
          <a:xfrm>
            <a:off x="7354793" y="7970610"/>
            <a:ext cx="4343721" cy="394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Se couber tudo na mesma linha seria melhor</a:t>
            </a:r>
          </a:p>
        </p:txBody>
      </p:sp>
      <p:graphicFrame>
        <p:nvGraphicFramePr>
          <p:cNvPr id="52" name="Tabela 52">
            <a:extLst>
              <a:ext uri="{FF2B5EF4-FFF2-40B4-BE49-F238E27FC236}">
                <a16:creationId xmlns:a16="http://schemas.microsoft.com/office/drawing/2014/main" id="{8B77AAA0-8848-724E-1BC7-2FCF53D3938B}"/>
              </a:ext>
            </a:extLst>
          </p:cNvPr>
          <p:cNvGraphicFramePr>
            <a:graphicFrameLocks noGrp="1"/>
          </p:cNvGraphicFramePr>
          <p:nvPr/>
        </p:nvGraphicFramePr>
        <p:xfrm>
          <a:off x="81101" y="3292169"/>
          <a:ext cx="18114498" cy="552094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1205">
                  <a:extLst>
                    <a:ext uri="{9D8B030D-6E8A-4147-A177-3AD203B41FA5}">
                      <a16:colId xmlns:a16="http://schemas.microsoft.com/office/drawing/2014/main" val="1709755112"/>
                    </a:ext>
                  </a:extLst>
                </a:gridCol>
                <a:gridCol w="961205">
                  <a:extLst>
                    <a:ext uri="{9D8B030D-6E8A-4147-A177-3AD203B41FA5}">
                      <a16:colId xmlns:a16="http://schemas.microsoft.com/office/drawing/2014/main" val="1505019079"/>
                    </a:ext>
                  </a:extLst>
                </a:gridCol>
                <a:gridCol w="1144045">
                  <a:extLst>
                    <a:ext uri="{9D8B030D-6E8A-4147-A177-3AD203B41FA5}">
                      <a16:colId xmlns:a16="http://schemas.microsoft.com/office/drawing/2014/main" val="3649282550"/>
                    </a:ext>
                  </a:extLst>
                </a:gridCol>
                <a:gridCol w="789553">
                  <a:extLst>
                    <a:ext uri="{9D8B030D-6E8A-4147-A177-3AD203B41FA5}">
                      <a16:colId xmlns:a16="http://schemas.microsoft.com/office/drawing/2014/main" val="3985667288"/>
                    </a:ext>
                  </a:extLst>
                </a:gridCol>
                <a:gridCol w="195952">
                  <a:extLst>
                    <a:ext uri="{9D8B030D-6E8A-4147-A177-3AD203B41FA5}">
                      <a16:colId xmlns:a16="http://schemas.microsoft.com/office/drawing/2014/main" val="2445775554"/>
                    </a:ext>
                  </a:extLst>
                </a:gridCol>
                <a:gridCol w="772347">
                  <a:extLst>
                    <a:ext uri="{9D8B030D-6E8A-4147-A177-3AD203B41FA5}">
                      <a16:colId xmlns:a16="http://schemas.microsoft.com/office/drawing/2014/main" val="4291161106"/>
                    </a:ext>
                  </a:extLst>
                </a:gridCol>
                <a:gridCol w="1152756">
                  <a:extLst>
                    <a:ext uri="{9D8B030D-6E8A-4147-A177-3AD203B41FA5}">
                      <a16:colId xmlns:a16="http://schemas.microsoft.com/office/drawing/2014/main" val="519846054"/>
                    </a:ext>
                  </a:extLst>
                </a:gridCol>
                <a:gridCol w="610962">
                  <a:extLst>
                    <a:ext uri="{9D8B030D-6E8A-4147-A177-3AD203B41FA5}">
                      <a16:colId xmlns:a16="http://schemas.microsoft.com/office/drawing/2014/main" val="3463781605"/>
                    </a:ext>
                  </a:extLst>
                </a:gridCol>
                <a:gridCol w="657069">
                  <a:extLst>
                    <a:ext uri="{9D8B030D-6E8A-4147-A177-3AD203B41FA5}">
                      <a16:colId xmlns:a16="http://schemas.microsoft.com/office/drawing/2014/main" val="2432099814"/>
                    </a:ext>
                  </a:extLst>
                </a:gridCol>
                <a:gridCol w="844143">
                  <a:extLst>
                    <a:ext uri="{9D8B030D-6E8A-4147-A177-3AD203B41FA5}">
                      <a16:colId xmlns:a16="http://schemas.microsoft.com/office/drawing/2014/main" val="3902267621"/>
                    </a:ext>
                  </a:extLst>
                </a:gridCol>
                <a:gridCol w="1774036">
                  <a:extLst>
                    <a:ext uri="{9D8B030D-6E8A-4147-A177-3AD203B41FA5}">
                      <a16:colId xmlns:a16="http://schemas.microsoft.com/office/drawing/2014/main" val="1210032764"/>
                    </a:ext>
                  </a:extLst>
                </a:gridCol>
                <a:gridCol w="1017511">
                  <a:extLst>
                    <a:ext uri="{9D8B030D-6E8A-4147-A177-3AD203B41FA5}">
                      <a16:colId xmlns:a16="http://schemas.microsoft.com/office/drawing/2014/main" val="2091610150"/>
                    </a:ext>
                  </a:extLst>
                </a:gridCol>
                <a:gridCol w="878960">
                  <a:extLst>
                    <a:ext uri="{9D8B030D-6E8A-4147-A177-3AD203B41FA5}">
                      <a16:colId xmlns:a16="http://schemas.microsoft.com/office/drawing/2014/main" val="3210002807"/>
                    </a:ext>
                  </a:extLst>
                </a:gridCol>
                <a:gridCol w="974945">
                  <a:extLst>
                    <a:ext uri="{9D8B030D-6E8A-4147-A177-3AD203B41FA5}">
                      <a16:colId xmlns:a16="http://schemas.microsoft.com/office/drawing/2014/main" val="3426658596"/>
                    </a:ext>
                  </a:extLst>
                </a:gridCol>
                <a:gridCol w="1002082">
                  <a:extLst>
                    <a:ext uri="{9D8B030D-6E8A-4147-A177-3AD203B41FA5}">
                      <a16:colId xmlns:a16="http://schemas.microsoft.com/office/drawing/2014/main" val="3769228177"/>
                    </a:ext>
                  </a:extLst>
                </a:gridCol>
                <a:gridCol w="951978">
                  <a:extLst>
                    <a:ext uri="{9D8B030D-6E8A-4147-A177-3AD203B41FA5}">
                      <a16:colId xmlns:a16="http://schemas.microsoft.com/office/drawing/2014/main" val="937449265"/>
                    </a:ext>
                  </a:extLst>
                </a:gridCol>
                <a:gridCol w="851770">
                  <a:extLst>
                    <a:ext uri="{9D8B030D-6E8A-4147-A177-3AD203B41FA5}">
                      <a16:colId xmlns:a16="http://schemas.microsoft.com/office/drawing/2014/main" val="3381938399"/>
                    </a:ext>
                  </a:extLst>
                </a:gridCol>
                <a:gridCol w="1150731">
                  <a:extLst>
                    <a:ext uri="{9D8B030D-6E8A-4147-A177-3AD203B41FA5}">
                      <a16:colId xmlns:a16="http://schemas.microsoft.com/office/drawing/2014/main" val="1391265835"/>
                    </a:ext>
                  </a:extLst>
                </a:gridCol>
                <a:gridCol w="1014608">
                  <a:extLst>
                    <a:ext uri="{9D8B030D-6E8A-4147-A177-3AD203B41FA5}">
                      <a16:colId xmlns:a16="http://schemas.microsoft.com/office/drawing/2014/main" val="2993984748"/>
                    </a:ext>
                  </a:extLst>
                </a:gridCol>
                <a:gridCol w="408640">
                  <a:extLst>
                    <a:ext uri="{9D8B030D-6E8A-4147-A177-3AD203B41FA5}">
                      <a16:colId xmlns:a16="http://schemas.microsoft.com/office/drawing/2014/main" val="2756226065"/>
                    </a:ext>
                  </a:extLst>
                </a:gridCol>
              </a:tblGrid>
              <a:tr h="437773">
                <a:tc>
                  <a:txBody>
                    <a:bodyPr/>
                    <a:lstStyle/>
                    <a:p>
                      <a:r>
                        <a:rPr lang="pt-BR" sz="1200" dirty="0"/>
                        <a:t>Detalhar </a:t>
                      </a:r>
                    </a:p>
                    <a:p>
                      <a:r>
                        <a:rPr lang="pt-BR" sz="1200" dirty="0"/>
                        <a:t>Itens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Categoria</a:t>
                      </a:r>
                    </a:p>
                    <a:p>
                      <a:r>
                        <a:rPr lang="pt-BR" sz="1200" dirty="0"/>
                        <a:t>gov.br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Subcategoria gov.br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pt-BR" sz="1200" dirty="0"/>
                        <a:t>Prioridade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pt-BR" sz="1600" dirty="0"/>
                        <a:t>Qual o Destino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Qual o Destino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Área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QTD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Valor</a:t>
                      </a:r>
                    </a:p>
                    <a:p>
                      <a:r>
                        <a:rPr lang="pt-BR" sz="1200" dirty="0"/>
                        <a:t>Unit.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Valor</a:t>
                      </a:r>
                    </a:p>
                    <a:p>
                      <a:r>
                        <a:rPr lang="pt-BR" sz="1200" dirty="0"/>
                        <a:t>Total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Descrição do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Unidade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Regional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Período de Conclusão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Requisitante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Orçado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099486"/>
                  </a:ext>
                </a:extLst>
              </a:tr>
              <a:tr h="437773"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Categoria gov.br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Sub categoria gov.br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Alta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pt-BR" sz="1400" dirty="0"/>
                        <a:t>Laboratório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Laboratório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Agropecuária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22000,00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Balança com capacidade de 15 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Março a Junho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Atender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11000,00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149049"/>
                  </a:ext>
                </a:extLst>
              </a:tr>
              <a:tr h="437773"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Categoria gov.br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Sub categoria gov.br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Média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pt-BR" sz="1400" dirty="0"/>
                        <a:t>Laboratório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Laboratório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Agropecuária</a:t>
                      </a:r>
                    </a:p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Balança com capacidade de 15 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Agosto a Novembro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Atender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64000,00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134239"/>
                  </a:ext>
                </a:extLst>
              </a:tr>
              <a:tr h="437773">
                <a:tc>
                  <a:txBody>
                    <a:bodyPr/>
                    <a:lstStyle/>
                    <a:p>
                      <a:pPr algn="ctr"/>
                      <a:endParaRPr lang="pt-BR" sz="12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rgbClr val="0070C0"/>
                          </a:solidFill>
                        </a:rPr>
                        <a:t>Categoria gov.br – </a:t>
                      </a:r>
                      <a:r>
                        <a:rPr lang="pt-BR" sz="1200" b="1" dirty="0" err="1">
                          <a:solidFill>
                            <a:srgbClr val="0070C0"/>
                          </a:solidFill>
                        </a:rPr>
                        <a:t>subcat</a:t>
                      </a:r>
                      <a:r>
                        <a:rPr lang="pt-BR" sz="1200" b="1" dirty="0">
                          <a:solidFill>
                            <a:srgbClr val="0070C0"/>
                          </a:solidFill>
                        </a:rPr>
                        <a:t>. gov.br                         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solidFill>
                            <a:srgbClr val="0070C0"/>
                          </a:solidFill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solidFill>
                            <a:srgbClr val="0070C0"/>
                          </a:solidFill>
                        </a:rPr>
                        <a:t>22000,00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Balança com capacidade de 15 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solidFill>
                            <a:srgbClr val="0070C0"/>
                          </a:solidFill>
                        </a:rPr>
                        <a:t>170.000,00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rgbClr val="C00000"/>
                          </a:solidFill>
                        </a:rPr>
                        <a:t>150.000,00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81164"/>
                  </a:ext>
                </a:extLst>
              </a:tr>
              <a:tr h="437773"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Categoria gov.br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78317"/>
                  </a:ext>
                </a:extLst>
              </a:tr>
              <a:tr h="496143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Categoria gov.br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rgbClr val="FF1D1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918555"/>
                  </a:ext>
                </a:extLst>
              </a:tr>
              <a:tr h="329568"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83500"/>
                  </a:ext>
                </a:extLst>
              </a:tr>
              <a:tr h="496143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Categoria gov.br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159142"/>
                  </a:ext>
                </a:extLst>
              </a:tr>
              <a:tr h="839721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b="1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672874"/>
                  </a:ext>
                </a:extLst>
              </a:tr>
              <a:tr h="1029334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 gridSpan="14"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1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b="1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rgbClr val="C00000"/>
                          </a:solidFill>
                        </a:rPr>
                        <a:t>235.500,00</a:t>
                      </a:r>
                      <a:endParaRPr lang="pt-BR" sz="1400" b="1" i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bg1"/>
                          </a:solidFill>
                        </a:rPr>
                        <a:t>203.000,00</a:t>
                      </a:r>
                      <a:endParaRPr lang="pt-BR" sz="1400" b="1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07634"/>
                  </a:ext>
                </a:extLst>
              </a:tr>
            </a:tbl>
          </a:graphicData>
        </a:graphic>
      </p:graphicFrame>
      <p:sp>
        <p:nvSpPr>
          <p:cNvPr id="57" name="Retângulo 56">
            <a:extLst>
              <a:ext uri="{FF2B5EF4-FFF2-40B4-BE49-F238E27FC236}">
                <a16:creationId xmlns:a16="http://schemas.microsoft.com/office/drawing/2014/main" id="{A11285CD-FE27-BF5C-B5E9-2628BF95D3E7}"/>
              </a:ext>
            </a:extLst>
          </p:cNvPr>
          <p:cNvSpPr/>
          <p:nvPr/>
        </p:nvSpPr>
        <p:spPr>
          <a:xfrm>
            <a:off x="8357381" y="6879068"/>
            <a:ext cx="2538825" cy="5906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Possibilidade de Mostrar Apenas o Total dos subitens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FC6E3894-E429-AEC9-0731-FA0707B2FC34}"/>
              </a:ext>
            </a:extLst>
          </p:cNvPr>
          <p:cNvSpPr/>
          <p:nvPr/>
        </p:nvSpPr>
        <p:spPr>
          <a:xfrm>
            <a:off x="2000467" y="7561388"/>
            <a:ext cx="3366841" cy="9491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Opção para o usuário detalhar os itens que estiverem nos filtros! Quando detalhar os códigos das Unidades deverão aparecer</a:t>
            </a:r>
          </a:p>
        </p:txBody>
      </p:sp>
      <p:sp>
        <p:nvSpPr>
          <p:cNvPr id="63" name="Retângulo Arredondado 62">
            <a:extLst>
              <a:ext uri="{FF2B5EF4-FFF2-40B4-BE49-F238E27FC236}">
                <a16:creationId xmlns:a16="http://schemas.microsoft.com/office/drawing/2014/main" id="{A867022B-A487-506D-7D20-35D137204301}"/>
              </a:ext>
            </a:extLst>
          </p:cNvPr>
          <p:cNvSpPr/>
          <p:nvPr/>
        </p:nvSpPr>
        <p:spPr>
          <a:xfrm>
            <a:off x="1225974" y="1914531"/>
            <a:ext cx="1451065" cy="4000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530" dirty="0"/>
              <a:t>Permanente </a:t>
            </a:r>
          </a:p>
          <a:p>
            <a:pPr algn="r"/>
            <a:r>
              <a:rPr lang="pt-BR" sz="1530" dirty="0"/>
              <a:t>Consumo&gt;</a:t>
            </a:r>
          </a:p>
        </p:txBody>
      </p:sp>
      <p:sp>
        <p:nvSpPr>
          <p:cNvPr id="64" name="Retângulo Arredondado 63">
            <a:extLst>
              <a:ext uri="{FF2B5EF4-FFF2-40B4-BE49-F238E27FC236}">
                <a16:creationId xmlns:a16="http://schemas.microsoft.com/office/drawing/2014/main" id="{478B8D6E-8E97-F6F3-A792-F7473174F30C}"/>
              </a:ext>
            </a:extLst>
          </p:cNvPr>
          <p:cNvSpPr/>
          <p:nvPr/>
        </p:nvSpPr>
        <p:spPr>
          <a:xfrm>
            <a:off x="254784" y="1914531"/>
            <a:ext cx="1326655" cy="40009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30" dirty="0"/>
              <a:t>Finalidade da Compra 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EE90AC97-1F98-EA25-3A0B-708E7672D658}"/>
              </a:ext>
            </a:extLst>
          </p:cNvPr>
          <p:cNvCxnSpPr>
            <a:cxnSpLocks/>
          </p:cNvCxnSpPr>
          <p:nvPr/>
        </p:nvCxnSpPr>
        <p:spPr>
          <a:xfrm>
            <a:off x="1782121" y="2737057"/>
            <a:ext cx="11294230" cy="760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Arredondado 39">
            <a:hlinkClick r:id="" action="ppaction://noaction"/>
            <a:extLst>
              <a:ext uri="{FF2B5EF4-FFF2-40B4-BE49-F238E27FC236}">
                <a16:creationId xmlns:a16="http://schemas.microsoft.com/office/drawing/2014/main" id="{D23B8F2B-9EC8-6658-FF5F-DB92816FE212}"/>
              </a:ext>
            </a:extLst>
          </p:cNvPr>
          <p:cNvSpPr/>
          <p:nvPr/>
        </p:nvSpPr>
        <p:spPr>
          <a:xfrm>
            <a:off x="17120166" y="3847409"/>
            <a:ext cx="1032395" cy="264923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Comentários</a:t>
            </a:r>
          </a:p>
        </p:txBody>
      </p:sp>
      <p:sp>
        <p:nvSpPr>
          <p:cNvPr id="13" name="Retângulo Arredondado 39">
            <a:hlinkClick r:id="" action="ppaction://noaction"/>
            <a:extLst>
              <a:ext uri="{FF2B5EF4-FFF2-40B4-BE49-F238E27FC236}">
                <a16:creationId xmlns:a16="http://schemas.microsoft.com/office/drawing/2014/main" id="{377058DE-4CBB-3015-18EF-2AE1331A9E7B}"/>
              </a:ext>
            </a:extLst>
          </p:cNvPr>
          <p:cNvSpPr/>
          <p:nvPr/>
        </p:nvSpPr>
        <p:spPr>
          <a:xfrm>
            <a:off x="17120166" y="4204865"/>
            <a:ext cx="1032395" cy="26492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highlight>
                  <a:srgbClr val="C0C0C0"/>
                </a:highlight>
              </a:rPr>
              <a:t>Comentários</a:t>
            </a:r>
          </a:p>
        </p:txBody>
      </p:sp>
      <p:sp>
        <p:nvSpPr>
          <p:cNvPr id="14" name="Retângulo Arredondado 39">
            <a:hlinkClick r:id="" action="ppaction://noaction"/>
            <a:extLst>
              <a:ext uri="{FF2B5EF4-FFF2-40B4-BE49-F238E27FC236}">
                <a16:creationId xmlns:a16="http://schemas.microsoft.com/office/drawing/2014/main" id="{58E64157-F09E-2680-53E3-67A2A389CFAA}"/>
              </a:ext>
            </a:extLst>
          </p:cNvPr>
          <p:cNvSpPr/>
          <p:nvPr/>
        </p:nvSpPr>
        <p:spPr>
          <a:xfrm>
            <a:off x="17163204" y="4761255"/>
            <a:ext cx="1032395" cy="264923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Comentários</a:t>
            </a:r>
          </a:p>
        </p:txBody>
      </p:sp>
      <p:sp>
        <p:nvSpPr>
          <p:cNvPr id="17" name="Retângulo Arredondado 39">
            <a:hlinkClick r:id="" action="ppaction://noaction"/>
            <a:extLst>
              <a:ext uri="{FF2B5EF4-FFF2-40B4-BE49-F238E27FC236}">
                <a16:creationId xmlns:a16="http://schemas.microsoft.com/office/drawing/2014/main" id="{34C26B4F-5B3B-A65B-5210-20F8D82B327A}"/>
              </a:ext>
            </a:extLst>
          </p:cNvPr>
          <p:cNvSpPr/>
          <p:nvPr/>
        </p:nvSpPr>
        <p:spPr>
          <a:xfrm>
            <a:off x="17163204" y="5118711"/>
            <a:ext cx="1032395" cy="26492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highlight>
                  <a:srgbClr val="C0C0C0"/>
                </a:highlight>
              </a:rPr>
              <a:t>Comentários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7D95BB4F-8A9D-7309-7368-DF2CE78B2D63}"/>
              </a:ext>
            </a:extLst>
          </p:cNvPr>
          <p:cNvSpPr/>
          <p:nvPr/>
        </p:nvSpPr>
        <p:spPr>
          <a:xfrm>
            <a:off x="13076351" y="6288409"/>
            <a:ext cx="3366841" cy="5906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Vermelho esperando resposta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B664AEDB-3FDC-AB57-FC1D-801806121D1F}"/>
              </a:ext>
            </a:extLst>
          </p:cNvPr>
          <p:cNvCxnSpPr>
            <a:stCxn id="20" idx="0"/>
            <a:endCxn id="14" idx="1"/>
          </p:cNvCxnSpPr>
          <p:nvPr/>
        </p:nvCxnSpPr>
        <p:spPr>
          <a:xfrm flipV="1">
            <a:off x="14759772" y="4893717"/>
            <a:ext cx="2403432" cy="1394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 Arredondado 23">
            <a:extLst>
              <a:ext uri="{FF2B5EF4-FFF2-40B4-BE49-F238E27FC236}">
                <a16:creationId xmlns:a16="http://schemas.microsoft.com/office/drawing/2014/main" id="{3A84DD35-C117-0514-1630-83A9D9310795}"/>
              </a:ext>
            </a:extLst>
          </p:cNvPr>
          <p:cNvSpPr/>
          <p:nvPr/>
        </p:nvSpPr>
        <p:spPr>
          <a:xfrm>
            <a:off x="12421681" y="1542906"/>
            <a:ext cx="1378586" cy="2940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530" dirty="0"/>
              <a:t>&gt;</a:t>
            </a:r>
          </a:p>
        </p:txBody>
      </p:sp>
      <p:sp>
        <p:nvSpPr>
          <p:cNvPr id="4" name="Retângulo Arredondado 24">
            <a:extLst>
              <a:ext uri="{FF2B5EF4-FFF2-40B4-BE49-F238E27FC236}">
                <a16:creationId xmlns:a16="http://schemas.microsoft.com/office/drawing/2014/main" id="{E6F4E4E8-D0EF-163E-177F-20B5FD8FD481}"/>
              </a:ext>
            </a:extLst>
          </p:cNvPr>
          <p:cNvSpPr/>
          <p:nvPr/>
        </p:nvSpPr>
        <p:spPr>
          <a:xfrm>
            <a:off x="12104473" y="1530822"/>
            <a:ext cx="883182" cy="28784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Qual o destino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CBAD7D9-1D14-14D5-C558-9D33414EF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0402" y="1554241"/>
            <a:ext cx="2571750" cy="1676400"/>
          </a:xfrm>
          <a:prstGeom prst="rect">
            <a:avLst/>
          </a:prstGeom>
        </p:spPr>
      </p:pic>
      <p:sp>
        <p:nvSpPr>
          <p:cNvPr id="7" name="Retângulo Arredondado 24">
            <a:extLst>
              <a:ext uri="{FF2B5EF4-FFF2-40B4-BE49-F238E27FC236}">
                <a16:creationId xmlns:a16="http://schemas.microsoft.com/office/drawing/2014/main" id="{EEAA09A8-00C6-C71E-DCEF-2F050E23037A}"/>
              </a:ext>
            </a:extLst>
          </p:cNvPr>
          <p:cNvSpPr/>
          <p:nvPr/>
        </p:nvSpPr>
        <p:spPr>
          <a:xfrm>
            <a:off x="15589399" y="1517435"/>
            <a:ext cx="883182" cy="28784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Área</a:t>
            </a: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E1A8EF94-ABE4-7B27-D61C-BF8ED11CB0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70908" y="1523527"/>
            <a:ext cx="1454710" cy="1887659"/>
          </a:xfrm>
          <a:prstGeom prst="rect">
            <a:avLst/>
          </a:prstGeom>
        </p:spPr>
      </p:pic>
      <p:sp>
        <p:nvSpPr>
          <p:cNvPr id="38" name="Retângulo 37">
            <a:extLst>
              <a:ext uri="{FF2B5EF4-FFF2-40B4-BE49-F238E27FC236}">
                <a16:creationId xmlns:a16="http://schemas.microsoft.com/office/drawing/2014/main" id="{9580C0C9-0C76-C3C1-4ADB-4B73BCB84CCA}"/>
              </a:ext>
            </a:extLst>
          </p:cNvPr>
          <p:cNvSpPr/>
          <p:nvPr/>
        </p:nvSpPr>
        <p:spPr>
          <a:xfrm>
            <a:off x="175643" y="375099"/>
            <a:ext cx="5028585" cy="95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Na coluna atender preencherá com o quantitativo informado pela unidade com opção de edição pelo requisitante</a:t>
            </a:r>
          </a:p>
        </p:txBody>
      </p:sp>
      <p:sp>
        <p:nvSpPr>
          <p:cNvPr id="48" name="Mais 43">
            <a:extLst>
              <a:ext uri="{FF2B5EF4-FFF2-40B4-BE49-F238E27FC236}">
                <a16:creationId xmlns:a16="http://schemas.microsoft.com/office/drawing/2014/main" id="{F88166FC-D0F1-D609-DDC0-A470EA95099D}"/>
              </a:ext>
            </a:extLst>
          </p:cNvPr>
          <p:cNvSpPr/>
          <p:nvPr/>
        </p:nvSpPr>
        <p:spPr>
          <a:xfrm>
            <a:off x="501573" y="3785553"/>
            <a:ext cx="287180" cy="3267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3" name="Mais 43">
            <a:extLst>
              <a:ext uri="{FF2B5EF4-FFF2-40B4-BE49-F238E27FC236}">
                <a16:creationId xmlns:a16="http://schemas.microsoft.com/office/drawing/2014/main" id="{71C78DB9-8148-E89E-7453-A2B2F70421BE}"/>
              </a:ext>
            </a:extLst>
          </p:cNvPr>
          <p:cNvSpPr/>
          <p:nvPr/>
        </p:nvSpPr>
        <p:spPr>
          <a:xfrm>
            <a:off x="468740" y="5148965"/>
            <a:ext cx="287180" cy="3267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4" name="Mais 43">
            <a:extLst>
              <a:ext uri="{FF2B5EF4-FFF2-40B4-BE49-F238E27FC236}">
                <a16:creationId xmlns:a16="http://schemas.microsoft.com/office/drawing/2014/main" id="{06BA445F-D05B-671A-89FA-5AE00DFB1DB4}"/>
              </a:ext>
            </a:extLst>
          </p:cNvPr>
          <p:cNvSpPr/>
          <p:nvPr/>
        </p:nvSpPr>
        <p:spPr>
          <a:xfrm>
            <a:off x="501573" y="4251071"/>
            <a:ext cx="287180" cy="3267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5" name="Mais 43">
            <a:extLst>
              <a:ext uri="{FF2B5EF4-FFF2-40B4-BE49-F238E27FC236}">
                <a16:creationId xmlns:a16="http://schemas.microsoft.com/office/drawing/2014/main" id="{8F1A289E-01F9-5F83-1406-4156721A2711}"/>
              </a:ext>
            </a:extLst>
          </p:cNvPr>
          <p:cNvSpPr/>
          <p:nvPr/>
        </p:nvSpPr>
        <p:spPr>
          <a:xfrm>
            <a:off x="485405" y="5712170"/>
            <a:ext cx="287180" cy="3267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C3005CC2-82E0-C6A3-6CEA-888226C7315A}"/>
              </a:ext>
            </a:extLst>
          </p:cNvPr>
          <p:cNvCxnSpPr>
            <a:cxnSpLocks/>
          </p:cNvCxnSpPr>
          <p:nvPr/>
        </p:nvCxnSpPr>
        <p:spPr>
          <a:xfrm>
            <a:off x="580942" y="4590572"/>
            <a:ext cx="2462883" cy="2937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D985C3D6-03A4-1FB4-517B-5CCE9CF3F538}"/>
              </a:ext>
            </a:extLst>
          </p:cNvPr>
          <p:cNvCxnSpPr>
            <a:cxnSpLocks/>
          </p:cNvCxnSpPr>
          <p:nvPr/>
        </p:nvCxnSpPr>
        <p:spPr>
          <a:xfrm flipH="1">
            <a:off x="3196225" y="4557326"/>
            <a:ext cx="7137748" cy="3123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Arredondado 39">
            <a:hlinkClick r:id="" action="ppaction://noaction"/>
            <a:extLst>
              <a:ext uri="{FF2B5EF4-FFF2-40B4-BE49-F238E27FC236}">
                <a16:creationId xmlns:a16="http://schemas.microsoft.com/office/drawing/2014/main" id="{AFE2506E-CBE8-FEC5-8D52-C3B1A1B4AFEC}"/>
              </a:ext>
            </a:extLst>
          </p:cNvPr>
          <p:cNvSpPr/>
          <p:nvPr/>
        </p:nvSpPr>
        <p:spPr>
          <a:xfrm>
            <a:off x="2239990" y="2813546"/>
            <a:ext cx="1967565" cy="371696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30" dirty="0"/>
              <a:t>Finalizar Processo</a:t>
            </a:r>
          </a:p>
        </p:txBody>
      </p:sp>
      <p:sp>
        <p:nvSpPr>
          <p:cNvPr id="8" name="Retângulo Arredondado 39">
            <a:hlinkClick r:id="" action="ppaction://noaction"/>
            <a:extLst>
              <a:ext uri="{FF2B5EF4-FFF2-40B4-BE49-F238E27FC236}">
                <a16:creationId xmlns:a16="http://schemas.microsoft.com/office/drawing/2014/main" id="{9E1A8345-84C7-154B-696A-C946CF23C9EB}"/>
              </a:ext>
            </a:extLst>
          </p:cNvPr>
          <p:cNvSpPr/>
          <p:nvPr/>
        </p:nvSpPr>
        <p:spPr>
          <a:xfrm>
            <a:off x="154593" y="2807439"/>
            <a:ext cx="1967565" cy="371696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30" dirty="0"/>
              <a:t>Exportar Excel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4214521A-507B-96B6-DFDE-5F1C50101F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942" y="2586329"/>
            <a:ext cx="17276923" cy="6155267"/>
          </a:xfrm>
          <a:prstGeom prst="rect">
            <a:avLst/>
          </a:prstGeom>
        </p:spPr>
      </p:pic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75B3566B-578D-0E23-3291-3250889DB313}"/>
              </a:ext>
            </a:extLst>
          </p:cNvPr>
          <p:cNvCxnSpPr>
            <a:cxnSpLocks/>
          </p:cNvCxnSpPr>
          <p:nvPr/>
        </p:nvCxnSpPr>
        <p:spPr>
          <a:xfrm>
            <a:off x="3707704" y="1203123"/>
            <a:ext cx="4497816" cy="264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Retângulo 55">
            <a:extLst>
              <a:ext uri="{FF2B5EF4-FFF2-40B4-BE49-F238E27FC236}">
                <a16:creationId xmlns:a16="http://schemas.microsoft.com/office/drawing/2014/main" id="{75626B92-EC7B-1150-267A-66CD39CE82A9}"/>
              </a:ext>
            </a:extLst>
          </p:cNvPr>
          <p:cNvSpPr/>
          <p:nvPr/>
        </p:nvSpPr>
        <p:spPr>
          <a:xfrm>
            <a:off x="6399426" y="2309082"/>
            <a:ext cx="2286079" cy="95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‘’Alterar quantidade em lote”</a:t>
            </a:r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E6700631-E113-39FB-0F57-CA49C7E589D8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5219088" y="2784151"/>
            <a:ext cx="1180338" cy="15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Retângulo 65">
            <a:extLst>
              <a:ext uri="{FF2B5EF4-FFF2-40B4-BE49-F238E27FC236}">
                <a16:creationId xmlns:a16="http://schemas.microsoft.com/office/drawing/2014/main" id="{72E0C43E-AB0B-1475-635C-F0344E379D47}"/>
              </a:ext>
            </a:extLst>
          </p:cNvPr>
          <p:cNvSpPr/>
          <p:nvPr/>
        </p:nvSpPr>
        <p:spPr>
          <a:xfrm>
            <a:off x="9138350" y="4136011"/>
            <a:ext cx="874473" cy="4535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Considerar a coluna para informar o valor por Unidade de Ensino conforme o Requisitante preencher </a:t>
            </a:r>
          </a:p>
        </p:txBody>
      </p:sp>
      <p:sp>
        <p:nvSpPr>
          <p:cNvPr id="18" name="Retângulo Arredondado 39">
            <a:hlinkClick r:id="rId7" action="ppaction://hlinksldjump"/>
            <a:extLst>
              <a:ext uri="{FF2B5EF4-FFF2-40B4-BE49-F238E27FC236}">
                <a16:creationId xmlns:a16="http://schemas.microsoft.com/office/drawing/2014/main" id="{CA898AD4-C575-E03B-CC19-1CCEF13E4F64}"/>
              </a:ext>
            </a:extLst>
          </p:cNvPr>
          <p:cNvSpPr/>
          <p:nvPr/>
        </p:nvSpPr>
        <p:spPr>
          <a:xfrm>
            <a:off x="3278987" y="2653961"/>
            <a:ext cx="1967565" cy="371696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30" dirty="0"/>
              <a:t>Alterar </a:t>
            </a:r>
            <a:r>
              <a:rPr lang="pt-BR" sz="1530" dirty="0" err="1"/>
              <a:t>Qtd</a:t>
            </a:r>
            <a:r>
              <a:rPr lang="pt-BR" sz="1530" dirty="0"/>
              <a:t> em Lote</a:t>
            </a: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CE40FF43-3959-4009-68C2-BB91C90D63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512035" y="4231663"/>
            <a:ext cx="885825" cy="47625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B9A7E606-07D0-754F-19DE-D172505290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663623" y="5131842"/>
            <a:ext cx="885825" cy="476250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0C16DF3B-4B21-38DC-4EDC-5025FB57D6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622804" y="5725454"/>
            <a:ext cx="885825" cy="47625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527FE0E3-684F-683B-7E4E-B41B7FACEA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775204" y="5877854"/>
            <a:ext cx="885825" cy="476250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7ADBE9E6-CFA4-DA10-6493-24F1A31AB6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656086" y="6874784"/>
            <a:ext cx="866475" cy="344260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F98BA7FD-5A0E-31FB-1048-18E9D6C6A3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663623" y="7434892"/>
            <a:ext cx="885825" cy="483775"/>
          </a:xfrm>
          <a:prstGeom prst="rect">
            <a:avLst/>
          </a:prstGeom>
        </p:spPr>
      </p:pic>
      <p:pic>
        <p:nvPicPr>
          <p:cNvPr id="65" name="Imagem 64">
            <a:extLst>
              <a:ext uri="{FF2B5EF4-FFF2-40B4-BE49-F238E27FC236}">
                <a16:creationId xmlns:a16="http://schemas.microsoft.com/office/drawing/2014/main" id="{716A904B-CF6A-864D-5C72-36B19798DB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636736" y="8365527"/>
            <a:ext cx="885825" cy="271207"/>
          </a:xfrm>
          <a:prstGeom prst="rect">
            <a:avLst/>
          </a:prstGeom>
        </p:spPr>
      </p:pic>
      <p:sp>
        <p:nvSpPr>
          <p:cNvPr id="67" name="Retângulo 66">
            <a:extLst>
              <a:ext uri="{FF2B5EF4-FFF2-40B4-BE49-F238E27FC236}">
                <a16:creationId xmlns:a16="http://schemas.microsoft.com/office/drawing/2014/main" id="{EF1C5092-6181-9639-06BE-7D083188E445}"/>
              </a:ext>
            </a:extLst>
          </p:cNvPr>
          <p:cNvSpPr/>
          <p:nvPr/>
        </p:nvSpPr>
        <p:spPr>
          <a:xfrm>
            <a:off x="15648893" y="4251071"/>
            <a:ext cx="914400" cy="6110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Área Requisitante</a:t>
            </a:r>
          </a:p>
          <a:p>
            <a:pPr algn="ctr"/>
            <a:r>
              <a:rPr lang="pt-BR" sz="1100" dirty="0"/>
              <a:t>logada</a:t>
            </a:r>
          </a:p>
        </p:txBody>
      </p:sp>
      <p:pic>
        <p:nvPicPr>
          <p:cNvPr id="69" name="Imagem 68">
            <a:extLst>
              <a:ext uri="{FF2B5EF4-FFF2-40B4-BE49-F238E27FC236}">
                <a16:creationId xmlns:a16="http://schemas.microsoft.com/office/drawing/2014/main" id="{BA489D1D-4651-0699-9C6B-33289AC247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927604" y="6030254"/>
            <a:ext cx="885825" cy="476250"/>
          </a:xfrm>
          <a:prstGeom prst="rect">
            <a:avLst/>
          </a:prstGeom>
        </p:spPr>
      </p:pic>
      <p:sp>
        <p:nvSpPr>
          <p:cNvPr id="71" name="Retângulo 70">
            <a:extLst>
              <a:ext uri="{FF2B5EF4-FFF2-40B4-BE49-F238E27FC236}">
                <a16:creationId xmlns:a16="http://schemas.microsoft.com/office/drawing/2014/main" id="{D27003CA-4598-DA15-9A68-E928BD2641F2}"/>
              </a:ext>
            </a:extLst>
          </p:cNvPr>
          <p:cNvSpPr/>
          <p:nvPr/>
        </p:nvSpPr>
        <p:spPr>
          <a:xfrm>
            <a:off x="15668925" y="5094140"/>
            <a:ext cx="914400" cy="6110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Área Requisitante</a:t>
            </a:r>
          </a:p>
          <a:p>
            <a:pPr algn="ctr"/>
            <a:r>
              <a:rPr lang="pt-BR" sz="1100" dirty="0"/>
              <a:t>logada</a:t>
            </a:r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919F64F2-4A5C-3304-E05F-312556F0FA73}"/>
              </a:ext>
            </a:extLst>
          </p:cNvPr>
          <p:cNvSpPr/>
          <p:nvPr/>
        </p:nvSpPr>
        <p:spPr>
          <a:xfrm>
            <a:off x="15706431" y="5844704"/>
            <a:ext cx="914400" cy="6110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Área Requisitante</a:t>
            </a:r>
          </a:p>
          <a:p>
            <a:pPr algn="ctr"/>
            <a:r>
              <a:rPr lang="pt-BR" sz="1100" dirty="0"/>
              <a:t>logada</a:t>
            </a:r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5FDF1876-2C57-D8C2-DE04-41D5C97CC165}"/>
              </a:ext>
            </a:extLst>
          </p:cNvPr>
          <p:cNvSpPr/>
          <p:nvPr/>
        </p:nvSpPr>
        <p:spPr>
          <a:xfrm>
            <a:off x="15728771" y="6817876"/>
            <a:ext cx="914400" cy="6110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Área Requisitante</a:t>
            </a:r>
          </a:p>
          <a:p>
            <a:pPr algn="ctr"/>
            <a:r>
              <a:rPr lang="pt-BR" sz="1100" dirty="0"/>
              <a:t>logada</a:t>
            </a:r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F25A7AC8-D25A-05B1-1579-EBAC086CE964}"/>
              </a:ext>
            </a:extLst>
          </p:cNvPr>
          <p:cNvSpPr/>
          <p:nvPr/>
        </p:nvSpPr>
        <p:spPr>
          <a:xfrm>
            <a:off x="15706431" y="7662751"/>
            <a:ext cx="914400" cy="6110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Área Requisitante</a:t>
            </a:r>
          </a:p>
          <a:p>
            <a:pPr algn="ctr"/>
            <a:r>
              <a:rPr lang="pt-BR" sz="1100" dirty="0"/>
              <a:t>logada</a:t>
            </a:r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7C751126-2086-CFD7-D448-13F3C48E4D99}"/>
              </a:ext>
            </a:extLst>
          </p:cNvPr>
          <p:cNvSpPr/>
          <p:nvPr/>
        </p:nvSpPr>
        <p:spPr>
          <a:xfrm>
            <a:off x="9084251" y="3378089"/>
            <a:ext cx="992753" cy="2789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Valor Unitário</a:t>
            </a:r>
          </a:p>
        </p:txBody>
      </p:sp>
      <p:sp>
        <p:nvSpPr>
          <p:cNvPr id="76" name="Sinal de Multiplicação 75">
            <a:extLst>
              <a:ext uri="{FF2B5EF4-FFF2-40B4-BE49-F238E27FC236}">
                <a16:creationId xmlns:a16="http://schemas.microsoft.com/office/drawing/2014/main" id="{71EE617A-3FEA-EB4A-09A7-CABF0AE7B107}"/>
              </a:ext>
            </a:extLst>
          </p:cNvPr>
          <p:cNvSpPr/>
          <p:nvPr/>
        </p:nvSpPr>
        <p:spPr>
          <a:xfrm>
            <a:off x="9162604" y="3742951"/>
            <a:ext cx="914400" cy="357456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217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57" y="327594"/>
            <a:ext cx="18030934" cy="548711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192" y="-655023"/>
            <a:ext cx="18349783" cy="137651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15832448-F8EA-4100-A3A4-48081AE5B75A}"/>
              </a:ext>
            </a:extLst>
          </p:cNvPr>
          <p:cNvSpPr txBox="1"/>
          <p:nvPr/>
        </p:nvSpPr>
        <p:spPr>
          <a:xfrm>
            <a:off x="238154" y="1812129"/>
            <a:ext cx="18030934" cy="1140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2F99A39-5D56-4FF9-B958-65BCE5AAEEE6}"/>
              </a:ext>
            </a:extLst>
          </p:cNvPr>
          <p:cNvSpPr/>
          <p:nvPr/>
        </p:nvSpPr>
        <p:spPr>
          <a:xfrm>
            <a:off x="5956612" y="160253"/>
            <a:ext cx="5028585" cy="59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Tela do Requisitante</a:t>
            </a:r>
          </a:p>
          <a:p>
            <a:pPr algn="ctr"/>
            <a:r>
              <a:rPr lang="pt-BR" sz="1600" dirty="0"/>
              <a:t>Filtrar Itens por  Departamento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210D832-9028-F949-1A51-42C74874C0AE}"/>
              </a:ext>
            </a:extLst>
          </p:cNvPr>
          <p:cNvSpPr/>
          <p:nvPr/>
        </p:nvSpPr>
        <p:spPr>
          <a:xfrm>
            <a:off x="154593" y="1436108"/>
            <a:ext cx="18069111" cy="12167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2" name="Retângulo Arredondado 41"/>
          <p:cNvSpPr/>
          <p:nvPr/>
        </p:nvSpPr>
        <p:spPr>
          <a:xfrm>
            <a:off x="3117908" y="1465840"/>
            <a:ext cx="819396" cy="3018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530" dirty="0"/>
              <a:t>....</a:t>
            </a:r>
          </a:p>
        </p:txBody>
      </p:sp>
      <p:sp>
        <p:nvSpPr>
          <p:cNvPr id="43" name="Retângulo Arredondado 42"/>
          <p:cNvSpPr/>
          <p:nvPr/>
        </p:nvSpPr>
        <p:spPr>
          <a:xfrm>
            <a:off x="2096243" y="1471800"/>
            <a:ext cx="1326655" cy="29771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30" dirty="0"/>
              <a:t>Data Inicial</a:t>
            </a:r>
          </a:p>
        </p:txBody>
      </p:sp>
      <p:sp>
        <p:nvSpPr>
          <p:cNvPr id="15" name="Retângulo Arredondado 14">
            <a:extLst>
              <a:ext uri="{FF2B5EF4-FFF2-40B4-BE49-F238E27FC236}">
                <a16:creationId xmlns:a16="http://schemas.microsoft.com/office/drawing/2014/main" id="{BB58BCD5-5B77-4CB5-9E1C-08018E99B523}"/>
              </a:ext>
            </a:extLst>
          </p:cNvPr>
          <p:cNvSpPr/>
          <p:nvPr/>
        </p:nvSpPr>
        <p:spPr>
          <a:xfrm>
            <a:off x="4618305" y="1520281"/>
            <a:ext cx="1378586" cy="2940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530" dirty="0"/>
              <a:t>....</a:t>
            </a:r>
          </a:p>
        </p:txBody>
      </p:sp>
      <p:sp>
        <p:nvSpPr>
          <p:cNvPr id="16" name="Retângulo Arredondado 15">
            <a:extLst>
              <a:ext uri="{FF2B5EF4-FFF2-40B4-BE49-F238E27FC236}">
                <a16:creationId xmlns:a16="http://schemas.microsoft.com/office/drawing/2014/main" id="{8788C13D-2066-BE5A-CAA2-C8ED3EF18C69}"/>
              </a:ext>
            </a:extLst>
          </p:cNvPr>
          <p:cNvSpPr/>
          <p:nvPr/>
        </p:nvSpPr>
        <p:spPr>
          <a:xfrm>
            <a:off x="4040494" y="1482660"/>
            <a:ext cx="1326655" cy="29771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30" dirty="0"/>
              <a:t>Data Final</a:t>
            </a:r>
          </a:p>
        </p:txBody>
      </p:sp>
      <p:sp>
        <p:nvSpPr>
          <p:cNvPr id="24" name="Retângulo Arredondado 23">
            <a:extLst>
              <a:ext uri="{FF2B5EF4-FFF2-40B4-BE49-F238E27FC236}">
                <a16:creationId xmlns:a16="http://schemas.microsoft.com/office/drawing/2014/main" id="{601A90B7-42F6-0CBC-7726-E8EBF82EAC56}"/>
              </a:ext>
            </a:extLst>
          </p:cNvPr>
          <p:cNvSpPr/>
          <p:nvPr/>
        </p:nvSpPr>
        <p:spPr>
          <a:xfrm>
            <a:off x="6556219" y="1540207"/>
            <a:ext cx="1378586" cy="2940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530" dirty="0"/>
              <a:t>&gt;</a:t>
            </a:r>
          </a:p>
        </p:txBody>
      </p:sp>
      <p:sp>
        <p:nvSpPr>
          <p:cNvPr id="25" name="Retângulo Arredondado 24">
            <a:extLst>
              <a:ext uri="{FF2B5EF4-FFF2-40B4-BE49-F238E27FC236}">
                <a16:creationId xmlns:a16="http://schemas.microsoft.com/office/drawing/2014/main" id="{90E6826C-F47E-708A-28FA-9BDE929B3B60}"/>
              </a:ext>
            </a:extLst>
          </p:cNvPr>
          <p:cNvSpPr/>
          <p:nvPr/>
        </p:nvSpPr>
        <p:spPr>
          <a:xfrm>
            <a:off x="6069387" y="1531284"/>
            <a:ext cx="1182097" cy="29401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30" dirty="0"/>
              <a:t>Prioridade</a:t>
            </a:r>
          </a:p>
        </p:txBody>
      </p:sp>
      <p:sp>
        <p:nvSpPr>
          <p:cNvPr id="19" name="Retângulo Arredondado 39">
            <a:hlinkClick r:id="" action="ppaction://noaction"/>
            <a:extLst>
              <a:ext uri="{FF2B5EF4-FFF2-40B4-BE49-F238E27FC236}">
                <a16:creationId xmlns:a16="http://schemas.microsoft.com/office/drawing/2014/main" id="{6EB110AF-EEF2-419F-B8CB-7C4FF35584D6}"/>
              </a:ext>
            </a:extLst>
          </p:cNvPr>
          <p:cNvSpPr/>
          <p:nvPr/>
        </p:nvSpPr>
        <p:spPr>
          <a:xfrm>
            <a:off x="16836523" y="408207"/>
            <a:ext cx="1178153" cy="387484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30" dirty="0"/>
              <a:t>Orçamento</a:t>
            </a:r>
          </a:p>
        </p:txBody>
      </p:sp>
      <p:sp>
        <p:nvSpPr>
          <p:cNvPr id="32" name="Retângulo Arredondado 31">
            <a:extLst>
              <a:ext uri="{FF2B5EF4-FFF2-40B4-BE49-F238E27FC236}">
                <a16:creationId xmlns:a16="http://schemas.microsoft.com/office/drawing/2014/main" id="{AF96D2F0-B442-7009-7471-1B6160C9DC32}"/>
              </a:ext>
            </a:extLst>
          </p:cNvPr>
          <p:cNvSpPr/>
          <p:nvPr/>
        </p:nvSpPr>
        <p:spPr>
          <a:xfrm>
            <a:off x="8634237" y="1537363"/>
            <a:ext cx="1378586" cy="2940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530" dirty="0"/>
              <a:t>&gt;</a:t>
            </a:r>
          </a:p>
        </p:txBody>
      </p:sp>
      <p:sp>
        <p:nvSpPr>
          <p:cNvPr id="35" name="Retângulo Arredondado 34">
            <a:extLst>
              <a:ext uri="{FF2B5EF4-FFF2-40B4-BE49-F238E27FC236}">
                <a16:creationId xmlns:a16="http://schemas.microsoft.com/office/drawing/2014/main" id="{0DDAAB2C-F6B1-7EC7-B04C-CD3A94CCB275}"/>
              </a:ext>
            </a:extLst>
          </p:cNvPr>
          <p:cNvSpPr/>
          <p:nvPr/>
        </p:nvSpPr>
        <p:spPr>
          <a:xfrm>
            <a:off x="8018366" y="1527748"/>
            <a:ext cx="1305800" cy="32677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Categoria Gov.br</a:t>
            </a:r>
          </a:p>
        </p:txBody>
      </p:sp>
      <p:sp>
        <p:nvSpPr>
          <p:cNvPr id="36" name="Retângulo Arredondado 35">
            <a:extLst>
              <a:ext uri="{FF2B5EF4-FFF2-40B4-BE49-F238E27FC236}">
                <a16:creationId xmlns:a16="http://schemas.microsoft.com/office/drawing/2014/main" id="{E0D566CA-63B9-FF83-75C0-DDB2E62BC68E}"/>
              </a:ext>
            </a:extLst>
          </p:cNvPr>
          <p:cNvSpPr/>
          <p:nvPr/>
        </p:nvSpPr>
        <p:spPr>
          <a:xfrm>
            <a:off x="10650646" y="1527739"/>
            <a:ext cx="1378586" cy="2940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530" dirty="0"/>
              <a:t>&gt;</a:t>
            </a:r>
          </a:p>
        </p:txBody>
      </p:sp>
      <p:sp>
        <p:nvSpPr>
          <p:cNvPr id="37" name="Retângulo Arredondado 36">
            <a:extLst>
              <a:ext uri="{FF2B5EF4-FFF2-40B4-BE49-F238E27FC236}">
                <a16:creationId xmlns:a16="http://schemas.microsoft.com/office/drawing/2014/main" id="{6A3778B4-2C72-934F-110E-6D8C6DF1F123}"/>
              </a:ext>
            </a:extLst>
          </p:cNvPr>
          <p:cNvSpPr/>
          <p:nvPr/>
        </p:nvSpPr>
        <p:spPr>
          <a:xfrm>
            <a:off x="10153919" y="1529811"/>
            <a:ext cx="1326655" cy="29771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Sub Categoria gov.br</a:t>
            </a:r>
          </a:p>
        </p:txBody>
      </p:sp>
      <p:sp>
        <p:nvSpPr>
          <p:cNvPr id="39" name="Retângulo Arredondado 38">
            <a:extLst>
              <a:ext uri="{FF2B5EF4-FFF2-40B4-BE49-F238E27FC236}">
                <a16:creationId xmlns:a16="http://schemas.microsoft.com/office/drawing/2014/main" id="{CDD5709B-C684-3AC5-7119-06DC8277D150}"/>
              </a:ext>
            </a:extLst>
          </p:cNvPr>
          <p:cNvSpPr/>
          <p:nvPr/>
        </p:nvSpPr>
        <p:spPr>
          <a:xfrm>
            <a:off x="573247" y="1467921"/>
            <a:ext cx="1187452" cy="3229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530" dirty="0"/>
              <a:t>01/2024</a:t>
            </a:r>
          </a:p>
        </p:txBody>
      </p:sp>
      <p:sp>
        <p:nvSpPr>
          <p:cNvPr id="40" name="Retângulo Arredondado 39">
            <a:extLst>
              <a:ext uri="{FF2B5EF4-FFF2-40B4-BE49-F238E27FC236}">
                <a16:creationId xmlns:a16="http://schemas.microsoft.com/office/drawing/2014/main" id="{A25668BB-3A7E-B9C0-779B-227EF66D465F}"/>
              </a:ext>
            </a:extLst>
          </p:cNvPr>
          <p:cNvSpPr/>
          <p:nvPr/>
        </p:nvSpPr>
        <p:spPr>
          <a:xfrm>
            <a:off x="254784" y="1468094"/>
            <a:ext cx="692976" cy="33034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30" dirty="0"/>
              <a:t>PCA</a:t>
            </a:r>
          </a:p>
        </p:txBody>
      </p:sp>
      <p:sp>
        <p:nvSpPr>
          <p:cNvPr id="44" name="Mais 43">
            <a:extLst>
              <a:ext uri="{FF2B5EF4-FFF2-40B4-BE49-F238E27FC236}">
                <a16:creationId xmlns:a16="http://schemas.microsoft.com/office/drawing/2014/main" id="{F86FCA47-C652-E6B1-39E7-6752BEC78240}"/>
              </a:ext>
            </a:extLst>
          </p:cNvPr>
          <p:cNvSpPr/>
          <p:nvPr/>
        </p:nvSpPr>
        <p:spPr>
          <a:xfrm>
            <a:off x="1774780" y="1438150"/>
            <a:ext cx="287180" cy="3267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9" name="Retângulo Arredondado 48">
            <a:extLst>
              <a:ext uri="{FF2B5EF4-FFF2-40B4-BE49-F238E27FC236}">
                <a16:creationId xmlns:a16="http://schemas.microsoft.com/office/drawing/2014/main" id="{5EFD8974-C3CA-B4F0-B4FF-2141CE4CA78A}"/>
              </a:ext>
            </a:extLst>
          </p:cNvPr>
          <p:cNvSpPr/>
          <p:nvPr/>
        </p:nvSpPr>
        <p:spPr>
          <a:xfrm>
            <a:off x="2862800" y="1992639"/>
            <a:ext cx="6665009" cy="3378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 sz="1530" dirty="0"/>
          </a:p>
        </p:txBody>
      </p:sp>
      <p:sp>
        <p:nvSpPr>
          <p:cNvPr id="50" name="Retângulo Arredondado 49">
            <a:extLst>
              <a:ext uri="{FF2B5EF4-FFF2-40B4-BE49-F238E27FC236}">
                <a16:creationId xmlns:a16="http://schemas.microsoft.com/office/drawing/2014/main" id="{0E8ECD54-F374-51BC-FD06-CDA1258C765F}"/>
              </a:ext>
            </a:extLst>
          </p:cNvPr>
          <p:cNvSpPr/>
          <p:nvPr/>
        </p:nvSpPr>
        <p:spPr>
          <a:xfrm>
            <a:off x="2773497" y="1982770"/>
            <a:ext cx="1326655" cy="33034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30" dirty="0"/>
              <a:t>Busca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0A11F900-0F42-32AF-202D-781C7DC09EBE}"/>
              </a:ext>
            </a:extLst>
          </p:cNvPr>
          <p:cNvSpPr/>
          <p:nvPr/>
        </p:nvSpPr>
        <p:spPr>
          <a:xfrm>
            <a:off x="7354793" y="7970610"/>
            <a:ext cx="4343721" cy="394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Se couber tudo na mesma linha seria melhor</a:t>
            </a:r>
          </a:p>
        </p:txBody>
      </p:sp>
      <p:graphicFrame>
        <p:nvGraphicFramePr>
          <p:cNvPr id="52" name="Tabela 52">
            <a:extLst>
              <a:ext uri="{FF2B5EF4-FFF2-40B4-BE49-F238E27FC236}">
                <a16:creationId xmlns:a16="http://schemas.microsoft.com/office/drawing/2014/main" id="{8B77AAA0-8848-724E-1BC7-2FCF53D3938B}"/>
              </a:ext>
            </a:extLst>
          </p:cNvPr>
          <p:cNvGraphicFramePr>
            <a:graphicFrameLocks noGrp="1"/>
          </p:cNvGraphicFramePr>
          <p:nvPr/>
        </p:nvGraphicFramePr>
        <p:xfrm>
          <a:off x="81101" y="3292169"/>
          <a:ext cx="18114498" cy="552094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1205">
                  <a:extLst>
                    <a:ext uri="{9D8B030D-6E8A-4147-A177-3AD203B41FA5}">
                      <a16:colId xmlns:a16="http://schemas.microsoft.com/office/drawing/2014/main" val="1709755112"/>
                    </a:ext>
                  </a:extLst>
                </a:gridCol>
                <a:gridCol w="961205">
                  <a:extLst>
                    <a:ext uri="{9D8B030D-6E8A-4147-A177-3AD203B41FA5}">
                      <a16:colId xmlns:a16="http://schemas.microsoft.com/office/drawing/2014/main" val="1505019079"/>
                    </a:ext>
                  </a:extLst>
                </a:gridCol>
                <a:gridCol w="1144045">
                  <a:extLst>
                    <a:ext uri="{9D8B030D-6E8A-4147-A177-3AD203B41FA5}">
                      <a16:colId xmlns:a16="http://schemas.microsoft.com/office/drawing/2014/main" val="3649282550"/>
                    </a:ext>
                  </a:extLst>
                </a:gridCol>
                <a:gridCol w="789553">
                  <a:extLst>
                    <a:ext uri="{9D8B030D-6E8A-4147-A177-3AD203B41FA5}">
                      <a16:colId xmlns:a16="http://schemas.microsoft.com/office/drawing/2014/main" val="3985667288"/>
                    </a:ext>
                  </a:extLst>
                </a:gridCol>
                <a:gridCol w="195952">
                  <a:extLst>
                    <a:ext uri="{9D8B030D-6E8A-4147-A177-3AD203B41FA5}">
                      <a16:colId xmlns:a16="http://schemas.microsoft.com/office/drawing/2014/main" val="2445775554"/>
                    </a:ext>
                  </a:extLst>
                </a:gridCol>
                <a:gridCol w="772347">
                  <a:extLst>
                    <a:ext uri="{9D8B030D-6E8A-4147-A177-3AD203B41FA5}">
                      <a16:colId xmlns:a16="http://schemas.microsoft.com/office/drawing/2014/main" val="4291161106"/>
                    </a:ext>
                  </a:extLst>
                </a:gridCol>
                <a:gridCol w="1152756">
                  <a:extLst>
                    <a:ext uri="{9D8B030D-6E8A-4147-A177-3AD203B41FA5}">
                      <a16:colId xmlns:a16="http://schemas.microsoft.com/office/drawing/2014/main" val="519846054"/>
                    </a:ext>
                  </a:extLst>
                </a:gridCol>
                <a:gridCol w="610962">
                  <a:extLst>
                    <a:ext uri="{9D8B030D-6E8A-4147-A177-3AD203B41FA5}">
                      <a16:colId xmlns:a16="http://schemas.microsoft.com/office/drawing/2014/main" val="3463781605"/>
                    </a:ext>
                  </a:extLst>
                </a:gridCol>
                <a:gridCol w="657069">
                  <a:extLst>
                    <a:ext uri="{9D8B030D-6E8A-4147-A177-3AD203B41FA5}">
                      <a16:colId xmlns:a16="http://schemas.microsoft.com/office/drawing/2014/main" val="2432099814"/>
                    </a:ext>
                  </a:extLst>
                </a:gridCol>
                <a:gridCol w="844143">
                  <a:extLst>
                    <a:ext uri="{9D8B030D-6E8A-4147-A177-3AD203B41FA5}">
                      <a16:colId xmlns:a16="http://schemas.microsoft.com/office/drawing/2014/main" val="3902267621"/>
                    </a:ext>
                  </a:extLst>
                </a:gridCol>
                <a:gridCol w="1774036">
                  <a:extLst>
                    <a:ext uri="{9D8B030D-6E8A-4147-A177-3AD203B41FA5}">
                      <a16:colId xmlns:a16="http://schemas.microsoft.com/office/drawing/2014/main" val="1210032764"/>
                    </a:ext>
                  </a:extLst>
                </a:gridCol>
                <a:gridCol w="1017511">
                  <a:extLst>
                    <a:ext uri="{9D8B030D-6E8A-4147-A177-3AD203B41FA5}">
                      <a16:colId xmlns:a16="http://schemas.microsoft.com/office/drawing/2014/main" val="2091610150"/>
                    </a:ext>
                  </a:extLst>
                </a:gridCol>
                <a:gridCol w="878960">
                  <a:extLst>
                    <a:ext uri="{9D8B030D-6E8A-4147-A177-3AD203B41FA5}">
                      <a16:colId xmlns:a16="http://schemas.microsoft.com/office/drawing/2014/main" val="3210002807"/>
                    </a:ext>
                  </a:extLst>
                </a:gridCol>
                <a:gridCol w="974945">
                  <a:extLst>
                    <a:ext uri="{9D8B030D-6E8A-4147-A177-3AD203B41FA5}">
                      <a16:colId xmlns:a16="http://schemas.microsoft.com/office/drawing/2014/main" val="3426658596"/>
                    </a:ext>
                  </a:extLst>
                </a:gridCol>
                <a:gridCol w="1002082">
                  <a:extLst>
                    <a:ext uri="{9D8B030D-6E8A-4147-A177-3AD203B41FA5}">
                      <a16:colId xmlns:a16="http://schemas.microsoft.com/office/drawing/2014/main" val="3769228177"/>
                    </a:ext>
                  </a:extLst>
                </a:gridCol>
                <a:gridCol w="951978">
                  <a:extLst>
                    <a:ext uri="{9D8B030D-6E8A-4147-A177-3AD203B41FA5}">
                      <a16:colId xmlns:a16="http://schemas.microsoft.com/office/drawing/2014/main" val="937449265"/>
                    </a:ext>
                  </a:extLst>
                </a:gridCol>
                <a:gridCol w="851770">
                  <a:extLst>
                    <a:ext uri="{9D8B030D-6E8A-4147-A177-3AD203B41FA5}">
                      <a16:colId xmlns:a16="http://schemas.microsoft.com/office/drawing/2014/main" val="3381938399"/>
                    </a:ext>
                  </a:extLst>
                </a:gridCol>
                <a:gridCol w="1150731">
                  <a:extLst>
                    <a:ext uri="{9D8B030D-6E8A-4147-A177-3AD203B41FA5}">
                      <a16:colId xmlns:a16="http://schemas.microsoft.com/office/drawing/2014/main" val="1391265835"/>
                    </a:ext>
                  </a:extLst>
                </a:gridCol>
                <a:gridCol w="1014608">
                  <a:extLst>
                    <a:ext uri="{9D8B030D-6E8A-4147-A177-3AD203B41FA5}">
                      <a16:colId xmlns:a16="http://schemas.microsoft.com/office/drawing/2014/main" val="2993984748"/>
                    </a:ext>
                  </a:extLst>
                </a:gridCol>
                <a:gridCol w="408640">
                  <a:extLst>
                    <a:ext uri="{9D8B030D-6E8A-4147-A177-3AD203B41FA5}">
                      <a16:colId xmlns:a16="http://schemas.microsoft.com/office/drawing/2014/main" val="2756226065"/>
                    </a:ext>
                  </a:extLst>
                </a:gridCol>
              </a:tblGrid>
              <a:tr h="437773">
                <a:tc>
                  <a:txBody>
                    <a:bodyPr/>
                    <a:lstStyle/>
                    <a:p>
                      <a:r>
                        <a:rPr lang="pt-BR" sz="1200" dirty="0"/>
                        <a:t>Detalhar </a:t>
                      </a:r>
                    </a:p>
                    <a:p>
                      <a:r>
                        <a:rPr lang="pt-BR" sz="1200" dirty="0"/>
                        <a:t>Itens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Categoria</a:t>
                      </a:r>
                    </a:p>
                    <a:p>
                      <a:r>
                        <a:rPr lang="pt-BR" sz="1200" dirty="0"/>
                        <a:t>gov.br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Subcategoria gov.br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pt-BR" sz="1200" dirty="0"/>
                        <a:t>Prioridade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pt-BR" sz="1600" dirty="0"/>
                        <a:t>Qual o Destino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Qual o Destino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Área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QTD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Valor</a:t>
                      </a:r>
                    </a:p>
                    <a:p>
                      <a:r>
                        <a:rPr lang="pt-BR" sz="1200" dirty="0"/>
                        <a:t>Unit.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Valor</a:t>
                      </a:r>
                    </a:p>
                    <a:p>
                      <a:r>
                        <a:rPr lang="pt-BR" sz="1200" dirty="0"/>
                        <a:t>Total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Descrição do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Unidade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Regional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Período de Conclusão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Requisitante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Orçado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099486"/>
                  </a:ext>
                </a:extLst>
              </a:tr>
              <a:tr h="437773"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Categoria gov.br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Sub categoria gov.br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Alta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pt-BR" sz="1400" dirty="0"/>
                        <a:t>Laboratório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Laboratório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Agropecuária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22000,00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Balança com capacidade de 15 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Março a Junho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Atender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11000,00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149049"/>
                  </a:ext>
                </a:extLst>
              </a:tr>
              <a:tr h="437773"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Categoria gov.br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Sub categoria gov.br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Média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pt-BR" sz="1400" dirty="0"/>
                        <a:t>Laboratório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Laboratório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Agropecuária</a:t>
                      </a:r>
                    </a:p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Balança com capacidade de 15 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Agosto a Novembro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Atender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64000,00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134239"/>
                  </a:ext>
                </a:extLst>
              </a:tr>
              <a:tr h="437773">
                <a:tc>
                  <a:txBody>
                    <a:bodyPr/>
                    <a:lstStyle/>
                    <a:p>
                      <a:pPr algn="ctr"/>
                      <a:endParaRPr lang="pt-BR" sz="12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rgbClr val="0070C0"/>
                          </a:solidFill>
                        </a:rPr>
                        <a:t>Categoria gov.br – </a:t>
                      </a:r>
                      <a:r>
                        <a:rPr lang="pt-BR" sz="1200" b="1" dirty="0" err="1">
                          <a:solidFill>
                            <a:srgbClr val="0070C0"/>
                          </a:solidFill>
                        </a:rPr>
                        <a:t>subcat</a:t>
                      </a:r>
                      <a:r>
                        <a:rPr lang="pt-BR" sz="1200" b="1" dirty="0">
                          <a:solidFill>
                            <a:srgbClr val="0070C0"/>
                          </a:solidFill>
                        </a:rPr>
                        <a:t>. gov.br                         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solidFill>
                            <a:srgbClr val="0070C0"/>
                          </a:solidFill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solidFill>
                            <a:srgbClr val="0070C0"/>
                          </a:solidFill>
                        </a:rPr>
                        <a:t>22000,00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Balança com capacidade de 15 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solidFill>
                            <a:srgbClr val="0070C0"/>
                          </a:solidFill>
                        </a:rPr>
                        <a:t>170.000,00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rgbClr val="C00000"/>
                          </a:solidFill>
                        </a:rPr>
                        <a:t>150.000,00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81164"/>
                  </a:ext>
                </a:extLst>
              </a:tr>
              <a:tr h="437773"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Categoria gov.br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78317"/>
                  </a:ext>
                </a:extLst>
              </a:tr>
              <a:tr h="496143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Categoria gov.br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rgbClr val="FF1D1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918555"/>
                  </a:ext>
                </a:extLst>
              </a:tr>
              <a:tr h="329568"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83500"/>
                  </a:ext>
                </a:extLst>
              </a:tr>
              <a:tr h="496143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Categoria gov.br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159142"/>
                  </a:ext>
                </a:extLst>
              </a:tr>
              <a:tr h="839721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b="1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672874"/>
                  </a:ext>
                </a:extLst>
              </a:tr>
              <a:tr h="1029334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 gridSpan="14"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1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b="1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rgbClr val="C00000"/>
                          </a:solidFill>
                        </a:rPr>
                        <a:t>235.500,00</a:t>
                      </a:r>
                      <a:endParaRPr lang="pt-BR" sz="1400" b="1" i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bg1"/>
                          </a:solidFill>
                        </a:rPr>
                        <a:t>203.000,00</a:t>
                      </a:r>
                      <a:endParaRPr lang="pt-BR" sz="1400" b="1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07634"/>
                  </a:ext>
                </a:extLst>
              </a:tr>
            </a:tbl>
          </a:graphicData>
        </a:graphic>
      </p:graphicFrame>
      <p:sp>
        <p:nvSpPr>
          <p:cNvPr id="57" name="Retângulo 56">
            <a:extLst>
              <a:ext uri="{FF2B5EF4-FFF2-40B4-BE49-F238E27FC236}">
                <a16:creationId xmlns:a16="http://schemas.microsoft.com/office/drawing/2014/main" id="{A11285CD-FE27-BF5C-B5E9-2628BF95D3E7}"/>
              </a:ext>
            </a:extLst>
          </p:cNvPr>
          <p:cNvSpPr/>
          <p:nvPr/>
        </p:nvSpPr>
        <p:spPr>
          <a:xfrm>
            <a:off x="8357381" y="6879068"/>
            <a:ext cx="2538825" cy="5906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Possibilidade de Mostrar Apenas o Total dos subitens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FC6E3894-E429-AEC9-0731-FA0707B2FC34}"/>
              </a:ext>
            </a:extLst>
          </p:cNvPr>
          <p:cNvSpPr/>
          <p:nvPr/>
        </p:nvSpPr>
        <p:spPr>
          <a:xfrm>
            <a:off x="2000467" y="7561388"/>
            <a:ext cx="3366841" cy="9491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Opção para o usuário detalhar os itens que estiverem nos filtros! Quando detalhar os códigos das Unidades deverão aparecer</a:t>
            </a:r>
          </a:p>
        </p:txBody>
      </p:sp>
      <p:sp>
        <p:nvSpPr>
          <p:cNvPr id="63" name="Retângulo Arredondado 62">
            <a:extLst>
              <a:ext uri="{FF2B5EF4-FFF2-40B4-BE49-F238E27FC236}">
                <a16:creationId xmlns:a16="http://schemas.microsoft.com/office/drawing/2014/main" id="{A867022B-A487-506D-7D20-35D137204301}"/>
              </a:ext>
            </a:extLst>
          </p:cNvPr>
          <p:cNvSpPr/>
          <p:nvPr/>
        </p:nvSpPr>
        <p:spPr>
          <a:xfrm>
            <a:off x="1225974" y="1914531"/>
            <a:ext cx="1451065" cy="4000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530" dirty="0"/>
              <a:t>Permanente </a:t>
            </a:r>
          </a:p>
          <a:p>
            <a:pPr algn="r"/>
            <a:r>
              <a:rPr lang="pt-BR" sz="1530" dirty="0"/>
              <a:t>Consumo&gt;</a:t>
            </a:r>
          </a:p>
        </p:txBody>
      </p:sp>
      <p:sp>
        <p:nvSpPr>
          <p:cNvPr id="64" name="Retângulo Arredondado 63">
            <a:extLst>
              <a:ext uri="{FF2B5EF4-FFF2-40B4-BE49-F238E27FC236}">
                <a16:creationId xmlns:a16="http://schemas.microsoft.com/office/drawing/2014/main" id="{478B8D6E-8E97-F6F3-A792-F7473174F30C}"/>
              </a:ext>
            </a:extLst>
          </p:cNvPr>
          <p:cNvSpPr/>
          <p:nvPr/>
        </p:nvSpPr>
        <p:spPr>
          <a:xfrm>
            <a:off x="254784" y="1914531"/>
            <a:ext cx="1326655" cy="40009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30" dirty="0"/>
              <a:t>Finalidade da Compra 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EE90AC97-1F98-EA25-3A0B-708E7672D658}"/>
              </a:ext>
            </a:extLst>
          </p:cNvPr>
          <p:cNvCxnSpPr>
            <a:cxnSpLocks/>
          </p:cNvCxnSpPr>
          <p:nvPr/>
        </p:nvCxnSpPr>
        <p:spPr>
          <a:xfrm>
            <a:off x="1782121" y="2737057"/>
            <a:ext cx="11294230" cy="760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Arredondado 39">
            <a:hlinkClick r:id="" action="ppaction://noaction"/>
            <a:extLst>
              <a:ext uri="{FF2B5EF4-FFF2-40B4-BE49-F238E27FC236}">
                <a16:creationId xmlns:a16="http://schemas.microsoft.com/office/drawing/2014/main" id="{D23B8F2B-9EC8-6658-FF5F-DB92816FE212}"/>
              </a:ext>
            </a:extLst>
          </p:cNvPr>
          <p:cNvSpPr/>
          <p:nvPr/>
        </p:nvSpPr>
        <p:spPr>
          <a:xfrm>
            <a:off x="17120166" y="3847409"/>
            <a:ext cx="1032395" cy="264923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Comentários</a:t>
            </a:r>
          </a:p>
        </p:txBody>
      </p:sp>
      <p:sp>
        <p:nvSpPr>
          <p:cNvPr id="13" name="Retângulo Arredondado 39">
            <a:hlinkClick r:id="" action="ppaction://noaction"/>
            <a:extLst>
              <a:ext uri="{FF2B5EF4-FFF2-40B4-BE49-F238E27FC236}">
                <a16:creationId xmlns:a16="http://schemas.microsoft.com/office/drawing/2014/main" id="{377058DE-4CBB-3015-18EF-2AE1331A9E7B}"/>
              </a:ext>
            </a:extLst>
          </p:cNvPr>
          <p:cNvSpPr/>
          <p:nvPr/>
        </p:nvSpPr>
        <p:spPr>
          <a:xfrm>
            <a:off x="17120166" y="4204865"/>
            <a:ext cx="1032395" cy="26492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highlight>
                  <a:srgbClr val="C0C0C0"/>
                </a:highlight>
              </a:rPr>
              <a:t>Comentários</a:t>
            </a:r>
          </a:p>
        </p:txBody>
      </p:sp>
      <p:sp>
        <p:nvSpPr>
          <p:cNvPr id="14" name="Retângulo Arredondado 39">
            <a:hlinkClick r:id="" action="ppaction://noaction"/>
            <a:extLst>
              <a:ext uri="{FF2B5EF4-FFF2-40B4-BE49-F238E27FC236}">
                <a16:creationId xmlns:a16="http://schemas.microsoft.com/office/drawing/2014/main" id="{58E64157-F09E-2680-53E3-67A2A389CFAA}"/>
              </a:ext>
            </a:extLst>
          </p:cNvPr>
          <p:cNvSpPr/>
          <p:nvPr/>
        </p:nvSpPr>
        <p:spPr>
          <a:xfrm>
            <a:off x="17163204" y="4761255"/>
            <a:ext cx="1032395" cy="264923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Comentários</a:t>
            </a:r>
          </a:p>
        </p:txBody>
      </p:sp>
      <p:sp>
        <p:nvSpPr>
          <p:cNvPr id="17" name="Retângulo Arredondado 39">
            <a:hlinkClick r:id="" action="ppaction://noaction"/>
            <a:extLst>
              <a:ext uri="{FF2B5EF4-FFF2-40B4-BE49-F238E27FC236}">
                <a16:creationId xmlns:a16="http://schemas.microsoft.com/office/drawing/2014/main" id="{34C26B4F-5B3B-A65B-5210-20F8D82B327A}"/>
              </a:ext>
            </a:extLst>
          </p:cNvPr>
          <p:cNvSpPr/>
          <p:nvPr/>
        </p:nvSpPr>
        <p:spPr>
          <a:xfrm>
            <a:off x="17163204" y="5118711"/>
            <a:ext cx="1032395" cy="26492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highlight>
                  <a:srgbClr val="C0C0C0"/>
                </a:highlight>
              </a:rPr>
              <a:t>Comentários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7D95BB4F-8A9D-7309-7368-DF2CE78B2D63}"/>
              </a:ext>
            </a:extLst>
          </p:cNvPr>
          <p:cNvSpPr/>
          <p:nvPr/>
        </p:nvSpPr>
        <p:spPr>
          <a:xfrm>
            <a:off x="13076351" y="6288409"/>
            <a:ext cx="3366841" cy="5906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Vermelho esperando resposta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B664AEDB-3FDC-AB57-FC1D-801806121D1F}"/>
              </a:ext>
            </a:extLst>
          </p:cNvPr>
          <p:cNvCxnSpPr>
            <a:stCxn id="20" idx="0"/>
            <a:endCxn id="14" idx="1"/>
          </p:cNvCxnSpPr>
          <p:nvPr/>
        </p:nvCxnSpPr>
        <p:spPr>
          <a:xfrm flipV="1">
            <a:off x="14759772" y="4893717"/>
            <a:ext cx="2403432" cy="1394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 Arredondado 23">
            <a:extLst>
              <a:ext uri="{FF2B5EF4-FFF2-40B4-BE49-F238E27FC236}">
                <a16:creationId xmlns:a16="http://schemas.microsoft.com/office/drawing/2014/main" id="{3A84DD35-C117-0514-1630-83A9D9310795}"/>
              </a:ext>
            </a:extLst>
          </p:cNvPr>
          <p:cNvSpPr/>
          <p:nvPr/>
        </p:nvSpPr>
        <p:spPr>
          <a:xfrm>
            <a:off x="12421681" y="1542906"/>
            <a:ext cx="1378586" cy="2940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530" dirty="0"/>
              <a:t>&gt;</a:t>
            </a:r>
          </a:p>
        </p:txBody>
      </p:sp>
      <p:sp>
        <p:nvSpPr>
          <p:cNvPr id="4" name="Retângulo Arredondado 24">
            <a:extLst>
              <a:ext uri="{FF2B5EF4-FFF2-40B4-BE49-F238E27FC236}">
                <a16:creationId xmlns:a16="http://schemas.microsoft.com/office/drawing/2014/main" id="{E6F4E4E8-D0EF-163E-177F-20B5FD8FD481}"/>
              </a:ext>
            </a:extLst>
          </p:cNvPr>
          <p:cNvSpPr/>
          <p:nvPr/>
        </p:nvSpPr>
        <p:spPr>
          <a:xfrm>
            <a:off x="12104473" y="1530822"/>
            <a:ext cx="883182" cy="28784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Qual o destino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CBAD7D9-1D14-14D5-C558-9D33414EF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0402" y="1554241"/>
            <a:ext cx="2571750" cy="1676400"/>
          </a:xfrm>
          <a:prstGeom prst="rect">
            <a:avLst/>
          </a:prstGeom>
        </p:spPr>
      </p:pic>
      <p:sp>
        <p:nvSpPr>
          <p:cNvPr id="7" name="Retângulo Arredondado 24">
            <a:extLst>
              <a:ext uri="{FF2B5EF4-FFF2-40B4-BE49-F238E27FC236}">
                <a16:creationId xmlns:a16="http://schemas.microsoft.com/office/drawing/2014/main" id="{EEAA09A8-00C6-C71E-DCEF-2F050E23037A}"/>
              </a:ext>
            </a:extLst>
          </p:cNvPr>
          <p:cNvSpPr/>
          <p:nvPr/>
        </p:nvSpPr>
        <p:spPr>
          <a:xfrm>
            <a:off x="15589399" y="1517435"/>
            <a:ext cx="883182" cy="28784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Área</a:t>
            </a: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E1A8EF94-ABE4-7B27-D61C-BF8ED11CB0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70908" y="1523527"/>
            <a:ext cx="1454710" cy="1887659"/>
          </a:xfrm>
          <a:prstGeom prst="rect">
            <a:avLst/>
          </a:prstGeom>
        </p:spPr>
      </p:pic>
      <p:sp>
        <p:nvSpPr>
          <p:cNvPr id="38" name="Retângulo 37">
            <a:extLst>
              <a:ext uri="{FF2B5EF4-FFF2-40B4-BE49-F238E27FC236}">
                <a16:creationId xmlns:a16="http://schemas.microsoft.com/office/drawing/2014/main" id="{9580C0C9-0C76-C3C1-4ADB-4B73BCB84CCA}"/>
              </a:ext>
            </a:extLst>
          </p:cNvPr>
          <p:cNvSpPr/>
          <p:nvPr/>
        </p:nvSpPr>
        <p:spPr>
          <a:xfrm>
            <a:off x="175643" y="375099"/>
            <a:ext cx="5028585" cy="95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Na coluna atender preencherá com o quantitativo informado pela unidade com opção de edição pelo requisitante</a:t>
            </a:r>
          </a:p>
        </p:txBody>
      </p:sp>
      <p:sp>
        <p:nvSpPr>
          <p:cNvPr id="48" name="Mais 43">
            <a:extLst>
              <a:ext uri="{FF2B5EF4-FFF2-40B4-BE49-F238E27FC236}">
                <a16:creationId xmlns:a16="http://schemas.microsoft.com/office/drawing/2014/main" id="{F88166FC-D0F1-D609-DDC0-A470EA95099D}"/>
              </a:ext>
            </a:extLst>
          </p:cNvPr>
          <p:cNvSpPr/>
          <p:nvPr/>
        </p:nvSpPr>
        <p:spPr>
          <a:xfrm>
            <a:off x="501573" y="3785553"/>
            <a:ext cx="287180" cy="3267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3" name="Mais 43">
            <a:extLst>
              <a:ext uri="{FF2B5EF4-FFF2-40B4-BE49-F238E27FC236}">
                <a16:creationId xmlns:a16="http://schemas.microsoft.com/office/drawing/2014/main" id="{71C78DB9-8148-E89E-7453-A2B2F70421BE}"/>
              </a:ext>
            </a:extLst>
          </p:cNvPr>
          <p:cNvSpPr/>
          <p:nvPr/>
        </p:nvSpPr>
        <p:spPr>
          <a:xfrm>
            <a:off x="468740" y="5148965"/>
            <a:ext cx="287180" cy="3267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4" name="Mais 43">
            <a:extLst>
              <a:ext uri="{FF2B5EF4-FFF2-40B4-BE49-F238E27FC236}">
                <a16:creationId xmlns:a16="http://schemas.microsoft.com/office/drawing/2014/main" id="{06BA445F-D05B-671A-89FA-5AE00DFB1DB4}"/>
              </a:ext>
            </a:extLst>
          </p:cNvPr>
          <p:cNvSpPr/>
          <p:nvPr/>
        </p:nvSpPr>
        <p:spPr>
          <a:xfrm>
            <a:off x="501573" y="4251071"/>
            <a:ext cx="287180" cy="3267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5" name="Mais 43">
            <a:extLst>
              <a:ext uri="{FF2B5EF4-FFF2-40B4-BE49-F238E27FC236}">
                <a16:creationId xmlns:a16="http://schemas.microsoft.com/office/drawing/2014/main" id="{8F1A289E-01F9-5F83-1406-4156721A2711}"/>
              </a:ext>
            </a:extLst>
          </p:cNvPr>
          <p:cNvSpPr/>
          <p:nvPr/>
        </p:nvSpPr>
        <p:spPr>
          <a:xfrm>
            <a:off x="485405" y="5712170"/>
            <a:ext cx="287180" cy="3267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C3005CC2-82E0-C6A3-6CEA-888226C7315A}"/>
              </a:ext>
            </a:extLst>
          </p:cNvPr>
          <p:cNvCxnSpPr>
            <a:cxnSpLocks/>
          </p:cNvCxnSpPr>
          <p:nvPr/>
        </p:nvCxnSpPr>
        <p:spPr>
          <a:xfrm>
            <a:off x="580942" y="4590572"/>
            <a:ext cx="2462883" cy="2937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D985C3D6-03A4-1FB4-517B-5CCE9CF3F538}"/>
              </a:ext>
            </a:extLst>
          </p:cNvPr>
          <p:cNvCxnSpPr>
            <a:cxnSpLocks/>
          </p:cNvCxnSpPr>
          <p:nvPr/>
        </p:nvCxnSpPr>
        <p:spPr>
          <a:xfrm flipH="1">
            <a:off x="3196225" y="4557326"/>
            <a:ext cx="7137748" cy="3123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Arredondado 39">
            <a:hlinkClick r:id="" action="ppaction://noaction"/>
            <a:extLst>
              <a:ext uri="{FF2B5EF4-FFF2-40B4-BE49-F238E27FC236}">
                <a16:creationId xmlns:a16="http://schemas.microsoft.com/office/drawing/2014/main" id="{AFE2506E-CBE8-FEC5-8D52-C3B1A1B4AFEC}"/>
              </a:ext>
            </a:extLst>
          </p:cNvPr>
          <p:cNvSpPr/>
          <p:nvPr/>
        </p:nvSpPr>
        <p:spPr>
          <a:xfrm>
            <a:off x="2239990" y="2813546"/>
            <a:ext cx="1967565" cy="371696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30" dirty="0"/>
              <a:t>Finalizar Processo</a:t>
            </a:r>
          </a:p>
        </p:txBody>
      </p:sp>
      <p:sp>
        <p:nvSpPr>
          <p:cNvPr id="8" name="Retângulo Arredondado 39">
            <a:hlinkClick r:id="" action="ppaction://noaction"/>
            <a:extLst>
              <a:ext uri="{FF2B5EF4-FFF2-40B4-BE49-F238E27FC236}">
                <a16:creationId xmlns:a16="http://schemas.microsoft.com/office/drawing/2014/main" id="{9E1A8345-84C7-154B-696A-C946CF23C9EB}"/>
              </a:ext>
            </a:extLst>
          </p:cNvPr>
          <p:cNvSpPr/>
          <p:nvPr/>
        </p:nvSpPr>
        <p:spPr>
          <a:xfrm>
            <a:off x="154593" y="2807439"/>
            <a:ext cx="1967565" cy="371696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30" dirty="0"/>
              <a:t>Exportar Excel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4214521A-507B-96B6-DFDE-5F1C50101F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942" y="2586329"/>
            <a:ext cx="17276923" cy="6155267"/>
          </a:xfrm>
          <a:prstGeom prst="rect">
            <a:avLst/>
          </a:prstGeom>
        </p:spPr>
      </p:pic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75B3566B-578D-0E23-3291-3250889DB313}"/>
              </a:ext>
            </a:extLst>
          </p:cNvPr>
          <p:cNvCxnSpPr>
            <a:cxnSpLocks/>
          </p:cNvCxnSpPr>
          <p:nvPr/>
        </p:nvCxnSpPr>
        <p:spPr>
          <a:xfrm>
            <a:off x="3707704" y="1203123"/>
            <a:ext cx="4497816" cy="264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Retângulo 55">
            <a:extLst>
              <a:ext uri="{FF2B5EF4-FFF2-40B4-BE49-F238E27FC236}">
                <a16:creationId xmlns:a16="http://schemas.microsoft.com/office/drawing/2014/main" id="{75626B92-EC7B-1150-267A-66CD39CE82A9}"/>
              </a:ext>
            </a:extLst>
          </p:cNvPr>
          <p:cNvSpPr/>
          <p:nvPr/>
        </p:nvSpPr>
        <p:spPr>
          <a:xfrm>
            <a:off x="6399426" y="2309082"/>
            <a:ext cx="2286079" cy="95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‘’Alterar quantidade em lote”</a:t>
            </a:r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E6700631-E113-39FB-0F57-CA49C7E589D8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5219088" y="2784151"/>
            <a:ext cx="1180338" cy="15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Retângulo 65">
            <a:extLst>
              <a:ext uri="{FF2B5EF4-FFF2-40B4-BE49-F238E27FC236}">
                <a16:creationId xmlns:a16="http://schemas.microsoft.com/office/drawing/2014/main" id="{72E0C43E-AB0B-1475-635C-F0344E379D47}"/>
              </a:ext>
            </a:extLst>
          </p:cNvPr>
          <p:cNvSpPr/>
          <p:nvPr/>
        </p:nvSpPr>
        <p:spPr>
          <a:xfrm>
            <a:off x="9138350" y="4136011"/>
            <a:ext cx="874473" cy="4535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Considerar a coluna para informar o valor por Unidade de Ensino conforme o Requisitante preencher </a:t>
            </a:r>
          </a:p>
        </p:txBody>
      </p:sp>
      <p:sp>
        <p:nvSpPr>
          <p:cNvPr id="18" name="Retângulo Arredondado 39">
            <a:hlinkClick r:id="" action="ppaction://noaction"/>
            <a:extLst>
              <a:ext uri="{FF2B5EF4-FFF2-40B4-BE49-F238E27FC236}">
                <a16:creationId xmlns:a16="http://schemas.microsoft.com/office/drawing/2014/main" id="{CA898AD4-C575-E03B-CC19-1CCEF13E4F64}"/>
              </a:ext>
            </a:extLst>
          </p:cNvPr>
          <p:cNvSpPr/>
          <p:nvPr/>
        </p:nvSpPr>
        <p:spPr>
          <a:xfrm>
            <a:off x="3278987" y="2653961"/>
            <a:ext cx="1967565" cy="371696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30" dirty="0"/>
              <a:t>Alterar </a:t>
            </a:r>
            <a:r>
              <a:rPr lang="pt-BR" sz="1530" dirty="0" err="1"/>
              <a:t>Qtd</a:t>
            </a:r>
            <a:r>
              <a:rPr lang="pt-BR" sz="1530" dirty="0"/>
              <a:t> em Lote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4CB6B982-F761-3A1A-E3D4-36DCEA54B2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7823" y="1126421"/>
            <a:ext cx="10031937" cy="7321883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E4FB552A-8964-BCB8-8EB6-904B4D3DBA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19156" y="7559005"/>
            <a:ext cx="10020604" cy="847725"/>
          </a:xfrm>
          <a:prstGeom prst="rect">
            <a:avLst/>
          </a:prstGeom>
        </p:spPr>
      </p:pic>
      <p:sp>
        <p:nvSpPr>
          <p:cNvPr id="41" name="Retângulo 40">
            <a:extLst>
              <a:ext uri="{FF2B5EF4-FFF2-40B4-BE49-F238E27FC236}">
                <a16:creationId xmlns:a16="http://schemas.microsoft.com/office/drawing/2014/main" id="{0D064DD2-EF4E-F67E-4104-A21795AF8452}"/>
              </a:ext>
            </a:extLst>
          </p:cNvPr>
          <p:cNvSpPr/>
          <p:nvPr/>
        </p:nvSpPr>
        <p:spPr>
          <a:xfrm>
            <a:off x="12284245" y="7620215"/>
            <a:ext cx="1268798" cy="3503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b="1" dirty="0"/>
              <a:t>Registar Alteração de QTD</a:t>
            </a:r>
          </a:p>
        </p:txBody>
      </p:sp>
    </p:spTree>
    <p:extLst>
      <p:ext uri="{BB962C8B-B14F-4D97-AF65-F5344CB8AC3E}">
        <p14:creationId xmlns:p14="http://schemas.microsoft.com/office/powerpoint/2010/main" val="1184877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83" y="1514867"/>
            <a:ext cx="18030934" cy="548711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0466"/>
            <a:ext cx="18349783" cy="1700054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15832448-F8EA-4100-A3A4-48081AE5B75A}"/>
              </a:ext>
            </a:extLst>
          </p:cNvPr>
          <p:cNvSpPr txBox="1"/>
          <p:nvPr/>
        </p:nvSpPr>
        <p:spPr>
          <a:xfrm>
            <a:off x="232683" y="2074855"/>
            <a:ext cx="18030934" cy="1140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2F99A39-5D56-4FF9-B958-65BCE5AAEEE6}"/>
              </a:ext>
            </a:extLst>
          </p:cNvPr>
          <p:cNvSpPr/>
          <p:nvPr/>
        </p:nvSpPr>
        <p:spPr>
          <a:xfrm>
            <a:off x="-953493" y="294652"/>
            <a:ext cx="2538825" cy="59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Tamanho reduzido do layout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210D832-9028-F949-1A51-42C74874C0AE}"/>
              </a:ext>
            </a:extLst>
          </p:cNvPr>
          <p:cNvSpPr/>
          <p:nvPr/>
        </p:nvSpPr>
        <p:spPr>
          <a:xfrm>
            <a:off x="194506" y="2074855"/>
            <a:ext cx="18069111" cy="12167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2" name="Retângulo Arredondado 41"/>
          <p:cNvSpPr/>
          <p:nvPr/>
        </p:nvSpPr>
        <p:spPr>
          <a:xfrm>
            <a:off x="4155196" y="2358347"/>
            <a:ext cx="1378586" cy="2977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530" dirty="0"/>
              <a:t>....</a:t>
            </a:r>
          </a:p>
        </p:txBody>
      </p:sp>
      <p:sp>
        <p:nvSpPr>
          <p:cNvPr id="43" name="Retângulo Arredondado 42"/>
          <p:cNvSpPr/>
          <p:nvPr/>
        </p:nvSpPr>
        <p:spPr>
          <a:xfrm>
            <a:off x="3047996" y="2357246"/>
            <a:ext cx="1326655" cy="29771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30" dirty="0"/>
              <a:t>Data Inicial</a:t>
            </a:r>
          </a:p>
        </p:txBody>
      </p:sp>
      <p:sp>
        <p:nvSpPr>
          <p:cNvPr id="15" name="Retângulo Arredondado 14">
            <a:extLst>
              <a:ext uri="{FF2B5EF4-FFF2-40B4-BE49-F238E27FC236}">
                <a16:creationId xmlns:a16="http://schemas.microsoft.com/office/drawing/2014/main" id="{BB58BCD5-5B77-4CB5-9E1C-08018E99B523}"/>
              </a:ext>
            </a:extLst>
          </p:cNvPr>
          <p:cNvSpPr/>
          <p:nvPr/>
        </p:nvSpPr>
        <p:spPr>
          <a:xfrm>
            <a:off x="6824373" y="2360946"/>
            <a:ext cx="1378586" cy="2940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530" dirty="0"/>
              <a:t>....</a:t>
            </a:r>
          </a:p>
        </p:txBody>
      </p:sp>
      <p:sp>
        <p:nvSpPr>
          <p:cNvPr id="16" name="Retângulo Arredondado 15">
            <a:extLst>
              <a:ext uri="{FF2B5EF4-FFF2-40B4-BE49-F238E27FC236}">
                <a16:creationId xmlns:a16="http://schemas.microsoft.com/office/drawing/2014/main" id="{8788C13D-2066-BE5A-CAA2-C8ED3EF18C69}"/>
              </a:ext>
            </a:extLst>
          </p:cNvPr>
          <p:cNvSpPr/>
          <p:nvPr/>
        </p:nvSpPr>
        <p:spPr>
          <a:xfrm>
            <a:off x="5760180" y="2357357"/>
            <a:ext cx="1326655" cy="29771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30" dirty="0"/>
              <a:t>Data Final</a:t>
            </a:r>
          </a:p>
        </p:txBody>
      </p:sp>
      <p:sp>
        <p:nvSpPr>
          <p:cNvPr id="24" name="Retângulo Arredondado 23">
            <a:extLst>
              <a:ext uri="{FF2B5EF4-FFF2-40B4-BE49-F238E27FC236}">
                <a16:creationId xmlns:a16="http://schemas.microsoft.com/office/drawing/2014/main" id="{601A90B7-42F6-0CBC-7726-E8EBF82EAC56}"/>
              </a:ext>
            </a:extLst>
          </p:cNvPr>
          <p:cNvSpPr/>
          <p:nvPr/>
        </p:nvSpPr>
        <p:spPr>
          <a:xfrm>
            <a:off x="9441619" y="2357066"/>
            <a:ext cx="1378586" cy="2940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530" dirty="0"/>
              <a:t>&gt;</a:t>
            </a:r>
          </a:p>
        </p:txBody>
      </p:sp>
      <p:sp>
        <p:nvSpPr>
          <p:cNvPr id="25" name="Retângulo Arredondado 24">
            <a:extLst>
              <a:ext uri="{FF2B5EF4-FFF2-40B4-BE49-F238E27FC236}">
                <a16:creationId xmlns:a16="http://schemas.microsoft.com/office/drawing/2014/main" id="{90E6826C-F47E-708A-28FA-9BDE929B3B60}"/>
              </a:ext>
            </a:extLst>
          </p:cNvPr>
          <p:cNvSpPr/>
          <p:nvPr/>
        </p:nvSpPr>
        <p:spPr>
          <a:xfrm>
            <a:off x="8377426" y="2357246"/>
            <a:ext cx="1326655" cy="29771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30" dirty="0"/>
              <a:t>Prioridade</a:t>
            </a:r>
          </a:p>
        </p:txBody>
      </p:sp>
      <p:sp>
        <p:nvSpPr>
          <p:cNvPr id="19" name="Retângulo Arredondado 39">
            <a:hlinkClick r:id="" action="ppaction://noaction"/>
            <a:extLst>
              <a:ext uri="{FF2B5EF4-FFF2-40B4-BE49-F238E27FC236}">
                <a16:creationId xmlns:a16="http://schemas.microsoft.com/office/drawing/2014/main" id="{6EB110AF-EEF2-419F-B8CB-7C4FF35584D6}"/>
              </a:ext>
            </a:extLst>
          </p:cNvPr>
          <p:cNvSpPr/>
          <p:nvPr/>
        </p:nvSpPr>
        <p:spPr>
          <a:xfrm>
            <a:off x="16184044" y="2309144"/>
            <a:ext cx="1967565" cy="371696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30" dirty="0"/>
              <a:t>Orçamento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039EC802-4E74-274D-3020-B79E58AE273E}"/>
              </a:ext>
            </a:extLst>
          </p:cNvPr>
          <p:cNvSpPr/>
          <p:nvPr/>
        </p:nvSpPr>
        <p:spPr>
          <a:xfrm>
            <a:off x="-953493" y="938879"/>
            <a:ext cx="2538825" cy="59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Permitido  para membros da comissão </a:t>
            </a:r>
          </a:p>
        </p:txBody>
      </p:sp>
      <p:sp>
        <p:nvSpPr>
          <p:cNvPr id="32" name="Retângulo Arredondado 31">
            <a:extLst>
              <a:ext uri="{FF2B5EF4-FFF2-40B4-BE49-F238E27FC236}">
                <a16:creationId xmlns:a16="http://schemas.microsoft.com/office/drawing/2014/main" id="{AF96D2F0-B442-7009-7471-1B6160C9DC32}"/>
              </a:ext>
            </a:extLst>
          </p:cNvPr>
          <p:cNvSpPr/>
          <p:nvPr/>
        </p:nvSpPr>
        <p:spPr>
          <a:xfrm>
            <a:off x="12019970" y="2353186"/>
            <a:ext cx="1378586" cy="2940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530" dirty="0"/>
              <a:t>&gt;</a:t>
            </a:r>
          </a:p>
        </p:txBody>
      </p:sp>
      <p:sp>
        <p:nvSpPr>
          <p:cNvPr id="35" name="Retângulo Arredondado 34">
            <a:extLst>
              <a:ext uri="{FF2B5EF4-FFF2-40B4-BE49-F238E27FC236}">
                <a16:creationId xmlns:a16="http://schemas.microsoft.com/office/drawing/2014/main" id="{0DDAAB2C-F6B1-7EC7-B04C-CD3A94CCB275}"/>
              </a:ext>
            </a:extLst>
          </p:cNvPr>
          <p:cNvSpPr/>
          <p:nvPr/>
        </p:nvSpPr>
        <p:spPr>
          <a:xfrm>
            <a:off x="10955777" y="2353366"/>
            <a:ext cx="1326655" cy="29771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30" dirty="0"/>
              <a:t>Categoria</a:t>
            </a:r>
          </a:p>
        </p:txBody>
      </p:sp>
      <p:sp>
        <p:nvSpPr>
          <p:cNvPr id="36" name="Retângulo Arredondado 35">
            <a:extLst>
              <a:ext uri="{FF2B5EF4-FFF2-40B4-BE49-F238E27FC236}">
                <a16:creationId xmlns:a16="http://schemas.microsoft.com/office/drawing/2014/main" id="{E0D566CA-63B9-FF83-75C0-DDB2E62BC68E}"/>
              </a:ext>
            </a:extLst>
          </p:cNvPr>
          <p:cNvSpPr/>
          <p:nvPr/>
        </p:nvSpPr>
        <p:spPr>
          <a:xfrm>
            <a:off x="14635196" y="2349891"/>
            <a:ext cx="1378586" cy="2940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530" dirty="0"/>
              <a:t>&gt;</a:t>
            </a:r>
          </a:p>
        </p:txBody>
      </p:sp>
      <p:sp>
        <p:nvSpPr>
          <p:cNvPr id="37" name="Retângulo Arredondado 36">
            <a:extLst>
              <a:ext uri="{FF2B5EF4-FFF2-40B4-BE49-F238E27FC236}">
                <a16:creationId xmlns:a16="http://schemas.microsoft.com/office/drawing/2014/main" id="{6A3778B4-2C72-934F-110E-6D8C6DF1F123}"/>
              </a:ext>
            </a:extLst>
          </p:cNvPr>
          <p:cNvSpPr/>
          <p:nvPr/>
        </p:nvSpPr>
        <p:spPr>
          <a:xfrm>
            <a:off x="13571003" y="2350072"/>
            <a:ext cx="1326655" cy="29771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30" dirty="0"/>
              <a:t>Sub Categoria</a:t>
            </a:r>
          </a:p>
        </p:txBody>
      </p:sp>
      <p:sp>
        <p:nvSpPr>
          <p:cNvPr id="39" name="Retângulo Arredondado 38">
            <a:extLst>
              <a:ext uri="{FF2B5EF4-FFF2-40B4-BE49-F238E27FC236}">
                <a16:creationId xmlns:a16="http://schemas.microsoft.com/office/drawing/2014/main" id="{CDD5709B-C684-3AC5-7119-06DC8277D150}"/>
              </a:ext>
            </a:extLst>
          </p:cNvPr>
          <p:cNvSpPr/>
          <p:nvPr/>
        </p:nvSpPr>
        <p:spPr>
          <a:xfrm>
            <a:off x="1372468" y="2332015"/>
            <a:ext cx="1187452" cy="3229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530" dirty="0"/>
              <a:t>01/2024</a:t>
            </a:r>
          </a:p>
        </p:txBody>
      </p:sp>
      <p:sp>
        <p:nvSpPr>
          <p:cNvPr id="40" name="Retângulo Arredondado 39">
            <a:extLst>
              <a:ext uri="{FF2B5EF4-FFF2-40B4-BE49-F238E27FC236}">
                <a16:creationId xmlns:a16="http://schemas.microsoft.com/office/drawing/2014/main" id="{A25668BB-3A7E-B9C0-779B-227EF66D465F}"/>
              </a:ext>
            </a:extLst>
          </p:cNvPr>
          <p:cNvSpPr/>
          <p:nvPr/>
        </p:nvSpPr>
        <p:spPr>
          <a:xfrm>
            <a:off x="328308" y="2329821"/>
            <a:ext cx="1326655" cy="33034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30" dirty="0"/>
              <a:t>PCA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4B37B7AB-9B16-F80A-7258-8124F2C2E4E8}"/>
              </a:ext>
            </a:extLst>
          </p:cNvPr>
          <p:cNvSpPr/>
          <p:nvPr/>
        </p:nvSpPr>
        <p:spPr>
          <a:xfrm>
            <a:off x="-902195" y="1610315"/>
            <a:ext cx="2538825" cy="59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Perm  para membros da comissão </a:t>
            </a:r>
          </a:p>
        </p:txBody>
      </p:sp>
      <p:sp>
        <p:nvSpPr>
          <p:cNvPr id="44" name="Mais 43">
            <a:extLst>
              <a:ext uri="{FF2B5EF4-FFF2-40B4-BE49-F238E27FC236}">
                <a16:creationId xmlns:a16="http://schemas.microsoft.com/office/drawing/2014/main" id="{F86FCA47-C652-E6B1-39E7-6752BEC78240}"/>
              </a:ext>
            </a:extLst>
          </p:cNvPr>
          <p:cNvSpPr/>
          <p:nvPr/>
        </p:nvSpPr>
        <p:spPr>
          <a:xfrm>
            <a:off x="2616320" y="2365338"/>
            <a:ext cx="287180" cy="3267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9" name="Retângulo Arredondado 48">
            <a:extLst>
              <a:ext uri="{FF2B5EF4-FFF2-40B4-BE49-F238E27FC236}">
                <a16:creationId xmlns:a16="http://schemas.microsoft.com/office/drawing/2014/main" id="{5EFD8974-C3CA-B4F0-B4FF-2141CE4CA78A}"/>
              </a:ext>
            </a:extLst>
          </p:cNvPr>
          <p:cNvSpPr/>
          <p:nvPr/>
        </p:nvSpPr>
        <p:spPr>
          <a:xfrm>
            <a:off x="4155196" y="2821561"/>
            <a:ext cx="6665009" cy="3378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 sz="1530" dirty="0"/>
          </a:p>
        </p:txBody>
      </p:sp>
      <p:sp>
        <p:nvSpPr>
          <p:cNvPr id="50" name="Retângulo Arredondado 49">
            <a:extLst>
              <a:ext uri="{FF2B5EF4-FFF2-40B4-BE49-F238E27FC236}">
                <a16:creationId xmlns:a16="http://schemas.microsoft.com/office/drawing/2014/main" id="{0E8ECD54-F374-51BC-FD06-CDA1258C765F}"/>
              </a:ext>
            </a:extLst>
          </p:cNvPr>
          <p:cNvSpPr/>
          <p:nvPr/>
        </p:nvSpPr>
        <p:spPr>
          <a:xfrm>
            <a:off x="3016627" y="2821560"/>
            <a:ext cx="1326655" cy="33034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30" dirty="0"/>
              <a:t>Busca</a:t>
            </a:r>
          </a:p>
        </p:txBody>
      </p:sp>
      <p:graphicFrame>
        <p:nvGraphicFramePr>
          <p:cNvPr id="52" name="Tabela 52">
            <a:extLst>
              <a:ext uri="{FF2B5EF4-FFF2-40B4-BE49-F238E27FC236}">
                <a16:creationId xmlns:a16="http://schemas.microsoft.com/office/drawing/2014/main" id="{8B77AAA0-8848-724E-1BC7-2FCF53D39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862194"/>
              </p:ext>
            </p:extLst>
          </p:nvPr>
        </p:nvGraphicFramePr>
        <p:xfrm>
          <a:off x="298657" y="3489956"/>
          <a:ext cx="17964961" cy="3974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132">
                  <a:extLst>
                    <a:ext uri="{9D8B030D-6E8A-4147-A177-3AD203B41FA5}">
                      <a16:colId xmlns:a16="http://schemas.microsoft.com/office/drawing/2014/main" val="1505019079"/>
                    </a:ext>
                  </a:extLst>
                </a:gridCol>
                <a:gridCol w="1315453">
                  <a:extLst>
                    <a:ext uri="{9D8B030D-6E8A-4147-A177-3AD203B41FA5}">
                      <a16:colId xmlns:a16="http://schemas.microsoft.com/office/drawing/2014/main" val="3649282550"/>
                    </a:ext>
                  </a:extLst>
                </a:gridCol>
                <a:gridCol w="907848">
                  <a:extLst>
                    <a:ext uri="{9D8B030D-6E8A-4147-A177-3AD203B41FA5}">
                      <a16:colId xmlns:a16="http://schemas.microsoft.com/office/drawing/2014/main" val="3985667288"/>
                    </a:ext>
                  </a:extLst>
                </a:gridCol>
                <a:gridCol w="648237">
                  <a:extLst>
                    <a:ext uri="{9D8B030D-6E8A-4147-A177-3AD203B41FA5}">
                      <a16:colId xmlns:a16="http://schemas.microsoft.com/office/drawing/2014/main" val="2445775554"/>
                    </a:ext>
                  </a:extLst>
                </a:gridCol>
                <a:gridCol w="930441">
                  <a:extLst>
                    <a:ext uri="{9D8B030D-6E8A-4147-A177-3AD203B41FA5}">
                      <a16:colId xmlns:a16="http://schemas.microsoft.com/office/drawing/2014/main" val="519846054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3902267621"/>
                    </a:ext>
                  </a:extLst>
                </a:gridCol>
                <a:gridCol w="2759242">
                  <a:extLst>
                    <a:ext uri="{9D8B030D-6E8A-4147-A177-3AD203B41FA5}">
                      <a16:colId xmlns:a16="http://schemas.microsoft.com/office/drawing/2014/main" val="1210032764"/>
                    </a:ext>
                  </a:extLst>
                </a:gridCol>
                <a:gridCol w="898358">
                  <a:extLst>
                    <a:ext uri="{9D8B030D-6E8A-4147-A177-3AD203B41FA5}">
                      <a16:colId xmlns:a16="http://schemas.microsoft.com/office/drawing/2014/main" val="2091610150"/>
                    </a:ext>
                  </a:extLst>
                </a:gridCol>
                <a:gridCol w="1010653">
                  <a:extLst>
                    <a:ext uri="{9D8B030D-6E8A-4147-A177-3AD203B41FA5}">
                      <a16:colId xmlns:a16="http://schemas.microsoft.com/office/drawing/2014/main" val="3210002807"/>
                    </a:ext>
                  </a:extLst>
                </a:gridCol>
                <a:gridCol w="818147">
                  <a:extLst>
                    <a:ext uri="{9D8B030D-6E8A-4147-A177-3AD203B41FA5}">
                      <a16:colId xmlns:a16="http://schemas.microsoft.com/office/drawing/2014/main" val="3426658596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376922817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374492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81938399"/>
                    </a:ext>
                  </a:extLst>
                </a:gridCol>
                <a:gridCol w="1052763">
                  <a:extLst>
                    <a:ext uri="{9D8B030D-6E8A-4147-A177-3AD203B41FA5}">
                      <a16:colId xmlns:a16="http://schemas.microsoft.com/office/drawing/2014/main" val="1391265835"/>
                    </a:ext>
                  </a:extLst>
                </a:gridCol>
                <a:gridCol w="1016668">
                  <a:extLst>
                    <a:ext uri="{9D8B030D-6E8A-4147-A177-3AD203B41FA5}">
                      <a16:colId xmlns:a16="http://schemas.microsoft.com/office/drawing/2014/main" val="2993984748"/>
                    </a:ext>
                  </a:extLst>
                </a:gridCol>
                <a:gridCol w="1435450">
                  <a:extLst>
                    <a:ext uri="{9D8B030D-6E8A-4147-A177-3AD203B41FA5}">
                      <a16:colId xmlns:a16="http://schemas.microsoft.com/office/drawing/2014/main" val="2756226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Categoria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Subcategoria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300" dirty="0"/>
                        <a:t>Prioridade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Qnt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Unidade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Descrição do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Unidade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Regional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Índice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Conclusão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err="1"/>
                        <a:t>Req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CPA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Orçado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099486"/>
                  </a:ext>
                </a:extLst>
              </a:tr>
              <a:tr h="342236">
                <a:tc>
                  <a:txBody>
                    <a:bodyPr/>
                    <a:lstStyle/>
                    <a:p>
                      <a:r>
                        <a:rPr lang="pt-BR" sz="1400" dirty="0"/>
                        <a:t>Informática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Notebook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Urgente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1800,00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22000,00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Notebook Padrão Paula Souza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10/08/2025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Atender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11000,00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149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/>
                        <a:t>Informática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Notebook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2200,00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64000,00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Notebook Padrão Paula Souza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10/08/2024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Atender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64000,00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134239"/>
                  </a:ext>
                </a:extLst>
              </a:tr>
              <a:tr h="265146">
                <a:tc gridSpan="4"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rgbClr val="0070C0"/>
                          </a:solidFill>
                        </a:rPr>
                        <a:t>                  Informática – Notebook                           46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rgbClr val="0070C0"/>
                          </a:solidFill>
                        </a:rPr>
                        <a:t>86000,00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rgbClr val="0070C0"/>
                          </a:solidFill>
                        </a:rPr>
                        <a:t>86000,00</a:t>
                      </a:r>
                    </a:p>
                    <a:p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rgbClr val="0070C0"/>
                          </a:solidFill>
                        </a:rPr>
                        <a:t>Notebook Padrão Paula Souza 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rgbClr val="0070C0"/>
                          </a:solidFill>
                        </a:rPr>
                        <a:t>170.000,00</a:t>
                      </a:r>
                    </a:p>
                    <a:p>
                      <a:endParaRPr lang="pt-BR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rgbClr val="C00000"/>
                          </a:solidFill>
                        </a:rPr>
                        <a:t>150.000,00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81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/>
                        <a:t>Informática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Roteador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Media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400,00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1500,00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Roteador Sem fio 5G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10/05/2023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Não atender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7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/>
                        <a:t>Informática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Roteador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1200,00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64000,00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Roteador Sem fio 2.4G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67%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10/08/2024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Readequar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64000,00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b="1" dirty="0">
                        <a:solidFill>
                          <a:srgbClr val="FF1D1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918555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rgbClr val="0070C0"/>
                          </a:solidFill>
                        </a:rPr>
                        <a:t>Informática - Roteadores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rgbClr val="0070C0"/>
                          </a:solidFill>
                        </a:rPr>
                        <a:t>38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rgbClr val="0070C0"/>
                          </a:solidFill>
                        </a:rPr>
                        <a:t>64.000,00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rgbClr val="C00000"/>
                          </a:solidFill>
                        </a:rPr>
                        <a:t>50.000,00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83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/>
                        <a:t>Informática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Computador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400,00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1500,00</a:t>
                      </a:r>
                    </a:p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Computador Padrão CPS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88%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10/06/2025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Atender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1500,00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159142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accent5"/>
                          </a:solidFill>
                        </a:rPr>
                        <a:t>1.500,00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accent6"/>
                          </a:solidFill>
                        </a:rPr>
                        <a:t>3.000,00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672874"/>
                  </a:ext>
                </a:extLst>
              </a:tr>
              <a:tr h="370840">
                <a:tc gridSpan="11"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1" dirty="0">
                          <a:solidFill>
                            <a:schemeClr val="bg1"/>
                          </a:solidFill>
                        </a:rPr>
                        <a:t>35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b="1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i="1" dirty="0">
                          <a:solidFill>
                            <a:srgbClr val="C00000"/>
                          </a:solidFill>
                        </a:rPr>
                        <a:t>235.500,00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i="1" dirty="0">
                          <a:solidFill>
                            <a:schemeClr val="bg1"/>
                          </a:solidFill>
                        </a:rPr>
                        <a:t>203.000,00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07634"/>
                  </a:ext>
                </a:extLst>
              </a:tr>
            </a:tbl>
          </a:graphicData>
        </a:graphic>
      </p:graphicFrame>
      <p:sp>
        <p:nvSpPr>
          <p:cNvPr id="57" name="Retângulo 56">
            <a:extLst>
              <a:ext uri="{FF2B5EF4-FFF2-40B4-BE49-F238E27FC236}">
                <a16:creationId xmlns:a16="http://schemas.microsoft.com/office/drawing/2014/main" id="{A11285CD-FE27-BF5C-B5E9-2628BF95D3E7}"/>
              </a:ext>
            </a:extLst>
          </p:cNvPr>
          <p:cNvSpPr/>
          <p:nvPr/>
        </p:nvSpPr>
        <p:spPr>
          <a:xfrm>
            <a:off x="10859731" y="2723442"/>
            <a:ext cx="2538825" cy="5906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Possibilidade de Mostrar Apenas o Total dos subitens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FC6E3894-E429-AEC9-0731-FA0707B2FC34}"/>
              </a:ext>
            </a:extLst>
          </p:cNvPr>
          <p:cNvSpPr/>
          <p:nvPr/>
        </p:nvSpPr>
        <p:spPr>
          <a:xfrm>
            <a:off x="194506" y="8179305"/>
            <a:ext cx="3366841" cy="5906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Permitir alterar o valor  unitário, base dos outros cálculos</a:t>
            </a:r>
          </a:p>
        </p:txBody>
      </p: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95B60F99-EED4-47A8-DA60-E80E3D13AB4A}"/>
              </a:ext>
            </a:extLst>
          </p:cNvPr>
          <p:cNvCxnSpPr>
            <a:cxnSpLocks/>
            <a:stCxn id="59" idx="0"/>
          </p:cNvCxnSpPr>
          <p:nvPr/>
        </p:nvCxnSpPr>
        <p:spPr>
          <a:xfrm flipV="1">
            <a:off x="1877927" y="4652211"/>
            <a:ext cx="3191378" cy="352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ângulo Arredondado 62">
            <a:extLst>
              <a:ext uri="{FF2B5EF4-FFF2-40B4-BE49-F238E27FC236}">
                <a16:creationId xmlns:a16="http://schemas.microsoft.com/office/drawing/2014/main" id="{A867022B-A487-506D-7D20-35D137204301}"/>
              </a:ext>
            </a:extLst>
          </p:cNvPr>
          <p:cNvSpPr/>
          <p:nvPr/>
        </p:nvSpPr>
        <p:spPr>
          <a:xfrm>
            <a:off x="1466877" y="2814828"/>
            <a:ext cx="1451065" cy="4000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530" dirty="0"/>
              <a:t>Permanente </a:t>
            </a:r>
          </a:p>
          <a:p>
            <a:pPr algn="r"/>
            <a:r>
              <a:rPr lang="pt-BR" sz="1530" dirty="0"/>
              <a:t>Consumo&gt;</a:t>
            </a:r>
          </a:p>
        </p:txBody>
      </p:sp>
      <p:sp>
        <p:nvSpPr>
          <p:cNvPr id="64" name="Retângulo Arredondado 63">
            <a:extLst>
              <a:ext uri="{FF2B5EF4-FFF2-40B4-BE49-F238E27FC236}">
                <a16:creationId xmlns:a16="http://schemas.microsoft.com/office/drawing/2014/main" id="{478B8D6E-8E97-F6F3-A792-F7473174F30C}"/>
              </a:ext>
            </a:extLst>
          </p:cNvPr>
          <p:cNvSpPr/>
          <p:nvPr/>
        </p:nvSpPr>
        <p:spPr>
          <a:xfrm>
            <a:off x="328308" y="2814828"/>
            <a:ext cx="1326655" cy="40009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30" dirty="0"/>
              <a:t>Finalidade da Compra </a:t>
            </a:r>
          </a:p>
        </p:txBody>
      </p:sp>
      <p:sp>
        <p:nvSpPr>
          <p:cNvPr id="65" name="Retângulo Arredondado 39">
            <a:hlinkClick r:id="" action="ppaction://noaction"/>
            <a:extLst>
              <a:ext uri="{FF2B5EF4-FFF2-40B4-BE49-F238E27FC236}">
                <a16:creationId xmlns:a16="http://schemas.microsoft.com/office/drawing/2014/main" id="{8AA45A4F-7EC5-5637-F23F-441E2BDA7E9F}"/>
              </a:ext>
            </a:extLst>
          </p:cNvPr>
          <p:cNvSpPr/>
          <p:nvPr/>
        </p:nvSpPr>
        <p:spPr>
          <a:xfrm>
            <a:off x="17028386" y="3897376"/>
            <a:ext cx="1032395" cy="264923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Comentários</a:t>
            </a:r>
          </a:p>
        </p:txBody>
      </p:sp>
      <p:sp>
        <p:nvSpPr>
          <p:cNvPr id="67" name="Retângulo Arredondado 39">
            <a:hlinkClick r:id="" action="ppaction://noaction"/>
            <a:extLst>
              <a:ext uri="{FF2B5EF4-FFF2-40B4-BE49-F238E27FC236}">
                <a16:creationId xmlns:a16="http://schemas.microsoft.com/office/drawing/2014/main" id="{C0679780-90AB-8429-AA6C-91A7EF8FA824}"/>
              </a:ext>
            </a:extLst>
          </p:cNvPr>
          <p:cNvSpPr/>
          <p:nvPr/>
        </p:nvSpPr>
        <p:spPr>
          <a:xfrm>
            <a:off x="17028386" y="4254832"/>
            <a:ext cx="1032395" cy="26492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highlight>
                  <a:srgbClr val="C0C0C0"/>
                </a:highlight>
              </a:rPr>
              <a:t>Comentários</a:t>
            </a:r>
          </a:p>
        </p:txBody>
      </p:sp>
      <p:sp>
        <p:nvSpPr>
          <p:cNvPr id="68" name="Retângulo Arredondado 39">
            <a:hlinkClick r:id="" action="ppaction://noaction"/>
            <a:extLst>
              <a:ext uri="{FF2B5EF4-FFF2-40B4-BE49-F238E27FC236}">
                <a16:creationId xmlns:a16="http://schemas.microsoft.com/office/drawing/2014/main" id="{51F8715B-3859-A2BF-DC19-9E2F7E3B0D0E}"/>
              </a:ext>
            </a:extLst>
          </p:cNvPr>
          <p:cNvSpPr/>
          <p:nvPr/>
        </p:nvSpPr>
        <p:spPr>
          <a:xfrm>
            <a:off x="17028386" y="5159336"/>
            <a:ext cx="1032395" cy="264923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Comentários</a:t>
            </a:r>
          </a:p>
        </p:txBody>
      </p:sp>
      <p:sp>
        <p:nvSpPr>
          <p:cNvPr id="69" name="Retângulo Arredondado 39">
            <a:hlinkClick r:id="" action="ppaction://noaction"/>
            <a:extLst>
              <a:ext uri="{FF2B5EF4-FFF2-40B4-BE49-F238E27FC236}">
                <a16:creationId xmlns:a16="http://schemas.microsoft.com/office/drawing/2014/main" id="{55975407-7B1B-0E3D-590E-99064FC504FD}"/>
              </a:ext>
            </a:extLst>
          </p:cNvPr>
          <p:cNvSpPr/>
          <p:nvPr/>
        </p:nvSpPr>
        <p:spPr>
          <a:xfrm>
            <a:off x="17028386" y="5516792"/>
            <a:ext cx="1032395" cy="26492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highlight>
                  <a:srgbClr val="C0C0C0"/>
                </a:highlight>
              </a:rPr>
              <a:t>Comentários</a:t>
            </a:r>
          </a:p>
        </p:txBody>
      </p:sp>
      <p:sp>
        <p:nvSpPr>
          <p:cNvPr id="70" name="Retângulo Arredondado 39">
            <a:hlinkClick r:id="" action="ppaction://noaction"/>
            <a:extLst>
              <a:ext uri="{FF2B5EF4-FFF2-40B4-BE49-F238E27FC236}">
                <a16:creationId xmlns:a16="http://schemas.microsoft.com/office/drawing/2014/main" id="{3C9C73AC-0929-E0CD-D79C-58DB05FB4D74}"/>
              </a:ext>
            </a:extLst>
          </p:cNvPr>
          <p:cNvSpPr/>
          <p:nvPr/>
        </p:nvSpPr>
        <p:spPr>
          <a:xfrm>
            <a:off x="17028385" y="6792221"/>
            <a:ext cx="1032395" cy="26492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highlight>
                  <a:srgbClr val="C0C0C0"/>
                </a:highlight>
              </a:rPr>
              <a:t>Comentários</a:t>
            </a:r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89BB960D-7A44-2658-A6BD-406AABC7DBF1}"/>
              </a:ext>
            </a:extLst>
          </p:cNvPr>
          <p:cNvSpPr/>
          <p:nvPr/>
        </p:nvSpPr>
        <p:spPr>
          <a:xfrm>
            <a:off x="14330361" y="8179304"/>
            <a:ext cx="3366841" cy="5906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Vermelho esperando resposta</a:t>
            </a:r>
          </a:p>
        </p:txBody>
      </p: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BF664178-86CE-9563-17C0-B8B99889D07F}"/>
              </a:ext>
            </a:extLst>
          </p:cNvPr>
          <p:cNvCxnSpPr>
            <a:stCxn id="72" idx="0"/>
            <a:endCxn id="68" idx="1"/>
          </p:cNvCxnSpPr>
          <p:nvPr/>
        </p:nvCxnSpPr>
        <p:spPr>
          <a:xfrm flipV="1">
            <a:off x="16013782" y="5291798"/>
            <a:ext cx="1014604" cy="288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ângulo Arredondado 39">
            <a:hlinkClick r:id="" action="ppaction://noaction"/>
            <a:extLst>
              <a:ext uri="{FF2B5EF4-FFF2-40B4-BE49-F238E27FC236}">
                <a16:creationId xmlns:a16="http://schemas.microsoft.com/office/drawing/2014/main" id="{9D1FD05A-4D85-6053-8855-A99990280E11}"/>
              </a:ext>
            </a:extLst>
          </p:cNvPr>
          <p:cNvSpPr/>
          <p:nvPr/>
        </p:nvSpPr>
        <p:spPr>
          <a:xfrm>
            <a:off x="16197367" y="2790321"/>
            <a:ext cx="1967565" cy="371696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30" dirty="0"/>
              <a:t>Finalizar Processo</a:t>
            </a:r>
          </a:p>
        </p:txBody>
      </p:sp>
      <p:sp>
        <p:nvSpPr>
          <p:cNvPr id="78" name="Retângulo Arredondado 39">
            <a:hlinkClick r:id="" action="ppaction://noaction"/>
            <a:extLst>
              <a:ext uri="{FF2B5EF4-FFF2-40B4-BE49-F238E27FC236}">
                <a16:creationId xmlns:a16="http://schemas.microsoft.com/office/drawing/2014/main" id="{D9B70AFE-D550-40C4-B62F-9ACD58BD3D37}"/>
              </a:ext>
            </a:extLst>
          </p:cNvPr>
          <p:cNvSpPr/>
          <p:nvPr/>
        </p:nvSpPr>
        <p:spPr>
          <a:xfrm>
            <a:off x="14049875" y="2833231"/>
            <a:ext cx="1967565" cy="371696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30" dirty="0"/>
              <a:t>Exportar Excel</a:t>
            </a:r>
          </a:p>
        </p:txBody>
      </p:sp>
    </p:spTree>
    <p:extLst>
      <p:ext uri="{BB962C8B-B14F-4D97-AF65-F5344CB8AC3E}">
        <p14:creationId xmlns:p14="http://schemas.microsoft.com/office/powerpoint/2010/main" val="2559206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8DB849C-3232-48F2-B3E6-CF7304A31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85" y="2063578"/>
            <a:ext cx="18078450" cy="6963238"/>
          </a:xfrm>
          <a:prstGeom prst="rect">
            <a:avLst/>
          </a:prstGeom>
        </p:spPr>
      </p:pic>
      <p:sp>
        <p:nvSpPr>
          <p:cNvPr id="12" name="Retângulo Arredondado 39">
            <a:hlinkClick r:id="rId4" action="ppaction://hlinksldjump"/>
            <a:extLst>
              <a:ext uri="{FF2B5EF4-FFF2-40B4-BE49-F238E27FC236}">
                <a16:creationId xmlns:a16="http://schemas.microsoft.com/office/drawing/2014/main" id="{266CC3E4-40F7-4F02-9C8C-247F31E2DF0B}"/>
              </a:ext>
            </a:extLst>
          </p:cNvPr>
          <p:cNvSpPr/>
          <p:nvPr/>
        </p:nvSpPr>
        <p:spPr>
          <a:xfrm>
            <a:off x="13693140" y="7920306"/>
            <a:ext cx="4389120" cy="892223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30" dirty="0"/>
              <a:t>Cadastro Condutores Veículos </a:t>
            </a:r>
          </a:p>
        </p:txBody>
      </p:sp>
    </p:spTree>
    <p:extLst>
      <p:ext uri="{BB962C8B-B14F-4D97-AF65-F5344CB8AC3E}">
        <p14:creationId xmlns:p14="http://schemas.microsoft.com/office/powerpoint/2010/main" val="3283764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57" y="327594"/>
            <a:ext cx="18030934" cy="548711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192" y="-655023"/>
            <a:ext cx="18349783" cy="137651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15832448-F8EA-4100-A3A4-48081AE5B75A}"/>
              </a:ext>
            </a:extLst>
          </p:cNvPr>
          <p:cNvSpPr txBox="1"/>
          <p:nvPr/>
        </p:nvSpPr>
        <p:spPr>
          <a:xfrm>
            <a:off x="238154" y="1812129"/>
            <a:ext cx="18030934" cy="1140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2F99A39-5D56-4FF9-B958-65BCE5AAEEE6}"/>
              </a:ext>
            </a:extLst>
          </p:cNvPr>
          <p:cNvSpPr/>
          <p:nvPr/>
        </p:nvSpPr>
        <p:spPr>
          <a:xfrm>
            <a:off x="6195304" y="7980"/>
            <a:ext cx="5028585" cy="59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Tela da Comissão do PCA </a:t>
            </a:r>
          </a:p>
          <a:p>
            <a:pPr algn="ctr"/>
            <a:r>
              <a:rPr lang="pt-BR" sz="1600" dirty="0"/>
              <a:t>Ver todas os itens independente de Coordenadoria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210D832-9028-F949-1A51-42C74874C0AE}"/>
              </a:ext>
            </a:extLst>
          </p:cNvPr>
          <p:cNvSpPr/>
          <p:nvPr/>
        </p:nvSpPr>
        <p:spPr>
          <a:xfrm>
            <a:off x="154593" y="1436108"/>
            <a:ext cx="18069111" cy="12167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2" name="Retângulo Arredondado 41"/>
          <p:cNvSpPr/>
          <p:nvPr/>
        </p:nvSpPr>
        <p:spPr>
          <a:xfrm>
            <a:off x="3117908" y="1465840"/>
            <a:ext cx="819396" cy="3018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530" dirty="0"/>
              <a:t>....</a:t>
            </a:r>
          </a:p>
        </p:txBody>
      </p:sp>
      <p:sp>
        <p:nvSpPr>
          <p:cNvPr id="43" name="Retângulo Arredondado 42"/>
          <p:cNvSpPr/>
          <p:nvPr/>
        </p:nvSpPr>
        <p:spPr>
          <a:xfrm>
            <a:off x="2096243" y="1471800"/>
            <a:ext cx="1326655" cy="29771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30" dirty="0"/>
              <a:t>Data Inicial</a:t>
            </a:r>
          </a:p>
        </p:txBody>
      </p:sp>
      <p:sp>
        <p:nvSpPr>
          <p:cNvPr id="15" name="Retângulo Arredondado 14">
            <a:extLst>
              <a:ext uri="{FF2B5EF4-FFF2-40B4-BE49-F238E27FC236}">
                <a16:creationId xmlns:a16="http://schemas.microsoft.com/office/drawing/2014/main" id="{BB58BCD5-5B77-4CB5-9E1C-08018E99B523}"/>
              </a:ext>
            </a:extLst>
          </p:cNvPr>
          <p:cNvSpPr/>
          <p:nvPr/>
        </p:nvSpPr>
        <p:spPr>
          <a:xfrm>
            <a:off x="4618305" y="1520281"/>
            <a:ext cx="1378586" cy="2940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530" dirty="0"/>
              <a:t>....</a:t>
            </a:r>
          </a:p>
        </p:txBody>
      </p:sp>
      <p:sp>
        <p:nvSpPr>
          <p:cNvPr id="16" name="Retângulo Arredondado 15">
            <a:extLst>
              <a:ext uri="{FF2B5EF4-FFF2-40B4-BE49-F238E27FC236}">
                <a16:creationId xmlns:a16="http://schemas.microsoft.com/office/drawing/2014/main" id="{8788C13D-2066-BE5A-CAA2-C8ED3EF18C69}"/>
              </a:ext>
            </a:extLst>
          </p:cNvPr>
          <p:cNvSpPr/>
          <p:nvPr/>
        </p:nvSpPr>
        <p:spPr>
          <a:xfrm>
            <a:off x="4040494" y="1482660"/>
            <a:ext cx="1326655" cy="29771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30" dirty="0"/>
              <a:t>Data Final</a:t>
            </a:r>
          </a:p>
        </p:txBody>
      </p:sp>
      <p:sp>
        <p:nvSpPr>
          <p:cNvPr id="24" name="Retângulo Arredondado 23">
            <a:extLst>
              <a:ext uri="{FF2B5EF4-FFF2-40B4-BE49-F238E27FC236}">
                <a16:creationId xmlns:a16="http://schemas.microsoft.com/office/drawing/2014/main" id="{601A90B7-42F6-0CBC-7726-E8EBF82EAC56}"/>
              </a:ext>
            </a:extLst>
          </p:cNvPr>
          <p:cNvSpPr/>
          <p:nvPr/>
        </p:nvSpPr>
        <p:spPr>
          <a:xfrm>
            <a:off x="6556219" y="1540207"/>
            <a:ext cx="1378586" cy="2940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530" dirty="0"/>
              <a:t>&gt;</a:t>
            </a:r>
          </a:p>
        </p:txBody>
      </p:sp>
      <p:sp>
        <p:nvSpPr>
          <p:cNvPr id="25" name="Retângulo Arredondado 24">
            <a:extLst>
              <a:ext uri="{FF2B5EF4-FFF2-40B4-BE49-F238E27FC236}">
                <a16:creationId xmlns:a16="http://schemas.microsoft.com/office/drawing/2014/main" id="{90E6826C-F47E-708A-28FA-9BDE929B3B60}"/>
              </a:ext>
            </a:extLst>
          </p:cNvPr>
          <p:cNvSpPr/>
          <p:nvPr/>
        </p:nvSpPr>
        <p:spPr>
          <a:xfrm>
            <a:off x="6069387" y="1531284"/>
            <a:ext cx="1182097" cy="29401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30" dirty="0"/>
              <a:t>Prioridade</a:t>
            </a:r>
          </a:p>
        </p:txBody>
      </p:sp>
      <p:sp>
        <p:nvSpPr>
          <p:cNvPr id="19" name="Retângulo Arredondado 39">
            <a:hlinkClick r:id="" action="ppaction://noaction"/>
            <a:extLst>
              <a:ext uri="{FF2B5EF4-FFF2-40B4-BE49-F238E27FC236}">
                <a16:creationId xmlns:a16="http://schemas.microsoft.com/office/drawing/2014/main" id="{6EB110AF-EEF2-419F-B8CB-7C4FF35584D6}"/>
              </a:ext>
            </a:extLst>
          </p:cNvPr>
          <p:cNvSpPr/>
          <p:nvPr/>
        </p:nvSpPr>
        <p:spPr>
          <a:xfrm>
            <a:off x="16836523" y="408207"/>
            <a:ext cx="1178153" cy="387484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30" dirty="0"/>
              <a:t>Orçamento</a:t>
            </a:r>
          </a:p>
        </p:txBody>
      </p:sp>
      <p:sp>
        <p:nvSpPr>
          <p:cNvPr id="32" name="Retângulo Arredondado 31">
            <a:extLst>
              <a:ext uri="{FF2B5EF4-FFF2-40B4-BE49-F238E27FC236}">
                <a16:creationId xmlns:a16="http://schemas.microsoft.com/office/drawing/2014/main" id="{AF96D2F0-B442-7009-7471-1B6160C9DC32}"/>
              </a:ext>
            </a:extLst>
          </p:cNvPr>
          <p:cNvSpPr/>
          <p:nvPr/>
        </p:nvSpPr>
        <p:spPr>
          <a:xfrm>
            <a:off x="8634237" y="1537363"/>
            <a:ext cx="1378586" cy="2940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530" dirty="0"/>
              <a:t>&gt;</a:t>
            </a:r>
          </a:p>
        </p:txBody>
      </p:sp>
      <p:sp>
        <p:nvSpPr>
          <p:cNvPr id="35" name="Retângulo Arredondado 34">
            <a:extLst>
              <a:ext uri="{FF2B5EF4-FFF2-40B4-BE49-F238E27FC236}">
                <a16:creationId xmlns:a16="http://schemas.microsoft.com/office/drawing/2014/main" id="{0DDAAB2C-F6B1-7EC7-B04C-CD3A94CCB275}"/>
              </a:ext>
            </a:extLst>
          </p:cNvPr>
          <p:cNvSpPr/>
          <p:nvPr/>
        </p:nvSpPr>
        <p:spPr>
          <a:xfrm>
            <a:off x="8018366" y="1527748"/>
            <a:ext cx="1305800" cy="32677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Categoria Gov.br</a:t>
            </a:r>
          </a:p>
        </p:txBody>
      </p:sp>
      <p:sp>
        <p:nvSpPr>
          <p:cNvPr id="36" name="Retângulo Arredondado 35">
            <a:extLst>
              <a:ext uri="{FF2B5EF4-FFF2-40B4-BE49-F238E27FC236}">
                <a16:creationId xmlns:a16="http://schemas.microsoft.com/office/drawing/2014/main" id="{E0D566CA-63B9-FF83-75C0-DDB2E62BC68E}"/>
              </a:ext>
            </a:extLst>
          </p:cNvPr>
          <p:cNvSpPr/>
          <p:nvPr/>
        </p:nvSpPr>
        <p:spPr>
          <a:xfrm>
            <a:off x="10650646" y="1527739"/>
            <a:ext cx="1378586" cy="2940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530" dirty="0"/>
              <a:t>&gt;</a:t>
            </a:r>
          </a:p>
        </p:txBody>
      </p:sp>
      <p:sp>
        <p:nvSpPr>
          <p:cNvPr id="37" name="Retângulo Arredondado 36">
            <a:extLst>
              <a:ext uri="{FF2B5EF4-FFF2-40B4-BE49-F238E27FC236}">
                <a16:creationId xmlns:a16="http://schemas.microsoft.com/office/drawing/2014/main" id="{6A3778B4-2C72-934F-110E-6D8C6DF1F123}"/>
              </a:ext>
            </a:extLst>
          </p:cNvPr>
          <p:cNvSpPr/>
          <p:nvPr/>
        </p:nvSpPr>
        <p:spPr>
          <a:xfrm>
            <a:off x="10153919" y="1529811"/>
            <a:ext cx="1326655" cy="29771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Sub Categoria gov.br</a:t>
            </a:r>
          </a:p>
        </p:txBody>
      </p:sp>
      <p:sp>
        <p:nvSpPr>
          <p:cNvPr id="39" name="Retângulo Arredondado 38">
            <a:extLst>
              <a:ext uri="{FF2B5EF4-FFF2-40B4-BE49-F238E27FC236}">
                <a16:creationId xmlns:a16="http://schemas.microsoft.com/office/drawing/2014/main" id="{CDD5709B-C684-3AC5-7119-06DC8277D150}"/>
              </a:ext>
            </a:extLst>
          </p:cNvPr>
          <p:cNvSpPr/>
          <p:nvPr/>
        </p:nvSpPr>
        <p:spPr>
          <a:xfrm>
            <a:off x="573247" y="1467921"/>
            <a:ext cx="1187452" cy="3229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530" dirty="0"/>
              <a:t>01/2024</a:t>
            </a:r>
          </a:p>
        </p:txBody>
      </p:sp>
      <p:sp>
        <p:nvSpPr>
          <p:cNvPr id="40" name="Retângulo Arredondado 39">
            <a:extLst>
              <a:ext uri="{FF2B5EF4-FFF2-40B4-BE49-F238E27FC236}">
                <a16:creationId xmlns:a16="http://schemas.microsoft.com/office/drawing/2014/main" id="{A25668BB-3A7E-B9C0-779B-227EF66D465F}"/>
              </a:ext>
            </a:extLst>
          </p:cNvPr>
          <p:cNvSpPr/>
          <p:nvPr/>
        </p:nvSpPr>
        <p:spPr>
          <a:xfrm>
            <a:off x="254784" y="1468094"/>
            <a:ext cx="692976" cy="33034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30" dirty="0"/>
              <a:t>PCA</a:t>
            </a:r>
          </a:p>
        </p:txBody>
      </p:sp>
      <p:sp>
        <p:nvSpPr>
          <p:cNvPr id="44" name="Mais 43">
            <a:extLst>
              <a:ext uri="{FF2B5EF4-FFF2-40B4-BE49-F238E27FC236}">
                <a16:creationId xmlns:a16="http://schemas.microsoft.com/office/drawing/2014/main" id="{F86FCA47-C652-E6B1-39E7-6752BEC78240}"/>
              </a:ext>
            </a:extLst>
          </p:cNvPr>
          <p:cNvSpPr/>
          <p:nvPr/>
        </p:nvSpPr>
        <p:spPr>
          <a:xfrm>
            <a:off x="1774780" y="1438150"/>
            <a:ext cx="287180" cy="3267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9" name="Retângulo Arredondado 48">
            <a:extLst>
              <a:ext uri="{FF2B5EF4-FFF2-40B4-BE49-F238E27FC236}">
                <a16:creationId xmlns:a16="http://schemas.microsoft.com/office/drawing/2014/main" id="{5EFD8974-C3CA-B4F0-B4FF-2141CE4CA78A}"/>
              </a:ext>
            </a:extLst>
          </p:cNvPr>
          <p:cNvSpPr/>
          <p:nvPr/>
        </p:nvSpPr>
        <p:spPr>
          <a:xfrm>
            <a:off x="2862800" y="1992639"/>
            <a:ext cx="6665009" cy="3378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 sz="1530" dirty="0"/>
          </a:p>
        </p:txBody>
      </p:sp>
      <p:sp>
        <p:nvSpPr>
          <p:cNvPr id="50" name="Retângulo Arredondado 49">
            <a:extLst>
              <a:ext uri="{FF2B5EF4-FFF2-40B4-BE49-F238E27FC236}">
                <a16:creationId xmlns:a16="http://schemas.microsoft.com/office/drawing/2014/main" id="{0E8ECD54-F374-51BC-FD06-CDA1258C765F}"/>
              </a:ext>
            </a:extLst>
          </p:cNvPr>
          <p:cNvSpPr/>
          <p:nvPr/>
        </p:nvSpPr>
        <p:spPr>
          <a:xfrm>
            <a:off x="2773497" y="1982770"/>
            <a:ext cx="1326655" cy="33034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30" dirty="0"/>
              <a:t>Busca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0A11F900-0F42-32AF-202D-781C7DC09EBE}"/>
              </a:ext>
            </a:extLst>
          </p:cNvPr>
          <p:cNvSpPr/>
          <p:nvPr/>
        </p:nvSpPr>
        <p:spPr>
          <a:xfrm>
            <a:off x="7354793" y="7970610"/>
            <a:ext cx="4343721" cy="394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Se couber tudo na mesma linha seria melhor</a:t>
            </a:r>
          </a:p>
        </p:txBody>
      </p:sp>
      <p:graphicFrame>
        <p:nvGraphicFramePr>
          <p:cNvPr id="52" name="Tabela 52">
            <a:extLst>
              <a:ext uri="{FF2B5EF4-FFF2-40B4-BE49-F238E27FC236}">
                <a16:creationId xmlns:a16="http://schemas.microsoft.com/office/drawing/2014/main" id="{8B77AAA0-8848-724E-1BC7-2FCF53D3938B}"/>
              </a:ext>
            </a:extLst>
          </p:cNvPr>
          <p:cNvGraphicFramePr>
            <a:graphicFrameLocks noGrp="1"/>
          </p:cNvGraphicFramePr>
          <p:nvPr/>
        </p:nvGraphicFramePr>
        <p:xfrm>
          <a:off x="81101" y="3292169"/>
          <a:ext cx="18114498" cy="552094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1205">
                  <a:extLst>
                    <a:ext uri="{9D8B030D-6E8A-4147-A177-3AD203B41FA5}">
                      <a16:colId xmlns:a16="http://schemas.microsoft.com/office/drawing/2014/main" val="1709755112"/>
                    </a:ext>
                  </a:extLst>
                </a:gridCol>
                <a:gridCol w="961205">
                  <a:extLst>
                    <a:ext uri="{9D8B030D-6E8A-4147-A177-3AD203B41FA5}">
                      <a16:colId xmlns:a16="http://schemas.microsoft.com/office/drawing/2014/main" val="1505019079"/>
                    </a:ext>
                  </a:extLst>
                </a:gridCol>
                <a:gridCol w="1144045">
                  <a:extLst>
                    <a:ext uri="{9D8B030D-6E8A-4147-A177-3AD203B41FA5}">
                      <a16:colId xmlns:a16="http://schemas.microsoft.com/office/drawing/2014/main" val="3649282550"/>
                    </a:ext>
                  </a:extLst>
                </a:gridCol>
                <a:gridCol w="789553">
                  <a:extLst>
                    <a:ext uri="{9D8B030D-6E8A-4147-A177-3AD203B41FA5}">
                      <a16:colId xmlns:a16="http://schemas.microsoft.com/office/drawing/2014/main" val="3985667288"/>
                    </a:ext>
                  </a:extLst>
                </a:gridCol>
                <a:gridCol w="195952">
                  <a:extLst>
                    <a:ext uri="{9D8B030D-6E8A-4147-A177-3AD203B41FA5}">
                      <a16:colId xmlns:a16="http://schemas.microsoft.com/office/drawing/2014/main" val="2445775554"/>
                    </a:ext>
                  </a:extLst>
                </a:gridCol>
                <a:gridCol w="772347">
                  <a:extLst>
                    <a:ext uri="{9D8B030D-6E8A-4147-A177-3AD203B41FA5}">
                      <a16:colId xmlns:a16="http://schemas.microsoft.com/office/drawing/2014/main" val="4291161106"/>
                    </a:ext>
                  </a:extLst>
                </a:gridCol>
                <a:gridCol w="1152756">
                  <a:extLst>
                    <a:ext uri="{9D8B030D-6E8A-4147-A177-3AD203B41FA5}">
                      <a16:colId xmlns:a16="http://schemas.microsoft.com/office/drawing/2014/main" val="519846054"/>
                    </a:ext>
                  </a:extLst>
                </a:gridCol>
                <a:gridCol w="610962">
                  <a:extLst>
                    <a:ext uri="{9D8B030D-6E8A-4147-A177-3AD203B41FA5}">
                      <a16:colId xmlns:a16="http://schemas.microsoft.com/office/drawing/2014/main" val="3463781605"/>
                    </a:ext>
                  </a:extLst>
                </a:gridCol>
                <a:gridCol w="657069">
                  <a:extLst>
                    <a:ext uri="{9D8B030D-6E8A-4147-A177-3AD203B41FA5}">
                      <a16:colId xmlns:a16="http://schemas.microsoft.com/office/drawing/2014/main" val="2432099814"/>
                    </a:ext>
                  </a:extLst>
                </a:gridCol>
                <a:gridCol w="844143">
                  <a:extLst>
                    <a:ext uri="{9D8B030D-6E8A-4147-A177-3AD203B41FA5}">
                      <a16:colId xmlns:a16="http://schemas.microsoft.com/office/drawing/2014/main" val="3902267621"/>
                    </a:ext>
                  </a:extLst>
                </a:gridCol>
                <a:gridCol w="1774036">
                  <a:extLst>
                    <a:ext uri="{9D8B030D-6E8A-4147-A177-3AD203B41FA5}">
                      <a16:colId xmlns:a16="http://schemas.microsoft.com/office/drawing/2014/main" val="1210032764"/>
                    </a:ext>
                  </a:extLst>
                </a:gridCol>
                <a:gridCol w="1017511">
                  <a:extLst>
                    <a:ext uri="{9D8B030D-6E8A-4147-A177-3AD203B41FA5}">
                      <a16:colId xmlns:a16="http://schemas.microsoft.com/office/drawing/2014/main" val="2091610150"/>
                    </a:ext>
                  </a:extLst>
                </a:gridCol>
                <a:gridCol w="878960">
                  <a:extLst>
                    <a:ext uri="{9D8B030D-6E8A-4147-A177-3AD203B41FA5}">
                      <a16:colId xmlns:a16="http://schemas.microsoft.com/office/drawing/2014/main" val="3210002807"/>
                    </a:ext>
                  </a:extLst>
                </a:gridCol>
                <a:gridCol w="974945">
                  <a:extLst>
                    <a:ext uri="{9D8B030D-6E8A-4147-A177-3AD203B41FA5}">
                      <a16:colId xmlns:a16="http://schemas.microsoft.com/office/drawing/2014/main" val="3426658596"/>
                    </a:ext>
                  </a:extLst>
                </a:gridCol>
                <a:gridCol w="1002082">
                  <a:extLst>
                    <a:ext uri="{9D8B030D-6E8A-4147-A177-3AD203B41FA5}">
                      <a16:colId xmlns:a16="http://schemas.microsoft.com/office/drawing/2014/main" val="3769228177"/>
                    </a:ext>
                  </a:extLst>
                </a:gridCol>
                <a:gridCol w="951978">
                  <a:extLst>
                    <a:ext uri="{9D8B030D-6E8A-4147-A177-3AD203B41FA5}">
                      <a16:colId xmlns:a16="http://schemas.microsoft.com/office/drawing/2014/main" val="937449265"/>
                    </a:ext>
                  </a:extLst>
                </a:gridCol>
                <a:gridCol w="851770">
                  <a:extLst>
                    <a:ext uri="{9D8B030D-6E8A-4147-A177-3AD203B41FA5}">
                      <a16:colId xmlns:a16="http://schemas.microsoft.com/office/drawing/2014/main" val="3381938399"/>
                    </a:ext>
                  </a:extLst>
                </a:gridCol>
                <a:gridCol w="1150731">
                  <a:extLst>
                    <a:ext uri="{9D8B030D-6E8A-4147-A177-3AD203B41FA5}">
                      <a16:colId xmlns:a16="http://schemas.microsoft.com/office/drawing/2014/main" val="1391265835"/>
                    </a:ext>
                  </a:extLst>
                </a:gridCol>
                <a:gridCol w="1014608">
                  <a:extLst>
                    <a:ext uri="{9D8B030D-6E8A-4147-A177-3AD203B41FA5}">
                      <a16:colId xmlns:a16="http://schemas.microsoft.com/office/drawing/2014/main" val="2993984748"/>
                    </a:ext>
                  </a:extLst>
                </a:gridCol>
                <a:gridCol w="408640">
                  <a:extLst>
                    <a:ext uri="{9D8B030D-6E8A-4147-A177-3AD203B41FA5}">
                      <a16:colId xmlns:a16="http://schemas.microsoft.com/office/drawing/2014/main" val="2756226065"/>
                    </a:ext>
                  </a:extLst>
                </a:gridCol>
              </a:tblGrid>
              <a:tr h="437773">
                <a:tc>
                  <a:txBody>
                    <a:bodyPr/>
                    <a:lstStyle/>
                    <a:p>
                      <a:r>
                        <a:rPr lang="pt-BR" sz="1200" dirty="0"/>
                        <a:t>Detalhar </a:t>
                      </a:r>
                    </a:p>
                    <a:p>
                      <a:r>
                        <a:rPr lang="pt-BR" sz="1200" dirty="0"/>
                        <a:t>Itens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Categoria</a:t>
                      </a:r>
                    </a:p>
                    <a:p>
                      <a:r>
                        <a:rPr lang="pt-BR" sz="1200" dirty="0"/>
                        <a:t>gov.br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Subcategoria gov.br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pt-BR" sz="1200" dirty="0"/>
                        <a:t>Prioridade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pt-BR" sz="1600" dirty="0"/>
                        <a:t>Qual o Destino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Qual o Destino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Área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QTD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Valor</a:t>
                      </a:r>
                    </a:p>
                    <a:p>
                      <a:r>
                        <a:rPr lang="pt-BR" sz="1200" dirty="0"/>
                        <a:t>Unit.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Valor</a:t>
                      </a:r>
                    </a:p>
                    <a:p>
                      <a:r>
                        <a:rPr lang="pt-BR" sz="1200" dirty="0"/>
                        <a:t>Total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Descrição do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Unidade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Regional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Período de Conclusão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Requisitante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Orçado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099486"/>
                  </a:ext>
                </a:extLst>
              </a:tr>
              <a:tr h="437773"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Categoria gov.br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Sub categoria gov.br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Alta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pt-BR" sz="1400" dirty="0"/>
                        <a:t>Laboratório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Laboratório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Agropecuária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22000,00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Balança com capacidade de 15 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Março a Junho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Atender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11000,00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149049"/>
                  </a:ext>
                </a:extLst>
              </a:tr>
              <a:tr h="437773"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Categoria gov.br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Sub categoria gov.br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Média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pt-BR" sz="1400" dirty="0"/>
                        <a:t>Laboratório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Laboratório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Agropecuária</a:t>
                      </a:r>
                    </a:p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Balança com capacidade de 15 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Agosto a Novembro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Atender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64000,00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134239"/>
                  </a:ext>
                </a:extLst>
              </a:tr>
              <a:tr h="437773">
                <a:tc>
                  <a:txBody>
                    <a:bodyPr/>
                    <a:lstStyle/>
                    <a:p>
                      <a:pPr algn="ctr"/>
                      <a:endParaRPr lang="pt-BR" sz="12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rgbClr val="0070C0"/>
                          </a:solidFill>
                        </a:rPr>
                        <a:t>Categoria gov.br – </a:t>
                      </a:r>
                      <a:r>
                        <a:rPr lang="pt-BR" sz="1200" b="1" dirty="0" err="1">
                          <a:solidFill>
                            <a:srgbClr val="0070C0"/>
                          </a:solidFill>
                        </a:rPr>
                        <a:t>subcat</a:t>
                      </a:r>
                      <a:r>
                        <a:rPr lang="pt-BR" sz="1200" b="1" dirty="0">
                          <a:solidFill>
                            <a:srgbClr val="0070C0"/>
                          </a:solidFill>
                        </a:rPr>
                        <a:t>. gov.br                         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solidFill>
                            <a:srgbClr val="0070C0"/>
                          </a:solidFill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2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solidFill>
                            <a:srgbClr val="0070C0"/>
                          </a:solidFill>
                        </a:rPr>
                        <a:t>22000,00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Balança com capacidade de 15 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solidFill>
                            <a:srgbClr val="0070C0"/>
                          </a:solidFill>
                        </a:rPr>
                        <a:t>170.000,00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rgbClr val="C00000"/>
                          </a:solidFill>
                        </a:rPr>
                        <a:t>150.000,00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81164"/>
                  </a:ext>
                </a:extLst>
              </a:tr>
              <a:tr h="437773"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Categoria gov.br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78317"/>
                  </a:ext>
                </a:extLst>
              </a:tr>
              <a:tr h="496143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Categoria gov.br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rgbClr val="FF1D1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918555"/>
                  </a:ext>
                </a:extLst>
              </a:tr>
              <a:tr h="329568"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83500"/>
                  </a:ext>
                </a:extLst>
              </a:tr>
              <a:tr h="496143"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Categoria gov.br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159142"/>
                  </a:ext>
                </a:extLst>
              </a:tr>
              <a:tr h="839721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b="1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672874"/>
                  </a:ext>
                </a:extLst>
              </a:tr>
              <a:tr h="1029334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 gridSpan="14"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1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b="1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rgbClr val="C00000"/>
                          </a:solidFill>
                        </a:rPr>
                        <a:t>235.500,00</a:t>
                      </a:r>
                      <a:endParaRPr lang="pt-BR" sz="1400" b="1" i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bg1"/>
                          </a:solidFill>
                        </a:rPr>
                        <a:t>203.000,00</a:t>
                      </a:r>
                      <a:endParaRPr lang="pt-BR" sz="1400" b="1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07634"/>
                  </a:ext>
                </a:extLst>
              </a:tr>
            </a:tbl>
          </a:graphicData>
        </a:graphic>
      </p:graphicFrame>
      <p:sp>
        <p:nvSpPr>
          <p:cNvPr id="57" name="Retângulo 56">
            <a:extLst>
              <a:ext uri="{FF2B5EF4-FFF2-40B4-BE49-F238E27FC236}">
                <a16:creationId xmlns:a16="http://schemas.microsoft.com/office/drawing/2014/main" id="{A11285CD-FE27-BF5C-B5E9-2628BF95D3E7}"/>
              </a:ext>
            </a:extLst>
          </p:cNvPr>
          <p:cNvSpPr/>
          <p:nvPr/>
        </p:nvSpPr>
        <p:spPr>
          <a:xfrm>
            <a:off x="8357381" y="6879068"/>
            <a:ext cx="2538825" cy="5906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Possibilidade de Mostrar Apenas o Total dos subitens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FC6E3894-E429-AEC9-0731-FA0707B2FC34}"/>
              </a:ext>
            </a:extLst>
          </p:cNvPr>
          <p:cNvSpPr/>
          <p:nvPr/>
        </p:nvSpPr>
        <p:spPr>
          <a:xfrm>
            <a:off x="2000467" y="7561388"/>
            <a:ext cx="3366841" cy="9491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Opção para o usuário detalhar os itens que estiverem nos filtros! Quando detalhar os códigos das Unidades deverão aparecer</a:t>
            </a:r>
          </a:p>
        </p:txBody>
      </p:sp>
      <p:sp>
        <p:nvSpPr>
          <p:cNvPr id="63" name="Retângulo Arredondado 62">
            <a:extLst>
              <a:ext uri="{FF2B5EF4-FFF2-40B4-BE49-F238E27FC236}">
                <a16:creationId xmlns:a16="http://schemas.microsoft.com/office/drawing/2014/main" id="{A867022B-A487-506D-7D20-35D137204301}"/>
              </a:ext>
            </a:extLst>
          </p:cNvPr>
          <p:cNvSpPr/>
          <p:nvPr/>
        </p:nvSpPr>
        <p:spPr>
          <a:xfrm>
            <a:off x="1225974" y="1914531"/>
            <a:ext cx="1451065" cy="4000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530" dirty="0"/>
              <a:t>Permanente </a:t>
            </a:r>
          </a:p>
          <a:p>
            <a:pPr algn="r"/>
            <a:r>
              <a:rPr lang="pt-BR" sz="1530" dirty="0"/>
              <a:t>Consumo&gt;</a:t>
            </a:r>
          </a:p>
        </p:txBody>
      </p:sp>
      <p:sp>
        <p:nvSpPr>
          <p:cNvPr id="64" name="Retângulo Arredondado 63">
            <a:extLst>
              <a:ext uri="{FF2B5EF4-FFF2-40B4-BE49-F238E27FC236}">
                <a16:creationId xmlns:a16="http://schemas.microsoft.com/office/drawing/2014/main" id="{478B8D6E-8E97-F6F3-A792-F7473174F30C}"/>
              </a:ext>
            </a:extLst>
          </p:cNvPr>
          <p:cNvSpPr/>
          <p:nvPr/>
        </p:nvSpPr>
        <p:spPr>
          <a:xfrm>
            <a:off x="254784" y="1914531"/>
            <a:ext cx="1326655" cy="40009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30" dirty="0"/>
              <a:t>Finalidade da Compra 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EE90AC97-1F98-EA25-3A0B-708E7672D658}"/>
              </a:ext>
            </a:extLst>
          </p:cNvPr>
          <p:cNvCxnSpPr>
            <a:cxnSpLocks/>
          </p:cNvCxnSpPr>
          <p:nvPr/>
        </p:nvCxnSpPr>
        <p:spPr>
          <a:xfrm>
            <a:off x="1782121" y="2737057"/>
            <a:ext cx="11294230" cy="760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Arredondado 39">
            <a:hlinkClick r:id="" action="ppaction://noaction"/>
            <a:extLst>
              <a:ext uri="{FF2B5EF4-FFF2-40B4-BE49-F238E27FC236}">
                <a16:creationId xmlns:a16="http://schemas.microsoft.com/office/drawing/2014/main" id="{D23B8F2B-9EC8-6658-FF5F-DB92816FE212}"/>
              </a:ext>
            </a:extLst>
          </p:cNvPr>
          <p:cNvSpPr/>
          <p:nvPr/>
        </p:nvSpPr>
        <p:spPr>
          <a:xfrm>
            <a:off x="17120166" y="3847409"/>
            <a:ext cx="1032395" cy="264923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Comentários</a:t>
            </a:r>
          </a:p>
        </p:txBody>
      </p:sp>
      <p:sp>
        <p:nvSpPr>
          <p:cNvPr id="13" name="Retângulo Arredondado 39">
            <a:hlinkClick r:id="" action="ppaction://noaction"/>
            <a:extLst>
              <a:ext uri="{FF2B5EF4-FFF2-40B4-BE49-F238E27FC236}">
                <a16:creationId xmlns:a16="http://schemas.microsoft.com/office/drawing/2014/main" id="{377058DE-4CBB-3015-18EF-2AE1331A9E7B}"/>
              </a:ext>
            </a:extLst>
          </p:cNvPr>
          <p:cNvSpPr/>
          <p:nvPr/>
        </p:nvSpPr>
        <p:spPr>
          <a:xfrm>
            <a:off x="17120166" y="4204865"/>
            <a:ext cx="1032395" cy="26492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highlight>
                  <a:srgbClr val="C0C0C0"/>
                </a:highlight>
              </a:rPr>
              <a:t>Comentários</a:t>
            </a:r>
          </a:p>
        </p:txBody>
      </p:sp>
      <p:sp>
        <p:nvSpPr>
          <p:cNvPr id="14" name="Retângulo Arredondado 39">
            <a:hlinkClick r:id="" action="ppaction://noaction"/>
            <a:extLst>
              <a:ext uri="{FF2B5EF4-FFF2-40B4-BE49-F238E27FC236}">
                <a16:creationId xmlns:a16="http://schemas.microsoft.com/office/drawing/2014/main" id="{58E64157-F09E-2680-53E3-67A2A389CFAA}"/>
              </a:ext>
            </a:extLst>
          </p:cNvPr>
          <p:cNvSpPr/>
          <p:nvPr/>
        </p:nvSpPr>
        <p:spPr>
          <a:xfrm>
            <a:off x="17163204" y="4761255"/>
            <a:ext cx="1032395" cy="264923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Comentários</a:t>
            </a:r>
          </a:p>
        </p:txBody>
      </p:sp>
      <p:sp>
        <p:nvSpPr>
          <p:cNvPr id="17" name="Retângulo Arredondado 39">
            <a:hlinkClick r:id="" action="ppaction://noaction"/>
            <a:extLst>
              <a:ext uri="{FF2B5EF4-FFF2-40B4-BE49-F238E27FC236}">
                <a16:creationId xmlns:a16="http://schemas.microsoft.com/office/drawing/2014/main" id="{34C26B4F-5B3B-A65B-5210-20F8D82B327A}"/>
              </a:ext>
            </a:extLst>
          </p:cNvPr>
          <p:cNvSpPr/>
          <p:nvPr/>
        </p:nvSpPr>
        <p:spPr>
          <a:xfrm>
            <a:off x="17163204" y="5118711"/>
            <a:ext cx="1032395" cy="26492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highlight>
                  <a:srgbClr val="C0C0C0"/>
                </a:highlight>
              </a:rPr>
              <a:t>Comentários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7D95BB4F-8A9D-7309-7368-DF2CE78B2D63}"/>
              </a:ext>
            </a:extLst>
          </p:cNvPr>
          <p:cNvSpPr/>
          <p:nvPr/>
        </p:nvSpPr>
        <p:spPr>
          <a:xfrm>
            <a:off x="13076351" y="6288409"/>
            <a:ext cx="3366841" cy="5906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Vermelho esperando resposta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B664AEDB-3FDC-AB57-FC1D-801806121D1F}"/>
              </a:ext>
            </a:extLst>
          </p:cNvPr>
          <p:cNvCxnSpPr>
            <a:stCxn id="20" idx="0"/>
            <a:endCxn id="14" idx="1"/>
          </p:cNvCxnSpPr>
          <p:nvPr/>
        </p:nvCxnSpPr>
        <p:spPr>
          <a:xfrm flipV="1">
            <a:off x="14759772" y="4893717"/>
            <a:ext cx="2403432" cy="1394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 Arredondado 23">
            <a:extLst>
              <a:ext uri="{FF2B5EF4-FFF2-40B4-BE49-F238E27FC236}">
                <a16:creationId xmlns:a16="http://schemas.microsoft.com/office/drawing/2014/main" id="{3A84DD35-C117-0514-1630-83A9D9310795}"/>
              </a:ext>
            </a:extLst>
          </p:cNvPr>
          <p:cNvSpPr/>
          <p:nvPr/>
        </p:nvSpPr>
        <p:spPr>
          <a:xfrm>
            <a:off x="12421681" y="1542906"/>
            <a:ext cx="1378586" cy="2940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530" dirty="0"/>
              <a:t>&gt;</a:t>
            </a:r>
          </a:p>
        </p:txBody>
      </p:sp>
      <p:sp>
        <p:nvSpPr>
          <p:cNvPr id="4" name="Retângulo Arredondado 24">
            <a:extLst>
              <a:ext uri="{FF2B5EF4-FFF2-40B4-BE49-F238E27FC236}">
                <a16:creationId xmlns:a16="http://schemas.microsoft.com/office/drawing/2014/main" id="{E6F4E4E8-D0EF-163E-177F-20B5FD8FD481}"/>
              </a:ext>
            </a:extLst>
          </p:cNvPr>
          <p:cNvSpPr/>
          <p:nvPr/>
        </p:nvSpPr>
        <p:spPr>
          <a:xfrm>
            <a:off x="12104473" y="1530822"/>
            <a:ext cx="883182" cy="28784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Qual o destino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CBAD7D9-1D14-14D5-C558-9D33414EF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0402" y="1554241"/>
            <a:ext cx="2571750" cy="1676400"/>
          </a:xfrm>
          <a:prstGeom prst="rect">
            <a:avLst/>
          </a:prstGeom>
        </p:spPr>
      </p:pic>
      <p:sp>
        <p:nvSpPr>
          <p:cNvPr id="7" name="Retângulo Arredondado 24">
            <a:extLst>
              <a:ext uri="{FF2B5EF4-FFF2-40B4-BE49-F238E27FC236}">
                <a16:creationId xmlns:a16="http://schemas.microsoft.com/office/drawing/2014/main" id="{EEAA09A8-00C6-C71E-DCEF-2F050E23037A}"/>
              </a:ext>
            </a:extLst>
          </p:cNvPr>
          <p:cNvSpPr/>
          <p:nvPr/>
        </p:nvSpPr>
        <p:spPr>
          <a:xfrm>
            <a:off x="15589399" y="1517435"/>
            <a:ext cx="883182" cy="28784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Área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470AA26F-DB7B-B26E-AF8B-241B4CC241FE}"/>
              </a:ext>
            </a:extLst>
          </p:cNvPr>
          <p:cNvCxnSpPr>
            <a:cxnSpLocks/>
          </p:cNvCxnSpPr>
          <p:nvPr/>
        </p:nvCxnSpPr>
        <p:spPr>
          <a:xfrm flipH="1" flipV="1">
            <a:off x="13729697" y="1238756"/>
            <a:ext cx="11597" cy="1058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>
            <a:extLst>
              <a:ext uri="{FF2B5EF4-FFF2-40B4-BE49-F238E27FC236}">
                <a16:creationId xmlns:a16="http://schemas.microsoft.com/office/drawing/2014/main" id="{612CB041-8E5B-CD96-4495-C5C2837ED1EF}"/>
              </a:ext>
            </a:extLst>
          </p:cNvPr>
          <p:cNvSpPr/>
          <p:nvPr/>
        </p:nvSpPr>
        <p:spPr>
          <a:xfrm>
            <a:off x="11483594" y="612464"/>
            <a:ext cx="5028585" cy="59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Nestes filtros ter a opção “todos” </a:t>
            </a: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E1A8EF94-ABE4-7B27-D61C-BF8ED11CB0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70908" y="1523527"/>
            <a:ext cx="1454710" cy="1887659"/>
          </a:xfrm>
          <a:prstGeom prst="rect">
            <a:avLst/>
          </a:prstGeom>
        </p:spPr>
      </p:pic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65AAE8AB-E975-22D3-88C5-F7AF0AA214E3}"/>
              </a:ext>
            </a:extLst>
          </p:cNvPr>
          <p:cNvCxnSpPr>
            <a:cxnSpLocks/>
          </p:cNvCxnSpPr>
          <p:nvPr/>
        </p:nvCxnSpPr>
        <p:spPr>
          <a:xfrm flipH="1" flipV="1">
            <a:off x="15136516" y="1238756"/>
            <a:ext cx="1461964" cy="68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ângulo 37">
            <a:extLst>
              <a:ext uri="{FF2B5EF4-FFF2-40B4-BE49-F238E27FC236}">
                <a16:creationId xmlns:a16="http://schemas.microsoft.com/office/drawing/2014/main" id="{9580C0C9-0C76-C3C1-4ADB-4B73BCB84CCA}"/>
              </a:ext>
            </a:extLst>
          </p:cNvPr>
          <p:cNvSpPr/>
          <p:nvPr/>
        </p:nvSpPr>
        <p:spPr>
          <a:xfrm>
            <a:off x="175643" y="375099"/>
            <a:ext cx="5028585" cy="95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PRECISAREMOS TER VALOR UNITÁRIO?? OU SÓ O TOTAL </a:t>
            </a:r>
          </a:p>
          <a:p>
            <a:pPr algn="ctr"/>
            <a:r>
              <a:rPr lang="pt-BR" sz="1600" dirty="0"/>
              <a:t>PREENCHIDO PELO REQUSITANTE?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20C5C303-4893-54F7-7537-96EA2F22BF9E}"/>
              </a:ext>
            </a:extLst>
          </p:cNvPr>
          <p:cNvCxnSpPr>
            <a:cxnSpLocks/>
          </p:cNvCxnSpPr>
          <p:nvPr/>
        </p:nvCxnSpPr>
        <p:spPr>
          <a:xfrm>
            <a:off x="2467764" y="938084"/>
            <a:ext cx="5239267" cy="259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Mais 43">
            <a:extLst>
              <a:ext uri="{FF2B5EF4-FFF2-40B4-BE49-F238E27FC236}">
                <a16:creationId xmlns:a16="http://schemas.microsoft.com/office/drawing/2014/main" id="{F88166FC-D0F1-D609-DDC0-A470EA95099D}"/>
              </a:ext>
            </a:extLst>
          </p:cNvPr>
          <p:cNvSpPr/>
          <p:nvPr/>
        </p:nvSpPr>
        <p:spPr>
          <a:xfrm>
            <a:off x="501573" y="3785553"/>
            <a:ext cx="287180" cy="3267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3" name="Mais 43">
            <a:extLst>
              <a:ext uri="{FF2B5EF4-FFF2-40B4-BE49-F238E27FC236}">
                <a16:creationId xmlns:a16="http://schemas.microsoft.com/office/drawing/2014/main" id="{71C78DB9-8148-E89E-7453-A2B2F70421BE}"/>
              </a:ext>
            </a:extLst>
          </p:cNvPr>
          <p:cNvSpPr/>
          <p:nvPr/>
        </p:nvSpPr>
        <p:spPr>
          <a:xfrm>
            <a:off x="468740" y="5148965"/>
            <a:ext cx="287180" cy="3267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4" name="Mais 43">
            <a:extLst>
              <a:ext uri="{FF2B5EF4-FFF2-40B4-BE49-F238E27FC236}">
                <a16:creationId xmlns:a16="http://schemas.microsoft.com/office/drawing/2014/main" id="{06BA445F-D05B-671A-89FA-5AE00DFB1DB4}"/>
              </a:ext>
            </a:extLst>
          </p:cNvPr>
          <p:cNvSpPr/>
          <p:nvPr/>
        </p:nvSpPr>
        <p:spPr>
          <a:xfrm>
            <a:off x="501573" y="4251071"/>
            <a:ext cx="287180" cy="3267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5" name="Mais 43">
            <a:extLst>
              <a:ext uri="{FF2B5EF4-FFF2-40B4-BE49-F238E27FC236}">
                <a16:creationId xmlns:a16="http://schemas.microsoft.com/office/drawing/2014/main" id="{8F1A289E-01F9-5F83-1406-4156721A2711}"/>
              </a:ext>
            </a:extLst>
          </p:cNvPr>
          <p:cNvSpPr/>
          <p:nvPr/>
        </p:nvSpPr>
        <p:spPr>
          <a:xfrm>
            <a:off x="485405" y="5712170"/>
            <a:ext cx="287180" cy="3267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C3005CC2-82E0-C6A3-6CEA-888226C7315A}"/>
              </a:ext>
            </a:extLst>
          </p:cNvPr>
          <p:cNvCxnSpPr>
            <a:cxnSpLocks/>
          </p:cNvCxnSpPr>
          <p:nvPr/>
        </p:nvCxnSpPr>
        <p:spPr>
          <a:xfrm>
            <a:off x="580942" y="4590572"/>
            <a:ext cx="2462883" cy="2937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D985C3D6-03A4-1FB4-517B-5CCE9CF3F538}"/>
              </a:ext>
            </a:extLst>
          </p:cNvPr>
          <p:cNvCxnSpPr>
            <a:cxnSpLocks/>
          </p:cNvCxnSpPr>
          <p:nvPr/>
        </p:nvCxnSpPr>
        <p:spPr>
          <a:xfrm flipH="1">
            <a:off x="3196225" y="4557326"/>
            <a:ext cx="7137748" cy="3123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588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57" y="327594"/>
            <a:ext cx="18030934" cy="548711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192" y="-655023"/>
            <a:ext cx="18349783" cy="137651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15832448-F8EA-4100-A3A4-48081AE5B75A}"/>
              </a:ext>
            </a:extLst>
          </p:cNvPr>
          <p:cNvSpPr txBox="1"/>
          <p:nvPr/>
        </p:nvSpPr>
        <p:spPr>
          <a:xfrm>
            <a:off x="-45252" y="1708783"/>
            <a:ext cx="18349782" cy="1540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2F99A39-5D56-4FF9-B958-65BCE5AAEEE6}"/>
              </a:ext>
            </a:extLst>
          </p:cNvPr>
          <p:cNvSpPr/>
          <p:nvPr/>
        </p:nvSpPr>
        <p:spPr>
          <a:xfrm>
            <a:off x="6327524" y="74999"/>
            <a:ext cx="5028585" cy="59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Tela do Requisitante</a:t>
            </a:r>
          </a:p>
          <a:p>
            <a:pPr algn="ctr"/>
            <a:r>
              <a:rPr lang="pt-BR" sz="1600" dirty="0"/>
              <a:t>Filtrar Itens por  Departamento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210D832-9028-F949-1A51-42C74874C0AE}"/>
              </a:ext>
            </a:extLst>
          </p:cNvPr>
          <p:cNvSpPr/>
          <p:nvPr/>
        </p:nvSpPr>
        <p:spPr>
          <a:xfrm>
            <a:off x="132090" y="1272837"/>
            <a:ext cx="17995098" cy="11291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2" name="Retângulo Arredondado 41"/>
          <p:cNvSpPr/>
          <p:nvPr/>
        </p:nvSpPr>
        <p:spPr>
          <a:xfrm>
            <a:off x="3067576" y="1394395"/>
            <a:ext cx="819396" cy="3018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530" dirty="0"/>
              <a:t>....</a:t>
            </a:r>
          </a:p>
        </p:txBody>
      </p:sp>
      <p:sp>
        <p:nvSpPr>
          <p:cNvPr id="43" name="Retângulo Arredondado 42"/>
          <p:cNvSpPr/>
          <p:nvPr/>
        </p:nvSpPr>
        <p:spPr>
          <a:xfrm>
            <a:off x="2105468" y="1401116"/>
            <a:ext cx="1326655" cy="29771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200" dirty="0"/>
              <a:t>Data Inicial</a:t>
            </a:r>
          </a:p>
        </p:txBody>
      </p:sp>
      <p:sp>
        <p:nvSpPr>
          <p:cNvPr id="15" name="Retângulo Arredondado 14">
            <a:extLst>
              <a:ext uri="{FF2B5EF4-FFF2-40B4-BE49-F238E27FC236}">
                <a16:creationId xmlns:a16="http://schemas.microsoft.com/office/drawing/2014/main" id="{BB58BCD5-5B77-4CB5-9E1C-08018E99B523}"/>
              </a:ext>
            </a:extLst>
          </p:cNvPr>
          <p:cNvSpPr/>
          <p:nvPr/>
        </p:nvSpPr>
        <p:spPr>
          <a:xfrm>
            <a:off x="4591845" y="1402758"/>
            <a:ext cx="1378586" cy="2940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530" dirty="0"/>
              <a:t>....</a:t>
            </a:r>
          </a:p>
        </p:txBody>
      </p:sp>
      <p:sp>
        <p:nvSpPr>
          <p:cNvPr id="16" name="Retângulo Arredondado 15">
            <a:extLst>
              <a:ext uri="{FF2B5EF4-FFF2-40B4-BE49-F238E27FC236}">
                <a16:creationId xmlns:a16="http://schemas.microsoft.com/office/drawing/2014/main" id="{8788C13D-2066-BE5A-CAA2-C8ED3EF18C69}"/>
              </a:ext>
            </a:extLst>
          </p:cNvPr>
          <p:cNvSpPr/>
          <p:nvPr/>
        </p:nvSpPr>
        <p:spPr>
          <a:xfrm>
            <a:off x="4036710" y="1389151"/>
            <a:ext cx="1326655" cy="29771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200" dirty="0"/>
              <a:t>Data Final</a:t>
            </a:r>
          </a:p>
        </p:txBody>
      </p:sp>
      <p:sp>
        <p:nvSpPr>
          <p:cNvPr id="24" name="Retângulo Arredondado 23">
            <a:extLst>
              <a:ext uri="{FF2B5EF4-FFF2-40B4-BE49-F238E27FC236}">
                <a16:creationId xmlns:a16="http://schemas.microsoft.com/office/drawing/2014/main" id="{601A90B7-42F6-0CBC-7726-E8EBF82EAC56}"/>
              </a:ext>
            </a:extLst>
          </p:cNvPr>
          <p:cNvSpPr/>
          <p:nvPr/>
        </p:nvSpPr>
        <p:spPr>
          <a:xfrm>
            <a:off x="11965834" y="1432903"/>
            <a:ext cx="1378586" cy="2940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530" dirty="0"/>
              <a:t>&gt;</a:t>
            </a:r>
          </a:p>
        </p:txBody>
      </p:sp>
      <p:sp>
        <p:nvSpPr>
          <p:cNvPr id="25" name="Retângulo Arredondado 24">
            <a:extLst>
              <a:ext uri="{FF2B5EF4-FFF2-40B4-BE49-F238E27FC236}">
                <a16:creationId xmlns:a16="http://schemas.microsoft.com/office/drawing/2014/main" id="{90E6826C-F47E-708A-28FA-9BDE929B3B60}"/>
              </a:ext>
            </a:extLst>
          </p:cNvPr>
          <p:cNvSpPr/>
          <p:nvPr/>
        </p:nvSpPr>
        <p:spPr>
          <a:xfrm>
            <a:off x="11590757" y="1423938"/>
            <a:ext cx="1182097" cy="29401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200" dirty="0"/>
              <a:t>Prioridade</a:t>
            </a:r>
          </a:p>
        </p:txBody>
      </p:sp>
      <p:sp>
        <p:nvSpPr>
          <p:cNvPr id="19" name="Retângulo Arredondado 39">
            <a:hlinkClick r:id="" action="ppaction://noaction"/>
            <a:extLst>
              <a:ext uri="{FF2B5EF4-FFF2-40B4-BE49-F238E27FC236}">
                <a16:creationId xmlns:a16="http://schemas.microsoft.com/office/drawing/2014/main" id="{6EB110AF-EEF2-419F-B8CB-7C4FF35584D6}"/>
              </a:ext>
            </a:extLst>
          </p:cNvPr>
          <p:cNvSpPr/>
          <p:nvPr/>
        </p:nvSpPr>
        <p:spPr>
          <a:xfrm>
            <a:off x="16836523" y="408207"/>
            <a:ext cx="1178153" cy="387484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30" dirty="0"/>
              <a:t>Orçamento</a:t>
            </a:r>
          </a:p>
        </p:txBody>
      </p:sp>
      <p:sp>
        <p:nvSpPr>
          <p:cNvPr id="32" name="Retângulo Arredondado 31">
            <a:extLst>
              <a:ext uri="{FF2B5EF4-FFF2-40B4-BE49-F238E27FC236}">
                <a16:creationId xmlns:a16="http://schemas.microsoft.com/office/drawing/2014/main" id="{AF96D2F0-B442-7009-7471-1B6160C9DC32}"/>
              </a:ext>
            </a:extLst>
          </p:cNvPr>
          <p:cNvSpPr/>
          <p:nvPr/>
        </p:nvSpPr>
        <p:spPr>
          <a:xfrm>
            <a:off x="14202427" y="1399566"/>
            <a:ext cx="1378586" cy="2940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530" dirty="0"/>
              <a:t>&gt;</a:t>
            </a:r>
          </a:p>
        </p:txBody>
      </p:sp>
      <p:sp>
        <p:nvSpPr>
          <p:cNvPr id="35" name="Retângulo Arredondado 34">
            <a:extLst>
              <a:ext uri="{FF2B5EF4-FFF2-40B4-BE49-F238E27FC236}">
                <a16:creationId xmlns:a16="http://schemas.microsoft.com/office/drawing/2014/main" id="{0DDAAB2C-F6B1-7EC7-B04C-CD3A94CCB275}"/>
              </a:ext>
            </a:extLst>
          </p:cNvPr>
          <p:cNvSpPr/>
          <p:nvPr/>
        </p:nvSpPr>
        <p:spPr>
          <a:xfrm>
            <a:off x="13585920" y="1400966"/>
            <a:ext cx="1305800" cy="32677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200" dirty="0"/>
              <a:t>Categoria Gov.br</a:t>
            </a:r>
          </a:p>
        </p:txBody>
      </p:sp>
      <p:sp>
        <p:nvSpPr>
          <p:cNvPr id="36" name="Retângulo Arredondado 35">
            <a:extLst>
              <a:ext uri="{FF2B5EF4-FFF2-40B4-BE49-F238E27FC236}">
                <a16:creationId xmlns:a16="http://schemas.microsoft.com/office/drawing/2014/main" id="{E0D566CA-63B9-FF83-75C0-DDB2E62BC68E}"/>
              </a:ext>
            </a:extLst>
          </p:cNvPr>
          <p:cNvSpPr/>
          <p:nvPr/>
        </p:nvSpPr>
        <p:spPr>
          <a:xfrm>
            <a:off x="16444470" y="1410307"/>
            <a:ext cx="1378586" cy="2940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530" dirty="0"/>
              <a:t>&gt;</a:t>
            </a:r>
          </a:p>
        </p:txBody>
      </p:sp>
      <p:sp>
        <p:nvSpPr>
          <p:cNvPr id="37" name="Retângulo Arredondado 36">
            <a:extLst>
              <a:ext uri="{FF2B5EF4-FFF2-40B4-BE49-F238E27FC236}">
                <a16:creationId xmlns:a16="http://schemas.microsoft.com/office/drawing/2014/main" id="{6A3778B4-2C72-934F-110E-6D8C6DF1F123}"/>
              </a:ext>
            </a:extLst>
          </p:cNvPr>
          <p:cNvSpPr/>
          <p:nvPr/>
        </p:nvSpPr>
        <p:spPr>
          <a:xfrm>
            <a:off x="15771036" y="1412528"/>
            <a:ext cx="1305190" cy="28811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 Categoria gov.br</a:t>
            </a:r>
          </a:p>
        </p:txBody>
      </p:sp>
      <p:sp>
        <p:nvSpPr>
          <p:cNvPr id="39" name="Retângulo Arredondado 38">
            <a:extLst>
              <a:ext uri="{FF2B5EF4-FFF2-40B4-BE49-F238E27FC236}">
                <a16:creationId xmlns:a16="http://schemas.microsoft.com/office/drawing/2014/main" id="{CDD5709B-C684-3AC5-7119-06DC8277D150}"/>
              </a:ext>
            </a:extLst>
          </p:cNvPr>
          <p:cNvSpPr/>
          <p:nvPr/>
        </p:nvSpPr>
        <p:spPr>
          <a:xfrm>
            <a:off x="633246" y="1408671"/>
            <a:ext cx="1187452" cy="3229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530" dirty="0"/>
              <a:t>01/2024</a:t>
            </a:r>
          </a:p>
        </p:txBody>
      </p:sp>
      <p:sp>
        <p:nvSpPr>
          <p:cNvPr id="40" name="Retângulo Arredondado 39">
            <a:extLst>
              <a:ext uri="{FF2B5EF4-FFF2-40B4-BE49-F238E27FC236}">
                <a16:creationId xmlns:a16="http://schemas.microsoft.com/office/drawing/2014/main" id="{A25668BB-3A7E-B9C0-779B-227EF66D465F}"/>
              </a:ext>
            </a:extLst>
          </p:cNvPr>
          <p:cNvSpPr/>
          <p:nvPr/>
        </p:nvSpPr>
        <p:spPr>
          <a:xfrm>
            <a:off x="314783" y="1408844"/>
            <a:ext cx="692976" cy="33034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30" dirty="0"/>
              <a:t>PCA</a:t>
            </a:r>
          </a:p>
        </p:txBody>
      </p:sp>
      <p:sp>
        <p:nvSpPr>
          <p:cNvPr id="44" name="Mais 43">
            <a:extLst>
              <a:ext uri="{FF2B5EF4-FFF2-40B4-BE49-F238E27FC236}">
                <a16:creationId xmlns:a16="http://schemas.microsoft.com/office/drawing/2014/main" id="{F86FCA47-C652-E6B1-39E7-6752BEC78240}"/>
              </a:ext>
            </a:extLst>
          </p:cNvPr>
          <p:cNvSpPr/>
          <p:nvPr/>
        </p:nvSpPr>
        <p:spPr>
          <a:xfrm>
            <a:off x="1767024" y="1403042"/>
            <a:ext cx="287180" cy="3267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9" name="Retângulo Arredondado 48">
            <a:extLst>
              <a:ext uri="{FF2B5EF4-FFF2-40B4-BE49-F238E27FC236}">
                <a16:creationId xmlns:a16="http://schemas.microsoft.com/office/drawing/2014/main" id="{5EFD8974-C3CA-B4F0-B4FF-2141CE4CA78A}"/>
              </a:ext>
            </a:extLst>
          </p:cNvPr>
          <p:cNvSpPr/>
          <p:nvPr/>
        </p:nvSpPr>
        <p:spPr>
          <a:xfrm>
            <a:off x="6270580" y="2006658"/>
            <a:ext cx="3913350" cy="3378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 sz="1530" dirty="0"/>
          </a:p>
        </p:txBody>
      </p:sp>
      <p:sp>
        <p:nvSpPr>
          <p:cNvPr id="50" name="Retângulo Arredondado 49">
            <a:extLst>
              <a:ext uri="{FF2B5EF4-FFF2-40B4-BE49-F238E27FC236}">
                <a16:creationId xmlns:a16="http://schemas.microsoft.com/office/drawing/2014/main" id="{0E8ECD54-F374-51BC-FD06-CDA1258C765F}"/>
              </a:ext>
            </a:extLst>
          </p:cNvPr>
          <p:cNvSpPr/>
          <p:nvPr/>
        </p:nvSpPr>
        <p:spPr>
          <a:xfrm>
            <a:off x="6007605" y="2001361"/>
            <a:ext cx="1326655" cy="33034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30" dirty="0"/>
              <a:t>Busca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0A11F900-0F42-32AF-202D-781C7DC09EBE}"/>
              </a:ext>
            </a:extLst>
          </p:cNvPr>
          <p:cNvSpPr/>
          <p:nvPr/>
        </p:nvSpPr>
        <p:spPr>
          <a:xfrm>
            <a:off x="7354793" y="7970610"/>
            <a:ext cx="4343721" cy="394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Se couber tudo na mesma linha seria melhor</a:t>
            </a:r>
          </a:p>
        </p:txBody>
      </p:sp>
      <p:graphicFrame>
        <p:nvGraphicFramePr>
          <p:cNvPr id="52" name="Tabela 52">
            <a:extLst>
              <a:ext uri="{FF2B5EF4-FFF2-40B4-BE49-F238E27FC236}">
                <a16:creationId xmlns:a16="http://schemas.microsoft.com/office/drawing/2014/main" id="{8B77AAA0-8848-724E-1BC7-2FCF53D39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469195"/>
              </p:ext>
            </p:extLst>
          </p:nvPr>
        </p:nvGraphicFramePr>
        <p:xfrm>
          <a:off x="151767" y="3458596"/>
          <a:ext cx="16549447" cy="6680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0633">
                  <a:extLst>
                    <a:ext uri="{9D8B030D-6E8A-4147-A177-3AD203B41FA5}">
                      <a16:colId xmlns:a16="http://schemas.microsoft.com/office/drawing/2014/main" val="2700857293"/>
                    </a:ext>
                  </a:extLst>
                </a:gridCol>
                <a:gridCol w="714253">
                  <a:extLst>
                    <a:ext uri="{9D8B030D-6E8A-4147-A177-3AD203B41FA5}">
                      <a16:colId xmlns:a16="http://schemas.microsoft.com/office/drawing/2014/main" val="3386206439"/>
                    </a:ext>
                  </a:extLst>
                </a:gridCol>
                <a:gridCol w="841454">
                  <a:extLst>
                    <a:ext uri="{9D8B030D-6E8A-4147-A177-3AD203B41FA5}">
                      <a16:colId xmlns:a16="http://schemas.microsoft.com/office/drawing/2014/main" val="2352307294"/>
                    </a:ext>
                  </a:extLst>
                </a:gridCol>
                <a:gridCol w="1284324">
                  <a:extLst>
                    <a:ext uri="{9D8B030D-6E8A-4147-A177-3AD203B41FA5}">
                      <a16:colId xmlns:a16="http://schemas.microsoft.com/office/drawing/2014/main" val="2853927819"/>
                    </a:ext>
                  </a:extLst>
                </a:gridCol>
                <a:gridCol w="1314288">
                  <a:extLst>
                    <a:ext uri="{9D8B030D-6E8A-4147-A177-3AD203B41FA5}">
                      <a16:colId xmlns:a16="http://schemas.microsoft.com/office/drawing/2014/main" val="2555898492"/>
                    </a:ext>
                  </a:extLst>
                </a:gridCol>
                <a:gridCol w="715896">
                  <a:extLst>
                    <a:ext uri="{9D8B030D-6E8A-4147-A177-3AD203B41FA5}">
                      <a16:colId xmlns:a16="http://schemas.microsoft.com/office/drawing/2014/main" val="3463781605"/>
                    </a:ext>
                  </a:extLst>
                </a:gridCol>
                <a:gridCol w="715108">
                  <a:extLst>
                    <a:ext uri="{9D8B030D-6E8A-4147-A177-3AD203B41FA5}">
                      <a16:colId xmlns:a16="http://schemas.microsoft.com/office/drawing/2014/main" val="2432099814"/>
                    </a:ext>
                  </a:extLst>
                </a:gridCol>
                <a:gridCol w="730317">
                  <a:extLst>
                    <a:ext uri="{9D8B030D-6E8A-4147-A177-3AD203B41FA5}">
                      <a16:colId xmlns:a16="http://schemas.microsoft.com/office/drawing/2014/main" val="3902267621"/>
                    </a:ext>
                  </a:extLst>
                </a:gridCol>
                <a:gridCol w="699898">
                  <a:extLst>
                    <a:ext uri="{9D8B030D-6E8A-4147-A177-3AD203B41FA5}">
                      <a16:colId xmlns:a16="http://schemas.microsoft.com/office/drawing/2014/main" val="1210032764"/>
                    </a:ext>
                  </a:extLst>
                </a:gridCol>
                <a:gridCol w="949570">
                  <a:extLst>
                    <a:ext uri="{9D8B030D-6E8A-4147-A177-3AD203B41FA5}">
                      <a16:colId xmlns:a16="http://schemas.microsoft.com/office/drawing/2014/main" val="2091610150"/>
                    </a:ext>
                  </a:extLst>
                </a:gridCol>
                <a:gridCol w="738554">
                  <a:extLst>
                    <a:ext uri="{9D8B030D-6E8A-4147-A177-3AD203B41FA5}">
                      <a16:colId xmlns:a16="http://schemas.microsoft.com/office/drawing/2014/main" val="3210002807"/>
                    </a:ext>
                  </a:extLst>
                </a:gridCol>
                <a:gridCol w="1594338">
                  <a:extLst>
                    <a:ext uri="{9D8B030D-6E8A-4147-A177-3AD203B41FA5}">
                      <a16:colId xmlns:a16="http://schemas.microsoft.com/office/drawing/2014/main" val="3426658596"/>
                    </a:ext>
                  </a:extLst>
                </a:gridCol>
                <a:gridCol w="1195754">
                  <a:extLst>
                    <a:ext uri="{9D8B030D-6E8A-4147-A177-3AD203B41FA5}">
                      <a16:colId xmlns:a16="http://schemas.microsoft.com/office/drawing/2014/main" val="3769228177"/>
                    </a:ext>
                  </a:extLst>
                </a:gridCol>
                <a:gridCol w="797169">
                  <a:extLst>
                    <a:ext uri="{9D8B030D-6E8A-4147-A177-3AD203B41FA5}">
                      <a16:colId xmlns:a16="http://schemas.microsoft.com/office/drawing/2014/main" val="937449265"/>
                    </a:ext>
                  </a:extLst>
                </a:gridCol>
                <a:gridCol w="1461733">
                  <a:extLst>
                    <a:ext uri="{9D8B030D-6E8A-4147-A177-3AD203B41FA5}">
                      <a16:colId xmlns:a16="http://schemas.microsoft.com/office/drawing/2014/main" val="3381938399"/>
                    </a:ext>
                  </a:extLst>
                </a:gridCol>
                <a:gridCol w="984011">
                  <a:extLst>
                    <a:ext uri="{9D8B030D-6E8A-4147-A177-3AD203B41FA5}">
                      <a16:colId xmlns:a16="http://schemas.microsoft.com/office/drawing/2014/main" val="1391265835"/>
                    </a:ext>
                  </a:extLst>
                </a:gridCol>
                <a:gridCol w="1442147">
                  <a:extLst>
                    <a:ext uri="{9D8B030D-6E8A-4147-A177-3AD203B41FA5}">
                      <a16:colId xmlns:a16="http://schemas.microsoft.com/office/drawing/2014/main" val="2993984748"/>
                    </a:ext>
                  </a:extLst>
                </a:gridCol>
              </a:tblGrid>
              <a:tr h="523304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Unidade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Destino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Área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Descrição do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Atender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Valor</a:t>
                      </a:r>
                    </a:p>
                    <a:p>
                      <a:r>
                        <a:rPr lang="pt-BR" sz="1100" dirty="0"/>
                        <a:t>Unit.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Valor</a:t>
                      </a:r>
                    </a:p>
                    <a:p>
                      <a:r>
                        <a:rPr lang="pt-BR" sz="1100" dirty="0"/>
                        <a:t>Total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Regional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Período de Conclusão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Categoria </a:t>
                      </a:r>
                    </a:p>
                    <a:p>
                      <a:r>
                        <a:rPr lang="pt-BR" sz="1100" dirty="0"/>
                        <a:t>gov.br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Descrição da Categoria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/>
                        <a:t>Qtd</a:t>
                      </a:r>
                      <a:r>
                        <a:rPr lang="pt-BR" sz="1100" dirty="0"/>
                        <a:t> Aprovada pelo Requisitante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  <a:p>
                      <a:pPr algn="ctr"/>
                      <a:r>
                        <a:rPr lang="pt-BR" sz="1100" dirty="0"/>
                        <a:t>Comissão </a:t>
                      </a:r>
                    </a:p>
                    <a:p>
                      <a:pPr algn="ctr"/>
                      <a:r>
                        <a:rPr lang="pt-BR" sz="1100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/>
                        <a:t>Valor para o PCA</a:t>
                      </a:r>
                    </a:p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Chat – Comissão x </a:t>
                      </a:r>
                    </a:p>
                    <a:p>
                      <a:r>
                        <a:rPr lang="pt-BR" sz="1100" dirty="0"/>
                        <a:t>Requisitantes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099486"/>
                  </a:ext>
                </a:extLst>
              </a:tr>
              <a:tr h="470069">
                <a:tc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36</a:t>
                      </a:r>
                    </a:p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Laboratório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Agroindústria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Balança com capacidade de 15 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/>
                        <a:t>500,00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25.000,00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Março a Junho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6670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Escalas e Balanças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40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20.000,00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149049"/>
                  </a:ext>
                </a:extLst>
              </a:tr>
              <a:tr h="348869">
                <a:tc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Laboratório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Agropecuária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Balança com capacidade de 10 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/>
                        <a:t>200,00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14.000,00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Março a Junho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6670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Escalas e Balanças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20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4.000,00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134239"/>
                  </a:ext>
                </a:extLst>
              </a:tr>
              <a:tr h="520243">
                <a:tc>
                  <a:txBody>
                    <a:bodyPr/>
                    <a:lstStyle/>
                    <a:p>
                      <a:pPr algn="ctr"/>
                      <a:endParaRPr lang="pt-BR" sz="11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Sub Total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solidFill>
                            <a:srgbClr val="FF0000"/>
                          </a:solidFill>
                        </a:rPr>
                        <a:t>Balança com capacidade de 15 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>
                          <a:solidFill>
                            <a:srgbClr val="FF0000"/>
                          </a:solidFill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>
                          <a:solidFill>
                            <a:srgbClr val="FF0000"/>
                          </a:solidFill>
                        </a:rPr>
                        <a:t>39000,00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/>
                    </a:p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pt-BR" sz="1000" b="1" dirty="0">
                          <a:solidFill>
                            <a:srgbClr val="FF0000"/>
                          </a:solidFill>
                        </a:rPr>
                        <a:t>45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pt-BR" sz="1000" b="1" dirty="0">
                          <a:solidFill>
                            <a:srgbClr val="FF0000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>
                          <a:solidFill>
                            <a:srgbClr val="FF0000"/>
                          </a:solidFill>
                        </a:rPr>
                        <a:t>24.000,00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81164"/>
                  </a:ext>
                </a:extLst>
              </a:tr>
              <a:tr h="346227">
                <a:tc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Laboratório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Açucar e Álcool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Agitador Magnético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1000,00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35.000,00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Março a Junho</a:t>
                      </a:r>
                    </a:p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6640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Equipamentos e Artigos para Laboratórios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78317"/>
                  </a:ext>
                </a:extLst>
              </a:tr>
              <a:tr h="392392">
                <a:tc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Laboratório</a:t>
                      </a:r>
                    </a:p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Açucar e Álcool</a:t>
                      </a:r>
                    </a:p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Agitador Magnético</a:t>
                      </a:r>
                    </a:p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1000,00</a:t>
                      </a:r>
                    </a:p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12.000,00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Março a Junho</a:t>
                      </a:r>
                    </a:p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6640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Equipamentos e Artigos para Laboratórios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10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8.000,00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FF1D1D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908050"/>
                  </a:ext>
                </a:extLst>
              </a:tr>
              <a:tr h="392392">
                <a:tc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Sub Total</a:t>
                      </a:r>
                      <a:endParaRPr lang="pt-BR" sz="1600" b="1" dirty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>
                          <a:solidFill>
                            <a:srgbClr val="FF0000"/>
                          </a:solidFill>
                        </a:rPr>
                        <a:t>Agitador Magnético</a:t>
                      </a:r>
                    </a:p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solidFill>
                            <a:srgbClr val="FF0000"/>
                          </a:solidFill>
                        </a:rPr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solidFill>
                            <a:srgbClr val="FF0000"/>
                          </a:solidFill>
                        </a:rPr>
                        <a:t>47.000,00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solidFill>
                            <a:srgbClr val="FF0000"/>
                          </a:solidFill>
                        </a:rPr>
                        <a:t>8.000,00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FF1D1D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788872"/>
                  </a:ext>
                </a:extLst>
              </a:tr>
              <a:tr h="392392">
                <a:tc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Laboratório</a:t>
                      </a:r>
                    </a:p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Açucar e Álcool</a:t>
                      </a:r>
                    </a:p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Autoclave vertical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850,00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12.750,00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Março a Junho</a:t>
                      </a:r>
                    </a:p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4230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Equipamento para Descontaminação e Impregnação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10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6.800,00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FF1D1D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918555"/>
                  </a:ext>
                </a:extLst>
              </a:tr>
              <a:tr h="392392">
                <a:tc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Laboratório</a:t>
                      </a:r>
                    </a:p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Açucar e Álcool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Autoclave vertical</a:t>
                      </a:r>
                    </a:p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850,00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6.800,00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Março a Junho</a:t>
                      </a:r>
                    </a:p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4230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Equipamento para Descontaminação e Impregnação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6.800,00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FF1D1D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599371"/>
                  </a:ext>
                </a:extLst>
              </a:tr>
              <a:tr h="397454">
                <a:tc>
                  <a:txBody>
                    <a:bodyPr/>
                    <a:lstStyle/>
                    <a:p>
                      <a:pPr algn="ctr"/>
                      <a:endParaRPr lang="pt-BR" sz="11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Sub Total</a:t>
                      </a:r>
                      <a:endParaRPr lang="pt-BR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>
                          <a:solidFill>
                            <a:srgbClr val="FF0000"/>
                          </a:solidFill>
                        </a:rPr>
                        <a:t>Autoclave vertical</a:t>
                      </a:r>
                    </a:p>
                    <a:p>
                      <a:pPr algn="ctr"/>
                      <a:endParaRPr lang="pt-BR" sz="1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solidFill>
                            <a:srgbClr val="FF0000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solidFill>
                            <a:srgbClr val="FF0000"/>
                          </a:solidFill>
                        </a:rPr>
                        <a:t>19.550,00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pt-BR" sz="1000" b="1" dirty="0">
                          <a:solidFill>
                            <a:srgbClr val="FF0000"/>
                          </a:solidFill>
                        </a:rPr>
                        <a:t>13.600,00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83500"/>
                  </a:ext>
                </a:extLst>
              </a:tr>
              <a:tr h="392392">
                <a:tc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159142"/>
                  </a:ext>
                </a:extLst>
              </a:tr>
              <a:tr h="664121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b="1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672874"/>
                  </a:ext>
                </a:extLst>
              </a:tr>
              <a:tr h="814083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 gridSpan="1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100" b="1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b="1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100" b="1" i="1" dirty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r>
                        <a:rPr lang="pt-BR" sz="1100" b="1" i="1" dirty="0">
                          <a:solidFill>
                            <a:srgbClr val="C00000"/>
                          </a:solidFill>
                        </a:rPr>
                        <a:t>45.600,00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b="1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07634"/>
                  </a:ext>
                </a:extLst>
              </a:tr>
            </a:tbl>
          </a:graphicData>
        </a:graphic>
      </p:graphicFrame>
      <p:sp>
        <p:nvSpPr>
          <p:cNvPr id="57" name="Retângulo 56">
            <a:extLst>
              <a:ext uri="{FF2B5EF4-FFF2-40B4-BE49-F238E27FC236}">
                <a16:creationId xmlns:a16="http://schemas.microsoft.com/office/drawing/2014/main" id="{A11285CD-FE27-BF5C-B5E9-2628BF95D3E7}"/>
              </a:ext>
            </a:extLst>
          </p:cNvPr>
          <p:cNvSpPr/>
          <p:nvPr/>
        </p:nvSpPr>
        <p:spPr>
          <a:xfrm>
            <a:off x="267602" y="8331448"/>
            <a:ext cx="2513631" cy="7076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Ordenar em ordem alfabética os itens dos laboratórios selecionados, por laboratório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FC6E3894-E429-AEC9-0731-FA0707B2FC34}"/>
              </a:ext>
            </a:extLst>
          </p:cNvPr>
          <p:cNvSpPr/>
          <p:nvPr/>
        </p:nvSpPr>
        <p:spPr>
          <a:xfrm>
            <a:off x="5343525" y="8331448"/>
            <a:ext cx="3366841" cy="9491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Opção para o usuário detalhar os itens que estiverem nos filtros! Quando detalhar os códigos as Unidades deverão aparecer</a:t>
            </a:r>
          </a:p>
        </p:txBody>
      </p:sp>
      <p:sp>
        <p:nvSpPr>
          <p:cNvPr id="63" name="Retângulo Arredondado 62">
            <a:extLst>
              <a:ext uri="{FF2B5EF4-FFF2-40B4-BE49-F238E27FC236}">
                <a16:creationId xmlns:a16="http://schemas.microsoft.com/office/drawing/2014/main" id="{A867022B-A487-506D-7D20-35D137204301}"/>
              </a:ext>
            </a:extLst>
          </p:cNvPr>
          <p:cNvSpPr/>
          <p:nvPr/>
        </p:nvSpPr>
        <p:spPr>
          <a:xfrm>
            <a:off x="4302659" y="1984392"/>
            <a:ext cx="1451065" cy="4000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530" dirty="0"/>
              <a:t>Permanente </a:t>
            </a:r>
          </a:p>
          <a:p>
            <a:pPr algn="r"/>
            <a:r>
              <a:rPr lang="pt-BR" sz="1530" dirty="0"/>
              <a:t>Consumo</a:t>
            </a:r>
          </a:p>
        </p:txBody>
      </p:sp>
      <p:sp>
        <p:nvSpPr>
          <p:cNvPr id="64" name="Retângulo Arredondado 63">
            <a:extLst>
              <a:ext uri="{FF2B5EF4-FFF2-40B4-BE49-F238E27FC236}">
                <a16:creationId xmlns:a16="http://schemas.microsoft.com/office/drawing/2014/main" id="{478B8D6E-8E97-F6F3-A792-F7473174F30C}"/>
              </a:ext>
            </a:extLst>
          </p:cNvPr>
          <p:cNvSpPr/>
          <p:nvPr/>
        </p:nvSpPr>
        <p:spPr>
          <a:xfrm>
            <a:off x="3280882" y="1983927"/>
            <a:ext cx="1326655" cy="40009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30" dirty="0"/>
              <a:t>Finalidade da Compra </a:t>
            </a:r>
          </a:p>
        </p:txBody>
      </p:sp>
      <p:sp>
        <p:nvSpPr>
          <p:cNvPr id="11" name="Retângulo Arredondado 39">
            <a:hlinkClick r:id="" action="ppaction://noaction"/>
            <a:extLst>
              <a:ext uri="{FF2B5EF4-FFF2-40B4-BE49-F238E27FC236}">
                <a16:creationId xmlns:a16="http://schemas.microsoft.com/office/drawing/2014/main" id="{D23B8F2B-9EC8-6658-FF5F-DB92816FE212}"/>
              </a:ext>
            </a:extLst>
          </p:cNvPr>
          <p:cNvSpPr/>
          <p:nvPr/>
        </p:nvSpPr>
        <p:spPr>
          <a:xfrm>
            <a:off x="15393582" y="4136675"/>
            <a:ext cx="773051" cy="245034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/>
              <a:t>Comentários</a:t>
            </a:r>
          </a:p>
        </p:txBody>
      </p:sp>
      <p:sp>
        <p:nvSpPr>
          <p:cNvPr id="13" name="Retângulo Arredondado 39">
            <a:hlinkClick r:id="" action="ppaction://noaction"/>
            <a:extLst>
              <a:ext uri="{FF2B5EF4-FFF2-40B4-BE49-F238E27FC236}">
                <a16:creationId xmlns:a16="http://schemas.microsoft.com/office/drawing/2014/main" id="{377058DE-4CBB-3015-18EF-2AE1331A9E7B}"/>
              </a:ext>
            </a:extLst>
          </p:cNvPr>
          <p:cNvSpPr/>
          <p:nvPr/>
        </p:nvSpPr>
        <p:spPr>
          <a:xfrm>
            <a:off x="15448521" y="5538667"/>
            <a:ext cx="773051" cy="23471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/>
              <a:t>Comentários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7D95BB4F-8A9D-7309-7368-DF2CE78B2D63}"/>
              </a:ext>
            </a:extLst>
          </p:cNvPr>
          <p:cNvSpPr/>
          <p:nvPr/>
        </p:nvSpPr>
        <p:spPr>
          <a:xfrm>
            <a:off x="9868794" y="8331448"/>
            <a:ext cx="3366841" cy="5906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Vermelho esperando resposta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B664AEDB-3FDC-AB57-FC1D-801806121D1F}"/>
              </a:ext>
            </a:extLst>
          </p:cNvPr>
          <p:cNvCxnSpPr>
            <a:cxnSpLocks/>
            <a:stCxn id="20" idx="0"/>
            <a:endCxn id="98" idx="2"/>
          </p:cNvCxnSpPr>
          <p:nvPr/>
        </p:nvCxnSpPr>
        <p:spPr>
          <a:xfrm flipV="1">
            <a:off x="11552215" y="6177117"/>
            <a:ext cx="4318978" cy="2154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 Arredondado 23">
            <a:extLst>
              <a:ext uri="{FF2B5EF4-FFF2-40B4-BE49-F238E27FC236}">
                <a16:creationId xmlns:a16="http://schemas.microsoft.com/office/drawing/2014/main" id="{3A84DD35-C117-0514-1630-83A9D9310795}"/>
              </a:ext>
            </a:extLst>
          </p:cNvPr>
          <p:cNvSpPr/>
          <p:nvPr/>
        </p:nvSpPr>
        <p:spPr>
          <a:xfrm>
            <a:off x="6569568" y="1402758"/>
            <a:ext cx="1378586" cy="2940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530" dirty="0"/>
              <a:t>&gt;</a:t>
            </a:r>
          </a:p>
        </p:txBody>
      </p:sp>
      <p:sp>
        <p:nvSpPr>
          <p:cNvPr id="4" name="Retângulo Arredondado 24">
            <a:extLst>
              <a:ext uri="{FF2B5EF4-FFF2-40B4-BE49-F238E27FC236}">
                <a16:creationId xmlns:a16="http://schemas.microsoft.com/office/drawing/2014/main" id="{E6F4E4E8-D0EF-163E-177F-20B5FD8FD481}"/>
              </a:ext>
            </a:extLst>
          </p:cNvPr>
          <p:cNvSpPr/>
          <p:nvPr/>
        </p:nvSpPr>
        <p:spPr>
          <a:xfrm>
            <a:off x="6048974" y="1401759"/>
            <a:ext cx="883182" cy="28784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 destino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CBAD7D9-1D14-14D5-C558-9D33414EF9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4903" y="1425178"/>
            <a:ext cx="2571750" cy="1676400"/>
          </a:xfrm>
          <a:prstGeom prst="rect">
            <a:avLst/>
          </a:prstGeom>
        </p:spPr>
      </p:pic>
      <p:sp>
        <p:nvSpPr>
          <p:cNvPr id="7" name="Retângulo Arredondado 24">
            <a:extLst>
              <a:ext uri="{FF2B5EF4-FFF2-40B4-BE49-F238E27FC236}">
                <a16:creationId xmlns:a16="http://schemas.microsoft.com/office/drawing/2014/main" id="{EEAA09A8-00C6-C71E-DCEF-2F050E23037A}"/>
              </a:ext>
            </a:extLst>
          </p:cNvPr>
          <p:cNvSpPr/>
          <p:nvPr/>
        </p:nvSpPr>
        <p:spPr>
          <a:xfrm>
            <a:off x="9000459" y="1489952"/>
            <a:ext cx="883182" cy="28784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Área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470AA26F-DB7B-B26E-AF8B-241B4CC241FE}"/>
              </a:ext>
            </a:extLst>
          </p:cNvPr>
          <p:cNvCxnSpPr>
            <a:cxnSpLocks/>
          </p:cNvCxnSpPr>
          <p:nvPr/>
        </p:nvCxnSpPr>
        <p:spPr>
          <a:xfrm flipV="1">
            <a:off x="9914304" y="1223889"/>
            <a:ext cx="3843899" cy="250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>
            <a:extLst>
              <a:ext uri="{FF2B5EF4-FFF2-40B4-BE49-F238E27FC236}">
                <a16:creationId xmlns:a16="http://schemas.microsoft.com/office/drawing/2014/main" id="{612CB041-8E5B-CD96-4495-C5C2837ED1EF}"/>
              </a:ext>
            </a:extLst>
          </p:cNvPr>
          <p:cNvSpPr/>
          <p:nvPr/>
        </p:nvSpPr>
        <p:spPr>
          <a:xfrm>
            <a:off x="11483594" y="612464"/>
            <a:ext cx="5028585" cy="59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Nestes filtros ter a opção “todos” </a:t>
            </a:r>
          </a:p>
          <a:p>
            <a:pPr algn="ctr"/>
            <a:r>
              <a:rPr lang="pt-BR" sz="1600" dirty="0"/>
              <a:t>Trazer itens em ordem alfabética</a:t>
            </a: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E1A8EF94-ABE4-7B27-D61C-BF8ED11CB0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81968" y="1496044"/>
            <a:ext cx="1454710" cy="1887659"/>
          </a:xfrm>
          <a:prstGeom prst="rect">
            <a:avLst/>
          </a:prstGeom>
        </p:spPr>
      </p:pic>
      <p:sp>
        <p:nvSpPr>
          <p:cNvPr id="38" name="Retângulo 37">
            <a:extLst>
              <a:ext uri="{FF2B5EF4-FFF2-40B4-BE49-F238E27FC236}">
                <a16:creationId xmlns:a16="http://schemas.microsoft.com/office/drawing/2014/main" id="{9580C0C9-0C76-C3C1-4ADB-4B73BCB84CCA}"/>
              </a:ext>
            </a:extLst>
          </p:cNvPr>
          <p:cNvSpPr/>
          <p:nvPr/>
        </p:nvSpPr>
        <p:spPr>
          <a:xfrm>
            <a:off x="3151750" y="340821"/>
            <a:ext cx="3105239" cy="81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O REQUISITANTE INFORMARÁ O VALOR UNITÁRIO E O SISTEMA CONVERTERÁ QTD X UNIT </a:t>
            </a:r>
            <a:r>
              <a:rPr lang="pt-BR" sz="1600" b="1" dirty="0"/>
              <a:t>= TOTAL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20C5C303-4893-54F7-7537-96EA2F22BF9E}"/>
              </a:ext>
            </a:extLst>
          </p:cNvPr>
          <p:cNvCxnSpPr>
            <a:cxnSpLocks/>
          </p:cNvCxnSpPr>
          <p:nvPr/>
        </p:nvCxnSpPr>
        <p:spPr>
          <a:xfrm>
            <a:off x="6082225" y="1198090"/>
            <a:ext cx="356504" cy="2340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C3005CC2-82E0-C6A3-6CEA-888226C7315A}"/>
              </a:ext>
            </a:extLst>
          </p:cNvPr>
          <p:cNvCxnSpPr>
            <a:cxnSpLocks/>
          </p:cNvCxnSpPr>
          <p:nvPr/>
        </p:nvCxnSpPr>
        <p:spPr>
          <a:xfrm>
            <a:off x="5359833" y="9440853"/>
            <a:ext cx="124450" cy="210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D985C3D6-03A4-1FB4-517B-5CCE9CF3F538}"/>
              </a:ext>
            </a:extLst>
          </p:cNvPr>
          <p:cNvCxnSpPr>
            <a:cxnSpLocks/>
          </p:cNvCxnSpPr>
          <p:nvPr/>
        </p:nvCxnSpPr>
        <p:spPr>
          <a:xfrm>
            <a:off x="8608494" y="9315122"/>
            <a:ext cx="0" cy="251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Arredondado 39">
            <a:hlinkClick r:id="" action="ppaction://noaction"/>
            <a:extLst>
              <a:ext uri="{FF2B5EF4-FFF2-40B4-BE49-F238E27FC236}">
                <a16:creationId xmlns:a16="http://schemas.microsoft.com/office/drawing/2014/main" id="{9E1A8345-84C7-154B-696A-C946CF23C9EB}"/>
              </a:ext>
            </a:extLst>
          </p:cNvPr>
          <p:cNvSpPr/>
          <p:nvPr/>
        </p:nvSpPr>
        <p:spPr>
          <a:xfrm>
            <a:off x="2166926" y="2619620"/>
            <a:ext cx="1967565" cy="37169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30" dirty="0"/>
              <a:t>Relatório </a:t>
            </a:r>
          </a:p>
          <a:p>
            <a:pPr algn="ctr"/>
            <a:r>
              <a:rPr lang="pt-BR" sz="1530" dirty="0"/>
              <a:t>Exportar Excel</a:t>
            </a:r>
          </a:p>
        </p:txBody>
      </p:sp>
      <p:sp>
        <p:nvSpPr>
          <p:cNvPr id="23" name="Retângulo Arredondado 62">
            <a:extLst>
              <a:ext uri="{FF2B5EF4-FFF2-40B4-BE49-F238E27FC236}">
                <a16:creationId xmlns:a16="http://schemas.microsoft.com/office/drawing/2014/main" id="{C7EF40B6-DD95-2726-44AE-17FA350E896D}"/>
              </a:ext>
            </a:extLst>
          </p:cNvPr>
          <p:cNvSpPr/>
          <p:nvPr/>
        </p:nvSpPr>
        <p:spPr>
          <a:xfrm>
            <a:off x="1273805" y="1996758"/>
            <a:ext cx="1490222" cy="4000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400" dirty="0"/>
              <a:t>Março a junho</a:t>
            </a:r>
          </a:p>
        </p:txBody>
      </p:sp>
      <p:sp>
        <p:nvSpPr>
          <p:cNvPr id="26" name="Retângulo Arredondado 63">
            <a:extLst>
              <a:ext uri="{FF2B5EF4-FFF2-40B4-BE49-F238E27FC236}">
                <a16:creationId xmlns:a16="http://schemas.microsoft.com/office/drawing/2014/main" id="{DA13DFA4-77D0-314D-2AA3-356B1A5A92C9}"/>
              </a:ext>
            </a:extLst>
          </p:cNvPr>
          <p:cNvSpPr/>
          <p:nvPr/>
        </p:nvSpPr>
        <p:spPr>
          <a:xfrm>
            <a:off x="244577" y="1996758"/>
            <a:ext cx="1326655" cy="40009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30" dirty="0"/>
              <a:t>Período de Conclusão </a:t>
            </a:r>
          </a:p>
        </p:txBody>
      </p:sp>
      <p:pic>
        <p:nvPicPr>
          <p:cNvPr id="47" name="Imagem 46">
            <a:extLst>
              <a:ext uri="{FF2B5EF4-FFF2-40B4-BE49-F238E27FC236}">
                <a16:creationId xmlns:a16="http://schemas.microsoft.com/office/drawing/2014/main" id="{441AFD8C-72CB-3E35-188C-788E343010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767" y="3011808"/>
            <a:ext cx="1850612" cy="394161"/>
          </a:xfrm>
          <a:prstGeom prst="rect">
            <a:avLst/>
          </a:prstGeom>
        </p:spPr>
      </p:pic>
      <p:sp>
        <p:nvSpPr>
          <p:cNvPr id="84" name="Seta: para Baixo 83">
            <a:extLst>
              <a:ext uri="{FF2B5EF4-FFF2-40B4-BE49-F238E27FC236}">
                <a16:creationId xmlns:a16="http://schemas.microsoft.com/office/drawing/2014/main" id="{17FBF91B-709F-67A3-76BA-3EA880860F71}"/>
              </a:ext>
            </a:extLst>
          </p:cNvPr>
          <p:cNvSpPr/>
          <p:nvPr/>
        </p:nvSpPr>
        <p:spPr>
          <a:xfrm>
            <a:off x="2644536" y="2085897"/>
            <a:ext cx="161883" cy="2736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Seta: para Baixo 84">
            <a:extLst>
              <a:ext uri="{FF2B5EF4-FFF2-40B4-BE49-F238E27FC236}">
                <a16:creationId xmlns:a16="http://schemas.microsoft.com/office/drawing/2014/main" id="{BD092C00-0A5E-86BD-712C-4E1C809AD3DC}"/>
              </a:ext>
            </a:extLst>
          </p:cNvPr>
          <p:cNvSpPr/>
          <p:nvPr/>
        </p:nvSpPr>
        <p:spPr>
          <a:xfrm>
            <a:off x="5619248" y="2038770"/>
            <a:ext cx="161883" cy="2736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9" name="Conector de Seta Reta 88">
            <a:extLst>
              <a:ext uri="{FF2B5EF4-FFF2-40B4-BE49-F238E27FC236}">
                <a16:creationId xmlns:a16="http://schemas.microsoft.com/office/drawing/2014/main" id="{AD28E956-63A0-3711-D6ED-D64CB206365A}"/>
              </a:ext>
            </a:extLst>
          </p:cNvPr>
          <p:cNvCxnSpPr>
            <a:cxnSpLocks/>
          </p:cNvCxnSpPr>
          <p:nvPr/>
        </p:nvCxnSpPr>
        <p:spPr>
          <a:xfrm flipH="1">
            <a:off x="5609518" y="1192375"/>
            <a:ext cx="421842" cy="2346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Balão de Pensamento: Nuvem 95">
            <a:extLst>
              <a:ext uri="{FF2B5EF4-FFF2-40B4-BE49-F238E27FC236}">
                <a16:creationId xmlns:a16="http://schemas.microsoft.com/office/drawing/2014/main" id="{BD94DB58-CD28-8B41-288D-AD4DE554650F}"/>
              </a:ext>
            </a:extLst>
          </p:cNvPr>
          <p:cNvSpPr/>
          <p:nvPr/>
        </p:nvSpPr>
        <p:spPr>
          <a:xfrm>
            <a:off x="16317072" y="3634536"/>
            <a:ext cx="253866" cy="264923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Retângulo Arredondado 39">
            <a:hlinkClick r:id="" action="ppaction://noaction"/>
            <a:extLst>
              <a:ext uri="{FF2B5EF4-FFF2-40B4-BE49-F238E27FC236}">
                <a16:creationId xmlns:a16="http://schemas.microsoft.com/office/drawing/2014/main" id="{F2CCE879-7F7D-EB58-9FAF-22C41E1EF950}"/>
              </a:ext>
            </a:extLst>
          </p:cNvPr>
          <p:cNvSpPr/>
          <p:nvPr/>
        </p:nvSpPr>
        <p:spPr>
          <a:xfrm>
            <a:off x="15484667" y="5898946"/>
            <a:ext cx="773051" cy="278171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/>
              <a:t>Comentários</a:t>
            </a:r>
          </a:p>
        </p:txBody>
      </p:sp>
      <p:pic>
        <p:nvPicPr>
          <p:cNvPr id="100" name="Imagem 99">
            <a:extLst>
              <a:ext uri="{FF2B5EF4-FFF2-40B4-BE49-F238E27FC236}">
                <a16:creationId xmlns:a16="http://schemas.microsoft.com/office/drawing/2014/main" id="{770FA7EF-C01E-237B-13B2-E99A903DE0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17072" y="4105850"/>
            <a:ext cx="257175" cy="295275"/>
          </a:xfrm>
          <a:prstGeom prst="rect">
            <a:avLst/>
          </a:prstGeom>
        </p:spPr>
      </p:pic>
      <p:pic>
        <p:nvPicPr>
          <p:cNvPr id="101" name="Imagem 100">
            <a:extLst>
              <a:ext uri="{FF2B5EF4-FFF2-40B4-BE49-F238E27FC236}">
                <a16:creationId xmlns:a16="http://schemas.microsoft.com/office/drawing/2014/main" id="{AA45D3C5-24A5-21C9-3710-928FBA3B49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00706" y="5538667"/>
            <a:ext cx="257175" cy="295275"/>
          </a:xfrm>
          <a:prstGeom prst="rect">
            <a:avLst/>
          </a:prstGeom>
        </p:spPr>
      </p:pic>
      <p:pic>
        <p:nvPicPr>
          <p:cNvPr id="102" name="Imagem 101">
            <a:extLst>
              <a:ext uri="{FF2B5EF4-FFF2-40B4-BE49-F238E27FC236}">
                <a16:creationId xmlns:a16="http://schemas.microsoft.com/office/drawing/2014/main" id="{A865412A-0FAD-1A14-C222-6C2845A175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07547" y="5898946"/>
            <a:ext cx="257175" cy="295275"/>
          </a:xfrm>
          <a:prstGeom prst="rect">
            <a:avLst/>
          </a:prstGeom>
        </p:spPr>
      </p:pic>
      <p:pic>
        <p:nvPicPr>
          <p:cNvPr id="104" name="Imagem 103">
            <a:extLst>
              <a:ext uri="{FF2B5EF4-FFF2-40B4-BE49-F238E27FC236}">
                <a16:creationId xmlns:a16="http://schemas.microsoft.com/office/drawing/2014/main" id="{0ABA8B05-1C5A-00B5-1617-A3F8A1C341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400117" y="4443508"/>
            <a:ext cx="1276350" cy="857250"/>
          </a:xfrm>
          <a:prstGeom prst="rect">
            <a:avLst/>
          </a:prstGeom>
        </p:spPr>
      </p:pic>
      <p:cxnSp>
        <p:nvCxnSpPr>
          <p:cNvPr id="106" name="Conector de Seta Reta 105">
            <a:extLst>
              <a:ext uri="{FF2B5EF4-FFF2-40B4-BE49-F238E27FC236}">
                <a16:creationId xmlns:a16="http://schemas.microsoft.com/office/drawing/2014/main" id="{00A3164A-2223-2343-B33C-972C4A61B19B}"/>
              </a:ext>
            </a:extLst>
          </p:cNvPr>
          <p:cNvCxnSpPr>
            <a:cxnSpLocks/>
            <a:stCxn id="100" idx="2"/>
          </p:cNvCxnSpPr>
          <p:nvPr/>
        </p:nvCxnSpPr>
        <p:spPr>
          <a:xfrm flipH="1">
            <a:off x="16221572" y="4401125"/>
            <a:ext cx="224088" cy="33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Imagem 116">
            <a:extLst>
              <a:ext uri="{FF2B5EF4-FFF2-40B4-BE49-F238E27FC236}">
                <a16:creationId xmlns:a16="http://schemas.microsoft.com/office/drawing/2014/main" id="{5560317F-101F-F1F2-9D6A-F9B4786D463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90041" y="2123877"/>
            <a:ext cx="266700" cy="942975"/>
          </a:xfrm>
          <a:prstGeom prst="rect">
            <a:avLst/>
          </a:prstGeom>
        </p:spPr>
      </p:pic>
      <p:pic>
        <p:nvPicPr>
          <p:cNvPr id="123" name="Imagem 122">
            <a:extLst>
              <a:ext uri="{FF2B5EF4-FFF2-40B4-BE49-F238E27FC236}">
                <a16:creationId xmlns:a16="http://schemas.microsoft.com/office/drawing/2014/main" id="{0977A415-5C0B-F627-98F7-3D6C79C0DF7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645576" y="1451998"/>
            <a:ext cx="904875" cy="219075"/>
          </a:xfrm>
          <a:prstGeom prst="rect">
            <a:avLst/>
          </a:prstGeom>
        </p:spPr>
      </p:pic>
      <p:pic>
        <p:nvPicPr>
          <p:cNvPr id="125" name="Imagem 124">
            <a:extLst>
              <a:ext uri="{FF2B5EF4-FFF2-40B4-BE49-F238E27FC236}">
                <a16:creationId xmlns:a16="http://schemas.microsoft.com/office/drawing/2014/main" id="{4571835C-A73D-2414-D44A-C02B2756DF2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856786" y="1460605"/>
            <a:ext cx="904875" cy="219075"/>
          </a:xfrm>
          <a:prstGeom prst="rect">
            <a:avLst/>
          </a:prstGeom>
        </p:spPr>
      </p:pic>
      <p:sp>
        <p:nvSpPr>
          <p:cNvPr id="126" name="Retângulo Arredondado 39">
            <a:hlinkClick r:id="" action="ppaction://noaction"/>
            <a:extLst>
              <a:ext uri="{FF2B5EF4-FFF2-40B4-BE49-F238E27FC236}">
                <a16:creationId xmlns:a16="http://schemas.microsoft.com/office/drawing/2014/main" id="{E054AB84-6B7D-FAA7-2C91-F6DFB273635D}"/>
              </a:ext>
            </a:extLst>
          </p:cNvPr>
          <p:cNvSpPr/>
          <p:nvPr/>
        </p:nvSpPr>
        <p:spPr>
          <a:xfrm>
            <a:off x="11755674" y="1885719"/>
            <a:ext cx="2002529" cy="387484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30" b="1" dirty="0"/>
          </a:p>
          <a:p>
            <a:pPr algn="ctr"/>
            <a:r>
              <a:rPr lang="pt-BR" sz="1530" b="1" dirty="0"/>
              <a:t>Buscar (Ver Mateus)</a:t>
            </a:r>
          </a:p>
          <a:p>
            <a:pPr algn="ctr"/>
            <a:endParaRPr lang="pt-BR" sz="1530" b="1" dirty="0"/>
          </a:p>
        </p:txBody>
      </p:sp>
      <p:pic>
        <p:nvPicPr>
          <p:cNvPr id="130" name="Imagem 129">
            <a:extLst>
              <a:ext uri="{FF2B5EF4-FFF2-40B4-BE49-F238E27FC236}">
                <a16:creationId xmlns:a16="http://schemas.microsoft.com/office/drawing/2014/main" id="{4352D3F4-51CD-F062-512A-BCB6AF1B933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1206664" flipH="1" flipV="1">
            <a:off x="10940756" y="2531686"/>
            <a:ext cx="198280" cy="121357"/>
          </a:xfrm>
          <a:prstGeom prst="rect">
            <a:avLst/>
          </a:prstGeom>
        </p:spPr>
      </p:pic>
      <p:pic>
        <p:nvPicPr>
          <p:cNvPr id="132" name="Imagem 131">
            <a:extLst>
              <a:ext uri="{FF2B5EF4-FFF2-40B4-BE49-F238E27FC236}">
                <a16:creationId xmlns:a16="http://schemas.microsoft.com/office/drawing/2014/main" id="{1FCFDC9D-04BA-688C-AE11-A6E4733F950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1206664" flipH="1" flipV="1">
            <a:off x="10929519" y="2366764"/>
            <a:ext cx="198280" cy="121357"/>
          </a:xfrm>
          <a:prstGeom prst="rect">
            <a:avLst/>
          </a:prstGeom>
        </p:spPr>
      </p:pic>
      <p:pic>
        <p:nvPicPr>
          <p:cNvPr id="142" name="Imagem 141">
            <a:extLst>
              <a:ext uri="{FF2B5EF4-FFF2-40B4-BE49-F238E27FC236}">
                <a16:creationId xmlns:a16="http://schemas.microsoft.com/office/drawing/2014/main" id="{FD63C064-AC49-E8E2-8EEE-94267D9FDF1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1206664" flipH="1" flipV="1">
            <a:off x="10962089" y="2166582"/>
            <a:ext cx="198280" cy="121357"/>
          </a:xfrm>
          <a:prstGeom prst="rect">
            <a:avLst/>
          </a:prstGeom>
        </p:spPr>
      </p:pic>
      <p:sp>
        <p:nvSpPr>
          <p:cNvPr id="151" name="Retângulo 150">
            <a:extLst>
              <a:ext uri="{FF2B5EF4-FFF2-40B4-BE49-F238E27FC236}">
                <a16:creationId xmlns:a16="http://schemas.microsoft.com/office/drawing/2014/main" id="{757EEBC7-123D-E183-2B00-F9008D85A49F}"/>
              </a:ext>
            </a:extLst>
          </p:cNvPr>
          <p:cNvSpPr/>
          <p:nvPr/>
        </p:nvSpPr>
        <p:spPr>
          <a:xfrm>
            <a:off x="11387543" y="2547250"/>
            <a:ext cx="2152611" cy="4997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Permitido a edição pelo usuário requisitante </a:t>
            </a:r>
          </a:p>
        </p:txBody>
      </p:sp>
      <p:cxnSp>
        <p:nvCxnSpPr>
          <p:cNvPr id="152" name="Conector de Seta Reta 151">
            <a:extLst>
              <a:ext uri="{FF2B5EF4-FFF2-40B4-BE49-F238E27FC236}">
                <a16:creationId xmlns:a16="http://schemas.microsoft.com/office/drawing/2014/main" id="{CEDB0EE5-A217-2EF7-2D53-7D0A4386F21E}"/>
              </a:ext>
            </a:extLst>
          </p:cNvPr>
          <p:cNvCxnSpPr>
            <a:cxnSpLocks/>
          </p:cNvCxnSpPr>
          <p:nvPr/>
        </p:nvCxnSpPr>
        <p:spPr>
          <a:xfrm flipV="1">
            <a:off x="11608307" y="3047034"/>
            <a:ext cx="35832" cy="985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de Seta Reta 155">
            <a:extLst>
              <a:ext uri="{FF2B5EF4-FFF2-40B4-BE49-F238E27FC236}">
                <a16:creationId xmlns:a16="http://schemas.microsoft.com/office/drawing/2014/main" id="{B38EB8D8-A76F-3F1B-A364-B203D00294B8}"/>
              </a:ext>
            </a:extLst>
          </p:cNvPr>
          <p:cNvCxnSpPr>
            <a:cxnSpLocks/>
          </p:cNvCxnSpPr>
          <p:nvPr/>
        </p:nvCxnSpPr>
        <p:spPr>
          <a:xfrm flipV="1">
            <a:off x="12485077" y="3027334"/>
            <a:ext cx="2738458" cy="499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tângulo 156">
            <a:extLst>
              <a:ext uri="{FF2B5EF4-FFF2-40B4-BE49-F238E27FC236}">
                <a16:creationId xmlns:a16="http://schemas.microsoft.com/office/drawing/2014/main" id="{29987039-94D3-0A0F-412A-DA165BEC9E95}"/>
              </a:ext>
            </a:extLst>
          </p:cNvPr>
          <p:cNvSpPr/>
          <p:nvPr/>
        </p:nvSpPr>
        <p:spPr>
          <a:xfrm>
            <a:off x="13792356" y="2547250"/>
            <a:ext cx="2152611" cy="4997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Permitido a edição pelo usuário Comissão</a:t>
            </a:r>
          </a:p>
        </p:txBody>
      </p:sp>
      <p:sp>
        <p:nvSpPr>
          <p:cNvPr id="161" name="Retângulo 160">
            <a:extLst>
              <a:ext uri="{FF2B5EF4-FFF2-40B4-BE49-F238E27FC236}">
                <a16:creationId xmlns:a16="http://schemas.microsoft.com/office/drawing/2014/main" id="{05FCB43B-3EEE-0CC1-9978-A30020BBA77A}"/>
              </a:ext>
            </a:extLst>
          </p:cNvPr>
          <p:cNvSpPr/>
          <p:nvPr/>
        </p:nvSpPr>
        <p:spPr>
          <a:xfrm>
            <a:off x="132091" y="270174"/>
            <a:ext cx="2034836" cy="776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b="1" dirty="0"/>
          </a:p>
        </p:txBody>
      </p:sp>
      <p:cxnSp>
        <p:nvCxnSpPr>
          <p:cNvPr id="165" name="Conector de Seta Reta 164">
            <a:extLst>
              <a:ext uri="{FF2B5EF4-FFF2-40B4-BE49-F238E27FC236}">
                <a16:creationId xmlns:a16="http://schemas.microsoft.com/office/drawing/2014/main" id="{D7E8DF5D-A4C1-1E17-3CB0-7D66688FA47D}"/>
              </a:ext>
            </a:extLst>
          </p:cNvPr>
          <p:cNvCxnSpPr>
            <a:cxnSpLocks/>
          </p:cNvCxnSpPr>
          <p:nvPr/>
        </p:nvCxnSpPr>
        <p:spPr>
          <a:xfrm flipH="1">
            <a:off x="2681860" y="3766997"/>
            <a:ext cx="1205112" cy="4598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tângulo Arredondado 39">
            <a:hlinkClick r:id="rId13" action="ppaction://hlinksldjump"/>
            <a:extLst>
              <a:ext uri="{FF2B5EF4-FFF2-40B4-BE49-F238E27FC236}">
                <a16:creationId xmlns:a16="http://schemas.microsoft.com/office/drawing/2014/main" id="{A233B6D3-8E96-7706-DB2D-AD07C32CAE17}"/>
              </a:ext>
            </a:extLst>
          </p:cNvPr>
          <p:cNvSpPr/>
          <p:nvPr/>
        </p:nvSpPr>
        <p:spPr>
          <a:xfrm>
            <a:off x="15835258" y="1803814"/>
            <a:ext cx="2002529" cy="387484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b="1" dirty="0"/>
          </a:p>
          <a:p>
            <a:pPr algn="ctr"/>
            <a:r>
              <a:rPr lang="pt-BR" sz="1100" b="1" dirty="0"/>
              <a:t>Analisar ‘’Não encontrei o que procurava’’  - outra tela?</a:t>
            </a:r>
          </a:p>
          <a:p>
            <a:pPr algn="ctr"/>
            <a:endParaRPr lang="pt-BR" sz="1530" b="1" dirty="0"/>
          </a:p>
        </p:txBody>
      </p:sp>
      <p:pic>
        <p:nvPicPr>
          <p:cNvPr id="180" name="Imagem 179">
            <a:extLst>
              <a:ext uri="{FF2B5EF4-FFF2-40B4-BE49-F238E27FC236}">
                <a16:creationId xmlns:a16="http://schemas.microsoft.com/office/drawing/2014/main" id="{F8C41283-6924-3F86-4118-AA4E8141734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72005" y="1423938"/>
            <a:ext cx="908039" cy="219841"/>
          </a:xfrm>
          <a:prstGeom prst="rect">
            <a:avLst/>
          </a:prstGeom>
        </p:spPr>
      </p:pic>
      <p:pic>
        <p:nvPicPr>
          <p:cNvPr id="181" name="Imagem 180">
            <a:extLst>
              <a:ext uri="{FF2B5EF4-FFF2-40B4-BE49-F238E27FC236}">
                <a16:creationId xmlns:a16="http://schemas.microsoft.com/office/drawing/2014/main" id="{1FEC15AD-33B8-A62B-3A5B-1047A5BE4CA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13860" y="1460221"/>
            <a:ext cx="908039" cy="219841"/>
          </a:xfrm>
          <a:prstGeom prst="rect">
            <a:avLst/>
          </a:prstGeom>
        </p:spPr>
      </p:pic>
      <p:sp>
        <p:nvSpPr>
          <p:cNvPr id="182" name="Retângulo 181">
            <a:extLst>
              <a:ext uri="{FF2B5EF4-FFF2-40B4-BE49-F238E27FC236}">
                <a16:creationId xmlns:a16="http://schemas.microsoft.com/office/drawing/2014/main" id="{E68A39EE-E52C-6759-BC88-14ADE1C116AC}"/>
              </a:ext>
            </a:extLst>
          </p:cNvPr>
          <p:cNvSpPr/>
          <p:nvPr/>
        </p:nvSpPr>
        <p:spPr>
          <a:xfrm>
            <a:off x="9701550" y="4986174"/>
            <a:ext cx="4208718" cy="4536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MANTEREMOS UM PARECER ENTRE UNIDADE DE ENSINO E REQUISITANTE ?</a:t>
            </a:r>
          </a:p>
          <a:p>
            <a:pPr algn="ctr"/>
            <a:r>
              <a:rPr lang="pt-BR" sz="1600" b="1" dirty="0">
                <a:solidFill>
                  <a:srgbClr val="FF0000"/>
                </a:solidFill>
              </a:rPr>
              <a:t>Confirmar com o Mateus o salvamento das alterações, se será automática ou precisaremos de um botão de comando para salvar na base </a:t>
            </a:r>
          </a:p>
          <a:p>
            <a:pPr algn="ctr"/>
            <a:endParaRPr lang="pt-BR" sz="1600" b="1" dirty="0"/>
          </a:p>
          <a:p>
            <a:pPr algn="ctr"/>
            <a:endParaRPr lang="pt-BR" sz="1600" b="1" dirty="0"/>
          </a:p>
          <a:p>
            <a:pPr algn="ctr"/>
            <a:r>
              <a:rPr lang="pt-BR" sz="1600" b="1" dirty="0"/>
              <a:t>Fluxo U.E &gt; Requisitante &gt; Comissão ( Verificar com a </a:t>
            </a:r>
            <a:r>
              <a:rPr lang="pt-BR" sz="1600" b="1" dirty="0" err="1"/>
              <a:t>Cetec</a:t>
            </a:r>
            <a:r>
              <a:rPr lang="pt-BR" sz="1600" b="1" dirty="0"/>
              <a:t>, </a:t>
            </a:r>
            <a:r>
              <a:rPr lang="pt-BR" sz="1600" b="1" dirty="0" err="1"/>
              <a:t>Cesu</a:t>
            </a:r>
            <a:r>
              <a:rPr lang="pt-BR" sz="1600" b="1" dirty="0"/>
              <a:t> ) </a:t>
            </a:r>
          </a:p>
          <a:p>
            <a:pPr algn="ctr"/>
            <a:endParaRPr lang="pt-BR" sz="1600" b="1" dirty="0"/>
          </a:p>
          <a:p>
            <a:pPr algn="ctr"/>
            <a:r>
              <a:rPr lang="pt-BR" sz="1600" b="1" dirty="0"/>
              <a:t>COMO FINALIZAREMOS</a:t>
            </a:r>
          </a:p>
          <a:p>
            <a:pPr algn="ctr"/>
            <a:r>
              <a:rPr lang="pt-BR" sz="1600" b="1" dirty="0"/>
              <a:t>SALVAR AS INFORMAÇÕES CONFORME FOREM SENDO REALIZADO AS CONSOLIDAÇÕES.</a:t>
            </a:r>
          </a:p>
          <a:p>
            <a:pPr algn="ctr"/>
            <a:r>
              <a:rPr lang="pt-BR" sz="1600" b="1" dirty="0"/>
              <a:t>Quantidade acima de 1 informar Elaborar DFD</a:t>
            </a:r>
          </a:p>
          <a:p>
            <a:pPr algn="ctr"/>
            <a:r>
              <a:rPr lang="pt-BR" sz="1600" b="1" dirty="0"/>
              <a:t>Quantidade 0 informar Não atendido</a:t>
            </a:r>
          </a:p>
          <a:p>
            <a:pPr algn="ctr"/>
            <a:endParaRPr lang="pt-BR" sz="1600" b="1" dirty="0"/>
          </a:p>
        </p:txBody>
      </p:sp>
      <p:sp>
        <p:nvSpPr>
          <p:cNvPr id="186" name="Retângulo Arredondado 39">
            <a:hlinkClick r:id="rId14" action="ppaction://hlinksldjump"/>
            <a:extLst>
              <a:ext uri="{FF2B5EF4-FFF2-40B4-BE49-F238E27FC236}">
                <a16:creationId xmlns:a16="http://schemas.microsoft.com/office/drawing/2014/main" id="{DC73D534-B8B9-49EF-73DB-A4C5760BF2C6}"/>
              </a:ext>
            </a:extLst>
          </p:cNvPr>
          <p:cNvSpPr/>
          <p:nvPr/>
        </p:nvSpPr>
        <p:spPr>
          <a:xfrm>
            <a:off x="23976" y="2578590"/>
            <a:ext cx="1967565" cy="371696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30" dirty="0"/>
              <a:t>Itens selecionado </a:t>
            </a:r>
          </a:p>
        </p:txBody>
      </p:sp>
    </p:spTree>
    <p:extLst>
      <p:ext uri="{BB962C8B-B14F-4D97-AF65-F5344CB8AC3E}">
        <p14:creationId xmlns:p14="http://schemas.microsoft.com/office/powerpoint/2010/main" val="179122027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57" y="327594"/>
            <a:ext cx="18030934" cy="548711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192" y="-655023"/>
            <a:ext cx="18349783" cy="137651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15832448-F8EA-4100-A3A4-48081AE5B75A}"/>
              </a:ext>
            </a:extLst>
          </p:cNvPr>
          <p:cNvSpPr txBox="1"/>
          <p:nvPr/>
        </p:nvSpPr>
        <p:spPr>
          <a:xfrm>
            <a:off x="-45252" y="1708783"/>
            <a:ext cx="18349782" cy="1540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2F99A39-5D56-4FF9-B958-65BCE5AAEEE6}"/>
              </a:ext>
            </a:extLst>
          </p:cNvPr>
          <p:cNvSpPr/>
          <p:nvPr/>
        </p:nvSpPr>
        <p:spPr>
          <a:xfrm>
            <a:off x="6327524" y="74999"/>
            <a:ext cx="5028585" cy="5906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TELA DE AUXÍLIO PARA MONTAR O DFD</a:t>
            </a:r>
          </a:p>
          <a:p>
            <a:pPr algn="ctr"/>
            <a:r>
              <a:rPr lang="pt-BR" sz="1600" dirty="0"/>
              <a:t>Filtrar Itens por  Departamento – A ideia é trazer os itens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210D832-9028-F949-1A51-42C74874C0AE}"/>
              </a:ext>
            </a:extLst>
          </p:cNvPr>
          <p:cNvSpPr/>
          <p:nvPr/>
        </p:nvSpPr>
        <p:spPr>
          <a:xfrm>
            <a:off x="132090" y="1272837"/>
            <a:ext cx="17995098" cy="11291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2" name="Retângulo Arredondado 41"/>
          <p:cNvSpPr/>
          <p:nvPr/>
        </p:nvSpPr>
        <p:spPr>
          <a:xfrm>
            <a:off x="3067576" y="1394395"/>
            <a:ext cx="819396" cy="3018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530" dirty="0"/>
              <a:t>....</a:t>
            </a:r>
          </a:p>
        </p:txBody>
      </p:sp>
      <p:sp>
        <p:nvSpPr>
          <p:cNvPr id="43" name="Retângulo Arredondado 42"/>
          <p:cNvSpPr/>
          <p:nvPr/>
        </p:nvSpPr>
        <p:spPr>
          <a:xfrm>
            <a:off x="2105468" y="1401116"/>
            <a:ext cx="1326655" cy="29771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200" dirty="0"/>
              <a:t>Data Inicial</a:t>
            </a:r>
          </a:p>
        </p:txBody>
      </p:sp>
      <p:sp>
        <p:nvSpPr>
          <p:cNvPr id="15" name="Retângulo Arredondado 14">
            <a:extLst>
              <a:ext uri="{FF2B5EF4-FFF2-40B4-BE49-F238E27FC236}">
                <a16:creationId xmlns:a16="http://schemas.microsoft.com/office/drawing/2014/main" id="{BB58BCD5-5B77-4CB5-9E1C-08018E99B523}"/>
              </a:ext>
            </a:extLst>
          </p:cNvPr>
          <p:cNvSpPr/>
          <p:nvPr/>
        </p:nvSpPr>
        <p:spPr>
          <a:xfrm>
            <a:off x="4591845" y="1402758"/>
            <a:ext cx="1378586" cy="2940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530" dirty="0"/>
              <a:t>....</a:t>
            </a:r>
          </a:p>
        </p:txBody>
      </p:sp>
      <p:sp>
        <p:nvSpPr>
          <p:cNvPr id="16" name="Retângulo Arredondado 15">
            <a:extLst>
              <a:ext uri="{FF2B5EF4-FFF2-40B4-BE49-F238E27FC236}">
                <a16:creationId xmlns:a16="http://schemas.microsoft.com/office/drawing/2014/main" id="{8788C13D-2066-BE5A-CAA2-C8ED3EF18C69}"/>
              </a:ext>
            </a:extLst>
          </p:cNvPr>
          <p:cNvSpPr/>
          <p:nvPr/>
        </p:nvSpPr>
        <p:spPr>
          <a:xfrm>
            <a:off x="4036710" y="1389151"/>
            <a:ext cx="1326655" cy="29771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200" dirty="0"/>
              <a:t>Data Final</a:t>
            </a:r>
          </a:p>
        </p:txBody>
      </p:sp>
      <p:sp>
        <p:nvSpPr>
          <p:cNvPr id="24" name="Retângulo Arredondado 23">
            <a:extLst>
              <a:ext uri="{FF2B5EF4-FFF2-40B4-BE49-F238E27FC236}">
                <a16:creationId xmlns:a16="http://schemas.microsoft.com/office/drawing/2014/main" id="{601A90B7-42F6-0CBC-7726-E8EBF82EAC56}"/>
              </a:ext>
            </a:extLst>
          </p:cNvPr>
          <p:cNvSpPr/>
          <p:nvPr/>
        </p:nvSpPr>
        <p:spPr>
          <a:xfrm>
            <a:off x="11965834" y="1432903"/>
            <a:ext cx="1378586" cy="2940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530" dirty="0"/>
              <a:t>&gt;</a:t>
            </a:r>
          </a:p>
        </p:txBody>
      </p:sp>
      <p:sp>
        <p:nvSpPr>
          <p:cNvPr id="25" name="Retângulo Arredondado 24">
            <a:extLst>
              <a:ext uri="{FF2B5EF4-FFF2-40B4-BE49-F238E27FC236}">
                <a16:creationId xmlns:a16="http://schemas.microsoft.com/office/drawing/2014/main" id="{90E6826C-F47E-708A-28FA-9BDE929B3B60}"/>
              </a:ext>
            </a:extLst>
          </p:cNvPr>
          <p:cNvSpPr/>
          <p:nvPr/>
        </p:nvSpPr>
        <p:spPr>
          <a:xfrm>
            <a:off x="11590757" y="1423938"/>
            <a:ext cx="1182097" cy="29401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200" dirty="0"/>
              <a:t>Prioridade</a:t>
            </a:r>
          </a:p>
        </p:txBody>
      </p:sp>
      <p:sp>
        <p:nvSpPr>
          <p:cNvPr id="19" name="Retângulo Arredondado 39">
            <a:hlinkClick r:id="" action="ppaction://noaction"/>
            <a:extLst>
              <a:ext uri="{FF2B5EF4-FFF2-40B4-BE49-F238E27FC236}">
                <a16:creationId xmlns:a16="http://schemas.microsoft.com/office/drawing/2014/main" id="{6EB110AF-EEF2-419F-B8CB-7C4FF35584D6}"/>
              </a:ext>
            </a:extLst>
          </p:cNvPr>
          <p:cNvSpPr/>
          <p:nvPr/>
        </p:nvSpPr>
        <p:spPr>
          <a:xfrm>
            <a:off x="16836523" y="408207"/>
            <a:ext cx="1178153" cy="387484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30" dirty="0"/>
              <a:t>Orçamento</a:t>
            </a:r>
          </a:p>
        </p:txBody>
      </p:sp>
      <p:sp>
        <p:nvSpPr>
          <p:cNvPr id="32" name="Retângulo Arredondado 31">
            <a:extLst>
              <a:ext uri="{FF2B5EF4-FFF2-40B4-BE49-F238E27FC236}">
                <a16:creationId xmlns:a16="http://schemas.microsoft.com/office/drawing/2014/main" id="{AF96D2F0-B442-7009-7471-1B6160C9DC32}"/>
              </a:ext>
            </a:extLst>
          </p:cNvPr>
          <p:cNvSpPr/>
          <p:nvPr/>
        </p:nvSpPr>
        <p:spPr>
          <a:xfrm>
            <a:off x="14202427" y="1399566"/>
            <a:ext cx="1378586" cy="2940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530" dirty="0"/>
              <a:t>&gt;</a:t>
            </a:r>
          </a:p>
        </p:txBody>
      </p:sp>
      <p:sp>
        <p:nvSpPr>
          <p:cNvPr id="35" name="Retângulo Arredondado 34">
            <a:extLst>
              <a:ext uri="{FF2B5EF4-FFF2-40B4-BE49-F238E27FC236}">
                <a16:creationId xmlns:a16="http://schemas.microsoft.com/office/drawing/2014/main" id="{0DDAAB2C-F6B1-7EC7-B04C-CD3A94CCB275}"/>
              </a:ext>
            </a:extLst>
          </p:cNvPr>
          <p:cNvSpPr/>
          <p:nvPr/>
        </p:nvSpPr>
        <p:spPr>
          <a:xfrm>
            <a:off x="13585920" y="1400966"/>
            <a:ext cx="1305800" cy="32677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200" dirty="0"/>
              <a:t>Categoria Gov.br</a:t>
            </a:r>
          </a:p>
        </p:txBody>
      </p:sp>
      <p:sp>
        <p:nvSpPr>
          <p:cNvPr id="36" name="Retângulo Arredondado 35">
            <a:extLst>
              <a:ext uri="{FF2B5EF4-FFF2-40B4-BE49-F238E27FC236}">
                <a16:creationId xmlns:a16="http://schemas.microsoft.com/office/drawing/2014/main" id="{E0D566CA-63B9-FF83-75C0-DDB2E62BC68E}"/>
              </a:ext>
            </a:extLst>
          </p:cNvPr>
          <p:cNvSpPr/>
          <p:nvPr/>
        </p:nvSpPr>
        <p:spPr>
          <a:xfrm>
            <a:off x="16444470" y="1410307"/>
            <a:ext cx="1378586" cy="2940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530" dirty="0"/>
              <a:t>&gt;</a:t>
            </a:r>
          </a:p>
        </p:txBody>
      </p:sp>
      <p:sp>
        <p:nvSpPr>
          <p:cNvPr id="37" name="Retângulo Arredondado 36">
            <a:extLst>
              <a:ext uri="{FF2B5EF4-FFF2-40B4-BE49-F238E27FC236}">
                <a16:creationId xmlns:a16="http://schemas.microsoft.com/office/drawing/2014/main" id="{6A3778B4-2C72-934F-110E-6D8C6DF1F123}"/>
              </a:ext>
            </a:extLst>
          </p:cNvPr>
          <p:cNvSpPr/>
          <p:nvPr/>
        </p:nvSpPr>
        <p:spPr>
          <a:xfrm>
            <a:off x="15771036" y="1412528"/>
            <a:ext cx="1305190" cy="28811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 Categoria gov.br</a:t>
            </a:r>
          </a:p>
        </p:txBody>
      </p:sp>
      <p:sp>
        <p:nvSpPr>
          <p:cNvPr id="39" name="Retângulo Arredondado 38">
            <a:extLst>
              <a:ext uri="{FF2B5EF4-FFF2-40B4-BE49-F238E27FC236}">
                <a16:creationId xmlns:a16="http://schemas.microsoft.com/office/drawing/2014/main" id="{CDD5709B-C684-3AC5-7119-06DC8277D150}"/>
              </a:ext>
            </a:extLst>
          </p:cNvPr>
          <p:cNvSpPr/>
          <p:nvPr/>
        </p:nvSpPr>
        <p:spPr>
          <a:xfrm>
            <a:off x="633246" y="1408671"/>
            <a:ext cx="1187452" cy="3229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530" dirty="0"/>
              <a:t>01/2024</a:t>
            </a:r>
          </a:p>
        </p:txBody>
      </p:sp>
      <p:sp>
        <p:nvSpPr>
          <p:cNvPr id="40" name="Retângulo Arredondado 39">
            <a:extLst>
              <a:ext uri="{FF2B5EF4-FFF2-40B4-BE49-F238E27FC236}">
                <a16:creationId xmlns:a16="http://schemas.microsoft.com/office/drawing/2014/main" id="{A25668BB-3A7E-B9C0-779B-227EF66D465F}"/>
              </a:ext>
            </a:extLst>
          </p:cNvPr>
          <p:cNvSpPr/>
          <p:nvPr/>
        </p:nvSpPr>
        <p:spPr>
          <a:xfrm>
            <a:off x="314783" y="1408844"/>
            <a:ext cx="692976" cy="33034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30" dirty="0"/>
              <a:t>PCA</a:t>
            </a:r>
          </a:p>
        </p:txBody>
      </p:sp>
      <p:sp>
        <p:nvSpPr>
          <p:cNvPr id="44" name="Mais 43">
            <a:extLst>
              <a:ext uri="{FF2B5EF4-FFF2-40B4-BE49-F238E27FC236}">
                <a16:creationId xmlns:a16="http://schemas.microsoft.com/office/drawing/2014/main" id="{F86FCA47-C652-E6B1-39E7-6752BEC78240}"/>
              </a:ext>
            </a:extLst>
          </p:cNvPr>
          <p:cNvSpPr/>
          <p:nvPr/>
        </p:nvSpPr>
        <p:spPr>
          <a:xfrm>
            <a:off x="1767024" y="1403042"/>
            <a:ext cx="287180" cy="3267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9" name="Retângulo Arredondado 48">
            <a:extLst>
              <a:ext uri="{FF2B5EF4-FFF2-40B4-BE49-F238E27FC236}">
                <a16:creationId xmlns:a16="http://schemas.microsoft.com/office/drawing/2014/main" id="{5EFD8974-C3CA-B4F0-B4FF-2141CE4CA78A}"/>
              </a:ext>
            </a:extLst>
          </p:cNvPr>
          <p:cNvSpPr/>
          <p:nvPr/>
        </p:nvSpPr>
        <p:spPr>
          <a:xfrm>
            <a:off x="6270580" y="2006658"/>
            <a:ext cx="3913350" cy="3378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 sz="1530" dirty="0"/>
          </a:p>
        </p:txBody>
      </p:sp>
      <p:sp>
        <p:nvSpPr>
          <p:cNvPr id="50" name="Retângulo Arredondado 49">
            <a:extLst>
              <a:ext uri="{FF2B5EF4-FFF2-40B4-BE49-F238E27FC236}">
                <a16:creationId xmlns:a16="http://schemas.microsoft.com/office/drawing/2014/main" id="{0E8ECD54-F374-51BC-FD06-CDA1258C765F}"/>
              </a:ext>
            </a:extLst>
          </p:cNvPr>
          <p:cNvSpPr/>
          <p:nvPr/>
        </p:nvSpPr>
        <p:spPr>
          <a:xfrm>
            <a:off x="6007605" y="2001361"/>
            <a:ext cx="1326655" cy="33034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30" dirty="0"/>
              <a:t>Busca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0A11F900-0F42-32AF-202D-781C7DC09EBE}"/>
              </a:ext>
            </a:extLst>
          </p:cNvPr>
          <p:cNvSpPr/>
          <p:nvPr/>
        </p:nvSpPr>
        <p:spPr>
          <a:xfrm>
            <a:off x="7354793" y="7970610"/>
            <a:ext cx="4343721" cy="394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Se couber tudo na mesma linha seria melhor</a:t>
            </a:r>
          </a:p>
        </p:txBody>
      </p:sp>
      <p:graphicFrame>
        <p:nvGraphicFramePr>
          <p:cNvPr id="52" name="Tabela 52">
            <a:extLst>
              <a:ext uri="{FF2B5EF4-FFF2-40B4-BE49-F238E27FC236}">
                <a16:creationId xmlns:a16="http://schemas.microsoft.com/office/drawing/2014/main" id="{8B77AAA0-8848-724E-1BC7-2FCF53D39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290895"/>
              </p:ext>
            </p:extLst>
          </p:nvPr>
        </p:nvGraphicFramePr>
        <p:xfrm>
          <a:off x="1383322" y="3278157"/>
          <a:ext cx="13376032" cy="62222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79940">
                  <a:extLst>
                    <a:ext uri="{9D8B030D-6E8A-4147-A177-3AD203B41FA5}">
                      <a16:colId xmlns:a16="http://schemas.microsoft.com/office/drawing/2014/main" val="2700857293"/>
                    </a:ext>
                  </a:extLst>
                </a:gridCol>
                <a:gridCol w="518287">
                  <a:extLst>
                    <a:ext uri="{9D8B030D-6E8A-4147-A177-3AD203B41FA5}">
                      <a16:colId xmlns:a16="http://schemas.microsoft.com/office/drawing/2014/main" val="3386206439"/>
                    </a:ext>
                  </a:extLst>
                </a:gridCol>
                <a:gridCol w="929363">
                  <a:extLst>
                    <a:ext uri="{9D8B030D-6E8A-4147-A177-3AD203B41FA5}">
                      <a16:colId xmlns:a16="http://schemas.microsoft.com/office/drawing/2014/main" val="2352307294"/>
                    </a:ext>
                  </a:extLst>
                </a:gridCol>
                <a:gridCol w="1418502">
                  <a:extLst>
                    <a:ext uri="{9D8B030D-6E8A-4147-A177-3AD203B41FA5}">
                      <a16:colId xmlns:a16="http://schemas.microsoft.com/office/drawing/2014/main" val="2853927819"/>
                    </a:ext>
                  </a:extLst>
                </a:gridCol>
                <a:gridCol w="1451596">
                  <a:extLst>
                    <a:ext uri="{9D8B030D-6E8A-4147-A177-3AD203B41FA5}">
                      <a16:colId xmlns:a16="http://schemas.microsoft.com/office/drawing/2014/main" val="2555898492"/>
                    </a:ext>
                  </a:extLst>
                </a:gridCol>
                <a:gridCol w="1016888">
                  <a:extLst>
                    <a:ext uri="{9D8B030D-6E8A-4147-A177-3AD203B41FA5}">
                      <a16:colId xmlns:a16="http://schemas.microsoft.com/office/drawing/2014/main" val="3463781605"/>
                    </a:ext>
                  </a:extLst>
                </a:gridCol>
                <a:gridCol w="738025">
                  <a:extLst>
                    <a:ext uri="{9D8B030D-6E8A-4147-A177-3AD203B41FA5}">
                      <a16:colId xmlns:a16="http://schemas.microsoft.com/office/drawing/2014/main" val="2432099814"/>
                    </a:ext>
                  </a:extLst>
                </a:gridCol>
                <a:gridCol w="881268">
                  <a:extLst>
                    <a:ext uri="{9D8B030D-6E8A-4147-A177-3AD203B41FA5}">
                      <a16:colId xmlns:a16="http://schemas.microsoft.com/office/drawing/2014/main" val="3902267621"/>
                    </a:ext>
                  </a:extLst>
                </a:gridCol>
                <a:gridCol w="841609">
                  <a:extLst>
                    <a:ext uri="{9D8B030D-6E8A-4147-A177-3AD203B41FA5}">
                      <a16:colId xmlns:a16="http://schemas.microsoft.com/office/drawing/2014/main" val="1210032764"/>
                    </a:ext>
                  </a:extLst>
                </a:gridCol>
                <a:gridCol w="844369">
                  <a:extLst>
                    <a:ext uri="{9D8B030D-6E8A-4147-A177-3AD203B41FA5}">
                      <a16:colId xmlns:a16="http://schemas.microsoft.com/office/drawing/2014/main" val="2091610150"/>
                    </a:ext>
                  </a:extLst>
                </a:gridCol>
                <a:gridCol w="844062">
                  <a:extLst>
                    <a:ext uri="{9D8B030D-6E8A-4147-A177-3AD203B41FA5}">
                      <a16:colId xmlns:a16="http://schemas.microsoft.com/office/drawing/2014/main" val="3210002807"/>
                    </a:ext>
                  </a:extLst>
                </a:gridCol>
                <a:gridCol w="1383323">
                  <a:extLst>
                    <a:ext uri="{9D8B030D-6E8A-4147-A177-3AD203B41FA5}">
                      <a16:colId xmlns:a16="http://schemas.microsoft.com/office/drawing/2014/main" val="342665859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993984748"/>
                    </a:ext>
                  </a:extLst>
                </a:gridCol>
              </a:tblGrid>
              <a:tr h="682782">
                <a:tc>
                  <a:txBody>
                    <a:bodyPr/>
                    <a:lstStyle/>
                    <a:p>
                      <a:r>
                        <a:rPr lang="pt-BR" sz="1100" dirty="0"/>
                        <a:t>Agrupar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Destino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Área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Descrição do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/>
                        <a:t>Qtd</a:t>
                      </a:r>
                      <a:r>
                        <a:rPr lang="pt-BR" sz="1100" dirty="0"/>
                        <a:t> Final Aprovada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Valor</a:t>
                      </a:r>
                    </a:p>
                    <a:p>
                      <a:r>
                        <a:rPr lang="pt-BR" sz="1100" dirty="0"/>
                        <a:t>Unit.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Valor</a:t>
                      </a:r>
                    </a:p>
                    <a:p>
                      <a:r>
                        <a:rPr lang="pt-BR" sz="1100" dirty="0"/>
                        <a:t>Total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/>
                        <a:t>Valor para o DFD - 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Período de Conclusão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Categoria </a:t>
                      </a:r>
                    </a:p>
                    <a:p>
                      <a:r>
                        <a:rPr lang="pt-BR" sz="1100" dirty="0"/>
                        <a:t>gov.br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Descrição da Categoria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Chat – Comissão x </a:t>
                      </a:r>
                    </a:p>
                    <a:p>
                      <a:r>
                        <a:rPr lang="pt-BR" sz="1100" dirty="0"/>
                        <a:t>Requisitantes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099486"/>
                  </a:ext>
                </a:extLst>
              </a:tr>
              <a:tr h="355047">
                <a:tc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Laboratório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Agroindústria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Balança com capacidade de 15 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/>
                        <a:t>500,00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25.000,00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20.000,00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Março a Junho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6670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Escalas e Balanças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149049"/>
                  </a:ext>
                </a:extLst>
              </a:tr>
              <a:tr h="355047">
                <a:tc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Laboratório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Agropecuária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Balança com capacidade de 10 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/>
                        <a:t>200,00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14.000,00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4.000,00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Março a Junho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6670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Escalas e Balanças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134239"/>
                  </a:ext>
                </a:extLst>
              </a:tr>
              <a:tr h="404492">
                <a:tc>
                  <a:txBody>
                    <a:bodyPr/>
                    <a:lstStyle/>
                    <a:p>
                      <a:pPr algn="ctr"/>
                      <a:endParaRPr lang="pt-BR" sz="11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Sub Total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solidFill>
                            <a:srgbClr val="FF0000"/>
                          </a:solidFill>
                        </a:rPr>
                        <a:t>Balança com capacidade de 15 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pt-BR" sz="1000" b="1" dirty="0">
                          <a:solidFill>
                            <a:srgbClr val="FF0000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>
                          <a:solidFill>
                            <a:srgbClr val="FF0000"/>
                          </a:solidFill>
                        </a:rPr>
                        <a:t>39000,00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>
                          <a:solidFill>
                            <a:srgbClr val="FF0000"/>
                          </a:solidFill>
                        </a:rPr>
                        <a:t>24.000,00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/>
                    </a:p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81164"/>
                  </a:ext>
                </a:extLst>
              </a:tr>
              <a:tr h="491603">
                <a:tc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Laboratório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Açucar e Álcool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Agitador Magnético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1000,00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35.000,00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Março a Junho</a:t>
                      </a:r>
                    </a:p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6640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Equipamentos e Artigos para Laboratórios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78317"/>
                  </a:ext>
                </a:extLst>
              </a:tr>
              <a:tr h="491603">
                <a:tc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Laboratório</a:t>
                      </a:r>
                    </a:p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Açucar e Álcool</a:t>
                      </a:r>
                    </a:p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Agitador Magnético</a:t>
                      </a:r>
                    </a:p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1000,00</a:t>
                      </a:r>
                    </a:p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12.000,00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8.000,00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Março a Junho</a:t>
                      </a:r>
                    </a:p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6640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Equipamentos e Artigos para Laboratórios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FF1D1D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908050"/>
                  </a:ext>
                </a:extLst>
              </a:tr>
              <a:tr h="436981">
                <a:tc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Sub Total</a:t>
                      </a:r>
                      <a:endParaRPr lang="pt-BR" sz="1600" b="1" dirty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>
                          <a:solidFill>
                            <a:srgbClr val="FF0000"/>
                          </a:solidFill>
                        </a:rPr>
                        <a:t>Agitador Magnético</a:t>
                      </a:r>
                    </a:p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solidFill>
                            <a:srgbClr val="FF0000"/>
                          </a:solidFill>
                        </a:rPr>
                        <a:t>47.000,00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solidFill>
                            <a:srgbClr val="FF0000"/>
                          </a:solidFill>
                        </a:rPr>
                        <a:t>8.000,00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FF1D1D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788872"/>
                  </a:ext>
                </a:extLst>
              </a:tr>
              <a:tr h="491603">
                <a:tc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Laboratório</a:t>
                      </a:r>
                    </a:p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Açucar e Álcool</a:t>
                      </a:r>
                    </a:p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Autoclave vertical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850,00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12.750,00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6.800,00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Março a Junho</a:t>
                      </a:r>
                    </a:p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4230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Equipamento para Descontaminação e Impregnação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FF1D1D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918555"/>
                  </a:ext>
                </a:extLst>
              </a:tr>
              <a:tr h="491603">
                <a:tc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Laboratório</a:t>
                      </a:r>
                    </a:p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Açucar e Álcool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Autoclave vertical</a:t>
                      </a:r>
                    </a:p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850,00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6.800,00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6.800,00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Março a Junho</a:t>
                      </a:r>
                    </a:p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4230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Equipamento para Descontaminação e Impregnação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FF1D1D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599371"/>
                  </a:ext>
                </a:extLst>
              </a:tr>
              <a:tr h="404492">
                <a:tc>
                  <a:txBody>
                    <a:bodyPr/>
                    <a:lstStyle/>
                    <a:p>
                      <a:pPr algn="ctr"/>
                      <a:endParaRPr lang="pt-BR" sz="11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Sub Total</a:t>
                      </a:r>
                      <a:endParaRPr lang="pt-BR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>
                          <a:solidFill>
                            <a:srgbClr val="FF0000"/>
                          </a:solidFill>
                        </a:rPr>
                        <a:t>Autoclave vertical</a:t>
                      </a:r>
                    </a:p>
                    <a:p>
                      <a:pPr algn="ctr"/>
                      <a:endParaRPr lang="pt-BR" sz="1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solidFill>
                            <a:srgbClr val="FF0000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solidFill>
                            <a:srgbClr val="FF0000"/>
                          </a:solidFill>
                        </a:rPr>
                        <a:t>19.550,00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solidFill>
                            <a:srgbClr val="FF0000"/>
                          </a:solidFill>
                        </a:rPr>
                        <a:t>13.600,00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83500"/>
                  </a:ext>
                </a:extLst>
              </a:tr>
              <a:tr h="232146">
                <a:tc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159142"/>
                  </a:ext>
                </a:extLst>
              </a:tr>
              <a:tr h="404492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b="1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672874"/>
                  </a:ext>
                </a:extLst>
              </a:tr>
              <a:tr h="404492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100" b="1" i="1" dirty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r>
                        <a:rPr lang="pt-BR" sz="1100" b="1" i="1" dirty="0">
                          <a:solidFill>
                            <a:srgbClr val="C00000"/>
                          </a:solidFill>
                        </a:rPr>
                        <a:t>45.600,00   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100" b="1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07634"/>
                  </a:ext>
                </a:extLst>
              </a:tr>
            </a:tbl>
          </a:graphicData>
        </a:graphic>
      </p:graphicFrame>
      <p:sp>
        <p:nvSpPr>
          <p:cNvPr id="57" name="Retângulo 56">
            <a:extLst>
              <a:ext uri="{FF2B5EF4-FFF2-40B4-BE49-F238E27FC236}">
                <a16:creationId xmlns:a16="http://schemas.microsoft.com/office/drawing/2014/main" id="{A11285CD-FE27-BF5C-B5E9-2628BF95D3E7}"/>
              </a:ext>
            </a:extLst>
          </p:cNvPr>
          <p:cNvSpPr/>
          <p:nvPr/>
        </p:nvSpPr>
        <p:spPr>
          <a:xfrm>
            <a:off x="15771036" y="4365438"/>
            <a:ext cx="2513631" cy="7076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Ordenar em ordem alfabética os itens dos laboratórios selecionados, por laboratório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FC6E3894-E429-AEC9-0731-FA0707B2FC34}"/>
              </a:ext>
            </a:extLst>
          </p:cNvPr>
          <p:cNvSpPr/>
          <p:nvPr/>
        </p:nvSpPr>
        <p:spPr>
          <a:xfrm>
            <a:off x="14896018" y="3447924"/>
            <a:ext cx="3366841" cy="8323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Opção para o usuário detalhar os itens que estiverem nos filtros! Quando detalhar os códigos as Unidades deverão aparecer</a:t>
            </a:r>
          </a:p>
        </p:txBody>
      </p:sp>
      <p:sp>
        <p:nvSpPr>
          <p:cNvPr id="63" name="Retângulo Arredondado 62">
            <a:extLst>
              <a:ext uri="{FF2B5EF4-FFF2-40B4-BE49-F238E27FC236}">
                <a16:creationId xmlns:a16="http://schemas.microsoft.com/office/drawing/2014/main" id="{A867022B-A487-506D-7D20-35D137204301}"/>
              </a:ext>
            </a:extLst>
          </p:cNvPr>
          <p:cNvSpPr/>
          <p:nvPr/>
        </p:nvSpPr>
        <p:spPr>
          <a:xfrm>
            <a:off x="4302659" y="1984392"/>
            <a:ext cx="1451065" cy="4000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530" dirty="0"/>
              <a:t>Permanente </a:t>
            </a:r>
          </a:p>
          <a:p>
            <a:pPr algn="r"/>
            <a:r>
              <a:rPr lang="pt-BR" sz="1530" dirty="0"/>
              <a:t>Consumo</a:t>
            </a:r>
          </a:p>
        </p:txBody>
      </p:sp>
      <p:sp>
        <p:nvSpPr>
          <p:cNvPr id="64" name="Retângulo Arredondado 63">
            <a:extLst>
              <a:ext uri="{FF2B5EF4-FFF2-40B4-BE49-F238E27FC236}">
                <a16:creationId xmlns:a16="http://schemas.microsoft.com/office/drawing/2014/main" id="{478B8D6E-8E97-F6F3-A792-F7473174F30C}"/>
              </a:ext>
            </a:extLst>
          </p:cNvPr>
          <p:cNvSpPr/>
          <p:nvPr/>
        </p:nvSpPr>
        <p:spPr>
          <a:xfrm>
            <a:off x="3280882" y="1983927"/>
            <a:ext cx="1326655" cy="40009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30" dirty="0"/>
              <a:t>Finalidade da Compra </a:t>
            </a:r>
          </a:p>
        </p:txBody>
      </p:sp>
      <p:sp>
        <p:nvSpPr>
          <p:cNvPr id="3" name="Retângulo Arredondado 23">
            <a:extLst>
              <a:ext uri="{FF2B5EF4-FFF2-40B4-BE49-F238E27FC236}">
                <a16:creationId xmlns:a16="http://schemas.microsoft.com/office/drawing/2014/main" id="{3A84DD35-C117-0514-1630-83A9D9310795}"/>
              </a:ext>
            </a:extLst>
          </p:cNvPr>
          <p:cNvSpPr/>
          <p:nvPr/>
        </p:nvSpPr>
        <p:spPr>
          <a:xfrm>
            <a:off x="6569568" y="1402758"/>
            <a:ext cx="1378586" cy="2940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530" dirty="0"/>
              <a:t>&gt;</a:t>
            </a:r>
          </a:p>
        </p:txBody>
      </p:sp>
      <p:sp>
        <p:nvSpPr>
          <p:cNvPr id="4" name="Retângulo Arredondado 24">
            <a:extLst>
              <a:ext uri="{FF2B5EF4-FFF2-40B4-BE49-F238E27FC236}">
                <a16:creationId xmlns:a16="http://schemas.microsoft.com/office/drawing/2014/main" id="{E6F4E4E8-D0EF-163E-177F-20B5FD8FD481}"/>
              </a:ext>
            </a:extLst>
          </p:cNvPr>
          <p:cNvSpPr/>
          <p:nvPr/>
        </p:nvSpPr>
        <p:spPr>
          <a:xfrm>
            <a:off x="6048974" y="1401759"/>
            <a:ext cx="883182" cy="28784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 destino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CBAD7D9-1D14-14D5-C558-9D33414EF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903" y="1425178"/>
            <a:ext cx="2571750" cy="1676400"/>
          </a:xfrm>
          <a:prstGeom prst="rect">
            <a:avLst/>
          </a:prstGeom>
        </p:spPr>
      </p:pic>
      <p:sp>
        <p:nvSpPr>
          <p:cNvPr id="7" name="Retângulo Arredondado 24">
            <a:extLst>
              <a:ext uri="{FF2B5EF4-FFF2-40B4-BE49-F238E27FC236}">
                <a16:creationId xmlns:a16="http://schemas.microsoft.com/office/drawing/2014/main" id="{EEAA09A8-00C6-C71E-DCEF-2F050E23037A}"/>
              </a:ext>
            </a:extLst>
          </p:cNvPr>
          <p:cNvSpPr/>
          <p:nvPr/>
        </p:nvSpPr>
        <p:spPr>
          <a:xfrm>
            <a:off x="9000459" y="1489952"/>
            <a:ext cx="883182" cy="28784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Área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470AA26F-DB7B-B26E-AF8B-241B4CC241FE}"/>
              </a:ext>
            </a:extLst>
          </p:cNvPr>
          <p:cNvCxnSpPr>
            <a:cxnSpLocks/>
          </p:cNvCxnSpPr>
          <p:nvPr/>
        </p:nvCxnSpPr>
        <p:spPr>
          <a:xfrm flipV="1">
            <a:off x="9914304" y="1223889"/>
            <a:ext cx="3843899" cy="250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>
            <a:extLst>
              <a:ext uri="{FF2B5EF4-FFF2-40B4-BE49-F238E27FC236}">
                <a16:creationId xmlns:a16="http://schemas.microsoft.com/office/drawing/2014/main" id="{612CB041-8E5B-CD96-4495-C5C2837ED1EF}"/>
              </a:ext>
            </a:extLst>
          </p:cNvPr>
          <p:cNvSpPr/>
          <p:nvPr/>
        </p:nvSpPr>
        <p:spPr>
          <a:xfrm>
            <a:off x="11483594" y="612464"/>
            <a:ext cx="5028585" cy="59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Nestes filtros ter a opção “todos” </a:t>
            </a:r>
          </a:p>
          <a:p>
            <a:pPr algn="ctr"/>
            <a:r>
              <a:rPr lang="pt-BR" sz="1600" dirty="0"/>
              <a:t>Trazer itens em ordem alfabética</a:t>
            </a: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E1A8EF94-ABE4-7B27-D61C-BF8ED11CB0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1968" y="1496044"/>
            <a:ext cx="1454710" cy="1887659"/>
          </a:xfrm>
          <a:prstGeom prst="rect">
            <a:avLst/>
          </a:prstGeom>
        </p:spPr>
      </p:pic>
      <p:sp>
        <p:nvSpPr>
          <p:cNvPr id="38" name="Retângulo 37">
            <a:extLst>
              <a:ext uri="{FF2B5EF4-FFF2-40B4-BE49-F238E27FC236}">
                <a16:creationId xmlns:a16="http://schemas.microsoft.com/office/drawing/2014/main" id="{9580C0C9-0C76-C3C1-4ADB-4B73BCB84CCA}"/>
              </a:ext>
            </a:extLst>
          </p:cNvPr>
          <p:cNvSpPr/>
          <p:nvPr/>
        </p:nvSpPr>
        <p:spPr>
          <a:xfrm>
            <a:off x="15199291" y="5158285"/>
            <a:ext cx="3105239" cy="81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b="1" dirty="0"/>
          </a:p>
        </p:txBody>
      </p:sp>
      <p:sp>
        <p:nvSpPr>
          <p:cNvPr id="8" name="Retângulo Arredondado 39">
            <a:hlinkClick r:id="" action="ppaction://noaction"/>
            <a:extLst>
              <a:ext uri="{FF2B5EF4-FFF2-40B4-BE49-F238E27FC236}">
                <a16:creationId xmlns:a16="http://schemas.microsoft.com/office/drawing/2014/main" id="{9E1A8345-84C7-154B-696A-C946CF23C9EB}"/>
              </a:ext>
            </a:extLst>
          </p:cNvPr>
          <p:cNvSpPr/>
          <p:nvPr/>
        </p:nvSpPr>
        <p:spPr>
          <a:xfrm>
            <a:off x="2166926" y="2619620"/>
            <a:ext cx="1967565" cy="37169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30" dirty="0"/>
              <a:t>Relatório </a:t>
            </a:r>
          </a:p>
          <a:p>
            <a:pPr algn="ctr"/>
            <a:r>
              <a:rPr lang="pt-BR" sz="1530" dirty="0"/>
              <a:t>Exportar Excel</a:t>
            </a:r>
          </a:p>
        </p:txBody>
      </p:sp>
      <p:sp>
        <p:nvSpPr>
          <p:cNvPr id="23" name="Retângulo Arredondado 62">
            <a:extLst>
              <a:ext uri="{FF2B5EF4-FFF2-40B4-BE49-F238E27FC236}">
                <a16:creationId xmlns:a16="http://schemas.microsoft.com/office/drawing/2014/main" id="{C7EF40B6-DD95-2726-44AE-17FA350E896D}"/>
              </a:ext>
            </a:extLst>
          </p:cNvPr>
          <p:cNvSpPr/>
          <p:nvPr/>
        </p:nvSpPr>
        <p:spPr>
          <a:xfrm>
            <a:off x="1273805" y="1996758"/>
            <a:ext cx="1490222" cy="4000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400" dirty="0"/>
              <a:t>Março a junho</a:t>
            </a:r>
          </a:p>
        </p:txBody>
      </p:sp>
      <p:sp>
        <p:nvSpPr>
          <p:cNvPr id="26" name="Retângulo Arredondado 63">
            <a:extLst>
              <a:ext uri="{FF2B5EF4-FFF2-40B4-BE49-F238E27FC236}">
                <a16:creationId xmlns:a16="http://schemas.microsoft.com/office/drawing/2014/main" id="{DA13DFA4-77D0-314D-2AA3-356B1A5A92C9}"/>
              </a:ext>
            </a:extLst>
          </p:cNvPr>
          <p:cNvSpPr/>
          <p:nvPr/>
        </p:nvSpPr>
        <p:spPr>
          <a:xfrm>
            <a:off x="244577" y="1996758"/>
            <a:ext cx="1326655" cy="40009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30" dirty="0"/>
              <a:t>Período de Conclusão </a:t>
            </a:r>
          </a:p>
        </p:txBody>
      </p:sp>
      <p:pic>
        <p:nvPicPr>
          <p:cNvPr id="47" name="Imagem 46">
            <a:extLst>
              <a:ext uri="{FF2B5EF4-FFF2-40B4-BE49-F238E27FC236}">
                <a16:creationId xmlns:a16="http://schemas.microsoft.com/office/drawing/2014/main" id="{441AFD8C-72CB-3E35-188C-788E343010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9993" y="2870562"/>
            <a:ext cx="1850612" cy="394161"/>
          </a:xfrm>
          <a:prstGeom prst="rect">
            <a:avLst/>
          </a:prstGeom>
        </p:spPr>
      </p:pic>
      <p:sp>
        <p:nvSpPr>
          <p:cNvPr id="84" name="Seta: para Baixo 83">
            <a:extLst>
              <a:ext uri="{FF2B5EF4-FFF2-40B4-BE49-F238E27FC236}">
                <a16:creationId xmlns:a16="http://schemas.microsoft.com/office/drawing/2014/main" id="{17FBF91B-709F-67A3-76BA-3EA880860F71}"/>
              </a:ext>
            </a:extLst>
          </p:cNvPr>
          <p:cNvSpPr/>
          <p:nvPr/>
        </p:nvSpPr>
        <p:spPr>
          <a:xfrm>
            <a:off x="2644536" y="2085897"/>
            <a:ext cx="161883" cy="2736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Seta: para Baixo 84">
            <a:extLst>
              <a:ext uri="{FF2B5EF4-FFF2-40B4-BE49-F238E27FC236}">
                <a16:creationId xmlns:a16="http://schemas.microsoft.com/office/drawing/2014/main" id="{BD092C00-0A5E-86BD-712C-4E1C809AD3DC}"/>
              </a:ext>
            </a:extLst>
          </p:cNvPr>
          <p:cNvSpPr/>
          <p:nvPr/>
        </p:nvSpPr>
        <p:spPr>
          <a:xfrm>
            <a:off x="5619248" y="2038770"/>
            <a:ext cx="161883" cy="2736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7" name="Imagem 116">
            <a:extLst>
              <a:ext uri="{FF2B5EF4-FFF2-40B4-BE49-F238E27FC236}">
                <a16:creationId xmlns:a16="http://schemas.microsoft.com/office/drawing/2014/main" id="{5560317F-101F-F1F2-9D6A-F9B4786D46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90041" y="2123877"/>
            <a:ext cx="266700" cy="942975"/>
          </a:xfrm>
          <a:prstGeom prst="rect">
            <a:avLst/>
          </a:prstGeom>
        </p:spPr>
      </p:pic>
      <p:pic>
        <p:nvPicPr>
          <p:cNvPr id="123" name="Imagem 122">
            <a:extLst>
              <a:ext uri="{FF2B5EF4-FFF2-40B4-BE49-F238E27FC236}">
                <a16:creationId xmlns:a16="http://schemas.microsoft.com/office/drawing/2014/main" id="{0977A415-5C0B-F627-98F7-3D6C79C0DF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645576" y="1451998"/>
            <a:ext cx="904875" cy="219075"/>
          </a:xfrm>
          <a:prstGeom prst="rect">
            <a:avLst/>
          </a:prstGeom>
        </p:spPr>
      </p:pic>
      <p:pic>
        <p:nvPicPr>
          <p:cNvPr id="125" name="Imagem 124">
            <a:extLst>
              <a:ext uri="{FF2B5EF4-FFF2-40B4-BE49-F238E27FC236}">
                <a16:creationId xmlns:a16="http://schemas.microsoft.com/office/drawing/2014/main" id="{4571835C-A73D-2414-D44A-C02B2756DF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856786" y="1460605"/>
            <a:ext cx="904875" cy="219075"/>
          </a:xfrm>
          <a:prstGeom prst="rect">
            <a:avLst/>
          </a:prstGeom>
        </p:spPr>
      </p:pic>
      <p:sp>
        <p:nvSpPr>
          <p:cNvPr id="126" name="Retângulo Arredondado 39">
            <a:hlinkClick r:id="" action="ppaction://noaction"/>
            <a:extLst>
              <a:ext uri="{FF2B5EF4-FFF2-40B4-BE49-F238E27FC236}">
                <a16:creationId xmlns:a16="http://schemas.microsoft.com/office/drawing/2014/main" id="{E054AB84-6B7D-FAA7-2C91-F6DFB273635D}"/>
              </a:ext>
            </a:extLst>
          </p:cNvPr>
          <p:cNvSpPr/>
          <p:nvPr/>
        </p:nvSpPr>
        <p:spPr>
          <a:xfrm>
            <a:off x="11755674" y="1885719"/>
            <a:ext cx="2002529" cy="387484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30" b="1" dirty="0"/>
          </a:p>
          <a:p>
            <a:pPr algn="ctr"/>
            <a:r>
              <a:rPr lang="pt-BR" sz="1530" b="1" dirty="0"/>
              <a:t>Buscar (Ver Mateus)</a:t>
            </a:r>
          </a:p>
          <a:p>
            <a:pPr algn="ctr"/>
            <a:endParaRPr lang="pt-BR" sz="1530" b="1" dirty="0"/>
          </a:p>
        </p:txBody>
      </p:sp>
      <p:pic>
        <p:nvPicPr>
          <p:cNvPr id="130" name="Imagem 129">
            <a:extLst>
              <a:ext uri="{FF2B5EF4-FFF2-40B4-BE49-F238E27FC236}">
                <a16:creationId xmlns:a16="http://schemas.microsoft.com/office/drawing/2014/main" id="{4352D3F4-51CD-F062-512A-BCB6AF1B93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1206664" flipH="1" flipV="1">
            <a:off x="10940756" y="2531686"/>
            <a:ext cx="198280" cy="121357"/>
          </a:xfrm>
          <a:prstGeom prst="rect">
            <a:avLst/>
          </a:prstGeom>
        </p:spPr>
      </p:pic>
      <p:pic>
        <p:nvPicPr>
          <p:cNvPr id="132" name="Imagem 131">
            <a:extLst>
              <a:ext uri="{FF2B5EF4-FFF2-40B4-BE49-F238E27FC236}">
                <a16:creationId xmlns:a16="http://schemas.microsoft.com/office/drawing/2014/main" id="{1FCFDC9D-04BA-688C-AE11-A6E4733F95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1206664" flipH="1" flipV="1">
            <a:off x="10929519" y="2366764"/>
            <a:ext cx="198280" cy="121357"/>
          </a:xfrm>
          <a:prstGeom prst="rect">
            <a:avLst/>
          </a:prstGeom>
        </p:spPr>
      </p:pic>
      <p:pic>
        <p:nvPicPr>
          <p:cNvPr id="142" name="Imagem 141">
            <a:extLst>
              <a:ext uri="{FF2B5EF4-FFF2-40B4-BE49-F238E27FC236}">
                <a16:creationId xmlns:a16="http://schemas.microsoft.com/office/drawing/2014/main" id="{FD63C064-AC49-E8E2-8EEE-94267D9FDF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1206664" flipH="1" flipV="1">
            <a:off x="10962089" y="2166582"/>
            <a:ext cx="198280" cy="121357"/>
          </a:xfrm>
          <a:prstGeom prst="rect">
            <a:avLst/>
          </a:prstGeom>
        </p:spPr>
      </p:pic>
      <p:sp>
        <p:nvSpPr>
          <p:cNvPr id="151" name="Retângulo 150">
            <a:extLst>
              <a:ext uri="{FF2B5EF4-FFF2-40B4-BE49-F238E27FC236}">
                <a16:creationId xmlns:a16="http://schemas.microsoft.com/office/drawing/2014/main" id="{757EEBC7-123D-E183-2B00-F9008D85A49F}"/>
              </a:ext>
            </a:extLst>
          </p:cNvPr>
          <p:cNvSpPr/>
          <p:nvPr/>
        </p:nvSpPr>
        <p:spPr>
          <a:xfrm>
            <a:off x="11387543" y="2547250"/>
            <a:ext cx="2152611" cy="4997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157" name="Retângulo 156">
            <a:extLst>
              <a:ext uri="{FF2B5EF4-FFF2-40B4-BE49-F238E27FC236}">
                <a16:creationId xmlns:a16="http://schemas.microsoft.com/office/drawing/2014/main" id="{29987039-94D3-0A0F-412A-DA165BEC9E95}"/>
              </a:ext>
            </a:extLst>
          </p:cNvPr>
          <p:cNvSpPr/>
          <p:nvPr/>
        </p:nvSpPr>
        <p:spPr>
          <a:xfrm>
            <a:off x="13792356" y="2547250"/>
            <a:ext cx="2152611" cy="4997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161" name="Retângulo 160">
            <a:extLst>
              <a:ext uri="{FF2B5EF4-FFF2-40B4-BE49-F238E27FC236}">
                <a16:creationId xmlns:a16="http://schemas.microsoft.com/office/drawing/2014/main" id="{05FCB43B-3EEE-0CC1-9978-A30020BBA77A}"/>
              </a:ext>
            </a:extLst>
          </p:cNvPr>
          <p:cNvSpPr/>
          <p:nvPr/>
        </p:nvSpPr>
        <p:spPr>
          <a:xfrm>
            <a:off x="16249831" y="6331005"/>
            <a:ext cx="2034836" cy="776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b="1" dirty="0"/>
          </a:p>
        </p:txBody>
      </p:sp>
      <p:sp>
        <p:nvSpPr>
          <p:cNvPr id="172" name="Retângulo Arredondado 39">
            <a:hlinkClick r:id="rId10" action="ppaction://hlinksldjump"/>
            <a:extLst>
              <a:ext uri="{FF2B5EF4-FFF2-40B4-BE49-F238E27FC236}">
                <a16:creationId xmlns:a16="http://schemas.microsoft.com/office/drawing/2014/main" id="{A233B6D3-8E96-7706-DB2D-AD07C32CAE17}"/>
              </a:ext>
            </a:extLst>
          </p:cNvPr>
          <p:cNvSpPr/>
          <p:nvPr/>
        </p:nvSpPr>
        <p:spPr>
          <a:xfrm>
            <a:off x="15835258" y="1803814"/>
            <a:ext cx="2002529" cy="387484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b="1" dirty="0"/>
          </a:p>
          <a:p>
            <a:pPr algn="ctr"/>
            <a:r>
              <a:rPr lang="pt-BR" sz="1100" b="1" dirty="0"/>
              <a:t>Analisar ‘’Não encontrei o que procurava’’  - outra tela?</a:t>
            </a:r>
          </a:p>
          <a:p>
            <a:pPr algn="ctr"/>
            <a:endParaRPr lang="pt-BR" sz="1530" b="1" dirty="0"/>
          </a:p>
        </p:txBody>
      </p:sp>
      <p:pic>
        <p:nvPicPr>
          <p:cNvPr id="180" name="Imagem 179">
            <a:extLst>
              <a:ext uri="{FF2B5EF4-FFF2-40B4-BE49-F238E27FC236}">
                <a16:creationId xmlns:a16="http://schemas.microsoft.com/office/drawing/2014/main" id="{F8C41283-6924-3F86-4118-AA4E814173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72005" y="1423938"/>
            <a:ext cx="908039" cy="219841"/>
          </a:xfrm>
          <a:prstGeom prst="rect">
            <a:avLst/>
          </a:prstGeom>
        </p:spPr>
      </p:pic>
      <p:pic>
        <p:nvPicPr>
          <p:cNvPr id="181" name="Imagem 180">
            <a:extLst>
              <a:ext uri="{FF2B5EF4-FFF2-40B4-BE49-F238E27FC236}">
                <a16:creationId xmlns:a16="http://schemas.microsoft.com/office/drawing/2014/main" id="{1FEC15AD-33B8-A62B-3A5B-1047A5BE4C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13860" y="1460221"/>
            <a:ext cx="908039" cy="219841"/>
          </a:xfrm>
          <a:prstGeom prst="rect">
            <a:avLst/>
          </a:prstGeom>
        </p:spPr>
      </p:pic>
      <p:sp>
        <p:nvSpPr>
          <p:cNvPr id="186" name="Retângulo Arredondado 39">
            <a:hlinkClick r:id="rId11" action="ppaction://hlinksldjump"/>
            <a:extLst>
              <a:ext uri="{FF2B5EF4-FFF2-40B4-BE49-F238E27FC236}">
                <a16:creationId xmlns:a16="http://schemas.microsoft.com/office/drawing/2014/main" id="{DC73D534-B8B9-49EF-73DB-A4C5760BF2C6}"/>
              </a:ext>
            </a:extLst>
          </p:cNvPr>
          <p:cNvSpPr/>
          <p:nvPr/>
        </p:nvSpPr>
        <p:spPr>
          <a:xfrm>
            <a:off x="23976" y="2578590"/>
            <a:ext cx="1967565" cy="371696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30" dirty="0"/>
              <a:t>Itens selecionado 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92849A77-4510-FE3F-5841-43C6F8AB7B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3322" y="3908546"/>
            <a:ext cx="658743" cy="2329129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A431081F-1005-017E-C5E2-F150BB77F4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1206664" flipH="1" flipV="1">
            <a:off x="1571053" y="4096844"/>
            <a:ext cx="261051" cy="159776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26BA57E6-CEB8-2396-FF5D-0006A4362C2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1206664" flipH="1" flipV="1">
            <a:off x="1564095" y="4570489"/>
            <a:ext cx="341559" cy="1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853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57" y="327594"/>
            <a:ext cx="18030934" cy="548711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192" y="-655023"/>
            <a:ext cx="18349783" cy="137651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15832448-F8EA-4100-A3A4-48081AE5B75A}"/>
              </a:ext>
            </a:extLst>
          </p:cNvPr>
          <p:cNvSpPr txBox="1"/>
          <p:nvPr/>
        </p:nvSpPr>
        <p:spPr>
          <a:xfrm>
            <a:off x="238154" y="1812129"/>
            <a:ext cx="18030934" cy="1140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2F99A39-5D56-4FF9-B958-65BCE5AAEEE6}"/>
              </a:ext>
            </a:extLst>
          </p:cNvPr>
          <p:cNvSpPr/>
          <p:nvPr/>
        </p:nvSpPr>
        <p:spPr>
          <a:xfrm>
            <a:off x="6327524" y="74999"/>
            <a:ext cx="5028585" cy="59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Tela do Requisitante</a:t>
            </a:r>
          </a:p>
          <a:p>
            <a:pPr algn="ctr"/>
            <a:r>
              <a:rPr lang="pt-BR" sz="1600" dirty="0"/>
              <a:t>Filtrar Itens por  Departamento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210D832-9028-F949-1A51-42C74874C0AE}"/>
              </a:ext>
            </a:extLst>
          </p:cNvPr>
          <p:cNvSpPr/>
          <p:nvPr/>
        </p:nvSpPr>
        <p:spPr>
          <a:xfrm>
            <a:off x="145163" y="1379897"/>
            <a:ext cx="18069111" cy="12167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2" name="Retângulo Arredondado 41"/>
          <p:cNvSpPr/>
          <p:nvPr/>
        </p:nvSpPr>
        <p:spPr>
          <a:xfrm>
            <a:off x="3081964" y="1523838"/>
            <a:ext cx="819396" cy="3018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530" dirty="0"/>
              <a:t>....</a:t>
            </a:r>
          </a:p>
        </p:txBody>
      </p:sp>
      <p:sp>
        <p:nvSpPr>
          <p:cNvPr id="43" name="Retângulo Arredondado 42"/>
          <p:cNvSpPr/>
          <p:nvPr/>
        </p:nvSpPr>
        <p:spPr>
          <a:xfrm>
            <a:off x="2119856" y="1530559"/>
            <a:ext cx="1326655" cy="29771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30" dirty="0"/>
              <a:t>Data Inicial</a:t>
            </a:r>
          </a:p>
        </p:txBody>
      </p:sp>
      <p:sp>
        <p:nvSpPr>
          <p:cNvPr id="15" name="Retângulo Arredondado 14">
            <a:extLst>
              <a:ext uri="{FF2B5EF4-FFF2-40B4-BE49-F238E27FC236}">
                <a16:creationId xmlns:a16="http://schemas.microsoft.com/office/drawing/2014/main" id="{BB58BCD5-5B77-4CB5-9E1C-08018E99B523}"/>
              </a:ext>
            </a:extLst>
          </p:cNvPr>
          <p:cNvSpPr/>
          <p:nvPr/>
        </p:nvSpPr>
        <p:spPr>
          <a:xfrm>
            <a:off x="4618305" y="1520281"/>
            <a:ext cx="1378586" cy="2940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530" dirty="0"/>
              <a:t>....</a:t>
            </a:r>
          </a:p>
        </p:txBody>
      </p:sp>
      <p:sp>
        <p:nvSpPr>
          <p:cNvPr id="16" name="Retângulo Arredondado 15">
            <a:extLst>
              <a:ext uri="{FF2B5EF4-FFF2-40B4-BE49-F238E27FC236}">
                <a16:creationId xmlns:a16="http://schemas.microsoft.com/office/drawing/2014/main" id="{8788C13D-2066-BE5A-CAA2-C8ED3EF18C69}"/>
              </a:ext>
            </a:extLst>
          </p:cNvPr>
          <p:cNvSpPr/>
          <p:nvPr/>
        </p:nvSpPr>
        <p:spPr>
          <a:xfrm>
            <a:off x="4028674" y="1530559"/>
            <a:ext cx="1326655" cy="29771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30" dirty="0"/>
              <a:t>Data Final</a:t>
            </a:r>
          </a:p>
        </p:txBody>
      </p:sp>
      <p:sp>
        <p:nvSpPr>
          <p:cNvPr id="24" name="Retângulo Arredondado 23">
            <a:extLst>
              <a:ext uri="{FF2B5EF4-FFF2-40B4-BE49-F238E27FC236}">
                <a16:creationId xmlns:a16="http://schemas.microsoft.com/office/drawing/2014/main" id="{601A90B7-42F6-0CBC-7726-E8EBF82EAC56}"/>
              </a:ext>
            </a:extLst>
          </p:cNvPr>
          <p:cNvSpPr/>
          <p:nvPr/>
        </p:nvSpPr>
        <p:spPr>
          <a:xfrm>
            <a:off x="6556219" y="1540207"/>
            <a:ext cx="1378586" cy="2940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530" dirty="0"/>
              <a:t>&gt;</a:t>
            </a:r>
          </a:p>
        </p:txBody>
      </p:sp>
      <p:sp>
        <p:nvSpPr>
          <p:cNvPr id="25" name="Retângulo Arredondado 24">
            <a:extLst>
              <a:ext uri="{FF2B5EF4-FFF2-40B4-BE49-F238E27FC236}">
                <a16:creationId xmlns:a16="http://schemas.microsoft.com/office/drawing/2014/main" id="{90E6826C-F47E-708A-28FA-9BDE929B3B60}"/>
              </a:ext>
            </a:extLst>
          </p:cNvPr>
          <p:cNvSpPr/>
          <p:nvPr/>
        </p:nvSpPr>
        <p:spPr>
          <a:xfrm>
            <a:off x="6069387" y="1531284"/>
            <a:ext cx="1182097" cy="29401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30" dirty="0"/>
              <a:t>Prioridade</a:t>
            </a:r>
          </a:p>
        </p:txBody>
      </p:sp>
      <p:sp>
        <p:nvSpPr>
          <p:cNvPr id="19" name="Retângulo Arredondado 39">
            <a:hlinkClick r:id="" action="ppaction://noaction"/>
            <a:extLst>
              <a:ext uri="{FF2B5EF4-FFF2-40B4-BE49-F238E27FC236}">
                <a16:creationId xmlns:a16="http://schemas.microsoft.com/office/drawing/2014/main" id="{6EB110AF-EEF2-419F-B8CB-7C4FF35584D6}"/>
              </a:ext>
            </a:extLst>
          </p:cNvPr>
          <p:cNvSpPr/>
          <p:nvPr/>
        </p:nvSpPr>
        <p:spPr>
          <a:xfrm>
            <a:off x="16836523" y="408207"/>
            <a:ext cx="1178153" cy="387484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30" dirty="0"/>
              <a:t>Orçamento</a:t>
            </a:r>
          </a:p>
        </p:txBody>
      </p:sp>
      <p:sp>
        <p:nvSpPr>
          <p:cNvPr id="32" name="Retângulo Arredondado 31">
            <a:extLst>
              <a:ext uri="{FF2B5EF4-FFF2-40B4-BE49-F238E27FC236}">
                <a16:creationId xmlns:a16="http://schemas.microsoft.com/office/drawing/2014/main" id="{AF96D2F0-B442-7009-7471-1B6160C9DC32}"/>
              </a:ext>
            </a:extLst>
          </p:cNvPr>
          <p:cNvSpPr/>
          <p:nvPr/>
        </p:nvSpPr>
        <p:spPr>
          <a:xfrm>
            <a:off x="8634237" y="1537363"/>
            <a:ext cx="1378586" cy="2940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530" dirty="0"/>
              <a:t>&gt;</a:t>
            </a:r>
          </a:p>
        </p:txBody>
      </p:sp>
      <p:sp>
        <p:nvSpPr>
          <p:cNvPr id="35" name="Retângulo Arredondado 34">
            <a:extLst>
              <a:ext uri="{FF2B5EF4-FFF2-40B4-BE49-F238E27FC236}">
                <a16:creationId xmlns:a16="http://schemas.microsoft.com/office/drawing/2014/main" id="{0DDAAB2C-F6B1-7EC7-B04C-CD3A94CCB275}"/>
              </a:ext>
            </a:extLst>
          </p:cNvPr>
          <p:cNvSpPr/>
          <p:nvPr/>
        </p:nvSpPr>
        <p:spPr>
          <a:xfrm>
            <a:off x="8018366" y="1527748"/>
            <a:ext cx="1305800" cy="32677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Categoria Gov.br</a:t>
            </a:r>
          </a:p>
        </p:txBody>
      </p:sp>
      <p:sp>
        <p:nvSpPr>
          <p:cNvPr id="36" name="Retângulo Arredondado 35">
            <a:extLst>
              <a:ext uri="{FF2B5EF4-FFF2-40B4-BE49-F238E27FC236}">
                <a16:creationId xmlns:a16="http://schemas.microsoft.com/office/drawing/2014/main" id="{E0D566CA-63B9-FF83-75C0-DDB2E62BC68E}"/>
              </a:ext>
            </a:extLst>
          </p:cNvPr>
          <p:cNvSpPr/>
          <p:nvPr/>
        </p:nvSpPr>
        <p:spPr>
          <a:xfrm>
            <a:off x="10650646" y="1527739"/>
            <a:ext cx="1378586" cy="2940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530" dirty="0"/>
              <a:t>&gt;</a:t>
            </a:r>
          </a:p>
        </p:txBody>
      </p:sp>
      <p:sp>
        <p:nvSpPr>
          <p:cNvPr id="37" name="Retângulo Arredondado 36">
            <a:extLst>
              <a:ext uri="{FF2B5EF4-FFF2-40B4-BE49-F238E27FC236}">
                <a16:creationId xmlns:a16="http://schemas.microsoft.com/office/drawing/2014/main" id="{6A3778B4-2C72-934F-110E-6D8C6DF1F123}"/>
              </a:ext>
            </a:extLst>
          </p:cNvPr>
          <p:cNvSpPr/>
          <p:nvPr/>
        </p:nvSpPr>
        <p:spPr>
          <a:xfrm>
            <a:off x="10153919" y="1529811"/>
            <a:ext cx="1326655" cy="29771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Sub Categoria gov.br</a:t>
            </a:r>
          </a:p>
        </p:txBody>
      </p:sp>
      <p:sp>
        <p:nvSpPr>
          <p:cNvPr id="39" name="Retângulo Arredondado 38">
            <a:extLst>
              <a:ext uri="{FF2B5EF4-FFF2-40B4-BE49-F238E27FC236}">
                <a16:creationId xmlns:a16="http://schemas.microsoft.com/office/drawing/2014/main" id="{CDD5709B-C684-3AC5-7119-06DC8277D150}"/>
              </a:ext>
            </a:extLst>
          </p:cNvPr>
          <p:cNvSpPr/>
          <p:nvPr/>
        </p:nvSpPr>
        <p:spPr>
          <a:xfrm>
            <a:off x="587798" y="1526976"/>
            <a:ext cx="1187452" cy="3229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530" dirty="0"/>
              <a:t>01/2024</a:t>
            </a:r>
          </a:p>
        </p:txBody>
      </p:sp>
      <p:sp>
        <p:nvSpPr>
          <p:cNvPr id="40" name="Retângulo Arredondado 39">
            <a:extLst>
              <a:ext uri="{FF2B5EF4-FFF2-40B4-BE49-F238E27FC236}">
                <a16:creationId xmlns:a16="http://schemas.microsoft.com/office/drawing/2014/main" id="{A25668BB-3A7E-B9C0-779B-227EF66D465F}"/>
              </a:ext>
            </a:extLst>
          </p:cNvPr>
          <p:cNvSpPr/>
          <p:nvPr/>
        </p:nvSpPr>
        <p:spPr>
          <a:xfrm>
            <a:off x="269335" y="1527149"/>
            <a:ext cx="692976" cy="33034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30" dirty="0"/>
              <a:t>PCA</a:t>
            </a:r>
          </a:p>
        </p:txBody>
      </p:sp>
      <p:sp>
        <p:nvSpPr>
          <p:cNvPr id="44" name="Mais 43">
            <a:extLst>
              <a:ext uri="{FF2B5EF4-FFF2-40B4-BE49-F238E27FC236}">
                <a16:creationId xmlns:a16="http://schemas.microsoft.com/office/drawing/2014/main" id="{F86FCA47-C652-E6B1-39E7-6752BEC78240}"/>
              </a:ext>
            </a:extLst>
          </p:cNvPr>
          <p:cNvSpPr/>
          <p:nvPr/>
        </p:nvSpPr>
        <p:spPr>
          <a:xfrm>
            <a:off x="1789331" y="1497205"/>
            <a:ext cx="287180" cy="3267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9" name="Retângulo Arredondado 48">
            <a:extLst>
              <a:ext uri="{FF2B5EF4-FFF2-40B4-BE49-F238E27FC236}">
                <a16:creationId xmlns:a16="http://schemas.microsoft.com/office/drawing/2014/main" id="{5EFD8974-C3CA-B4F0-B4FF-2141CE4CA78A}"/>
              </a:ext>
            </a:extLst>
          </p:cNvPr>
          <p:cNvSpPr/>
          <p:nvPr/>
        </p:nvSpPr>
        <p:spPr>
          <a:xfrm>
            <a:off x="6270580" y="2006658"/>
            <a:ext cx="3913350" cy="3378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 sz="1530" dirty="0"/>
          </a:p>
        </p:txBody>
      </p:sp>
      <p:sp>
        <p:nvSpPr>
          <p:cNvPr id="50" name="Retângulo Arredondado 49">
            <a:extLst>
              <a:ext uri="{FF2B5EF4-FFF2-40B4-BE49-F238E27FC236}">
                <a16:creationId xmlns:a16="http://schemas.microsoft.com/office/drawing/2014/main" id="{0E8ECD54-F374-51BC-FD06-CDA1258C765F}"/>
              </a:ext>
            </a:extLst>
          </p:cNvPr>
          <p:cNvSpPr/>
          <p:nvPr/>
        </p:nvSpPr>
        <p:spPr>
          <a:xfrm>
            <a:off x="6007605" y="2001361"/>
            <a:ext cx="1326655" cy="33034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30" dirty="0"/>
              <a:t>Busca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0A11F900-0F42-32AF-202D-781C7DC09EBE}"/>
              </a:ext>
            </a:extLst>
          </p:cNvPr>
          <p:cNvSpPr/>
          <p:nvPr/>
        </p:nvSpPr>
        <p:spPr>
          <a:xfrm>
            <a:off x="7354793" y="7970610"/>
            <a:ext cx="4343721" cy="394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Se couber tudo na mesma linha seria melhor</a:t>
            </a:r>
          </a:p>
        </p:txBody>
      </p:sp>
      <p:graphicFrame>
        <p:nvGraphicFramePr>
          <p:cNvPr id="52" name="Tabela 52">
            <a:extLst>
              <a:ext uri="{FF2B5EF4-FFF2-40B4-BE49-F238E27FC236}">
                <a16:creationId xmlns:a16="http://schemas.microsoft.com/office/drawing/2014/main" id="{8B77AAA0-8848-724E-1BC7-2FCF53D3938B}"/>
              </a:ext>
            </a:extLst>
          </p:cNvPr>
          <p:cNvGraphicFramePr>
            <a:graphicFrameLocks noGrp="1"/>
          </p:cNvGraphicFramePr>
          <p:nvPr/>
        </p:nvGraphicFramePr>
        <p:xfrm>
          <a:off x="211351" y="3613020"/>
          <a:ext cx="18030933" cy="54885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5225">
                  <a:extLst>
                    <a:ext uri="{9D8B030D-6E8A-4147-A177-3AD203B41FA5}">
                      <a16:colId xmlns:a16="http://schemas.microsoft.com/office/drawing/2014/main" val="2700857293"/>
                    </a:ext>
                  </a:extLst>
                </a:gridCol>
                <a:gridCol w="865225">
                  <a:extLst>
                    <a:ext uri="{9D8B030D-6E8A-4147-A177-3AD203B41FA5}">
                      <a16:colId xmlns:a16="http://schemas.microsoft.com/office/drawing/2014/main" val="3386206439"/>
                    </a:ext>
                  </a:extLst>
                </a:gridCol>
                <a:gridCol w="865225">
                  <a:extLst>
                    <a:ext uri="{9D8B030D-6E8A-4147-A177-3AD203B41FA5}">
                      <a16:colId xmlns:a16="http://schemas.microsoft.com/office/drawing/2014/main" val="1709755112"/>
                    </a:ext>
                  </a:extLst>
                </a:gridCol>
                <a:gridCol w="865225">
                  <a:extLst>
                    <a:ext uri="{9D8B030D-6E8A-4147-A177-3AD203B41FA5}">
                      <a16:colId xmlns:a16="http://schemas.microsoft.com/office/drawing/2014/main" val="1505019079"/>
                    </a:ext>
                  </a:extLst>
                </a:gridCol>
                <a:gridCol w="1029809">
                  <a:extLst>
                    <a:ext uri="{9D8B030D-6E8A-4147-A177-3AD203B41FA5}">
                      <a16:colId xmlns:a16="http://schemas.microsoft.com/office/drawing/2014/main" val="3649282550"/>
                    </a:ext>
                  </a:extLst>
                </a:gridCol>
                <a:gridCol w="710713">
                  <a:extLst>
                    <a:ext uri="{9D8B030D-6E8A-4147-A177-3AD203B41FA5}">
                      <a16:colId xmlns:a16="http://schemas.microsoft.com/office/drawing/2014/main" val="3985667288"/>
                    </a:ext>
                  </a:extLst>
                </a:gridCol>
                <a:gridCol w="176386">
                  <a:extLst>
                    <a:ext uri="{9D8B030D-6E8A-4147-A177-3AD203B41FA5}">
                      <a16:colId xmlns:a16="http://schemas.microsoft.com/office/drawing/2014/main" val="2445775554"/>
                    </a:ext>
                  </a:extLst>
                </a:gridCol>
                <a:gridCol w="835087">
                  <a:extLst>
                    <a:ext uri="{9D8B030D-6E8A-4147-A177-3AD203B41FA5}">
                      <a16:colId xmlns:a16="http://schemas.microsoft.com/office/drawing/2014/main" val="4291161106"/>
                    </a:ext>
                  </a:extLst>
                </a:gridCol>
                <a:gridCol w="1056222">
                  <a:extLst>
                    <a:ext uri="{9D8B030D-6E8A-4147-A177-3AD203B41FA5}">
                      <a16:colId xmlns:a16="http://schemas.microsoft.com/office/drawing/2014/main" val="519846054"/>
                    </a:ext>
                  </a:extLst>
                </a:gridCol>
                <a:gridCol w="587528">
                  <a:extLst>
                    <a:ext uri="{9D8B030D-6E8A-4147-A177-3AD203B41FA5}">
                      <a16:colId xmlns:a16="http://schemas.microsoft.com/office/drawing/2014/main" val="3463781605"/>
                    </a:ext>
                  </a:extLst>
                </a:gridCol>
                <a:gridCol w="693416">
                  <a:extLst>
                    <a:ext uri="{9D8B030D-6E8A-4147-A177-3AD203B41FA5}">
                      <a16:colId xmlns:a16="http://schemas.microsoft.com/office/drawing/2014/main" val="2432099814"/>
                    </a:ext>
                  </a:extLst>
                </a:gridCol>
                <a:gridCol w="754607">
                  <a:extLst>
                    <a:ext uri="{9D8B030D-6E8A-4147-A177-3AD203B41FA5}">
                      <a16:colId xmlns:a16="http://schemas.microsoft.com/office/drawing/2014/main" val="3902267621"/>
                    </a:ext>
                  </a:extLst>
                </a:gridCol>
                <a:gridCol w="1304173">
                  <a:extLst>
                    <a:ext uri="{9D8B030D-6E8A-4147-A177-3AD203B41FA5}">
                      <a16:colId xmlns:a16="http://schemas.microsoft.com/office/drawing/2014/main" val="1210032764"/>
                    </a:ext>
                  </a:extLst>
                </a:gridCol>
                <a:gridCol w="915909">
                  <a:extLst>
                    <a:ext uri="{9D8B030D-6E8A-4147-A177-3AD203B41FA5}">
                      <a16:colId xmlns:a16="http://schemas.microsoft.com/office/drawing/2014/main" val="2091610150"/>
                    </a:ext>
                  </a:extLst>
                </a:gridCol>
                <a:gridCol w="791192">
                  <a:extLst>
                    <a:ext uri="{9D8B030D-6E8A-4147-A177-3AD203B41FA5}">
                      <a16:colId xmlns:a16="http://schemas.microsoft.com/office/drawing/2014/main" val="3210002807"/>
                    </a:ext>
                  </a:extLst>
                </a:gridCol>
                <a:gridCol w="877594">
                  <a:extLst>
                    <a:ext uri="{9D8B030D-6E8A-4147-A177-3AD203B41FA5}">
                      <a16:colId xmlns:a16="http://schemas.microsoft.com/office/drawing/2014/main" val="3426658596"/>
                    </a:ext>
                  </a:extLst>
                </a:gridCol>
                <a:gridCol w="966439">
                  <a:extLst>
                    <a:ext uri="{9D8B030D-6E8A-4147-A177-3AD203B41FA5}">
                      <a16:colId xmlns:a16="http://schemas.microsoft.com/office/drawing/2014/main" val="3769228177"/>
                    </a:ext>
                  </a:extLst>
                </a:gridCol>
                <a:gridCol w="892120">
                  <a:extLst>
                    <a:ext uri="{9D8B030D-6E8A-4147-A177-3AD203B41FA5}">
                      <a16:colId xmlns:a16="http://schemas.microsoft.com/office/drawing/2014/main" val="937449265"/>
                    </a:ext>
                  </a:extLst>
                </a:gridCol>
                <a:gridCol w="832339">
                  <a:extLst>
                    <a:ext uri="{9D8B030D-6E8A-4147-A177-3AD203B41FA5}">
                      <a16:colId xmlns:a16="http://schemas.microsoft.com/office/drawing/2014/main" val="3381938399"/>
                    </a:ext>
                  </a:extLst>
                </a:gridCol>
                <a:gridCol w="870586">
                  <a:extLst>
                    <a:ext uri="{9D8B030D-6E8A-4147-A177-3AD203B41FA5}">
                      <a16:colId xmlns:a16="http://schemas.microsoft.com/office/drawing/2014/main" val="1391265835"/>
                    </a:ext>
                  </a:extLst>
                </a:gridCol>
                <a:gridCol w="1275913">
                  <a:extLst>
                    <a:ext uri="{9D8B030D-6E8A-4147-A177-3AD203B41FA5}">
                      <a16:colId xmlns:a16="http://schemas.microsoft.com/office/drawing/2014/main" val="2993984748"/>
                    </a:ext>
                  </a:extLst>
                </a:gridCol>
              </a:tblGrid>
              <a:tr h="393239">
                <a:tc>
                  <a:txBody>
                    <a:bodyPr/>
                    <a:lstStyle/>
                    <a:p>
                      <a:r>
                        <a:rPr lang="pt-BR" sz="1100" dirty="0"/>
                        <a:t>Finalizar Processo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Número 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Detalhar </a:t>
                      </a:r>
                    </a:p>
                    <a:p>
                      <a:r>
                        <a:rPr lang="pt-BR" sz="1100" dirty="0"/>
                        <a:t>Itens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Categoria</a:t>
                      </a:r>
                    </a:p>
                    <a:p>
                      <a:r>
                        <a:rPr lang="pt-BR" sz="1100" dirty="0"/>
                        <a:t>gov.br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Subcategoria gov.br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pt-BR" sz="1100" dirty="0"/>
                        <a:t>Prioridade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pt-BR" sz="1600" dirty="0"/>
                        <a:t>Qual o Destino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Qual o Destino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Área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QTD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Valor</a:t>
                      </a:r>
                    </a:p>
                    <a:p>
                      <a:r>
                        <a:rPr lang="pt-BR" sz="1100" dirty="0"/>
                        <a:t>Unit.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Valor</a:t>
                      </a:r>
                    </a:p>
                    <a:p>
                      <a:r>
                        <a:rPr lang="pt-BR" sz="1100" dirty="0"/>
                        <a:t>Total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Descrição do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Unidade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Regional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Período de Conclusão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/>
                        <a:t>Qtd</a:t>
                      </a:r>
                      <a:r>
                        <a:rPr lang="pt-BR" sz="1100" dirty="0"/>
                        <a:t> Aprovada pelo Requisitante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Valor para o 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Orçado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Chat – Comissão x </a:t>
                      </a:r>
                    </a:p>
                    <a:p>
                      <a:r>
                        <a:rPr lang="pt-BR" sz="1100" dirty="0"/>
                        <a:t>Requisitantes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099486"/>
                  </a:ext>
                </a:extLst>
              </a:tr>
              <a:tr h="533897">
                <a:tc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01/2024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Categoria gov.br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Sub categoria gov.br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Alta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pt-BR" sz="1400" dirty="0"/>
                        <a:t>Laboratório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Laboratório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Agropecuária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/>
                        <a:t>500,00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25.000,00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Balança com capacidade de 15 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Março a Junho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Atender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20.000,00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149049"/>
                  </a:ext>
                </a:extLst>
              </a:tr>
              <a:tr h="393239">
                <a:tc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02/2024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Categoria gov.br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Sub categoria gov.br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Média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pt-BR" sz="1400" dirty="0"/>
                        <a:t>Laboratório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Laboratório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Açucar e Álcool</a:t>
                      </a:r>
                    </a:p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/>
                        <a:t>200,00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14.000,00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Agitador Magnético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Março a Junho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Atender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4.000,00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134239"/>
                  </a:ext>
                </a:extLst>
              </a:tr>
              <a:tr h="533897">
                <a:tc>
                  <a:txBody>
                    <a:bodyPr/>
                    <a:lstStyle/>
                    <a:p>
                      <a:pPr algn="ctr"/>
                      <a:endParaRPr lang="pt-BR" sz="11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solidFill>
                            <a:srgbClr val="FF0000"/>
                          </a:solidFill>
                        </a:rPr>
                        <a:t>Categoria gov.br – </a:t>
                      </a:r>
                      <a:r>
                        <a:rPr lang="pt-BR" sz="1000" b="1" dirty="0" err="1">
                          <a:solidFill>
                            <a:srgbClr val="FF0000"/>
                          </a:solidFill>
                        </a:rPr>
                        <a:t>subcat</a:t>
                      </a:r>
                      <a:r>
                        <a:rPr lang="pt-BR" sz="1000" b="1" dirty="0">
                          <a:solidFill>
                            <a:srgbClr val="FF0000"/>
                          </a:solidFill>
                        </a:rPr>
                        <a:t>. gov.br                         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>
                          <a:solidFill>
                            <a:srgbClr val="FF0000"/>
                          </a:solidFill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>
                          <a:solidFill>
                            <a:srgbClr val="FF0000"/>
                          </a:solidFill>
                        </a:rPr>
                        <a:t>39000,00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solidFill>
                            <a:srgbClr val="FF0000"/>
                          </a:solidFill>
                        </a:rPr>
                        <a:t>Balança com capacidade de 15 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81164"/>
                  </a:ext>
                </a:extLst>
              </a:tr>
              <a:tr h="393239">
                <a:tc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Categoria gov.br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78317"/>
                  </a:ext>
                </a:extLst>
              </a:tr>
              <a:tr h="445672">
                <a:tc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Categoria gov.br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FF1D1D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918555"/>
                  </a:ext>
                </a:extLst>
              </a:tr>
              <a:tr h="296042">
                <a:tc>
                  <a:txBody>
                    <a:bodyPr/>
                    <a:lstStyle/>
                    <a:p>
                      <a:pPr algn="ctr"/>
                      <a:endParaRPr lang="pt-BR" sz="11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83500"/>
                  </a:ext>
                </a:extLst>
              </a:tr>
              <a:tr h="445672">
                <a:tc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Categoria gov.br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159142"/>
                  </a:ext>
                </a:extLst>
              </a:tr>
              <a:tr h="754298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b="1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672874"/>
                  </a:ext>
                </a:extLst>
              </a:tr>
              <a:tr h="924622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 gridSpan="14"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100" b="1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b="1" i="1" dirty="0">
                          <a:solidFill>
                            <a:schemeClr val="bg1"/>
                          </a:solidFill>
                        </a:rPr>
                        <a:t>24.000,00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b="1" dirty="0">
                          <a:solidFill>
                            <a:srgbClr val="C00000"/>
                          </a:solidFill>
                        </a:rPr>
                        <a:t>235.500,00</a:t>
                      </a:r>
                      <a:endParaRPr lang="pt-BR" sz="1100" b="1" i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b="1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07634"/>
                  </a:ext>
                </a:extLst>
              </a:tr>
            </a:tbl>
          </a:graphicData>
        </a:graphic>
      </p:graphicFrame>
      <p:sp>
        <p:nvSpPr>
          <p:cNvPr id="57" name="Retângulo 56">
            <a:extLst>
              <a:ext uri="{FF2B5EF4-FFF2-40B4-BE49-F238E27FC236}">
                <a16:creationId xmlns:a16="http://schemas.microsoft.com/office/drawing/2014/main" id="{A11285CD-FE27-BF5C-B5E9-2628BF95D3E7}"/>
              </a:ext>
            </a:extLst>
          </p:cNvPr>
          <p:cNvSpPr/>
          <p:nvPr/>
        </p:nvSpPr>
        <p:spPr>
          <a:xfrm>
            <a:off x="145163" y="7052429"/>
            <a:ext cx="2513631" cy="7076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Opção para o usuário finalizar unitariamente ou em lote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FC6E3894-E429-AEC9-0731-FA0707B2FC34}"/>
              </a:ext>
            </a:extLst>
          </p:cNvPr>
          <p:cNvSpPr/>
          <p:nvPr/>
        </p:nvSpPr>
        <p:spPr>
          <a:xfrm>
            <a:off x="5849419" y="7479257"/>
            <a:ext cx="3366841" cy="9491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Opção para o usuário detalhar os itens que estiverem nos filtros! Quando detalhar os códigos as Unidades deverão aparecer</a:t>
            </a:r>
          </a:p>
        </p:txBody>
      </p:sp>
      <p:sp>
        <p:nvSpPr>
          <p:cNvPr id="63" name="Retângulo Arredondado 62">
            <a:extLst>
              <a:ext uri="{FF2B5EF4-FFF2-40B4-BE49-F238E27FC236}">
                <a16:creationId xmlns:a16="http://schemas.microsoft.com/office/drawing/2014/main" id="{A867022B-A487-506D-7D20-35D137204301}"/>
              </a:ext>
            </a:extLst>
          </p:cNvPr>
          <p:cNvSpPr/>
          <p:nvPr/>
        </p:nvSpPr>
        <p:spPr>
          <a:xfrm>
            <a:off x="4302659" y="1984392"/>
            <a:ext cx="1451065" cy="4000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530" dirty="0"/>
              <a:t>Permanente </a:t>
            </a:r>
          </a:p>
          <a:p>
            <a:pPr algn="r"/>
            <a:r>
              <a:rPr lang="pt-BR" sz="1530" dirty="0"/>
              <a:t>Consumo</a:t>
            </a:r>
          </a:p>
        </p:txBody>
      </p:sp>
      <p:sp>
        <p:nvSpPr>
          <p:cNvPr id="64" name="Retângulo Arredondado 63">
            <a:extLst>
              <a:ext uri="{FF2B5EF4-FFF2-40B4-BE49-F238E27FC236}">
                <a16:creationId xmlns:a16="http://schemas.microsoft.com/office/drawing/2014/main" id="{478B8D6E-8E97-F6F3-A792-F7473174F30C}"/>
              </a:ext>
            </a:extLst>
          </p:cNvPr>
          <p:cNvSpPr/>
          <p:nvPr/>
        </p:nvSpPr>
        <p:spPr>
          <a:xfrm>
            <a:off x="3280882" y="1983927"/>
            <a:ext cx="1326655" cy="40009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30" dirty="0"/>
              <a:t>Finalidade da Compra </a:t>
            </a:r>
          </a:p>
        </p:txBody>
      </p:sp>
      <p:sp>
        <p:nvSpPr>
          <p:cNvPr id="11" name="Retângulo Arredondado 39">
            <a:hlinkClick r:id="" action="ppaction://noaction"/>
            <a:extLst>
              <a:ext uri="{FF2B5EF4-FFF2-40B4-BE49-F238E27FC236}">
                <a16:creationId xmlns:a16="http://schemas.microsoft.com/office/drawing/2014/main" id="{D23B8F2B-9EC8-6658-FF5F-DB92816FE212}"/>
              </a:ext>
            </a:extLst>
          </p:cNvPr>
          <p:cNvSpPr/>
          <p:nvPr/>
        </p:nvSpPr>
        <p:spPr>
          <a:xfrm>
            <a:off x="17069472" y="4511374"/>
            <a:ext cx="773051" cy="245034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/>
              <a:t>Comentários</a:t>
            </a:r>
          </a:p>
        </p:txBody>
      </p:sp>
      <p:sp>
        <p:nvSpPr>
          <p:cNvPr id="13" name="Retângulo Arredondado 39">
            <a:hlinkClick r:id="" action="ppaction://noaction"/>
            <a:extLst>
              <a:ext uri="{FF2B5EF4-FFF2-40B4-BE49-F238E27FC236}">
                <a16:creationId xmlns:a16="http://schemas.microsoft.com/office/drawing/2014/main" id="{377058DE-4CBB-3015-18EF-2AE1331A9E7B}"/>
              </a:ext>
            </a:extLst>
          </p:cNvPr>
          <p:cNvSpPr/>
          <p:nvPr/>
        </p:nvSpPr>
        <p:spPr>
          <a:xfrm>
            <a:off x="17069472" y="5926260"/>
            <a:ext cx="773051" cy="23471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/>
              <a:t>Comentários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7D95BB4F-8A9D-7309-7368-DF2CE78B2D63}"/>
              </a:ext>
            </a:extLst>
          </p:cNvPr>
          <p:cNvSpPr/>
          <p:nvPr/>
        </p:nvSpPr>
        <p:spPr>
          <a:xfrm>
            <a:off x="13076351" y="6288409"/>
            <a:ext cx="3366841" cy="5906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Vermelho esperando resposta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B664AEDB-3FDC-AB57-FC1D-801806121D1F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14759772" y="5562426"/>
            <a:ext cx="2355920" cy="725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 Arredondado 23">
            <a:extLst>
              <a:ext uri="{FF2B5EF4-FFF2-40B4-BE49-F238E27FC236}">
                <a16:creationId xmlns:a16="http://schemas.microsoft.com/office/drawing/2014/main" id="{3A84DD35-C117-0514-1630-83A9D9310795}"/>
              </a:ext>
            </a:extLst>
          </p:cNvPr>
          <p:cNvSpPr/>
          <p:nvPr/>
        </p:nvSpPr>
        <p:spPr>
          <a:xfrm>
            <a:off x="12421681" y="1542906"/>
            <a:ext cx="1378586" cy="2940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530" dirty="0"/>
              <a:t>&gt;</a:t>
            </a:r>
          </a:p>
        </p:txBody>
      </p:sp>
      <p:sp>
        <p:nvSpPr>
          <p:cNvPr id="4" name="Retângulo Arredondado 24">
            <a:extLst>
              <a:ext uri="{FF2B5EF4-FFF2-40B4-BE49-F238E27FC236}">
                <a16:creationId xmlns:a16="http://schemas.microsoft.com/office/drawing/2014/main" id="{E6F4E4E8-D0EF-163E-177F-20B5FD8FD481}"/>
              </a:ext>
            </a:extLst>
          </p:cNvPr>
          <p:cNvSpPr/>
          <p:nvPr/>
        </p:nvSpPr>
        <p:spPr>
          <a:xfrm>
            <a:off x="12104473" y="1530822"/>
            <a:ext cx="883182" cy="28784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Qual o destino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CBAD7D9-1D14-14D5-C558-9D33414EF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0402" y="1554241"/>
            <a:ext cx="2571750" cy="1676400"/>
          </a:xfrm>
          <a:prstGeom prst="rect">
            <a:avLst/>
          </a:prstGeom>
        </p:spPr>
      </p:pic>
      <p:sp>
        <p:nvSpPr>
          <p:cNvPr id="7" name="Retângulo Arredondado 24">
            <a:extLst>
              <a:ext uri="{FF2B5EF4-FFF2-40B4-BE49-F238E27FC236}">
                <a16:creationId xmlns:a16="http://schemas.microsoft.com/office/drawing/2014/main" id="{EEAA09A8-00C6-C71E-DCEF-2F050E23037A}"/>
              </a:ext>
            </a:extLst>
          </p:cNvPr>
          <p:cNvSpPr/>
          <p:nvPr/>
        </p:nvSpPr>
        <p:spPr>
          <a:xfrm>
            <a:off x="15603010" y="1464803"/>
            <a:ext cx="883182" cy="28784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Área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470AA26F-DB7B-B26E-AF8B-241B4CC241FE}"/>
              </a:ext>
            </a:extLst>
          </p:cNvPr>
          <p:cNvCxnSpPr>
            <a:cxnSpLocks/>
          </p:cNvCxnSpPr>
          <p:nvPr/>
        </p:nvCxnSpPr>
        <p:spPr>
          <a:xfrm flipV="1">
            <a:off x="13737686" y="1223889"/>
            <a:ext cx="20517" cy="630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>
            <a:extLst>
              <a:ext uri="{FF2B5EF4-FFF2-40B4-BE49-F238E27FC236}">
                <a16:creationId xmlns:a16="http://schemas.microsoft.com/office/drawing/2014/main" id="{612CB041-8E5B-CD96-4495-C5C2837ED1EF}"/>
              </a:ext>
            </a:extLst>
          </p:cNvPr>
          <p:cNvSpPr/>
          <p:nvPr/>
        </p:nvSpPr>
        <p:spPr>
          <a:xfrm>
            <a:off x="11483594" y="612464"/>
            <a:ext cx="5028585" cy="59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Nestes filtros ter a opção “todos” </a:t>
            </a: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E1A8EF94-ABE4-7B27-D61C-BF8ED11CB0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84519" y="1470895"/>
            <a:ext cx="1454710" cy="1887659"/>
          </a:xfrm>
          <a:prstGeom prst="rect">
            <a:avLst/>
          </a:prstGeom>
        </p:spPr>
      </p:pic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65AAE8AB-E975-22D3-88C5-F7AF0AA214E3}"/>
              </a:ext>
            </a:extLst>
          </p:cNvPr>
          <p:cNvCxnSpPr>
            <a:cxnSpLocks/>
          </p:cNvCxnSpPr>
          <p:nvPr/>
        </p:nvCxnSpPr>
        <p:spPr>
          <a:xfrm flipH="1" flipV="1">
            <a:off x="15136516" y="1238756"/>
            <a:ext cx="1461964" cy="68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tângulo 37">
            <a:extLst>
              <a:ext uri="{FF2B5EF4-FFF2-40B4-BE49-F238E27FC236}">
                <a16:creationId xmlns:a16="http://schemas.microsoft.com/office/drawing/2014/main" id="{9580C0C9-0C76-C3C1-4ADB-4B73BCB84CCA}"/>
              </a:ext>
            </a:extLst>
          </p:cNvPr>
          <p:cNvSpPr/>
          <p:nvPr/>
        </p:nvSpPr>
        <p:spPr>
          <a:xfrm>
            <a:off x="175643" y="375099"/>
            <a:ext cx="5028585" cy="950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O REQUISITANTE INFORMARÁ O VALOR UNITÁRIO E O SISTEMA CONVERTERÁ QTD X UNIT </a:t>
            </a:r>
            <a:r>
              <a:rPr lang="pt-BR" sz="1600" b="1" dirty="0"/>
              <a:t>= TOTAL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20C5C303-4893-54F7-7537-96EA2F22BF9E}"/>
              </a:ext>
            </a:extLst>
          </p:cNvPr>
          <p:cNvCxnSpPr>
            <a:cxnSpLocks/>
          </p:cNvCxnSpPr>
          <p:nvPr/>
        </p:nvCxnSpPr>
        <p:spPr>
          <a:xfrm>
            <a:off x="4605848" y="1035013"/>
            <a:ext cx="4315581" cy="2578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Mais 43">
            <a:hlinkClick r:id="rId6" action="ppaction://hlinksldjump"/>
            <a:extLst>
              <a:ext uri="{FF2B5EF4-FFF2-40B4-BE49-F238E27FC236}">
                <a16:creationId xmlns:a16="http://schemas.microsoft.com/office/drawing/2014/main" id="{F88166FC-D0F1-D609-DDC0-A470EA95099D}"/>
              </a:ext>
            </a:extLst>
          </p:cNvPr>
          <p:cNvSpPr/>
          <p:nvPr/>
        </p:nvSpPr>
        <p:spPr>
          <a:xfrm>
            <a:off x="2211370" y="4486749"/>
            <a:ext cx="287180" cy="3267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3" name="Mais 43">
            <a:extLst>
              <a:ext uri="{FF2B5EF4-FFF2-40B4-BE49-F238E27FC236}">
                <a16:creationId xmlns:a16="http://schemas.microsoft.com/office/drawing/2014/main" id="{71C78DB9-8148-E89E-7453-A2B2F70421BE}"/>
              </a:ext>
            </a:extLst>
          </p:cNvPr>
          <p:cNvSpPr/>
          <p:nvPr/>
        </p:nvSpPr>
        <p:spPr>
          <a:xfrm>
            <a:off x="2181863" y="5465329"/>
            <a:ext cx="287180" cy="3267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4" name="Mais 43">
            <a:extLst>
              <a:ext uri="{FF2B5EF4-FFF2-40B4-BE49-F238E27FC236}">
                <a16:creationId xmlns:a16="http://schemas.microsoft.com/office/drawing/2014/main" id="{06BA445F-D05B-671A-89FA-5AE00DFB1DB4}"/>
              </a:ext>
            </a:extLst>
          </p:cNvPr>
          <p:cNvSpPr/>
          <p:nvPr/>
        </p:nvSpPr>
        <p:spPr>
          <a:xfrm>
            <a:off x="2181863" y="4934887"/>
            <a:ext cx="287180" cy="3267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5" name="Mais 43">
            <a:extLst>
              <a:ext uri="{FF2B5EF4-FFF2-40B4-BE49-F238E27FC236}">
                <a16:creationId xmlns:a16="http://schemas.microsoft.com/office/drawing/2014/main" id="{8F1A289E-01F9-5F83-1406-4156721A2711}"/>
              </a:ext>
            </a:extLst>
          </p:cNvPr>
          <p:cNvSpPr/>
          <p:nvPr/>
        </p:nvSpPr>
        <p:spPr>
          <a:xfrm>
            <a:off x="2152079" y="5883370"/>
            <a:ext cx="287180" cy="3267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C3005CC2-82E0-C6A3-6CEA-888226C7315A}"/>
              </a:ext>
            </a:extLst>
          </p:cNvPr>
          <p:cNvCxnSpPr>
            <a:cxnSpLocks/>
            <a:stCxn id="48" idx="0"/>
          </p:cNvCxnSpPr>
          <p:nvPr/>
        </p:nvCxnSpPr>
        <p:spPr>
          <a:xfrm>
            <a:off x="2460484" y="4650139"/>
            <a:ext cx="4096705" cy="3273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D985C3D6-03A4-1FB4-517B-5CCE9CF3F538}"/>
              </a:ext>
            </a:extLst>
          </p:cNvPr>
          <p:cNvCxnSpPr>
            <a:cxnSpLocks/>
          </p:cNvCxnSpPr>
          <p:nvPr/>
        </p:nvCxnSpPr>
        <p:spPr>
          <a:xfrm flipH="1">
            <a:off x="9075842" y="3847409"/>
            <a:ext cx="2065770" cy="3704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Arredondado 39">
            <a:hlinkClick r:id="rId7" action="ppaction://hlinksldjump"/>
            <a:extLst>
              <a:ext uri="{FF2B5EF4-FFF2-40B4-BE49-F238E27FC236}">
                <a16:creationId xmlns:a16="http://schemas.microsoft.com/office/drawing/2014/main" id="{AFE2506E-CBE8-FEC5-8D52-C3B1A1B4AFEC}"/>
              </a:ext>
            </a:extLst>
          </p:cNvPr>
          <p:cNvSpPr/>
          <p:nvPr/>
        </p:nvSpPr>
        <p:spPr>
          <a:xfrm>
            <a:off x="117386" y="2619620"/>
            <a:ext cx="1967565" cy="371696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30" dirty="0"/>
              <a:t>Finalizar Processo</a:t>
            </a:r>
          </a:p>
        </p:txBody>
      </p:sp>
      <p:sp>
        <p:nvSpPr>
          <p:cNvPr id="8" name="Retângulo Arredondado 39">
            <a:hlinkClick r:id="" action="ppaction://noaction"/>
            <a:extLst>
              <a:ext uri="{FF2B5EF4-FFF2-40B4-BE49-F238E27FC236}">
                <a16:creationId xmlns:a16="http://schemas.microsoft.com/office/drawing/2014/main" id="{9E1A8345-84C7-154B-696A-C946CF23C9EB}"/>
              </a:ext>
            </a:extLst>
          </p:cNvPr>
          <p:cNvSpPr/>
          <p:nvPr/>
        </p:nvSpPr>
        <p:spPr>
          <a:xfrm>
            <a:off x="2166926" y="2619620"/>
            <a:ext cx="1967565" cy="37169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30" dirty="0"/>
              <a:t>Exportar Excel</a:t>
            </a:r>
          </a:p>
        </p:txBody>
      </p:sp>
      <p:sp>
        <p:nvSpPr>
          <p:cNvPr id="23" name="Retângulo Arredondado 62">
            <a:extLst>
              <a:ext uri="{FF2B5EF4-FFF2-40B4-BE49-F238E27FC236}">
                <a16:creationId xmlns:a16="http://schemas.microsoft.com/office/drawing/2014/main" id="{C7EF40B6-DD95-2726-44AE-17FA350E896D}"/>
              </a:ext>
            </a:extLst>
          </p:cNvPr>
          <p:cNvSpPr/>
          <p:nvPr/>
        </p:nvSpPr>
        <p:spPr>
          <a:xfrm>
            <a:off x="1273805" y="1996758"/>
            <a:ext cx="1490222" cy="4000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400" dirty="0"/>
              <a:t>Março a junho</a:t>
            </a:r>
          </a:p>
        </p:txBody>
      </p:sp>
      <p:sp>
        <p:nvSpPr>
          <p:cNvPr id="26" name="Retângulo Arredondado 63">
            <a:extLst>
              <a:ext uri="{FF2B5EF4-FFF2-40B4-BE49-F238E27FC236}">
                <a16:creationId xmlns:a16="http://schemas.microsoft.com/office/drawing/2014/main" id="{DA13DFA4-77D0-314D-2AA3-356B1A5A92C9}"/>
              </a:ext>
            </a:extLst>
          </p:cNvPr>
          <p:cNvSpPr/>
          <p:nvPr/>
        </p:nvSpPr>
        <p:spPr>
          <a:xfrm>
            <a:off x="244577" y="1996758"/>
            <a:ext cx="1326655" cy="40009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30" dirty="0"/>
              <a:t>Período de Conclusão </a:t>
            </a:r>
          </a:p>
        </p:txBody>
      </p:sp>
      <p:pic>
        <p:nvPicPr>
          <p:cNvPr id="47" name="Imagem 46">
            <a:extLst>
              <a:ext uri="{FF2B5EF4-FFF2-40B4-BE49-F238E27FC236}">
                <a16:creationId xmlns:a16="http://schemas.microsoft.com/office/drawing/2014/main" id="{441AFD8C-72CB-3E35-188C-788E343010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9855" y="3024391"/>
            <a:ext cx="1850612" cy="394161"/>
          </a:xfrm>
          <a:prstGeom prst="rect">
            <a:avLst/>
          </a:prstGeom>
        </p:spPr>
      </p:pic>
      <p:pic>
        <p:nvPicPr>
          <p:cNvPr id="67" name="Imagem 66">
            <a:extLst>
              <a:ext uri="{FF2B5EF4-FFF2-40B4-BE49-F238E27FC236}">
                <a16:creationId xmlns:a16="http://schemas.microsoft.com/office/drawing/2014/main" id="{B7116AB0-B01D-BBA5-EB0C-74AED0051F3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9108" y="4517677"/>
            <a:ext cx="304661" cy="264923"/>
          </a:xfrm>
          <a:prstGeom prst="rect">
            <a:avLst/>
          </a:prstGeom>
        </p:spPr>
      </p:pic>
      <p:pic>
        <p:nvPicPr>
          <p:cNvPr id="69" name="Imagem 68">
            <a:extLst>
              <a:ext uri="{FF2B5EF4-FFF2-40B4-BE49-F238E27FC236}">
                <a16:creationId xmlns:a16="http://schemas.microsoft.com/office/drawing/2014/main" id="{7EA1FF0D-B870-CF8D-CF09-63056A66A56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1959" y="5028776"/>
            <a:ext cx="304661" cy="264923"/>
          </a:xfrm>
          <a:prstGeom prst="rect">
            <a:avLst/>
          </a:prstGeom>
        </p:spPr>
      </p:pic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0DE6E62B-6EEB-8C99-275E-15B791A8B442}"/>
              </a:ext>
            </a:extLst>
          </p:cNvPr>
          <p:cNvCxnSpPr>
            <a:cxnSpLocks/>
            <a:stCxn id="67" idx="3"/>
          </p:cNvCxnSpPr>
          <p:nvPr/>
        </p:nvCxnSpPr>
        <p:spPr>
          <a:xfrm>
            <a:off x="773769" y="4650139"/>
            <a:ext cx="21225" cy="2402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Seta: para Baixo 83">
            <a:extLst>
              <a:ext uri="{FF2B5EF4-FFF2-40B4-BE49-F238E27FC236}">
                <a16:creationId xmlns:a16="http://schemas.microsoft.com/office/drawing/2014/main" id="{17FBF91B-709F-67A3-76BA-3EA880860F71}"/>
              </a:ext>
            </a:extLst>
          </p:cNvPr>
          <p:cNvSpPr/>
          <p:nvPr/>
        </p:nvSpPr>
        <p:spPr>
          <a:xfrm>
            <a:off x="2644536" y="2085897"/>
            <a:ext cx="161883" cy="2736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Seta: para Baixo 84">
            <a:extLst>
              <a:ext uri="{FF2B5EF4-FFF2-40B4-BE49-F238E27FC236}">
                <a16:creationId xmlns:a16="http://schemas.microsoft.com/office/drawing/2014/main" id="{BD092C00-0A5E-86BD-712C-4E1C809AD3DC}"/>
              </a:ext>
            </a:extLst>
          </p:cNvPr>
          <p:cNvSpPr/>
          <p:nvPr/>
        </p:nvSpPr>
        <p:spPr>
          <a:xfrm>
            <a:off x="5619248" y="2038770"/>
            <a:ext cx="161883" cy="2736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9" name="Conector de Seta Reta 88">
            <a:extLst>
              <a:ext uri="{FF2B5EF4-FFF2-40B4-BE49-F238E27FC236}">
                <a16:creationId xmlns:a16="http://schemas.microsoft.com/office/drawing/2014/main" id="{AD28E956-63A0-3711-D6ED-D64CB206365A}"/>
              </a:ext>
            </a:extLst>
          </p:cNvPr>
          <p:cNvCxnSpPr>
            <a:cxnSpLocks/>
          </p:cNvCxnSpPr>
          <p:nvPr/>
        </p:nvCxnSpPr>
        <p:spPr>
          <a:xfrm>
            <a:off x="8159262" y="3146662"/>
            <a:ext cx="0" cy="521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Balão de Pensamento: Nuvem 95">
            <a:extLst>
              <a:ext uri="{FF2B5EF4-FFF2-40B4-BE49-F238E27FC236}">
                <a16:creationId xmlns:a16="http://schemas.microsoft.com/office/drawing/2014/main" id="{BD94DB58-CD28-8B41-288D-AD4DE554650F}"/>
              </a:ext>
            </a:extLst>
          </p:cNvPr>
          <p:cNvSpPr/>
          <p:nvPr/>
        </p:nvSpPr>
        <p:spPr>
          <a:xfrm>
            <a:off x="17842523" y="3847409"/>
            <a:ext cx="253866" cy="264923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Retângulo Arredondado 39">
            <a:hlinkClick r:id="" action="ppaction://noaction"/>
            <a:extLst>
              <a:ext uri="{FF2B5EF4-FFF2-40B4-BE49-F238E27FC236}">
                <a16:creationId xmlns:a16="http://schemas.microsoft.com/office/drawing/2014/main" id="{1D977321-8300-5C0C-C86C-C3BE5A8D9792}"/>
              </a:ext>
            </a:extLst>
          </p:cNvPr>
          <p:cNvSpPr/>
          <p:nvPr/>
        </p:nvSpPr>
        <p:spPr>
          <a:xfrm>
            <a:off x="17069472" y="6821797"/>
            <a:ext cx="773051" cy="23471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/>
              <a:t>Comentários</a:t>
            </a:r>
          </a:p>
        </p:txBody>
      </p:sp>
      <p:sp>
        <p:nvSpPr>
          <p:cNvPr id="98" name="Retângulo Arredondado 39">
            <a:hlinkClick r:id="" action="ppaction://noaction"/>
            <a:extLst>
              <a:ext uri="{FF2B5EF4-FFF2-40B4-BE49-F238E27FC236}">
                <a16:creationId xmlns:a16="http://schemas.microsoft.com/office/drawing/2014/main" id="{F2CCE879-7F7D-EB58-9FAF-22C41E1EF950}"/>
              </a:ext>
            </a:extLst>
          </p:cNvPr>
          <p:cNvSpPr/>
          <p:nvPr/>
        </p:nvSpPr>
        <p:spPr>
          <a:xfrm>
            <a:off x="17122757" y="6349157"/>
            <a:ext cx="773051" cy="278171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/>
              <a:t>Comentários</a:t>
            </a:r>
          </a:p>
        </p:txBody>
      </p:sp>
      <p:pic>
        <p:nvPicPr>
          <p:cNvPr id="100" name="Imagem 99">
            <a:extLst>
              <a:ext uri="{FF2B5EF4-FFF2-40B4-BE49-F238E27FC236}">
                <a16:creationId xmlns:a16="http://schemas.microsoft.com/office/drawing/2014/main" id="{770FA7EF-C01E-237B-13B2-E99A903DE0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880779" y="4494711"/>
            <a:ext cx="257175" cy="295275"/>
          </a:xfrm>
          <a:prstGeom prst="rect">
            <a:avLst/>
          </a:prstGeom>
        </p:spPr>
      </p:pic>
      <p:pic>
        <p:nvPicPr>
          <p:cNvPr id="101" name="Imagem 100">
            <a:extLst>
              <a:ext uri="{FF2B5EF4-FFF2-40B4-BE49-F238E27FC236}">
                <a16:creationId xmlns:a16="http://schemas.microsoft.com/office/drawing/2014/main" id="{AA45D3C5-24A5-21C9-3710-928FBA3B490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944707" y="5912904"/>
            <a:ext cx="257175" cy="295275"/>
          </a:xfrm>
          <a:prstGeom prst="rect">
            <a:avLst/>
          </a:prstGeom>
        </p:spPr>
      </p:pic>
      <p:pic>
        <p:nvPicPr>
          <p:cNvPr id="102" name="Imagem 101">
            <a:extLst>
              <a:ext uri="{FF2B5EF4-FFF2-40B4-BE49-F238E27FC236}">
                <a16:creationId xmlns:a16="http://schemas.microsoft.com/office/drawing/2014/main" id="{A865412A-0FAD-1A14-C222-6C2845A175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945551" y="6324712"/>
            <a:ext cx="257175" cy="295275"/>
          </a:xfrm>
          <a:prstGeom prst="rect">
            <a:avLst/>
          </a:prstGeom>
        </p:spPr>
      </p:pic>
      <p:pic>
        <p:nvPicPr>
          <p:cNvPr id="104" name="Imagem 103">
            <a:extLst>
              <a:ext uri="{FF2B5EF4-FFF2-40B4-BE49-F238E27FC236}">
                <a16:creationId xmlns:a16="http://schemas.microsoft.com/office/drawing/2014/main" id="{0ABA8B05-1C5A-00B5-1617-A3F8A1C3411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985366" y="4812541"/>
            <a:ext cx="1276350" cy="857250"/>
          </a:xfrm>
          <a:prstGeom prst="rect">
            <a:avLst/>
          </a:prstGeom>
        </p:spPr>
      </p:pic>
      <p:cxnSp>
        <p:nvCxnSpPr>
          <p:cNvPr id="106" name="Conector de Seta Reta 105">
            <a:extLst>
              <a:ext uri="{FF2B5EF4-FFF2-40B4-BE49-F238E27FC236}">
                <a16:creationId xmlns:a16="http://schemas.microsoft.com/office/drawing/2014/main" id="{00A3164A-2223-2343-B33C-972C4A61B19B}"/>
              </a:ext>
            </a:extLst>
          </p:cNvPr>
          <p:cNvCxnSpPr>
            <a:cxnSpLocks/>
            <a:stCxn id="100" idx="2"/>
          </p:cNvCxnSpPr>
          <p:nvPr/>
        </p:nvCxnSpPr>
        <p:spPr>
          <a:xfrm flipH="1">
            <a:off x="17718904" y="4789986"/>
            <a:ext cx="290463" cy="179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Imagem 110">
            <a:extLst>
              <a:ext uri="{FF2B5EF4-FFF2-40B4-BE49-F238E27FC236}">
                <a16:creationId xmlns:a16="http://schemas.microsoft.com/office/drawing/2014/main" id="{1075C74C-EB26-A45E-6E56-4663F04FF5E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flipH="1">
            <a:off x="238153" y="3138611"/>
            <a:ext cx="182055" cy="147651"/>
          </a:xfrm>
          <a:prstGeom prst="rect">
            <a:avLst/>
          </a:prstGeom>
        </p:spPr>
      </p:pic>
      <p:pic>
        <p:nvPicPr>
          <p:cNvPr id="112" name="Imagem 111">
            <a:extLst>
              <a:ext uri="{FF2B5EF4-FFF2-40B4-BE49-F238E27FC236}">
                <a16:creationId xmlns:a16="http://schemas.microsoft.com/office/drawing/2014/main" id="{0947FCD2-14F8-DF7C-2428-B1DD7395D56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flipH="1">
            <a:off x="499846" y="5059914"/>
            <a:ext cx="193974" cy="157317"/>
          </a:xfrm>
          <a:prstGeom prst="rect">
            <a:avLst/>
          </a:prstGeom>
        </p:spPr>
      </p:pic>
      <p:pic>
        <p:nvPicPr>
          <p:cNvPr id="113" name="Imagem 112">
            <a:extLst>
              <a:ext uri="{FF2B5EF4-FFF2-40B4-BE49-F238E27FC236}">
                <a16:creationId xmlns:a16="http://schemas.microsoft.com/office/drawing/2014/main" id="{0C110F68-B6D0-C749-CA12-E802E7CB88C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flipH="1">
            <a:off x="524452" y="4533157"/>
            <a:ext cx="193974" cy="157317"/>
          </a:xfrm>
          <a:prstGeom prst="rect">
            <a:avLst/>
          </a:prstGeom>
        </p:spPr>
      </p:pic>
      <p:sp>
        <p:nvSpPr>
          <p:cNvPr id="10" name="Retângulo Arredondado 3">
            <a:extLst>
              <a:ext uri="{FF2B5EF4-FFF2-40B4-BE49-F238E27FC236}">
                <a16:creationId xmlns:a16="http://schemas.microsoft.com/office/drawing/2014/main" id="{6E935B8B-DA78-C350-F5B3-22876F40B083}"/>
              </a:ext>
            </a:extLst>
          </p:cNvPr>
          <p:cNvSpPr/>
          <p:nvPr/>
        </p:nvSpPr>
        <p:spPr>
          <a:xfrm>
            <a:off x="1616195" y="516443"/>
            <a:ext cx="14135855" cy="6984701"/>
          </a:xfrm>
          <a:prstGeom prst="roundRect">
            <a:avLst>
              <a:gd name="adj" fmla="val 278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Mensagem para os atendidos :</a:t>
            </a:r>
          </a:p>
          <a:p>
            <a:pPr algn="ctr"/>
            <a:endParaRPr lang="pt-BR" dirty="0"/>
          </a:p>
        </p:txBody>
      </p:sp>
      <p:sp>
        <p:nvSpPr>
          <p:cNvPr id="14" name="Retângulo Arredondado 39">
            <a:hlinkClick r:id="" action="ppaction://noaction"/>
            <a:extLst>
              <a:ext uri="{FF2B5EF4-FFF2-40B4-BE49-F238E27FC236}">
                <a16:creationId xmlns:a16="http://schemas.microsoft.com/office/drawing/2014/main" id="{562C1C82-0FD4-23EA-8457-3969EF31F098}"/>
              </a:ext>
            </a:extLst>
          </p:cNvPr>
          <p:cNvSpPr/>
          <p:nvPr/>
        </p:nvSpPr>
        <p:spPr>
          <a:xfrm>
            <a:off x="6359953" y="719343"/>
            <a:ext cx="4363624" cy="371696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30" dirty="0"/>
              <a:t>Finalizar Processo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B4A0A688-475C-2C0E-E0DA-24AE2A8817A2}"/>
              </a:ext>
            </a:extLst>
          </p:cNvPr>
          <p:cNvSpPr/>
          <p:nvPr/>
        </p:nvSpPr>
        <p:spPr>
          <a:xfrm>
            <a:off x="1779627" y="4008842"/>
            <a:ext cx="13566704" cy="15525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Tendo em vista o orçamento.........</a:t>
            </a:r>
          </a:p>
        </p:txBody>
      </p:sp>
      <p:sp>
        <p:nvSpPr>
          <p:cNvPr id="18" name="Retângulo Arredondado 39">
            <a:hlinkClick r:id="" action="ppaction://noaction"/>
            <a:extLst>
              <a:ext uri="{FF2B5EF4-FFF2-40B4-BE49-F238E27FC236}">
                <a16:creationId xmlns:a16="http://schemas.microsoft.com/office/drawing/2014/main" id="{BF4A94A6-A50F-3166-DB37-8EC90FFA34FC}"/>
              </a:ext>
            </a:extLst>
          </p:cNvPr>
          <p:cNvSpPr/>
          <p:nvPr/>
        </p:nvSpPr>
        <p:spPr>
          <a:xfrm>
            <a:off x="2113185" y="1236652"/>
            <a:ext cx="2091654" cy="389743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30" dirty="0"/>
              <a:t>Imprimir consolidação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0AAF9286-3B19-45C0-54D2-277E7A80BA49}"/>
              </a:ext>
            </a:extLst>
          </p:cNvPr>
          <p:cNvSpPr/>
          <p:nvPr/>
        </p:nvSpPr>
        <p:spPr>
          <a:xfrm>
            <a:off x="13137141" y="645640"/>
            <a:ext cx="2538825" cy="1035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Mandar a mensagem nos itens não atendidos. Para aparecer no histórico</a:t>
            </a:r>
          </a:p>
        </p:txBody>
      </p:sp>
      <p:sp>
        <p:nvSpPr>
          <p:cNvPr id="34" name="Retângulo Arredondado 39">
            <a:hlinkClick r:id="" action="ppaction://noaction"/>
            <a:extLst>
              <a:ext uri="{FF2B5EF4-FFF2-40B4-BE49-F238E27FC236}">
                <a16:creationId xmlns:a16="http://schemas.microsoft.com/office/drawing/2014/main" id="{29EC530D-6D88-FF9D-E6B6-CDFA042ED622}"/>
              </a:ext>
            </a:extLst>
          </p:cNvPr>
          <p:cNvSpPr/>
          <p:nvPr/>
        </p:nvSpPr>
        <p:spPr>
          <a:xfrm>
            <a:off x="13405984" y="6515417"/>
            <a:ext cx="1967565" cy="389743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30" dirty="0"/>
              <a:t>Finalizar</a:t>
            </a:r>
          </a:p>
        </p:txBody>
      </p:sp>
      <p:sp>
        <p:nvSpPr>
          <p:cNvPr id="41" name="Retângulo Arredondado 39">
            <a:hlinkClick r:id="" action="ppaction://noaction"/>
            <a:extLst>
              <a:ext uri="{FF2B5EF4-FFF2-40B4-BE49-F238E27FC236}">
                <a16:creationId xmlns:a16="http://schemas.microsoft.com/office/drawing/2014/main" id="{E2E6C46B-3CB7-F0FB-0D89-CE1DD9F147B9}"/>
              </a:ext>
            </a:extLst>
          </p:cNvPr>
          <p:cNvSpPr/>
          <p:nvPr/>
        </p:nvSpPr>
        <p:spPr>
          <a:xfrm>
            <a:off x="4381004" y="1223464"/>
            <a:ext cx="2091654" cy="38974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30" dirty="0"/>
              <a:t>Exportar Excel</a:t>
            </a:r>
          </a:p>
        </p:txBody>
      </p:sp>
      <p:sp>
        <p:nvSpPr>
          <p:cNvPr id="45" name="Retângulo Arredondado 39">
            <a:hlinkClick r:id="" action="ppaction://noaction"/>
            <a:extLst>
              <a:ext uri="{FF2B5EF4-FFF2-40B4-BE49-F238E27FC236}">
                <a16:creationId xmlns:a16="http://schemas.microsoft.com/office/drawing/2014/main" id="{50321F81-B40D-6E44-7814-12FC1C42108C}"/>
              </a:ext>
            </a:extLst>
          </p:cNvPr>
          <p:cNvSpPr/>
          <p:nvPr/>
        </p:nvSpPr>
        <p:spPr>
          <a:xfrm>
            <a:off x="6789862" y="1223053"/>
            <a:ext cx="2091654" cy="389743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30" dirty="0"/>
              <a:t> Enviar Feedback U.E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4D15D66C-5229-6512-5A59-1C64B13EB630}"/>
              </a:ext>
            </a:extLst>
          </p:cNvPr>
          <p:cNvSpPr/>
          <p:nvPr/>
        </p:nvSpPr>
        <p:spPr>
          <a:xfrm>
            <a:off x="1868241" y="1742635"/>
            <a:ext cx="13566704" cy="12628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Mensagem para os não atendidos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4BF85476-7AA3-71F7-F133-9394CA77F15C}"/>
              </a:ext>
            </a:extLst>
          </p:cNvPr>
          <p:cNvSpPr/>
          <p:nvPr/>
        </p:nvSpPr>
        <p:spPr>
          <a:xfrm>
            <a:off x="10618027" y="1288595"/>
            <a:ext cx="2538825" cy="1035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Se ( comissão PCA) = 0 </a:t>
            </a:r>
          </a:p>
          <a:p>
            <a:pPr algn="ctr"/>
            <a:r>
              <a:rPr lang="pt-BR" sz="1600" dirty="0"/>
              <a:t>Enviar msg não atendidos </a:t>
            </a: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3C6E2160-23F9-8025-C079-02F5DDA55BD4}"/>
              </a:ext>
            </a:extLst>
          </p:cNvPr>
          <p:cNvSpPr/>
          <p:nvPr/>
        </p:nvSpPr>
        <p:spPr>
          <a:xfrm>
            <a:off x="10576838" y="2471858"/>
            <a:ext cx="2538825" cy="1035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Se ( comissão PCA) = Atender </a:t>
            </a:r>
          </a:p>
          <a:p>
            <a:pPr algn="ctr"/>
            <a:r>
              <a:rPr lang="pt-BR" sz="1600" dirty="0"/>
              <a:t>Enviar msg atendidos 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667AEF2F-1274-818C-1309-7D4BE9429F50}"/>
              </a:ext>
            </a:extLst>
          </p:cNvPr>
          <p:cNvSpPr/>
          <p:nvPr/>
        </p:nvSpPr>
        <p:spPr>
          <a:xfrm>
            <a:off x="10588591" y="3685619"/>
            <a:ext cx="2538825" cy="1035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Se ( comissão PCA) &lt; atender </a:t>
            </a:r>
          </a:p>
          <a:p>
            <a:pPr algn="ctr"/>
            <a:r>
              <a:rPr lang="pt-BR" sz="1600" dirty="0"/>
              <a:t>Enviar msg atendidos e informar QTD. </a:t>
            </a:r>
          </a:p>
        </p:txBody>
      </p: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D0BC85FE-B1D6-2D46-EC5B-703A7426298F}"/>
              </a:ext>
            </a:extLst>
          </p:cNvPr>
          <p:cNvCxnSpPr>
            <a:cxnSpLocks/>
          </p:cNvCxnSpPr>
          <p:nvPr/>
        </p:nvCxnSpPr>
        <p:spPr>
          <a:xfrm>
            <a:off x="8543196" y="1401565"/>
            <a:ext cx="2483160" cy="869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454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83" y="1514867"/>
            <a:ext cx="18030934" cy="548711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0466"/>
            <a:ext cx="18349783" cy="1700054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15832448-F8EA-4100-A3A4-48081AE5B75A}"/>
              </a:ext>
            </a:extLst>
          </p:cNvPr>
          <p:cNvSpPr txBox="1"/>
          <p:nvPr/>
        </p:nvSpPr>
        <p:spPr>
          <a:xfrm>
            <a:off x="232683" y="2074855"/>
            <a:ext cx="18030934" cy="1140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210D832-9028-F949-1A51-42C74874C0AE}"/>
              </a:ext>
            </a:extLst>
          </p:cNvPr>
          <p:cNvSpPr/>
          <p:nvPr/>
        </p:nvSpPr>
        <p:spPr>
          <a:xfrm>
            <a:off x="194506" y="2074855"/>
            <a:ext cx="18069111" cy="12167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2" name="Retângulo Arredondado 41"/>
          <p:cNvSpPr/>
          <p:nvPr/>
        </p:nvSpPr>
        <p:spPr>
          <a:xfrm>
            <a:off x="4155196" y="2358347"/>
            <a:ext cx="1378586" cy="2977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530" dirty="0"/>
              <a:t>....</a:t>
            </a:r>
          </a:p>
        </p:txBody>
      </p:sp>
      <p:sp>
        <p:nvSpPr>
          <p:cNvPr id="43" name="Retângulo Arredondado 42"/>
          <p:cNvSpPr/>
          <p:nvPr/>
        </p:nvSpPr>
        <p:spPr>
          <a:xfrm>
            <a:off x="3047996" y="2357246"/>
            <a:ext cx="1326655" cy="29771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30" dirty="0"/>
              <a:t>Data Inicial</a:t>
            </a:r>
          </a:p>
        </p:txBody>
      </p:sp>
      <p:sp>
        <p:nvSpPr>
          <p:cNvPr id="15" name="Retângulo Arredondado 14">
            <a:extLst>
              <a:ext uri="{FF2B5EF4-FFF2-40B4-BE49-F238E27FC236}">
                <a16:creationId xmlns:a16="http://schemas.microsoft.com/office/drawing/2014/main" id="{BB58BCD5-5B77-4CB5-9E1C-08018E99B523}"/>
              </a:ext>
            </a:extLst>
          </p:cNvPr>
          <p:cNvSpPr/>
          <p:nvPr/>
        </p:nvSpPr>
        <p:spPr>
          <a:xfrm>
            <a:off x="6824373" y="2360946"/>
            <a:ext cx="1378586" cy="2940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530" dirty="0"/>
              <a:t>....</a:t>
            </a:r>
          </a:p>
        </p:txBody>
      </p:sp>
      <p:sp>
        <p:nvSpPr>
          <p:cNvPr id="16" name="Retângulo Arredondado 15">
            <a:extLst>
              <a:ext uri="{FF2B5EF4-FFF2-40B4-BE49-F238E27FC236}">
                <a16:creationId xmlns:a16="http://schemas.microsoft.com/office/drawing/2014/main" id="{8788C13D-2066-BE5A-CAA2-C8ED3EF18C69}"/>
              </a:ext>
            </a:extLst>
          </p:cNvPr>
          <p:cNvSpPr/>
          <p:nvPr/>
        </p:nvSpPr>
        <p:spPr>
          <a:xfrm>
            <a:off x="5760180" y="2357357"/>
            <a:ext cx="1326655" cy="29771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30" dirty="0"/>
              <a:t>Data Final</a:t>
            </a:r>
          </a:p>
        </p:txBody>
      </p:sp>
      <p:sp>
        <p:nvSpPr>
          <p:cNvPr id="24" name="Retângulo Arredondado 23">
            <a:extLst>
              <a:ext uri="{FF2B5EF4-FFF2-40B4-BE49-F238E27FC236}">
                <a16:creationId xmlns:a16="http://schemas.microsoft.com/office/drawing/2014/main" id="{601A90B7-42F6-0CBC-7726-E8EBF82EAC56}"/>
              </a:ext>
            </a:extLst>
          </p:cNvPr>
          <p:cNvSpPr/>
          <p:nvPr/>
        </p:nvSpPr>
        <p:spPr>
          <a:xfrm>
            <a:off x="9441619" y="2357066"/>
            <a:ext cx="1378586" cy="2940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530" dirty="0"/>
              <a:t>&gt;</a:t>
            </a:r>
          </a:p>
        </p:txBody>
      </p:sp>
      <p:sp>
        <p:nvSpPr>
          <p:cNvPr id="25" name="Retângulo Arredondado 24">
            <a:extLst>
              <a:ext uri="{FF2B5EF4-FFF2-40B4-BE49-F238E27FC236}">
                <a16:creationId xmlns:a16="http://schemas.microsoft.com/office/drawing/2014/main" id="{90E6826C-F47E-708A-28FA-9BDE929B3B60}"/>
              </a:ext>
            </a:extLst>
          </p:cNvPr>
          <p:cNvSpPr/>
          <p:nvPr/>
        </p:nvSpPr>
        <p:spPr>
          <a:xfrm>
            <a:off x="8377426" y="2357246"/>
            <a:ext cx="1326655" cy="29771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30" dirty="0"/>
              <a:t>Prioridade</a:t>
            </a:r>
          </a:p>
        </p:txBody>
      </p:sp>
      <p:sp>
        <p:nvSpPr>
          <p:cNvPr id="19" name="Retângulo Arredondado 39">
            <a:hlinkClick r:id="" action="ppaction://noaction"/>
            <a:extLst>
              <a:ext uri="{FF2B5EF4-FFF2-40B4-BE49-F238E27FC236}">
                <a16:creationId xmlns:a16="http://schemas.microsoft.com/office/drawing/2014/main" id="{6EB110AF-EEF2-419F-B8CB-7C4FF35584D6}"/>
              </a:ext>
            </a:extLst>
          </p:cNvPr>
          <p:cNvSpPr/>
          <p:nvPr/>
        </p:nvSpPr>
        <p:spPr>
          <a:xfrm>
            <a:off x="16184044" y="2309144"/>
            <a:ext cx="1967565" cy="371696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30" dirty="0"/>
              <a:t>Orçamento</a:t>
            </a:r>
          </a:p>
        </p:txBody>
      </p:sp>
      <p:sp>
        <p:nvSpPr>
          <p:cNvPr id="32" name="Retângulo Arredondado 31">
            <a:extLst>
              <a:ext uri="{FF2B5EF4-FFF2-40B4-BE49-F238E27FC236}">
                <a16:creationId xmlns:a16="http://schemas.microsoft.com/office/drawing/2014/main" id="{AF96D2F0-B442-7009-7471-1B6160C9DC32}"/>
              </a:ext>
            </a:extLst>
          </p:cNvPr>
          <p:cNvSpPr/>
          <p:nvPr/>
        </p:nvSpPr>
        <p:spPr>
          <a:xfrm>
            <a:off x="12019970" y="2353186"/>
            <a:ext cx="1378586" cy="2940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530" dirty="0"/>
              <a:t>&gt;</a:t>
            </a:r>
          </a:p>
        </p:txBody>
      </p:sp>
      <p:sp>
        <p:nvSpPr>
          <p:cNvPr id="35" name="Retângulo Arredondado 34">
            <a:extLst>
              <a:ext uri="{FF2B5EF4-FFF2-40B4-BE49-F238E27FC236}">
                <a16:creationId xmlns:a16="http://schemas.microsoft.com/office/drawing/2014/main" id="{0DDAAB2C-F6B1-7EC7-B04C-CD3A94CCB275}"/>
              </a:ext>
            </a:extLst>
          </p:cNvPr>
          <p:cNvSpPr/>
          <p:nvPr/>
        </p:nvSpPr>
        <p:spPr>
          <a:xfrm>
            <a:off x="10955777" y="2353366"/>
            <a:ext cx="1326655" cy="29771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30" dirty="0"/>
              <a:t>Categoria</a:t>
            </a:r>
          </a:p>
        </p:txBody>
      </p:sp>
      <p:sp>
        <p:nvSpPr>
          <p:cNvPr id="36" name="Retângulo Arredondado 35">
            <a:extLst>
              <a:ext uri="{FF2B5EF4-FFF2-40B4-BE49-F238E27FC236}">
                <a16:creationId xmlns:a16="http://schemas.microsoft.com/office/drawing/2014/main" id="{E0D566CA-63B9-FF83-75C0-DDB2E62BC68E}"/>
              </a:ext>
            </a:extLst>
          </p:cNvPr>
          <p:cNvSpPr/>
          <p:nvPr/>
        </p:nvSpPr>
        <p:spPr>
          <a:xfrm>
            <a:off x="14635196" y="2349891"/>
            <a:ext cx="1378586" cy="2940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530" dirty="0"/>
              <a:t>&gt;</a:t>
            </a:r>
          </a:p>
        </p:txBody>
      </p:sp>
      <p:sp>
        <p:nvSpPr>
          <p:cNvPr id="37" name="Retângulo Arredondado 36">
            <a:extLst>
              <a:ext uri="{FF2B5EF4-FFF2-40B4-BE49-F238E27FC236}">
                <a16:creationId xmlns:a16="http://schemas.microsoft.com/office/drawing/2014/main" id="{6A3778B4-2C72-934F-110E-6D8C6DF1F123}"/>
              </a:ext>
            </a:extLst>
          </p:cNvPr>
          <p:cNvSpPr/>
          <p:nvPr/>
        </p:nvSpPr>
        <p:spPr>
          <a:xfrm>
            <a:off x="13571003" y="2350072"/>
            <a:ext cx="1326655" cy="29771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30" dirty="0"/>
              <a:t>Sub Categoria</a:t>
            </a:r>
          </a:p>
        </p:txBody>
      </p:sp>
      <p:sp>
        <p:nvSpPr>
          <p:cNvPr id="39" name="Retângulo Arredondado 38">
            <a:extLst>
              <a:ext uri="{FF2B5EF4-FFF2-40B4-BE49-F238E27FC236}">
                <a16:creationId xmlns:a16="http://schemas.microsoft.com/office/drawing/2014/main" id="{CDD5709B-C684-3AC5-7119-06DC8277D150}"/>
              </a:ext>
            </a:extLst>
          </p:cNvPr>
          <p:cNvSpPr/>
          <p:nvPr/>
        </p:nvSpPr>
        <p:spPr>
          <a:xfrm>
            <a:off x="1372468" y="2332015"/>
            <a:ext cx="1187452" cy="3229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530" dirty="0"/>
              <a:t>01/2024</a:t>
            </a:r>
          </a:p>
        </p:txBody>
      </p:sp>
      <p:sp>
        <p:nvSpPr>
          <p:cNvPr id="40" name="Retângulo Arredondado 39">
            <a:extLst>
              <a:ext uri="{FF2B5EF4-FFF2-40B4-BE49-F238E27FC236}">
                <a16:creationId xmlns:a16="http://schemas.microsoft.com/office/drawing/2014/main" id="{A25668BB-3A7E-B9C0-779B-227EF66D465F}"/>
              </a:ext>
            </a:extLst>
          </p:cNvPr>
          <p:cNvSpPr/>
          <p:nvPr/>
        </p:nvSpPr>
        <p:spPr>
          <a:xfrm>
            <a:off x="328308" y="2329821"/>
            <a:ext cx="1326655" cy="33034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30" dirty="0"/>
              <a:t>PCA</a:t>
            </a:r>
          </a:p>
        </p:txBody>
      </p:sp>
      <p:sp>
        <p:nvSpPr>
          <p:cNvPr id="44" name="Mais 43">
            <a:extLst>
              <a:ext uri="{FF2B5EF4-FFF2-40B4-BE49-F238E27FC236}">
                <a16:creationId xmlns:a16="http://schemas.microsoft.com/office/drawing/2014/main" id="{F86FCA47-C652-E6B1-39E7-6752BEC78240}"/>
              </a:ext>
            </a:extLst>
          </p:cNvPr>
          <p:cNvSpPr/>
          <p:nvPr/>
        </p:nvSpPr>
        <p:spPr>
          <a:xfrm>
            <a:off x="2616320" y="2365338"/>
            <a:ext cx="287180" cy="3267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9" name="Retângulo Arredondado 48">
            <a:extLst>
              <a:ext uri="{FF2B5EF4-FFF2-40B4-BE49-F238E27FC236}">
                <a16:creationId xmlns:a16="http://schemas.microsoft.com/office/drawing/2014/main" id="{5EFD8974-C3CA-B4F0-B4FF-2141CE4CA78A}"/>
              </a:ext>
            </a:extLst>
          </p:cNvPr>
          <p:cNvSpPr/>
          <p:nvPr/>
        </p:nvSpPr>
        <p:spPr>
          <a:xfrm>
            <a:off x="4155196" y="2821561"/>
            <a:ext cx="6665009" cy="3378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 sz="1530" dirty="0"/>
          </a:p>
        </p:txBody>
      </p:sp>
      <p:sp>
        <p:nvSpPr>
          <p:cNvPr id="50" name="Retângulo Arredondado 49">
            <a:extLst>
              <a:ext uri="{FF2B5EF4-FFF2-40B4-BE49-F238E27FC236}">
                <a16:creationId xmlns:a16="http://schemas.microsoft.com/office/drawing/2014/main" id="{0E8ECD54-F374-51BC-FD06-CDA1258C765F}"/>
              </a:ext>
            </a:extLst>
          </p:cNvPr>
          <p:cNvSpPr/>
          <p:nvPr/>
        </p:nvSpPr>
        <p:spPr>
          <a:xfrm>
            <a:off x="3016627" y="2821560"/>
            <a:ext cx="1326655" cy="33034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30" dirty="0"/>
              <a:t>Busca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0A11F900-0F42-32AF-202D-781C7DC09EBE}"/>
              </a:ext>
            </a:extLst>
          </p:cNvPr>
          <p:cNvSpPr/>
          <p:nvPr/>
        </p:nvSpPr>
        <p:spPr>
          <a:xfrm>
            <a:off x="13821211" y="2783473"/>
            <a:ext cx="4343721" cy="394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Se couber tudo na mesma linha seria melhor</a:t>
            </a:r>
          </a:p>
        </p:txBody>
      </p:sp>
      <p:graphicFrame>
        <p:nvGraphicFramePr>
          <p:cNvPr id="52" name="Tabela 52">
            <a:extLst>
              <a:ext uri="{FF2B5EF4-FFF2-40B4-BE49-F238E27FC236}">
                <a16:creationId xmlns:a16="http://schemas.microsoft.com/office/drawing/2014/main" id="{8B77AAA0-8848-724E-1BC7-2FCF53D3938B}"/>
              </a:ext>
            </a:extLst>
          </p:cNvPr>
          <p:cNvGraphicFramePr>
            <a:graphicFrameLocks noGrp="1"/>
          </p:cNvGraphicFramePr>
          <p:nvPr/>
        </p:nvGraphicFramePr>
        <p:xfrm>
          <a:off x="298657" y="3489956"/>
          <a:ext cx="17964961" cy="3974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132">
                  <a:extLst>
                    <a:ext uri="{9D8B030D-6E8A-4147-A177-3AD203B41FA5}">
                      <a16:colId xmlns:a16="http://schemas.microsoft.com/office/drawing/2014/main" val="1505019079"/>
                    </a:ext>
                  </a:extLst>
                </a:gridCol>
                <a:gridCol w="1315453">
                  <a:extLst>
                    <a:ext uri="{9D8B030D-6E8A-4147-A177-3AD203B41FA5}">
                      <a16:colId xmlns:a16="http://schemas.microsoft.com/office/drawing/2014/main" val="3649282550"/>
                    </a:ext>
                  </a:extLst>
                </a:gridCol>
                <a:gridCol w="907848">
                  <a:extLst>
                    <a:ext uri="{9D8B030D-6E8A-4147-A177-3AD203B41FA5}">
                      <a16:colId xmlns:a16="http://schemas.microsoft.com/office/drawing/2014/main" val="3985667288"/>
                    </a:ext>
                  </a:extLst>
                </a:gridCol>
                <a:gridCol w="648237">
                  <a:extLst>
                    <a:ext uri="{9D8B030D-6E8A-4147-A177-3AD203B41FA5}">
                      <a16:colId xmlns:a16="http://schemas.microsoft.com/office/drawing/2014/main" val="2445775554"/>
                    </a:ext>
                  </a:extLst>
                </a:gridCol>
                <a:gridCol w="930441">
                  <a:extLst>
                    <a:ext uri="{9D8B030D-6E8A-4147-A177-3AD203B41FA5}">
                      <a16:colId xmlns:a16="http://schemas.microsoft.com/office/drawing/2014/main" val="519846054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3902267621"/>
                    </a:ext>
                  </a:extLst>
                </a:gridCol>
                <a:gridCol w="2759242">
                  <a:extLst>
                    <a:ext uri="{9D8B030D-6E8A-4147-A177-3AD203B41FA5}">
                      <a16:colId xmlns:a16="http://schemas.microsoft.com/office/drawing/2014/main" val="1210032764"/>
                    </a:ext>
                  </a:extLst>
                </a:gridCol>
                <a:gridCol w="898358">
                  <a:extLst>
                    <a:ext uri="{9D8B030D-6E8A-4147-A177-3AD203B41FA5}">
                      <a16:colId xmlns:a16="http://schemas.microsoft.com/office/drawing/2014/main" val="2091610150"/>
                    </a:ext>
                  </a:extLst>
                </a:gridCol>
                <a:gridCol w="1010653">
                  <a:extLst>
                    <a:ext uri="{9D8B030D-6E8A-4147-A177-3AD203B41FA5}">
                      <a16:colId xmlns:a16="http://schemas.microsoft.com/office/drawing/2014/main" val="3210002807"/>
                    </a:ext>
                  </a:extLst>
                </a:gridCol>
                <a:gridCol w="818147">
                  <a:extLst>
                    <a:ext uri="{9D8B030D-6E8A-4147-A177-3AD203B41FA5}">
                      <a16:colId xmlns:a16="http://schemas.microsoft.com/office/drawing/2014/main" val="3426658596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376922817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374492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81938399"/>
                    </a:ext>
                  </a:extLst>
                </a:gridCol>
                <a:gridCol w="1052763">
                  <a:extLst>
                    <a:ext uri="{9D8B030D-6E8A-4147-A177-3AD203B41FA5}">
                      <a16:colId xmlns:a16="http://schemas.microsoft.com/office/drawing/2014/main" val="1391265835"/>
                    </a:ext>
                  </a:extLst>
                </a:gridCol>
                <a:gridCol w="1016668">
                  <a:extLst>
                    <a:ext uri="{9D8B030D-6E8A-4147-A177-3AD203B41FA5}">
                      <a16:colId xmlns:a16="http://schemas.microsoft.com/office/drawing/2014/main" val="2993984748"/>
                    </a:ext>
                  </a:extLst>
                </a:gridCol>
                <a:gridCol w="1435450">
                  <a:extLst>
                    <a:ext uri="{9D8B030D-6E8A-4147-A177-3AD203B41FA5}">
                      <a16:colId xmlns:a16="http://schemas.microsoft.com/office/drawing/2014/main" val="2756226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Categoria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Subcategoria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300" dirty="0"/>
                        <a:t>Prioridade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Qnt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Unidade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Descrição do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Unidade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Regional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Índice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Conclusão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err="1"/>
                        <a:t>Req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CPA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Orçado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099486"/>
                  </a:ext>
                </a:extLst>
              </a:tr>
              <a:tr h="342236">
                <a:tc>
                  <a:txBody>
                    <a:bodyPr/>
                    <a:lstStyle/>
                    <a:p>
                      <a:r>
                        <a:rPr lang="pt-BR" sz="1400" dirty="0"/>
                        <a:t>Informática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Notebook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Urgente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1800,00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22000,00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Notebook Padrão Paula Souza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10/08/2025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Atender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11000,00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149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/>
                        <a:t>Informática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Notebook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2200,00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64000,00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Notebook Padrão Paula Souza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10/08/2024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Atender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64000,00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134239"/>
                  </a:ext>
                </a:extLst>
              </a:tr>
              <a:tr h="265146">
                <a:tc gridSpan="4"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rgbClr val="0070C0"/>
                          </a:solidFill>
                        </a:rPr>
                        <a:t>                  Informática – Notebook                           46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rgbClr val="0070C0"/>
                          </a:solidFill>
                        </a:rPr>
                        <a:t>86000,00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rgbClr val="0070C0"/>
                          </a:solidFill>
                        </a:rPr>
                        <a:t>86000,00</a:t>
                      </a:r>
                    </a:p>
                    <a:p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rgbClr val="0070C0"/>
                          </a:solidFill>
                        </a:rPr>
                        <a:t>Notebook Padrão Paula Souza 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rgbClr val="0070C0"/>
                          </a:solidFill>
                        </a:rPr>
                        <a:t>170.000,00</a:t>
                      </a:r>
                    </a:p>
                    <a:p>
                      <a:endParaRPr lang="pt-BR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rgbClr val="C00000"/>
                          </a:solidFill>
                        </a:rPr>
                        <a:t>150.000,00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81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/>
                        <a:t>Informática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Roteador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Media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400,00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1500,00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Roteador Sem fio 5G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10/05/2023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Não atender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7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/>
                        <a:t>Informática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Roteador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1200,00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64000,00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Roteador Sem fio 2.4G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67%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10/08/2024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Readequar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64000,00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b="1" dirty="0">
                        <a:solidFill>
                          <a:srgbClr val="FF1D1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918555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rgbClr val="0070C0"/>
                          </a:solidFill>
                        </a:rPr>
                        <a:t>Informática - Roteadores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rgbClr val="0070C0"/>
                          </a:solidFill>
                        </a:rPr>
                        <a:t>38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rgbClr val="0070C0"/>
                          </a:solidFill>
                        </a:rPr>
                        <a:t>64.000,00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rgbClr val="C00000"/>
                          </a:solidFill>
                        </a:rPr>
                        <a:t>50.000,00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83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/>
                        <a:t>Informática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Computador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400,00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1500,00</a:t>
                      </a:r>
                    </a:p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Computador Padrão CPS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88%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10/06/2025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Atender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1500,00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159142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accent5"/>
                          </a:solidFill>
                        </a:rPr>
                        <a:t>1.500,00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accent6"/>
                          </a:solidFill>
                        </a:rPr>
                        <a:t>3.000,00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672874"/>
                  </a:ext>
                </a:extLst>
              </a:tr>
              <a:tr h="370840">
                <a:tc gridSpan="11"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1" dirty="0">
                          <a:solidFill>
                            <a:schemeClr val="bg1"/>
                          </a:solidFill>
                        </a:rPr>
                        <a:t>35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b="1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i="1" dirty="0">
                          <a:solidFill>
                            <a:srgbClr val="C00000"/>
                          </a:solidFill>
                        </a:rPr>
                        <a:t>235.500,00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i="1" dirty="0">
                          <a:solidFill>
                            <a:schemeClr val="bg1"/>
                          </a:solidFill>
                        </a:rPr>
                        <a:t>203.000,00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07634"/>
                  </a:ext>
                </a:extLst>
              </a:tr>
            </a:tbl>
          </a:graphicData>
        </a:graphic>
      </p:graphicFrame>
      <p:sp>
        <p:nvSpPr>
          <p:cNvPr id="57" name="Retângulo 56">
            <a:extLst>
              <a:ext uri="{FF2B5EF4-FFF2-40B4-BE49-F238E27FC236}">
                <a16:creationId xmlns:a16="http://schemas.microsoft.com/office/drawing/2014/main" id="{A11285CD-FE27-BF5C-B5E9-2628BF95D3E7}"/>
              </a:ext>
            </a:extLst>
          </p:cNvPr>
          <p:cNvSpPr/>
          <p:nvPr/>
        </p:nvSpPr>
        <p:spPr>
          <a:xfrm>
            <a:off x="10859731" y="2723442"/>
            <a:ext cx="2538825" cy="5906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Possibilidade de Mostrar Apenas o Total dos subitens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FC6E3894-E429-AEC9-0731-FA0707B2FC34}"/>
              </a:ext>
            </a:extLst>
          </p:cNvPr>
          <p:cNvSpPr/>
          <p:nvPr/>
        </p:nvSpPr>
        <p:spPr>
          <a:xfrm>
            <a:off x="194506" y="8179305"/>
            <a:ext cx="3366841" cy="5906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Permitir alterar o valor  unitário, base dos outros cálculos</a:t>
            </a:r>
          </a:p>
        </p:txBody>
      </p: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95B60F99-EED4-47A8-DA60-E80E3D13AB4A}"/>
              </a:ext>
            </a:extLst>
          </p:cNvPr>
          <p:cNvCxnSpPr>
            <a:cxnSpLocks/>
            <a:stCxn id="59" idx="0"/>
          </p:cNvCxnSpPr>
          <p:nvPr/>
        </p:nvCxnSpPr>
        <p:spPr>
          <a:xfrm flipV="1">
            <a:off x="1877927" y="4652211"/>
            <a:ext cx="3191378" cy="352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ângulo Arredondado 62">
            <a:extLst>
              <a:ext uri="{FF2B5EF4-FFF2-40B4-BE49-F238E27FC236}">
                <a16:creationId xmlns:a16="http://schemas.microsoft.com/office/drawing/2014/main" id="{A867022B-A487-506D-7D20-35D137204301}"/>
              </a:ext>
            </a:extLst>
          </p:cNvPr>
          <p:cNvSpPr/>
          <p:nvPr/>
        </p:nvSpPr>
        <p:spPr>
          <a:xfrm>
            <a:off x="1466877" y="2814828"/>
            <a:ext cx="1451065" cy="4000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530" dirty="0"/>
              <a:t>Permanente </a:t>
            </a:r>
          </a:p>
          <a:p>
            <a:pPr algn="r"/>
            <a:r>
              <a:rPr lang="pt-BR" sz="1530" dirty="0"/>
              <a:t>Consumo&gt;</a:t>
            </a:r>
          </a:p>
        </p:txBody>
      </p:sp>
      <p:sp>
        <p:nvSpPr>
          <p:cNvPr id="64" name="Retângulo Arredondado 63">
            <a:extLst>
              <a:ext uri="{FF2B5EF4-FFF2-40B4-BE49-F238E27FC236}">
                <a16:creationId xmlns:a16="http://schemas.microsoft.com/office/drawing/2014/main" id="{478B8D6E-8E97-F6F3-A792-F7473174F30C}"/>
              </a:ext>
            </a:extLst>
          </p:cNvPr>
          <p:cNvSpPr/>
          <p:nvPr/>
        </p:nvSpPr>
        <p:spPr>
          <a:xfrm>
            <a:off x="328308" y="2814828"/>
            <a:ext cx="1326655" cy="40009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30" dirty="0"/>
              <a:t>Finalidade da Compra </a:t>
            </a:r>
          </a:p>
        </p:txBody>
      </p:sp>
      <p:sp>
        <p:nvSpPr>
          <p:cNvPr id="3" name="Retângulo Arredondado 2">
            <a:extLst>
              <a:ext uri="{FF2B5EF4-FFF2-40B4-BE49-F238E27FC236}">
                <a16:creationId xmlns:a16="http://schemas.microsoft.com/office/drawing/2014/main" id="{94DF8705-CA1D-B352-2C5A-4F05EE9F7AB1}"/>
              </a:ext>
            </a:extLst>
          </p:cNvPr>
          <p:cNvSpPr/>
          <p:nvPr/>
        </p:nvSpPr>
        <p:spPr>
          <a:xfrm>
            <a:off x="1971955" y="2458845"/>
            <a:ext cx="14135855" cy="5250367"/>
          </a:xfrm>
          <a:prstGeom prst="roundRect">
            <a:avLst>
              <a:gd name="adj" fmla="val 2789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Arredondado 3">
            <a:extLst>
              <a:ext uri="{FF2B5EF4-FFF2-40B4-BE49-F238E27FC236}">
                <a16:creationId xmlns:a16="http://schemas.microsoft.com/office/drawing/2014/main" id="{B428B4C7-487B-9287-F819-8B97890BEB22}"/>
              </a:ext>
            </a:extLst>
          </p:cNvPr>
          <p:cNvSpPr/>
          <p:nvPr/>
        </p:nvSpPr>
        <p:spPr>
          <a:xfrm>
            <a:off x="1805741" y="2338279"/>
            <a:ext cx="14135855" cy="5250367"/>
          </a:xfrm>
          <a:prstGeom prst="roundRect">
            <a:avLst>
              <a:gd name="adj" fmla="val 278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Arredondado 39">
            <a:hlinkClick r:id="" action="ppaction://noaction"/>
            <a:extLst>
              <a:ext uri="{FF2B5EF4-FFF2-40B4-BE49-F238E27FC236}">
                <a16:creationId xmlns:a16="http://schemas.microsoft.com/office/drawing/2014/main" id="{281F281B-D725-1120-4BF5-0F26BC6BC968}"/>
              </a:ext>
            </a:extLst>
          </p:cNvPr>
          <p:cNvSpPr/>
          <p:nvPr/>
        </p:nvSpPr>
        <p:spPr>
          <a:xfrm>
            <a:off x="6392753" y="2491608"/>
            <a:ext cx="4363624" cy="371696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30" dirty="0"/>
              <a:t>Orçamento Planejado</a:t>
            </a: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02C79FD1-7034-0EE7-AB1E-EFA47A210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973669"/>
              </p:ext>
            </p:extLst>
          </p:nvPr>
        </p:nvGraphicFramePr>
        <p:xfrm>
          <a:off x="2099509" y="3989654"/>
          <a:ext cx="10487780" cy="32890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59667">
                  <a:extLst>
                    <a:ext uri="{9D8B030D-6E8A-4147-A177-3AD203B41FA5}">
                      <a16:colId xmlns:a16="http://schemas.microsoft.com/office/drawing/2014/main" val="4053934346"/>
                    </a:ext>
                  </a:extLst>
                </a:gridCol>
                <a:gridCol w="2226605">
                  <a:extLst>
                    <a:ext uri="{9D8B030D-6E8A-4147-A177-3AD203B41FA5}">
                      <a16:colId xmlns:a16="http://schemas.microsoft.com/office/drawing/2014/main" val="1103310841"/>
                    </a:ext>
                  </a:extLst>
                </a:gridCol>
                <a:gridCol w="1854961">
                  <a:extLst>
                    <a:ext uri="{9D8B030D-6E8A-4147-A177-3AD203B41FA5}">
                      <a16:colId xmlns:a16="http://schemas.microsoft.com/office/drawing/2014/main" val="3684790003"/>
                    </a:ext>
                  </a:extLst>
                </a:gridCol>
                <a:gridCol w="1854961">
                  <a:extLst>
                    <a:ext uri="{9D8B030D-6E8A-4147-A177-3AD203B41FA5}">
                      <a16:colId xmlns:a16="http://schemas.microsoft.com/office/drawing/2014/main" val="2209320530"/>
                    </a:ext>
                  </a:extLst>
                </a:gridCol>
                <a:gridCol w="787681">
                  <a:extLst>
                    <a:ext uri="{9D8B030D-6E8A-4147-A177-3AD203B41FA5}">
                      <a16:colId xmlns:a16="http://schemas.microsoft.com/office/drawing/2014/main" val="1714847019"/>
                    </a:ext>
                  </a:extLst>
                </a:gridCol>
                <a:gridCol w="1003905">
                  <a:extLst>
                    <a:ext uri="{9D8B030D-6E8A-4147-A177-3AD203B41FA5}">
                      <a16:colId xmlns:a16="http://schemas.microsoft.com/office/drawing/2014/main" val="436428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Grupo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Subgrupo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Departamento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orçamento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Apagar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Editar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195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Informática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Notebook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300.000,00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011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Informática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Computador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100.000,00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399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Informática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Roteador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20.000,00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883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51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132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873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444012"/>
                  </a:ext>
                </a:extLst>
              </a:tr>
            </a:tbl>
          </a:graphicData>
        </a:graphic>
      </p:graphicFrame>
      <p:sp>
        <p:nvSpPr>
          <p:cNvPr id="13" name="Retângulo Arredondado 12">
            <a:extLst>
              <a:ext uri="{FF2B5EF4-FFF2-40B4-BE49-F238E27FC236}">
                <a16:creationId xmlns:a16="http://schemas.microsoft.com/office/drawing/2014/main" id="{942A7F71-EC68-FBED-35E4-C538303CBED7}"/>
              </a:ext>
            </a:extLst>
          </p:cNvPr>
          <p:cNvSpPr/>
          <p:nvPr/>
        </p:nvSpPr>
        <p:spPr>
          <a:xfrm>
            <a:off x="2183868" y="2982971"/>
            <a:ext cx="1167347" cy="34344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30" dirty="0"/>
              <a:t>Grupo</a:t>
            </a:r>
          </a:p>
        </p:txBody>
      </p:sp>
      <p:sp>
        <p:nvSpPr>
          <p:cNvPr id="14" name="Retângulo Arredondado 13">
            <a:extLst>
              <a:ext uri="{FF2B5EF4-FFF2-40B4-BE49-F238E27FC236}">
                <a16:creationId xmlns:a16="http://schemas.microsoft.com/office/drawing/2014/main" id="{5CEDBA23-D103-623F-E2A5-7B3008D2E974}"/>
              </a:ext>
            </a:extLst>
          </p:cNvPr>
          <p:cNvSpPr/>
          <p:nvPr/>
        </p:nvSpPr>
        <p:spPr>
          <a:xfrm>
            <a:off x="5455560" y="3555017"/>
            <a:ext cx="7017428" cy="33545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 sz="1530" dirty="0"/>
          </a:p>
        </p:txBody>
      </p:sp>
      <p:sp>
        <p:nvSpPr>
          <p:cNvPr id="17" name="Retângulo Arredondado 16">
            <a:extLst>
              <a:ext uri="{FF2B5EF4-FFF2-40B4-BE49-F238E27FC236}">
                <a16:creationId xmlns:a16="http://schemas.microsoft.com/office/drawing/2014/main" id="{3A095321-1821-3293-F84F-DA7D88AB479B}"/>
              </a:ext>
            </a:extLst>
          </p:cNvPr>
          <p:cNvSpPr/>
          <p:nvPr/>
        </p:nvSpPr>
        <p:spPr>
          <a:xfrm>
            <a:off x="4343282" y="3539258"/>
            <a:ext cx="1326655" cy="34344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30" dirty="0"/>
              <a:t>Localizar</a:t>
            </a:r>
          </a:p>
        </p:txBody>
      </p:sp>
      <p:sp>
        <p:nvSpPr>
          <p:cNvPr id="18" name="Retângulo Arredondado 17">
            <a:extLst>
              <a:ext uri="{FF2B5EF4-FFF2-40B4-BE49-F238E27FC236}">
                <a16:creationId xmlns:a16="http://schemas.microsoft.com/office/drawing/2014/main" id="{88B8E7F6-8DBE-E556-C8AA-8B0FBE9CCC58}"/>
              </a:ext>
            </a:extLst>
          </p:cNvPr>
          <p:cNvSpPr/>
          <p:nvPr/>
        </p:nvSpPr>
        <p:spPr>
          <a:xfrm>
            <a:off x="3283354" y="2990492"/>
            <a:ext cx="2014352" cy="3269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530" dirty="0"/>
              <a:t>Informática</a:t>
            </a:r>
          </a:p>
        </p:txBody>
      </p:sp>
      <p:sp>
        <p:nvSpPr>
          <p:cNvPr id="20" name="Retângulo Arredondado 19">
            <a:extLst>
              <a:ext uri="{FF2B5EF4-FFF2-40B4-BE49-F238E27FC236}">
                <a16:creationId xmlns:a16="http://schemas.microsoft.com/office/drawing/2014/main" id="{5519C673-5E1D-8C2D-BB3C-2B21CFC47E56}"/>
              </a:ext>
            </a:extLst>
          </p:cNvPr>
          <p:cNvSpPr/>
          <p:nvPr/>
        </p:nvSpPr>
        <p:spPr>
          <a:xfrm>
            <a:off x="11191983" y="2968843"/>
            <a:ext cx="1523665" cy="3578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530" dirty="0"/>
              <a:t>420.000,00</a:t>
            </a:r>
          </a:p>
        </p:txBody>
      </p:sp>
      <p:sp>
        <p:nvSpPr>
          <p:cNvPr id="21" name="Retângulo Arredondado 20">
            <a:extLst>
              <a:ext uri="{FF2B5EF4-FFF2-40B4-BE49-F238E27FC236}">
                <a16:creationId xmlns:a16="http://schemas.microsoft.com/office/drawing/2014/main" id="{26403AF5-B8BF-85E8-1C31-E62A420E1393}"/>
              </a:ext>
            </a:extLst>
          </p:cNvPr>
          <p:cNvSpPr/>
          <p:nvPr/>
        </p:nvSpPr>
        <p:spPr>
          <a:xfrm>
            <a:off x="10079706" y="2975456"/>
            <a:ext cx="1326655" cy="35179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30" dirty="0"/>
              <a:t>Total Grupo</a:t>
            </a:r>
          </a:p>
        </p:txBody>
      </p:sp>
      <p:sp>
        <p:nvSpPr>
          <p:cNvPr id="22" name="Retângulo Arredondado 21">
            <a:extLst>
              <a:ext uri="{FF2B5EF4-FFF2-40B4-BE49-F238E27FC236}">
                <a16:creationId xmlns:a16="http://schemas.microsoft.com/office/drawing/2014/main" id="{DDB452B8-8839-26BD-1BB3-455BF4AB9E4A}"/>
              </a:ext>
            </a:extLst>
          </p:cNvPr>
          <p:cNvSpPr/>
          <p:nvPr/>
        </p:nvSpPr>
        <p:spPr>
          <a:xfrm>
            <a:off x="14414083" y="2976358"/>
            <a:ext cx="1523664" cy="3578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530" dirty="0"/>
              <a:t>24.540.000,00</a:t>
            </a:r>
          </a:p>
        </p:txBody>
      </p:sp>
      <p:sp>
        <p:nvSpPr>
          <p:cNvPr id="23" name="Retângulo Arredondado 22">
            <a:extLst>
              <a:ext uri="{FF2B5EF4-FFF2-40B4-BE49-F238E27FC236}">
                <a16:creationId xmlns:a16="http://schemas.microsoft.com/office/drawing/2014/main" id="{FDA1B5CA-8303-07D5-A71F-7DA7DDCA35F6}"/>
              </a:ext>
            </a:extLst>
          </p:cNvPr>
          <p:cNvSpPr/>
          <p:nvPr/>
        </p:nvSpPr>
        <p:spPr>
          <a:xfrm>
            <a:off x="12855825" y="2968843"/>
            <a:ext cx="1610864" cy="35782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30" dirty="0"/>
              <a:t>Total Orçamento</a:t>
            </a:r>
          </a:p>
        </p:txBody>
      </p:sp>
      <p:sp>
        <p:nvSpPr>
          <p:cNvPr id="27" name="Retângulo Arredondado 39">
            <a:hlinkClick r:id="" action="ppaction://noaction"/>
            <a:extLst>
              <a:ext uri="{FF2B5EF4-FFF2-40B4-BE49-F238E27FC236}">
                <a16:creationId xmlns:a16="http://schemas.microsoft.com/office/drawing/2014/main" id="{3BE6541A-450A-0958-E88E-BA879D24ED95}"/>
              </a:ext>
            </a:extLst>
          </p:cNvPr>
          <p:cNvSpPr/>
          <p:nvPr/>
        </p:nvSpPr>
        <p:spPr>
          <a:xfrm>
            <a:off x="2099510" y="3548753"/>
            <a:ext cx="1967565" cy="371696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30" dirty="0"/>
              <a:t>Novo Grupo ou sub</a:t>
            </a:r>
          </a:p>
        </p:txBody>
      </p:sp>
      <p:sp>
        <p:nvSpPr>
          <p:cNvPr id="28" name="Retângulo Arredondado 27">
            <a:extLst>
              <a:ext uri="{FF2B5EF4-FFF2-40B4-BE49-F238E27FC236}">
                <a16:creationId xmlns:a16="http://schemas.microsoft.com/office/drawing/2014/main" id="{D2A75FD8-ED46-F242-976A-430564DE09C8}"/>
              </a:ext>
            </a:extLst>
          </p:cNvPr>
          <p:cNvSpPr/>
          <p:nvPr/>
        </p:nvSpPr>
        <p:spPr>
          <a:xfrm>
            <a:off x="5545283" y="2994179"/>
            <a:ext cx="1450858" cy="34344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30" dirty="0"/>
              <a:t>Requisitante</a:t>
            </a:r>
          </a:p>
        </p:txBody>
      </p:sp>
      <p:sp>
        <p:nvSpPr>
          <p:cNvPr id="29" name="Retângulo Arredondado 28">
            <a:extLst>
              <a:ext uri="{FF2B5EF4-FFF2-40B4-BE49-F238E27FC236}">
                <a16:creationId xmlns:a16="http://schemas.microsoft.com/office/drawing/2014/main" id="{2A286826-6786-9785-374B-15405AFC840D}"/>
              </a:ext>
            </a:extLst>
          </p:cNvPr>
          <p:cNvSpPr/>
          <p:nvPr/>
        </p:nvSpPr>
        <p:spPr>
          <a:xfrm>
            <a:off x="6870763" y="2999288"/>
            <a:ext cx="2570856" cy="3434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530" dirty="0"/>
              <a:t>DI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AC83B7F8-6F59-9699-7B51-1912169D7E5A}"/>
              </a:ext>
            </a:extLst>
          </p:cNvPr>
          <p:cNvSpPr/>
          <p:nvPr/>
        </p:nvSpPr>
        <p:spPr>
          <a:xfrm>
            <a:off x="12964917" y="4022719"/>
            <a:ext cx="2538825" cy="59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Trazer os Departamento cadastrados</a:t>
            </a:r>
          </a:p>
        </p:txBody>
      </p: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2B53E95A-0CFE-D07B-379D-768E9073CF0D}"/>
              </a:ext>
            </a:extLst>
          </p:cNvPr>
          <p:cNvCxnSpPr>
            <a:stCxn id="33" idx="0"/>
          </p:cNvCxnSpPr>
          <p:nvPr/>
        </p:nvCxnSpPr>
        <p:spPr>
          <a:xfrm flipH="1" flipV="1">
            <a:off x="7943850" y="3225833"/>
            <a:ext cx="6290480" cy="7968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789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57" y="327594"/>
            <a:ext cx="18030934" cy="548711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192" y="-655023"/>
            <a:ext cx="18349783" cy="137651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15832448-F8EA-4100-A3A4-48081AE5B75A}"/>
              </a:ext>
            </a:extLst>
          </p:cNvPr>
          <p:cNvSpPr txBox="1"/>
          <p:nvPr/>
        </p:nvSpPr>
        <p:spPr>
          <a:xfrm>
            <a:off x="-45252" y="1708783"/>
            <a:ext cx="18349782" cy="1540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2F99A39-5D56-4FF9-B958-65BCE5AAEEE6}"/>
              </a:ext>
            </a:extLst>
          </p:cNvPr>
          <p:cNvSpPr/>
          <p:nvPr/>
        </p:nvSpPr>
        <p:spPr>
          <a:xfrm>
            <a:off x="6327524" y="74999"/>
            <a:ext cx="5028585" cy="59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Tela do Requisitante</a:t>
            </a:r>
          </a:p>
          <a:p>
            <a:pPr algn="ctr"/>
            <a:r>
              <a:rPr lang="pt-BR" sz="1600" dirty="0"/>
              <a:t>Filtrar Itens por  Departamento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210D832-9028-F949-1A51-42C74874C0AE}"/>
              </a:ext>
            </a:extLst>
          </p:cNvPr>
          <p:cNvSpPr/>
          <p:nvPr/>
        </p:nvSpPr>
        <p:spPr>
          <a:xfrm>
            <a:off x="132090" y="1272837"/>
            <a:ext cx="17995098" cy="11291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2" name="Retângulo Arredondado 41"/>
          <p:cNvSpPr/>
          <p:nvPr/>
        </p:nvSpPr>
        <p:spPr>
          <a:xfrm>
            <a:off x="3067576" y="1394395"/>
            <a:ext cx="819396" cy="3018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530" dirty="0"/>
              <a:t>....</a:t>
            </a:r>
          </a:p>
        </p:txBody>
      </p:sp>
      <p:sp>
        <p:nvSpPr>
          <p:cNvPr id="43" name="Retângulo Arredondado 42"/>
          <p:cNvSpPr/>
          <p:nvPr/>
        </p:nvSpPr>
        <p:spPr>
          <a:xfrm>
            <a:off x="2105468" y="1401116"/>
            <a:ext cx="1326655" cy="29771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200" dirty="0"/>
              <a:t>Data Inicial</a:t>
            </a:r>
          </a:p>
        </p:txBody>
      </p:sp>
      <p:sp>
        <p:nvSpPr>
          <p:cNvPr id="15" name="Retângulo Arredondado 14">
            <a:extLst>
              <a:ext uri="{FF2B5EF4-FFF2-40B4-BE49-F238E27FC236}">
                <a16:creationId xmlns:a16="http://schemas.microsoft.com/office/drawing/2014/main" id="{BB58BCD5-5B77-4CB5-9E1C-08018E99B523}"/>
              </a:ext>
            </a:extLst>
          </p:cNvPr>
          <p:cNvSpPr/>
          <p:nvPr/>
        </p:nvSpPr>
        <p:spPr>
          <a:xfrm>
            <a:off x="4591845" y="1402758"/>
            <a:ext cx="1378586" cy="2940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530" dirty="0"/>
              <a:t>....</a:t>
            </a:r>
          </a:p>
        </p:txBody>
      </p:sp>
      <p:sp>
        <p:nvSpPr>
          <p:cNvPr id="16" name="Retângulo Arredondado 15">
            <a:extLst>
              <a:ext uri="{FF2B5EF4-FFF2-40B4-BE49-F238E27FC236}">
                <a16:creationId xmlns:a16="http://schemas.microsoft.com/office/drawing/2014/main" id="{8788C13D-2066-BE5A-CAA2-C8ED3EF18C69}"/>
              </a:ext>
            </a:extLst>
          </p:cNvPr>
          <p:cNvSpPr/>
          <p:nvPr/>
        </p:nvSpPr>
        <p:spPr>
          <a:xfrm>
            <a:off x="4036710" y="1389151"/>
            <a:ext cx="1326655" cy="29771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200" dirty="0"/>
              <a:t>Data Final</a:t>
            </a:r>
          </a:p>
        </p:txBody>
      </p:sp>
      <p:sp>
        <p:nvSpPr>
          <p:cNvPr id="24" name="Retângulo Arredondado 23">
            <a:extLst>
              <a:ext uri="{FF2B5EF4-FFF2-40B4-BE49-F238E27FC236}">
                <a16:creationId xmlns:a16="http://schemas.microsoft.com/office/drawing/2014/main" id="{601A90B7-42F6-0CBC-7726-E8EBF82EAC56}"/>
              </a:ext>
            </a:extLst>
          </p:cNvPr>
          <p:cNvSpPr/>
          <p:nvPr/>
        </p:nvSpPr>
        <p:spPr>
          <a:xfrm>
            <a:off x="11965834" y="1432903"/>
            <a:ext cx="1378586" cy="2940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530" dirty="0"/>
              <a:t>&gt;</a:t>
            </a:r>
          </a:p>
        </p:txBody>
      </p:sp>
      <p:sp>
        <p:nvSpPr>
          <p:cNvPr id="25" name="Retângulo Arredondado 24">
            <a:extLst>
              <a:ext uri="{FF2B5EF4-FFF2-40B4-BE49-F238E27FC236}">
                <a16:creationId xmlns:a16="http://schemas.microsoft.com/office/drawing/2014/main" id="{90E6826C-F47E-708A-28FA-9BDE929B3B60}"/>
              </a:ext>
            </a:extLst>
          </p:cNvPr>
          <p:cNvSpPr/>
          <p:nvPr/>
        </p:nvSpPr>
        <p:spPr>
          <a:xfrm>
            <a:off x="11590757" y="1423938"/>
            <a:ext cx="1182097" cy="29401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200" dirty="0"/>
              <a:t>Prioridade</a:t>
            </a:r>
          </a:p>
        </p:txBody>
      </p:sp>
      <p:sp>
        <p:nvSpPr>
          <p:cNvPr id="19" name="Retângulo Arredondado 39">
            <a:hlinkClick r:id="" action="ppaction://noaction"/>
            <a:extLst>
              <a:ext uri="{FF2B5EF4-FFF2-40B4-BE49-F238E27FC236}">
                <a16:creationId xmlns:a16="http://schemas.microsoft.com/office/drawing/2014/main" id="{6EB110AF-EEF2-419F-B8CB-7C4FF35584D6}"/>
              </a:ext>
            </a:extLst>
          </p:cNvPr>
          <p:cNvSpPr/>
          <p:nvPr/>
        </p:nvSpPr>
        <p:spPr>
          <a:xfrm>
            <a:off x="16836523" y="408207"/>
            <a:ext cx="1178153" cy="387484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30" dirty="0"/>
              <a:t>Orçamento</a:t>
            </a:r>
          </a:p>
        </p:txBody>
      </p:sp>
      <p:sp>
        <p:nvSpPr>
          <p:cNvPr id="32" name="Retângulo Arredondado 31">
            <a:extLst>
              <a:ext uri="{FF2B5EF4-FFF2-40B4-BE49-F238E27FC236}">
                <a16:creationId xmlns:a16="http://schemas.microsoft.com/office/drawing/2014/main" id="{AF96D2F0-B442-7009-7471-1B6160C9DC32}"/>
              </a:ext>
            </a:extLst>
          </p:cNvPr>
          <p:cNvSpPr/>
          <p:nvPr/>
        </p:nvSpPr>
        <p:spPr>
          <a:xfrm>
            <a:off x="14202427" y="1399566"/>
            <a:ext cx="1378586" cy="2940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530" dirty="0"/>
              <a:t>&gt;</a:t>
            </a:r>
          </a:p>
        </p:txBody>
      </p:sp>
      <p:sp>
        <p:nvSpPr>
          <p:cNvPr id="35" name="Retângulo Arredondado 34">
            <a:extLst>
              <a:ext uri="{FF2B5EF4-FFF2-40B4-BE49-F238E27FC236}">
                <a16:creationId xmlns:a16="http://schemas.microsoft.com/office/drawing/2014/main" id="{0DDAAB2C-F6B1-7EC7-B04C-CD3A94CCB275}"/>
              </a:ext>
            </a:extLst>
          </p:cNvPr>
          <p:cNvSpPr/>
          <p:nvPr/>
        </p:nvSpPr>
        <p:spPr>
          <a:xfrm>
            <a:off x="13585920" y="1400966"/>
            <a:ext cx="1305800" cy="32677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200" dirty="0"/>
              <a:t>Categoria Gov.br</a:t>
            </a:r>
          </a:p>
        </p:txBody>
      </p:sp>
      <p:sp>
        <p:nvSpPr>
          <p:cNvPr id="36" name="Retângulo Arredondado 35">
            <a:extLst>
              <a:ext uri="{FF2B5EF4-FFF2-40B4-BE49-F238E27FC236}">
                <a16:creationId xmlns:a16="http://schemas.microsoft.com/office/drawing/2014/main" id="{E0D566CA-63B9-FF83-75C0-DDB2E62BC68E}"/>
              </a:ext>
            </a:extLst>
          </p:cNvPr>
          <p:cNvSpPr/>
          <p:nvPr/>
        </p:nvSpPr>
        <p:spPr>
          <a:xfrm>
            <a:off x="16444470" y="1410307"/>
            <a:ext cx="1378586" cy="2940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530" dirty="0"/>
              <a:t>&gt;</a:t>
            </a:r>
          </a:p>
        </p:txBody>
      </p:sp>
      <p:sp>
        <p:nvSpPr>
          <p:cNvPr id="37" name="Retângulo Arredondado 36">
            <a:extLst>
              <a:ext uri="{FF2B5EF4-FFF2-40B4-BE49-F238E27FC236}">
                <a16:creationId xmlns:a16="http://schemas.microsoft.com/office/drawing/2014/main" id="{6A3778B4-2C72-934F-110E-6D8C6DF1F123}"/>
              </a:ext>
            </a:extLst>
          </p:cNvPr>
          <p:cNvSpPr/>
          <p:nvPr/>
        </p:nvSpPr>
        <p:spPr>
          <a:xfrm>
            <a:off x="15771036" y="1412528"/>
            <a:ext cx="1305190" cy="28811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 Categoria gov.br</a:t>
            </a:r>
          </a:p>
        </p:txBody>
      </p:sp>
      <p:sp>
        <p:nvSpPr>
          <p:cNvPr id="39" name="Retângulo Arredondado 38">
            <a:extLst>
              <a:ext uri="{FF2B5EF4-FFF2-40B4-BE49-F238E27FC236}">
                <a16:creationId xmlns:a16="http://schemas.microsoft.com/office/drawing/2014/main" id="{CDD5709B-C684-3AC5-7119-06DC8277D150}"/>
              </a:ext>
            </a:extLst>
          </p:cNvPr>
          <p:cNvSpPr/>
          <p:nvPr/>
        </p:nvSpPr>
        <p:spPr>
          <a:xfrm>
            <a:off x="633246" y="1408671"/>
            <a:ext cx="1187452" cy="3229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530" dirty="0"/>
              <a:t>01/2024</a:t>
            </a:r>
          </a:p>
        </p:txBody>
      </p:sp>
      <p:sp>
        <p:nvSpPr>
          <p:cNvPr id="40" name="Retângulo Arredondado 39">
            <a:extLst>
              <a:ext uri="{FF2B5EF4-FFF2-40B4-BE49-F238E27FC236}">
                <a16:creationId xmlns:a16="http://schemas.microsoft.com/office/drawing/2014/main" id="{A25668BB-3A7E-B9C0-779B-227EF66D465F}"/>
              </a:ext>
            </a:extLst>
          </p:cNvPr>
          <p:cNvSpPr/>
          <p:nvPr/>
        </p:nvSpPr>
        <p:spPr>
          <a:xfrm>
            <a:off x="314783" y="1408844"/>
            <a:ext cx="692976" cy="33034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30" dirty="0"/>
              <a:t>PCA</a:t>
            </a:r>
          </a:p>
        </p:txBody>
      </p:sp>
      <p:sp>
        <p:nvSpPr>
          <p:cNvPr id="44" name="Mais 43">
            <a:extLst>
              <a:ext uri="{FF2B5EF4-FFF2-40B4-BE49-F238E27FC236}">
                <a16:creationId xmlns:a16="http://schemas.microsoft.com/office/drawing/2014/main" id="{F86FCA47-C652-E6B1-39E7-6752BEC78240}"/>
              </a:ext>
            </a:extLst>
          </p:cNvPr>
          <p:cNvSpPr/>
          <p:nvPr/>
        </p:nvSpPr>
        <p:spPr>
          <a:xfrm>
            <a:off x="1767024" y="1403042"/>
            <a:ext cx="287180" cy="3267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9" name="Retângulo Arredondado 48">
            <a:extLst>
              <a:ext uri="{FF2B5EF4-FFF2-40B4-BE49-F238E27FC236}">
                <a16:creationId xmlns:a16="http://schemas.microsoft.com/office/drawing/2014/main" id="{5EFD8974-C3CA-B4F0-B4FF-2141CE4CA78A}"/>
              </a:ext>
            </a:extLst>
          </p:cNvPr>
          <p:cNvSpPr/>
          <p:nvPr/>
        </p:nvSpPr>
        <p:spPr>
          <a:xfrm>
            <a:off x="6270580" y="2006658"/>
            <a:ext cx="3913350" cy="3378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 sz="1530" dirty="0"/>
          </a:p>
        </p:txBody>
      </p:sp>
      <p:sp>
        <p:nvSpPr>
          <p:cNvPr id="50" name="Retângulo Arredondado 49">
            <a:extLst>
              <a:ext uri="{FF2B5EF4-FFF2-40B4-BE49-F238E27FC236}">
                <a16:creationId xmlns:a16="http://schemas.microsoft.com/office/drawing/2014/main" id="{0E8ECD54-F374-51BC-FD06-CDA1258C765F}"/>
              </a:ext>
            </a:extLst>
          </p:cNvPr>
          <p:cNvSpPr/>
          <p:nvPr/>
        </p:nvSpPr>
        <p:spPr>
          <a:xfrm>
            <a:off x="6007605" y="2001361"/>
            <a:ext cx="1326655" cy="33034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30" dirty="0"/>
              <a:t>Busca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0A11F900-0F42-32AF-202D-781C7DC09EBE}"/>
              </a:ext>
            </a:extLst>
          </p:cNvPr>
          <p:cNvSpPr/>
          <p:nvPr/>
        </p:nvSpPr>
        <p:spPr>
          <a:xfrm>
            <a:off x="7354793" y="7970610"/>
            <a:ext cx="4343721" cy="394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Se couber tudo na mesma linha seria melhor</a:t>
            </a:r>
          </a:p>
        </p:txBody>
      </p:sp>
      <p:graphicFrame>
        <p:nvGraphicFramePr>
          <p:cNvPr id="52" name="Tabela 52">
            <a:extLst>
              <a:ext uri="{FF2B5EF4-FFF2-40B4-BE49-F238E27FC236}">
                <a16:creationId xmlns:a16="http://schemas.microsoft.com/office/drawing/2014/main" id="{8B77AAA0-8848-724E-1BC7-2FCF53D3938B}"/>
              </a:ext>
            </a:extLst>
          </p:cNvPr>
          <p:cNvGraphicFramePr>
            <a:graphicFrameLocks noGrp="1"/>
          </p:cNvGraphicFramePr>
          <p:nvPr/>
        </p:nvGraphicFramePr>
        <p:xfrm>
          <a:off x="151767" y="3458596"/>
          <a:ext cx="16549447" cy="66803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0633">
                  <a:extLst>
                    <a:ext uri="{9D8B030D-6E8A-4147-A177-3AD203B41FA5}">
                      <a16:colId xmlns:a16="http://schemas.microsoft.com/office/drawing/2014/main" val="2700857293"/>
                    </a:ext>
                  </a:extLst>
                </a:gridCol>
                <a:gridCol w="714253">
                  <a:extLst>
                    <a:ext uri="{9D8B030D-6E8A-4147-A177-3AD203B41FA5}">
                      <a16:colId xmlns:a16="http://schemas.microsoft.com/office/drawing/2014/main" val="3386206439"/>
                    </a:ext>
                  </a:extLst>
                </a:gridCol>
                <a:gridCol w="841454">
                  <a:extLst>
                    <a:ext uri="{9D8B030D-6E8A-4147-A177-3AD203B41FA5}">
                      <a16:colId xmlns:a16="http://schemas.microsoft.com/office/drawing/2014/main" val="2352307294"/>
                    </a:ext>
                  </a:extLst>
                </a:gridCol>
                <a:gridCol w="1284324">
                  <a:extLst>
                    <a:ext uri="{9D8B030D-6E8A-4147-A177-3AD203B41FA5}">
                      <a16:colId xmlns:a16="http://schemas.microsoft.com/office/drawing/2014/main" val="2853927819"/>
                    </a:ext>
                  </a:extLst>
                </a:gridCol>
                <a:gridCol w="1314288">
                  <a:extLst>
                    <a:ext uri="{9D8B030D-6E8A-4147-A177-3AD203B41FA5}">
                      <a16:colId xmlns:a16="http://schemas.microsoft.com/office/drawing/2014/main" val="2555898492"/>
                    </a:ext>
                  </a:extLst>
                </a:gridCol>
                <a:gridCol w="715896">
                  <a:extLst>
                    <a:ext uri="{9D8B030D-6E8A-4147-A177-3AD203B41FA5}">
                      <a16:colId xmlns:a16="http://schemas.microsoft.com/office/drawing/2014/main" val="3463781605"/>
                    </a:ext>
                  </a:extLst>
                </a:gridCol>
                <a:gridCol w="715108">
                  <a:extLst>
                    <a:ext uri="{9D8B030D-6E8A-4147-A177-3AD203B41FA5}">
                      <a16:colId xmlns:a16="http://schemas.microsoft.com/office/drawing/2014/main" val="2432099814"/>
                    </a:ext>
                  </a:extLst>
                </a:gridCol>
                <a:gridCol w="730317">
                  <a:extLst>
                    <a:ext uri="{9D8B030D-6E8A-4147-A177-3AD203B41FA5}">
                      <a16:colId xmlns:a16="http://schemas.microsoft.com/office/drawing/2014/main" val="3902267621"/>
                    </a:ext>
                  </a:extLst>
                </a:gridCol>
                <a:gridCol w="699898">
                  <a:extLst>
                    <a:ext uri="{9D8B030D-6E8A-4147-A177-3AD203B41FA5}">
                      <a16:colId xmlns:a16="http://schemas.microsoft.com/office/drawing/2014/main" val="1210032764"/>
                    </a:ext>
                  </a:extLst>
                </a:gridCol>
                <a:gridCol w="949570">
                  <a:extLst>
                    <a:ext uri="{9D8B030D-6E8A-4147-A177-3AD203B41FA5}">
                      <a16:colId xmlns:a16="http://schemas.microsoft.com/office/drawing/2014/main" val="2091610150"/>
                    </a:ext>
                  </a:extLst>
                </a:gridCol>
                <a:gridCol w="738554">
                  <a:extLst>
                    <a:ext uri="{9D8B030D-6E8A-4147-A177-3AD203B41FA5}">
                      <a16:colId xmlns:a16="http://schemas.microsoft.com/office/drawing/2014/main" val="3210002807"/>
                    </a:ext>
                  </a:extLst>
                </a:gridCol>
                <a:gridCol w="1594338">
                  <a:extLst>
                    <a:ext uri="{9D8B030D-6E8A-4147-A177-3AD203B41FA5}">
                      <a16:colId xmlns:a16="http://schemas.microsoft.com/office/drawing/2014/main" val="3426658596"/>
                    </a:ext>
                  </a:extLst>
                </a:gridCol>
                <a:gridCol w="1195754">
                  <a:extLst>
                    <a:ext uri="{9D8B030D-6E8A-4147-A177-3AD203B41FA5}">
                      <a16:colId xmlns:a16="http://schemas.microsoft.com/office/drawing/2014/main" val="3769228177"/>
                    </a:ext>
                  </a:extLst>
                </a:gridCol>
                <a:gridCol w="797169">
                  <a:extLst>
                    <a:ext uri="{9D8B030D-6E8A-4147-A177-3AD203B41FA5}">
                      <a16:colId xmlns:a16="http://schemas.microsoft.com/office/drawing/2014/main" val="937449265"/>
                    </a:ext>
                  </a:extLst>
                </a:gridCol>
                <a:gridCol w="1461733">
                  <a:extLst>
                    <a:ext uri="{9D8B030D-6E8A-4147-A177-3AD203B41FA5}">
                      <a16:colId xmlns:a16="http://schemas.microsoft.com/office/drawing/2014/main" val="3381938399"/>
                    </a:ext>
                  </a:extLst>
                </a:gridCol>
                <a:gridCol w="984011">
                  <a:extLst>
                    <a:ext uri="{9D8B030D-6E8A-4147-A177-3AD203B41FA5}">
                      <a16:colId xmlns:a16="http://schemas.microsoft.com/office/drawing/2014/main" val="1391265835"/>
                    </a:ext>
                  </a:extLst>
                </a:gridCol>
                <a:gridCol w="1442147">
                  <a:extLst>
                    <a:ext uri="{9D8B030D-6E8A-4147-A177-3AD203B41FA5}">
                      <a16:colId xmlns:a16="http://schemas.microsoft.com/office/drawing/2014/main" val="2993984748"/>
                    </a:ext>
                  </a:extLst>
                </a:gridCol>
              </a:tblGrid>
              <a:tr h="523304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Unidade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Destino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Área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Descrição do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Atender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Valor</a:t>
                      </a:r>
                    </a:p>
                    <a:p>
                      <a:r>
                        <a:rPr lang="pt-BR" sz="1100" dirty="0"/>
                        <a:t>Unit.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Valor</a:t>
                      </a:r>
                    </a:p>
                    <a:p>
                      <a:r>
                        <a:rPr lang="pt-BR" sz="1100" dirty="0"/>
                        <a:t>Total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Regional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Período de Conclusão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Categoria </a:t>
                      </a:r>
                    </a:p>
                    <a:p>
                      <a:r>
                        <a:rPr lang="pt-BR" sz="1100" dirty="0"/>
                        <a:t>gov.br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Descrição da Categoria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/>
                        <a:t>Qtd</a:t>
                      </a:r>
                      <a:r>
                        <a:rPr lang="pt-BR" sz="1100" dirty="0"/>
                        <a:t> Aprovada pelo Requisitante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  <a:p>
                      <a:pPr algn="ctr"/>
                      <a:r>
                        <a:rPr lang="pt-BR" sz="1100" dirty="0"/>
                        <a:t>Comissão </a:t>
                      </a:r>
                    </a:p>
                    <a:p>
                      <a:pPr algn="ctr"/>
                      <a:r>
                        <a:rPr lang="pt-BR" sz="1100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/>
                        <a:t>Valor para o PCA</a:t>
                      </a:r>
                    </a:p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Chat – Comissão x </a:t>
                      </a:r>
                    </a:p>
                    <a:p>
                      <a:r>
                        <a:rPr lang="pt-BR" sz="1100" dirty="0"/>
                        <a:t>Requisitantes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099486"/>
                  </a:ext>
                </a:extLst>
              </a:tr>
              <a:tr h="470069">
                <a:tc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36</a:t>
                      </a:r>
                    </a:p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Laboratório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Agroindústria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Balança com capacidade de 15 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/>
                        <a:t>500,00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25.000,00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Março a Junho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6670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Escalas e Balanças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40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Elaborar DFD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20.000,00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149049"/>
                  </a:ext>
                </a:extLst>
              </a:tr>
              <a:tr h="348869">
                <a:tc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Laboratório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Agropecuária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Balança com capacidade de 15 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/>
                        <a:t>200,00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14.000,00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Março a Junho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6670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Escalas e Balanças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20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Elaborar DFD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4.000,00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134239"/>
                  </a:ext>
                </a:extLst>
              </a:tr>
              <a:tr h="520243">
                <a:tc>
                  <a:txBody>
                    <a:bodyPr/>
                    <a:lstStyle/>
                    <a:p>
                      <a:pPr algn="ctr"/>
                      <a:endParaRPr lang="pt-BR" sz="11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Sub Total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solidFill>
                            <a:srgbClr val="FF0000"/>
                          </a:solidFill>
                        </a:rPr>
                        <a:t>Balança com capacidade de 15 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>
                          <a:solidFill>
                            <a:srgbClr val="FF0000"/>
                          </a:solidFill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>
                          <a:solidFill>
                            <a:srgbClr val="FF0000"/>
                          </a:solidFill>
                        </a:rPr>
                        <a:t>39000,00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/>
                    </a:p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r>
                        <a:rPr lang="pt-BR" sz="1000" b="1" dirty="0">
                          <a:solidFill>
                            <a:srgbClr val="FF0000"/>
                          </a:solidFill>
                        </a:rPr>
                        <a:t>45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pt-BR" sz="1000" b="1" dirty="0">
                          <a:solidFill>
                            <a:srgbClr val="FF0000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>
                          <a:solidFill>
                            <a:srgbClr val="FF0000"/>
                          </a:solidFill>
                        </a:rPr>
                        <a:t>24.000,00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81164"/>
                  </a:ext>
                </a:extLst>
              </a:tr>
              <a:tr h="346227">
                <a:tc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Laboratório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Açucar e Álcool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Agitador Magnético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1000,00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35.000,00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Março a Junho</a:t>
                      </a:r>
                    </a:p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6640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Equipamentos e Artigos para Laboratórios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Não atendido 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78317"/>
                  </a:ext>
                </a:extLst>
              </a:tr>
              <a:tr h="392392">
                <a:tc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Laboratório</a:t>
                      </a:r>
                    </a:p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Açucar e Álcool</a:t>
                      </a:r>
                    </a:p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Agitador Magnético</a:t>
                      </a:r>
                    </a:p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1000,00</a:t>
                      </a:r>
                    </a:p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12.000,00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Março a Junho</a:t>
                      </a:r>
                    </a:p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6640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Equipamentos e Artigos para Laboratórios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10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8.000,00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FF1D1D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908050"/>
                  </a:ext>
                </a:extLst>
              </a:tr>
              <a:tr h="392392">
                <a:tc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Sub Total</a:t>
                      </a:r>
                      <a:endParaRPr lang="pt-BR" sz="1600" b="1" dirty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>
                          <a:solidFill>
                            <a:srgbClr val="FF0000"/>
                          </a:solidFill>
                        </a:rPr>
                        <a:t>Agitador Magnético</a:t>
                      </a:r>
                    </a:p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solidFill>
                            <a:srgbClr val="FF0000"/>
                          </a:solidFill>
                        </a:rPr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solidFill>
                            <a:srgbClr val="FF0000"/>
                          </a:solidFill>
                        </a:rPr>
                        <a:t>47.000,00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solidFill>
                            <a:srgbClr val="FF0000"/>
                          </a:solidFill>
                        </a:rPr>
                        <a:t>8.000,00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FF1D1D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788872"/>
                  </a:ext>
                </a:extLst>
              </a:tr>
              <a:tr h="392392">
                <a:tc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Laboratório</a:t>
                      </a:r>
                    </a:p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Açucar e Álcool</a:t>
                      </a:r>
                    </a:p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Autoclave vertical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850,00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12.750,00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Março a Junho</a:t>
                      </a:r>
                    </a:p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4230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Equipamento para Descontaminação e Impregnação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10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6.800,00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FF1D1D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918555"/>
                  </a:ext>
                </a:extLst>
              </a:tr>
              <a:tr h="392392">
                <a:tc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Laboratório</a:t>
                      </a:r>
                    </a:p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Açucar e Álcool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Autoclave vertical</a:t>
                      </a:r>
                    </a:p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850,00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6.800,00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Março a Junho</a:t>
                      </a:r>
                    </a:p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4230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Equipamento para Descontaminação e Impregnação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6.800,00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FF1D1D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599371"/>
                  </a:ext>
                </a:extLst>
              </a:tr>
              <a:tr h="397454">
                <a:tc>
                  <a:txBody>
                    <a:bodyPr/>
                    <a:lstStyle/>
                    <a:p>
                      <a:pPr algn="ctr"/>
                      <a:endParaRPr lang="pt-BR" sz="11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Sub Total</a:t>
                      </a:r>
                      <a:endParaRPr lang="pt-BR" sz="16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>
                          <a:solidFill>
                            <a:srgbClr val="FF0000"/>
                          </a:solidFill>
                        </a:rPr>
                        <a:t>Autoclave vertical</a:t>
                      </a:r>
                    </a:p>
                    <a:p>
                      <a:pPr algn="ctr"/>
                      <a:endParaRPr lang="pt-BR" sz="1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solidFill>
                            <a:srgbClr val="FF0000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solidFill>
                            <a:srgbClr val="FF0000"/>
                          </a:solidFill>
                        </a:rPr>
                        <a:t>19.550,00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pt-BR" sz="1000" b="1" dirty="0">
                          <a:solidFill>
                            <a:srgbClr val="FF0000"/>
                          </a:solidFill>
                        </a:rPr>
                        <a:t>13.600,00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83500"/>
                  </a:ext>
                </a:extLst>
              </a:tr>
              <a:tr h="392392">
                <a:tc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159142"/>
                  </a:ext>
                </a:extLst>
              </a:tr>
              <a:tr h="664121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b="1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672874"/>
                  </a:ext>
                </a:extLst>
              </a:tr>
              <a:tr h="814083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 gridSpan="1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100" b="1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b="1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100" b="1" i="1" dirty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r>
                        <a:rPr lang="pt-BR" sz="1100" b="1" i="1" dirty="0">
                          <a:solidFill>
                            <a:srgbClr val="C00000"/>
                          </a:solidFill>
                        </a:rPr>
                        <a:t>45.600,00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b="1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07634"/>
                  </a:ext>
                </a:extLst>
              </a:tr>
            </a:tbl>
          </a:graphicData>
        </a:graphic>
      </p:graphicFrame>
      <p:sp>
        <p:nvSpPr>
          <p:cNvPr id="63" name="Retângulo Arredondado 62">
            <a:extLst>
              <a:ext uri="{FF2B5EF4-FFF2-40B4-BE49-F238E27FC236}">
                <a16:creationId xmlns:a16="http://schemas.microsoft.com/office/drawing/2014/main" id="{A867022B-A487-506D-7D20-35D137204301}"/>
              </a:ext>
            </a:extLst>
          </p:cNvPr>
          <p:cNvSpPr/>
          <p:nvPr/>
        </p:nvSpPr>
        <p:spPr>
          <a:xfrm>
            <a:off x="4302659" y="1984392"/>
            <a:ext cx="1451065" cy="4000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530" dirty="0"/>
              <a:t>Permanente </a:t>
            </a:r>
          </a:p>
          <a:p>
            <a:pPr algn="r"/>
            <a:r>
              <a:rPr lang="pt-BR" sz="1530" dirty="0"/>
              <a:t>Consumo</a:t>
            </a:r>
          </a:p>
        </p:txBody>
      </p:sp>
      <p:sp>
        <p:nvSpPr>
          <p:cNvPr id="64" name="Retângulo Arredondado 63">
            <a:extLst>
              <a:ext uri="{FF2B5EF4-FFF2-40B4-BE49-F238E27FC236}">
                <a16:creationId xmlns:a16="http://schemas.microsoft.com/office/drawing/2014/main" id="{478B8D6E-8E97-F6F3-A792-F7473174F30C}"/>
              </a:ext>
            </a:extLst>
          </p:cNvPr>
          <p:cNvSpPr/>
          <p:nvPr/>
        </p:nvSpPr>
        <p:spPr>
          <a:xfrm>
            <a:off x="3280882" y="1983927"/>
            <a:ext cx="1326655" cy="40009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30" dirty="0"/>
              <a:t>Finalidade da Compra </a:t>
            </a:r>
          </a:p>
        </p:txBody>
      </p:sp>
      <p:sp>
        <p:nvSpPr>
          <p:cNvPr id="11" name="Retângulo Arredondado 39">
            <a:hlinkClick r:id="" action="ppaction://noaction"/>
            <a:extLst>
              <a:ext uri="{FF2B5EF4-FFF2-40B4-BE49-F238E27FC236}">
                <a16:creationId xmlns:a16="http://schemas.microsoft.com/office/drawing/2014/main" id="{D23B8F2B-9EC8-6658-FF5F-DB92816FE212}"/>
              </a:ext>
            </a:extLst>
          </p:cNvPr>
          <p:cNvSpPr/>
          <p:nvPr/>
        </p:nvSpPr>
        <p:spPr>
          <a:xfrm>
            <a:off x="15393582" y="4136675"/>
            <a:ext cx="773051" cy="245034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/>
              <a:t>Comentários</a:t>
            </a:r>
          </a:p>
        </p:txBody>
      </p:sp>
      <p:sp>
        <p:nvSpPr>
          <p:cNvPr id="13" name="Retângulo Arredondado 39">
            <a:hlinkClick r:id="" action="ppaction://noaction"/>
            <a:extLst>
              <a:ext uri="{FF2B5EF4-FFF2-40B4-BE49-F238E27FC236}">
                <a16:creationId xmlns:a16="http://schemas.microsoft.com/office/drawing/2014/main" id="{377058DE-4CBB-3015-18EF-2AE1331A9E7B}"/>
              </a:ext>
            </a:extLst>
          </p:cNvPr>
          <p:cNvSpPr/>
          <p:nvPr/>
        </p:nvSpPr>
        <p:spPr>
          <a:xfrm>
            <a:off x="15448521" y="5538667"/>
            <a:ext cx="773051" cy="23471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/>
              <a:t>Comentários</a:t>
            </a:r>
          </a:p>
        </p:txBody>
      </p:sp>
      <p:sp>
        <p:nvSpPr>
          <p:cNvPr id="3" name="Retângulo Arredondado 23">
            <a:extLst>
              <a:ext uri="{FF2B5EF4-FFF2-40B4-BE49-F238E27FC236}">
                <a16:creationId xmlns:a16="http://schemas.microsoft.com/office/drawing/2014/main" id="{3A84DD35-C117-0514-1630-83A9D9310795}"/>
              </a:ext>
            </a:extLst>
          </p:cNvPr>
          <p:cNvSpPr/>
          <p:nvPr/>
        </p:nvSpPr>
        <p:spPr>
          <a:xfrm>
            <a:off x="6569568" y="1402758"/>
            <a:ext cx="1378586" cy="2940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530" dirty="0"/>
              <a:t>&gt;</a:t>
            </a:r>
          </a:p>
        </p:txBody>
      </p:sp>
      <p:sp>
        <p:nvSpPr>
          <p:cNvPr id="4" name="Retângulo Arredondado 24">
            <a:extLst>
              <a:ext uri="{FF2B5EF4-FFF2-40B4-BE49-F238E27FC236}">
                <a16:creationId xmlns:a16="http://schemas.microsoft.com/office/drawing/2014/main" id="{E6F4E4E8-D0EF-163E-177F-20B5FD8FD481}"/>
              </a:ext>
            </a:extLst>
          </p:cNvPr>
          <p:cNvSpPr/>
          <p:nvPr/>
        </p:nvSpPr>
        <p:spPr>
          <a:xfrm>
            <a:off x="6048974" y="1401759"/>
            <a:ext cx="883182" cy="28784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 destino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CBAD7D9-1D14-14D5-C558-9D33414EF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903" y="1425178"/>
            <a:ext cx="2571750" cy="1676400"/>
          </a:xfrm>
          <a:prstGeom prst="rect">
            <a:avLst/>
          </a:prstGeom>
        </p:spPr>
      </p:pic>
      <p:sp>
        <p:nvSpPr>
          <p:cNvPr id="7" name="Retângulo Arredondado 24">
            <a:extLst>
              <a:ext uri="{FF2B5EF4-FFF2-40B4-BE49-F238E27FC236}">
                <a16:creationId xmlns:a16="http://schemas.microsoft.com/office/drawing/2014/main" id="{EEAA09A8-00C6-C71E-DCEF-2F050E23037A}"/>
              </a:ext>
            </a:extLst>
          </p:cNvPr>
          <p:cNvSpPr/>
          <p:nvPr/>
        </p:nvSpPr>
        <p:spPr>
          <a:xfrm>
            <a:off x="9000459" y="1489952"/>
            <a:ext cx="883182" cy="28784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Área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470AA26F-DB7B-B26E-AF8B-241B4CC241FE}"/>
              </a:ext>
            </a:extLst>
          </p:cNvPr>
          <p:cNvCxnSpPr>
            <a:cxnSpLocks/>
          </p:cNvCxnSpPr>
          <p:nvPr/>
        </p:nvCxnSpPr>
        <p:spPr>
          <a:xfrm flipV="1">
            <a:off x="9914304" y="1223889"/>
            <a:ext cx="3843899" cy="250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>
            <a:extLst>
              <a:ext uri="{FF2B5EF4-FFF2-40B4-BE49-F238E27FC236}">
                <a16:creationId xmlns:a16="http://schemas.microsoft.com/office/drawing/2014/main" id="{612CB041-8E5B-CD96-4495-C5C2837ED1EF}"/>
              </a:ext>
            </a:extLst>
          </p:cNvPr>
          <p:cNvSpPr/>
          <p:nvPr/>
        </p:nvSpPr>
        <p:spPr>
          <a:xfrm>
            <a:off x="11483594" y="612464"/>
            <a:ext cx="5028585" cy="59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Nestes filtros ter a opção “todos” </a:t>
            </a:r>
          </a:p>
          <a:p>
            <a:pPr algn="ctr"/>
            <a:r>
              <a:rPr lang="pt-BR" sz="1600" dirty="0"/>
              <a:t>Trazer itens em ordem alfabética</a:t>
            </a: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E1A8EF94-ABE4-7B27-D61C-BF8ED11CB0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1968" y="1496044"/>
            <a:ext cx="1454710" cy="1887659"/>
          </a:xfrm>
          <a:prstGeom prst="rect">
            <a:avLst/>
          </a:prstGeom>
        </p:spPr>
      </p:pic>
      <p:sp>
        <p:nvSpPr>
          <p:cNvPr id="38" name="Retângulo 37">
            <a:extLst>
              <a:ext uri="{FF2B5EF4-FFF2-40B4-BE49-F238E27FC236}">
                <a16:creationId xmlns:a16="http://schemas.microsoft.com/office/drawing/2014/main" id="{9580C0C9-0C76-C3C1-4ADB-4B73BCB84CCA}"/>
              </a:ext>
            </a:extLst>
          </p:cNvPr>
          <p:cNvSpPr/>
          <p:nvPr/>
        </p:nvSpPr>
        <p:spPr>
          <a:xfrm>
            <a:off x="3151750" y="340821"/>
            <a:ext cx="3105239" cy="81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O REQUISITANTE INFORMARÁ O VALOR UNITÁRIO E O SISTEMA CONVERTERÁ QTD X UNIT </a:t>
            </a:r>
            <a:r>
              <a:rPr lang="pt-BR" sz="1600" b="1" dirty="0"/>
              <a:t>= TOTAL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20C5C303-4893-54F7-7537-96EA2F22BF9E}"/>
              </a:ext>
            </a:extLst>
          </p:cNvPr>
          <p:cNvCxnSpPr>
            <a:cxnSpLocks/>
          </p:cNvCxnSpPr>
          <p:nvPr/>
        </p:nvCxnSpPr>
        <p:spPr>
          <a:xfrm>
            <a:off x="6082225" y="1198090"/>
            <a:ext cx="356504" cy="2340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C3005CC2-82E0-C6A3-6CEA-888226C7315A}"/>
              </a:ext>
            </a:extLst>
          </p:cNvPr>
          <p:cNvCxnSpPr>
            <a:cxnSpLocks/>
          </p:cNvCxnSpPr>
          <p:nvPr/>
        </p:nvCxnSpPr>
        <p:spPr>
          <a:xfrm>
            <a:off x="5359833" y="9440853"/>
            <a:ext cx="124450" cy="210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D985C3D6-03A4-1FB4-517B-5CCE9CF3F538}"/>
              </a:ext>
            </a:extLst>
          </p:cNvPr>
          <p:cNvCxnSpPr>
            <a:cxnSpLocks/>
          </p:cNvCxnSpPr>
          <p:nvPr/>
        </p:nvCxnSpPr>
        <p:spPr>
          <a:xfrm>
            <a:off x="8608494" y="9315122"/>
            <a:ext cx="0" cy="251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Arredondado 39">
            <a:hlinkClick r:id="rId6" action="ppaction://hlinksldjump"/>
            <a:extLst>
              <a:ext uri="{FF2B5EF4-FFF2-40B4-BE49-F238E27FC236}">
                <a16:creationId xmlns:a16="http://schemas.microsoft.com/office/drawing/2014/main" id="{AFE2506E-CBE8-FEC5-8D52-C3B1A1B4AFEC}"/>
              </a:ext>
            </a:extLst>
          </p:cNvPr>
          <p:cNvSpPr/>
          <p:nvPr/>
        </p:nvSpPr>
        <p:spPr>
          <a:xfrm>
            <a:off x="4378547" y="2598894"/>
            <a:ext cx="1967565" cy="371696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30" dirty="0"/>
              <a:t>Finalizar Consolidação</a:t>
            </a:r>
          </a:p>
        </p:txBody>
      </p:sp>
      <p:sp>
        <p:nvSpPr>
          <p:cNvPr id="8" name="Retângulo Arredondado 39">
            <a:hlinkClick r:id="" action="ppaction://noaction"/>
            <a:extLst>
              <a:ext uri="{FF2B5EF4-FFF2-40B4-BE49-F238E27FC236}">
                <a16:creationId xmlns:a16="http://schemas.microsoft.com/office/drawing/2014/main" id="{9E1A8345-84C7-154B-696A-C946CF23C9EB}"/>
              </a:ext>
            </a:extLst>
          </p:cNvPr>
          <p:cNvSpPr/>
          <p:nvPr/>
        </p:nvSpPr>
        <p:spPr>
          <a:xfrm>
            <a:off x="2166926" y="2619620"/>
            <a:ext cx="1967565" cy="37169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30" dirty="0"/>
              <a:t>Relatório </a:t>
            </a:r>
          </a:p>
          <a:p>
            <a:pPr algn="ctr"/>
            <a:r>
              <a:rPr lang="pt-BR" sz="1530" dirty="0"/>
              <a:t>Exportar Excel</a:t>
            </a:r>
          </a:p>
        </p:txBody>
      </p:sp>
      <p:sp>
        <p:nvSpPr>
          <p:cNvPr id="23" name="Retângulo Arredondado 62">
            <a:extLst>
              <a:ext uri="{FF2B5EF4-FFF2-40B4-BE49-F238E27FC236}">
                <a16:creationId xmlns:a16="http://schemas.microsoft.com/office/drawing/2014/main" id="{C7EF40B6-DD95-2726-44AE-17FA350E896D}"/>
              </a:ext>
            </a:extLst>
          </p:cNvPr>
          <p:cNvSpPr/>
          <p:nvPr/>
        </p:nvSpPr>
        <p:spPr>
          <a:xfrm>
            <a:off x="1273805" y="1996758"/>
            <a:ext cx="1490222" cy="4000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400" dirty="0"/>
              <a:t>Março a junho</a:t>
            </a:r>
          </a:p>
        </p:txBody>
      </p:sp>
      <p:sp>
        <p:nvSpPr>
          <p:cNvPr id="26" name="Retângulo Arredondado 63">
            <a:extLst>
              <a:ext uri="{FF2B5EF4-FFF2-40B4-BE49-F238E27FC236}">
                <a16:creationId xmlns:a16="http://schemas.microsoft.com/office/drawing/2014/main" id="{DA13DFA4-77D0-314D-2AA3-356B1A5A92C9}"/>
              </a:ext>
            </a:extLst>
          </p:cNvPr>
          <p:cNvSpPr/>
          <p:nvPr/>
        </p:nvSpPr>
        <p:spPr>
          <a:xfrm>
            <a:off x="244577" y="1996758"/>
            <a:ext cx="1326655" cy="40009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30" dirty="0"/>
              <a:t>Período de Conclusão </a:t>
            </a:r>
          </a:p>
        </p:txBody>
      </p:sp>
      <p:pic>
        <p:nvPicPr>
          <p:cNvPr id="47" name="Imagem 46">
            <a:extLst>
              <a:ext uri="{FF2B5EF4-FFF2-40B4-BE49-F238E27FC236}">
                <a16:creationId xmlns:a16="http://schemas.microsoft.com/office/drawing/2014/main" id="{441AFD8C-72CB-3E35-188C-788E343010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767" y="3011808"/>
            <a:ext cx="1850612" cy="394161"/>
          </a:xfrm>
          <a:prstGeom prst="rect">
            <a:avLst/>
          </a:prstGeom>
        </p:spPr>
      </p:pic>
      <p:sp>
        <p:nvSpPr>
          <p:cNvPr id="84" name="Seta: para Baixo 83">
            <a:extLst>
              <a:ext uri="{FF2B5EF4-FFF2-40B4-BE49-F238E27FC236}">
                <a16:creationId xmlns:a16="http://schemas.microsoft.com/office/drawing/2014/main" id="{17FBF91B-709F-67A3-76BA-3EA880860F71}"/>
              </a:ext>
            </a:extLst>
          </p:cNvPr>
          <p:cNvSpPr/>
          <p:nvPr/>
        </p:nvSpPr>
        <p:spPr>
          <a:xfrm>
            <a:off x="2644536" y="2085897"/>
            <a:ext cx="161883" cy="2736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Seta: para Baixo 84">
            <a:extLst>
              <a:ext uri="{FF2B5EF4-FFF2-40B4-BE49-F238E27FC236}">
                <a16:creationId xmlns:a16="http://schemas.microsoft.com/office/drawing/2014/main" id="{BD092C00-0A5E-86BD-712C-4E1C809AD3DC}"/>
              </a:ext>
            </a:extLst>
          </p:cNvPr>
          <p:cNvSpPr/>
          <p:nvPr/>
        </p:nvSpPr>
        <p:spPr>
          <a:xfrm>
            <a:off x="5619248" y="2038770"/>
            <a:ext cx="161883" cy="2736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9" name="Conector de Seta Reta 88">
            <a:extLst>
              <a:ext uri="{FF2B5EF4-FFF2-40B4-BE49-F238E27FC236}">
                <a16:creationId xmlns:a16="http://schemas.microsoft.com/office/drawing/2014/main" id="{AD28E956-63A0-3711-D6ED-D64CB206365A}"/>
              </a:ext>
            </a:extLst>
          </p:cNvPr>
          <p:cNvCxnSpPr>
            <a:cxnSpLocks/>
          </p:cNvCxnSpPr>
          <p:nvPr/>
        </p:nvCxnSpPr>
        <p:spPr>
          <a:xfrm flipH="1">
            <a:off x="5609518" y="1192375"/>
            <a:ext cx="421842" cy="2346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Balão de Pensamento: Nuvem 95">
            <a:extLst>
              <a:ext uri="{FF2B5EF4-FFF2-40B4-BE49-F238E27FC236}">
                <a16:creationId xmlns:a16="http://schemas.microsoft.com/office/drawing/2014/main" id="{BD94DB58-CD28-8B41-288D-AD4DE554650F}"/>
              </a:ext>
            </a:extLst>
          </p:cNvPr>
          <p:cNvSpPr/>
          <p:nvPr/>
        </p:nvSpPr>
        <p:spPr>
          <a:xfrm>
            <a:off x="16317072" y="3634536"/>
            <a:ext cx="253866" cy="264923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Retângulo Arredondado 39">
            <a:hlinkClick r:id="" action="ppaction://noaction"/>
            <a:extLst>
              <a:ext uri="{FF2B5EF4-FFF2-40B4-BE49-F238E27FC236}">
                <a16:creationId xmlns:a16="http://schemas.microsoft.com/office/drawing/2014/main" id="{F2CCE879-7F7D-EB58-9FAF-22C41E1EF950}"/>
              </a:ext>
            </a:extLst>
          </p:cNvPr>
          <p:cNvSpPr/>
          <p:nvPr/>
        </p:nvSpPr>
        <p:spPr>
          <a:xfrm>
            <a:off x="15484667" y="5898946"/>
            <a:ext cx="773051" cy="278171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/>
              <a:t>Comentários</a:t>
            </a:r>
          </a:p>
        </p:txBody>
      </p:sp>
      <p:pic>
        <p:nvPicPr>
          <p:cNvPr id="100" name="Imagem 99">
            <a:extLst>
              <a:ext uri="{FF2B5EF4-FFF2-40B4-BE49-F238E27FC236}">
                <a16:creationId xmlns:a16="http://schemas.microsoft.com/office/drawing/2014/main" id="{770FA7EF-C01E-237B-13B2-E99A903DE0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17072" y="4105850"/>
            <a:ext cx="257175" cy="295275"/>
          </a:xfrm>
          <a:prstGeom prst="rect">
            <a:avLst/>
          </a:prstGeom>
        </p:spPr>
      </p:pic>
      <p:pic>
        <p:nvPicPr>
          <p:cNvPr id="101" name="Imagem 100">
            <a:extLst>
              <a:ext uri="{FF2B5EF4-FFF2-40B4-BE49-F238E27FC236}">
                <a16:creationId xmlns:a16="http://schemas.microsoft.com/office/drawing/2014/main" id="{AA45D3C5-24A5-21C9-3710-928FBA3B49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00706" y="5538667"/>
            <a:ext cx="257175" cy="295275"/>
          </a:xfrm>
          <a:prstGeom prst="rect">
            <a:avLst/>
          </a:prstGeom>
        </p:spPr>
      </p:pic>
      <p:pic>
        <p:nvPicPr>
          <p:cNvPr id="102" name="Imagem 101">
            <a:extLst>
              <a:ext uri="{FF2B5EF4-FFF2-40B4-BE49-F238E27FC236}">
                <a16:creationId xmlns:a16="http://schemas.microsoft.com/office/drawing/2014/main" id="{A865412A-0FAD-1A14-C222-6C2845A175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07547" y="5898946"/>
            <a:ext cx="257175" cy="295275"/>
          </a:xfrm>
          <a:prstGeom prst="rect">
            <a:avLst/>
          </a:prstGeom>
        </p:spPr>
      </p:pic>
      <p:pic>
        <p:nvPicPr>
          <p:cNvPr id="104" name="Imagem 103">
            <a:extLst>
              <a:ext uri="{FF2B5EF4-FFF2-40B4-BE49-F238E27FC236}">
                <a16:creationId xmlns:a16="http://schemas.microsoft.com/office/drawing/2014/main" id="{0ABA8B05-1C5A-00B5-1617-A3F8A1C341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400117" y="4443508"/>
            <a:ext cx="1276350" cy="857250"/>
          </a:xfrm>
          <a:prstGeom prst="rect">
            <a:avLst/>
          </a:prstGeom>
        </p:spPr>
      </p:pic>
      <p:cxnSp>
        <p:nvCxnSpPr>
          <p:cNvPr id="106" name="Conector de Seta Reta 105">
            <a:extLst>
              <a:ext uri="{FF2B5EF4-FFF2-40B4-BE49-F238E27FC236}">
                <a16:creationId xmlns:a16="http://schemas.microsoft.com/office/drawing/2014/main" id="{00A3164A-2223-2343-B33C-972C4A61B19B}"/>
              </a:ext>
            </a:extLst>
          </p:cNvPr>
          <p:cNvCxnSpPr>
            <a:cxnSpLocks/>
            <a:stCxn id="100" idx="2"/>
          </p:cNvCxnSpPr>
          <p:nvPr/>
        </p:nvCxnSpPr>
        <p:spPr>
          <a:xfrm flipH="1">
            <a:off x="16221572" y="4401125"/>
            <a:ext cx="224088" cy="33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Imagem 116">
            <a:extLst>
              <a:ext uri="{FF2B5EF4-FFF2-40B4-BE49-F238E27FC236}">
                <a16:creationId xmlns:a16="http://schemas.microsoft.com/office/drawing/2014/main" id="{5560317F-101F-F1F2-9D6A-F9B4786D463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90041" y="2123877"/>
            <a:ext cx="266700" cy="942975"/>
          </a:xfrm>
          <a:prstGeom prst="rect">
            <a:avLst/>
          </a:prstGeom>
        </p:spPr>
      </p:pic>
      <p:pic>
        <p:nvPicPr>
          <p:cNvPr id="123" name="Imagem 122">
            <a:extLst>
              <a:ext uri="{FF2B5EF4-FFF2-40B4-BE49-F238E27FC236}">
                <a16:creationId xmlns:a16="http://schemas.microsoft.com/office/drawing/2014/main" id="{0977A415-5C0B-F627-98F7-3D6C79C0DF7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645576" y="1451998"/>
            <a:ext cx="904875" cy="219075"/>
          </a:xfrm>
          <a:prstGeom prst="rect">
            <a:avLst/>
          </a:prstGeom>
        </p:spPr>
      </p:pic>
      <p:pic>
        <p:nvPicPr>
          <p:cNvPr id="125" name="Imagem 124">
            <a:extLst>
              <a:ext uri="{FF2B5EF4-FFF2-40B4-BE49-F238E27FC236}">
                <a16:creationId xmlns:a16="http://schemas.microsoft.com/office/drawing/2014/main" id="{4571835C-A73D-2414-D44A-C02B2756DF2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856786" y="1460605"/>
            <a:ext cx="904875" cy="219075"/>
          </a:xfrm>
          <a:prstGeom prst="rect">
            <a:avLst/>
          </a:prstGeom>
        </p:spPr>
      </p:pic>
      <p:sp>
        <p:nvSpPr>
          <p:cNvPr id="126" name="Retângulo Arredondado 39">
            <a:hlinkClick r:id="" action="ppaction://noaction"/>
            <a:extLst>
              <a:ext uri="{FF2B5EF4-FFF2-40B4-BE49-F238E27FC236}">
                <a16:creationId xmlns:a16="http://schemas.microsoft.com/office/drawing/2014/main" id="{E054AB84-6B7D-FAA7-2C91-F6DFB273635D}"/>
              </a:ext>
            </a:extLst>
          </p:cNvPr>
          <p:cNvSpPr/>
          <p:nvPr/>
        </p:nvSpPr>
        <p:spPr>
          <a:xfrm>
            <a:off x="11755674" y="1885719"/>
            <a:ext cx="2002529" cy="387484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30" b="1" dirty="0"/>
          </a:p>
          <a:p>
            <a:pPr algn="ctr"/>
            <a:r>
              <a:rPr lang="pt-BR" sz="1530" b="1" dirty="0"/>
              <a:t>Buscar (Ver Mateus)</a:t>
            </a:r>
          </a:p>
          <a:p>
            <a:pPr algn="ctr"/>
            <a:endParaRPr lang="pt-BR" sz="1530" b="1" dirty="0"/>
          </a:p>
        </p:txBody>
      </p:sp>
      <p:pic>
        <p:nvPicPr>
          <p:cNvPr id="130" name="Imagem 129">
            <a:extLst>
              <a:ext uri="{FF2B5EF4-FFF2-40B4-BE49-F238E27FC236}">
                <a16:creationId xmlns:a16="http://schemas.microsoft.com/office/drawing/2014/main" id="{4352D3F4-51CD-F062-512A-BCB6AF1B933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1206664" flipH="1" flipV="1">
            <a:off x="10940756" y="2531686"/>
            <a:ext cx="198280" cy="121357"/>
          </a:xfrm>
          <a:prstGeom prst="rect">
            <a:avLst/>
          </a:prstGeom>
        </p:spPr>
      </p:pic>
      <p:pic>
        <p:nvPicPr>
          <p:cNvPr id="132" name="Imagem 131">
            <a:extLst>
              <a:ext uri="{FF2B5EF4-FFF2-40B4-BE49-F238E27FC236}">
                <a16:creationId xmlns:a16="http://schemas.microsoft.com/office/drawing/2014/main" id="{1FCFDC9D-04BA-688C-AE11-A6E4733F950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1206664" flipH="1" flipV="1">
            <a:off x="10929519" y="2366764"/>
            <a:ext cx="198280" cy="121357"/>
          </a:xfrm>
          <a:prstGeom prst="rect">
            <a:avLst/>
          </a:prstGeom>
        </p:spPr>
      </p:pic>
      <p:pic>
        <p:nvPicPr>
          <p:cNvPr id="142" name="Imagem 141">
            <a:extLst>
              <a:ext uri="{FF2B5EF4-FFF2-40B4-BE49-F238E27FC236}">
                <a16:creationId xmlns:a16="http://schemas.microsoft.com/office/drawing/2014/main" id="{FD63C064-AC49-E8E2-8EEE-94267D9FDF1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1206664" flipH="1" flipV="1">
            <a:off x="10962089" y="2166582"/>
            <a:ext cx="198280" cy="121357"/>
          </a:xfrm>
          <a:prstGeom prst="rect">
            <a:avLst/>
          </a:prstGeom>
        </p:spPr>
      </p:pic>
      <p:sp>
        <p:nvSpPr>
          <p:cNvPr id="161" name="Retângulo 160">
            <a:extLst>
              <a:ext uri="{FF2B5EF4-FFF2-40B4-BE49-F238E27FC236}">
                <a16:creationId xmlns:a16="http://schemas.microsoft.com/office/drawing/2014/main" id="{05FCB43B-3EEE-0CC1-9978-A30020BBA77A}"/>
              </a:ext>
            </a:extLst>
          </p:cNvPr>
          <p:cNvSpPr/>
          <p:nvPr/>
        </p:nvSpPr>
        <p:spPr>
          <a:xfrm>
            <a:off x="7591076" y="6177117"/>
            <a:ext cx="2034836" cy="2629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Aparecer Itens Comissão PCA maior que 0</a:t>
            </a:r>
          </a:p>
        </p:txBody>
      </p:sp>
      <p:sp>
        <p:nvSpPr>
          <p:cNvPr id="172" name="Retângulo Arredondado 39">
            <a:hlinkClick r:id="rId13" action="ppaction://hlinksldjump"/>
            <a:extLst>
              <a:ext uri="{FF2B5EF4-FFF2-40B4-BE49-F238E27FC236}">
                <a16:creationId xmlns:a16="http://schemas.microsoft.com/office/drawing/2014/main" id="{A233B6D3-8E96-7706-DB2D-AD07C32CAE17}"/>
              </a:ext>
            </a:extLst>
          </p:cNvPr>
          <p:cNvSpPr/>
          <p:nvPr/>
        </p:nvSpPr>
        <p:spPr>
          <a:xfrm>
            <a:off x="15835258" y="1803814"/>
            <a:ext cx="2002529" cy="387484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b="1" dirty="0"/>
          </a:p>
          <a:p>
            <a:pPr algn="ctr"/>
            <a:r>
              <a:rPr lang="pt-BR" sz="1100" b="1" dirty="0"/>
              <a:t>Analisar ‘’Não encontrei o que procurava’’  - outra tela</a:t>
            </a:r>
          </a:p>
          <a:p>
            <a:pPr algn="ctr"/>
            <a:endParaRPr lang="pt-BR" sz="1530" b="1" dirty="0"/>
          </a:p>
        </p:txBody>
      </p:sp>
      <p:pic>
        <p:nvPicPr>
          <p:cNvPr id="180" name="Imagem 179">
            <a:extLst>
              <a:ext uri="{FF2B5EF4-FFF2-40B4-BE49-F238E27FC236}">
                <a16:creationId xmlns:a16="http://schemas.microsoft.com/office/drawing/2014/main" id="{F8C41283-6924-3F86-4118-AA4E8141734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72005" y="1423938"/>
            <a:ext cx="908039" cy="219841"/>
          </a:xfrm>
          <a:prstGeom prst="rect">
            <a:avLst/>
          </a:prstGeom>
        </p:spPr>
      </p:pic>
      <p:pic>
        <p:nvPicPr>
          <p:cNvPr id="181" name="Imagem 180">
            <a:extLst>
              <a:ext uri="{FF2B5EF4-FFF2-40B4-BE49-F238E27FC236}">
                <a16:creationId xmlns:a16="http://schemas.microsoft.com/office/drawing/2014/main" id="{1FEC15AD-33B8-A62B-3A5B-1047A5BE4CA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13860" y="1460221"/>
            <a:ext cx="908039" cy="219841"/>
          </a:xfrm>
          <a:prstGeom prst="rect">
            <a:avLst/>
          </a:prstGeom>
        </p:spPr>
      </p:pic>
      <p:sp>
        <p:nvSpPr>
          <p:cNvPr id="186" name="Retângulo Arredondado 39">
            <a:hlinkClick r:id="rId14" action="ppaction://hlinksldjump"/>
            <a:extLst>
              <a:ext uri="{FF2B5EF4-FFF2-40B4-BE49-F238E27FC236}">
                <a16:creationId xmlns:a16="http://schemas.microsoft.com/office/drawing/2014/main" id="{DC73D534-B8B9-49EF-73DB-A4C5760BF2C6}"/>
              </a:ext>
            </a:extLst>
          </p:cNvPr>
          <p:cNvSpPr/>
          <p:nvPr/>
        </p:nvSpPr>
        <p:spPr>
          <a:xfrm>
            <a:off x="23976" y="2578590"/>
            <a:ext cx="1967565" cy="371696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30" dirty="0"/>
              <a:t>Itens selecionado 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B87FC7BE-00EE-F672-BF80-D2005E4126EE}"/>
              </a:ext>
            </a:extLst>
          </p:cNvPr>
          <p:cNvCxnSpPr>
            <a:cxnSpLocks/>
          </p:cNvCxnSpPr>
          <p:nvPr/>
        </p:nvCxnSpPr>
        <p:spPr>
          <a:xfrm flipV="1">
            <a:off x="9129639" y="3921644"/>
            <a:ext cx="3203038" cy="2559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722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57" y="327594"/>
            <a:ext cx="18030934" cy="548711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192" y="-655023"/>
            <a:ext cx="18349783" cy="137651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15832448-F8EA-4100-A3A4-48081AE5B75A}"/>
              </a:ext>
            </a:extLst>
          </p:cNvPr>
          <p:cNvSpPr txBox="1"/>
          <p:nvPr/>
        </p:nvSpPr>
        <p:spPr>
          <a:xfrm>
            <a:off x="0" y="1752605"/>
            <a:ext cx="18349782" cy="1540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2F99A39-5D56-4FF9-B958-65BCE5AAEEE6}"/>
              </a:ext>
            </a:extLst>
          </p:cNvPr>
          <p:cNvSpPr/>
          <p:nvPr/>
        </p:nvSpPr>
        <p:spPr>
          <a:xfrm>
            <a:off x="6327524" y="74999"/>
            <a:ext cx="5028585" cy="59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Tela do Requisitante</a:t>
            </a:r>
          </a:p>
          <a:p>
            <a:pPr algn="ctr"/>
            <a:r>
              <a:rPr lang="pt-BR" sz="1600" dirty="0"/>
              <a:t>Filtrar Itens por  Departamento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210D832-9028-F949-1A51-42C74874C0AE}"/>
              </a:ext>
            </a:extLst>
          </p:cNvPr>
          <p:cNvSpPr/>
          <p:nvPr/>
        </p:nvSpPr>
        <p:spPr>
          <a:xfrm>
            <a:off x="115964" y="1259797"/>
            <a:ext cx="17995098" cy="11291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2" name="Retângulo Arredondado 41"/>
          <p:cNvSpPr/>
          <p:nvPr/>
        </p:nvSpPr>
        <p:spPr>
          <a:xfrm>
            <a:off x="3067576" y="1394395"/>
            <a:ext cx="819396" cy="3018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530" dirty="0"/>
              <a:t>....</a:t>
            </a:r>
          </a:p>
        </p:txBody>
      </p:sp>
      <p:sp>
        <p:nvSpPr>
          <p:cNvPr id="43" name="Retângulo Arredondado 42"/>
          <p:cNvSpPr/>
          <p:nvPr/>
        </p:nvSpPr>
        <p:spPr>
          <a:xfrm>
            <a:off x="2105468" y="1401116"/>
            <a:ext cx="1326655" cy="29771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30" dirty="0"/>
              <a:t>Data Inicial</a:t>
            </a:r>
          </a:p>
        </p:txBody>
      </p:sp>
      <p:sp>
        <p:nvSpPr>
          <p:cNvPr id="15" name="Retângulo Arredondado 14">
            <a:extLst>
              <a:ext uri="{FF2B5EF4-FFF2-40B4-BE49-F238E27FC236}">
                <a16:creationId xmlns:a16="http://schemas.microsoft.com/office/drawing/2014/main" id="{BB58BCD5-5B77-4CB5-9E1C-08018E99B523}"/>
              </a:ext>
            </a:extLst>
          </p:cNvPr>
          <p:cNvSpPr/>
          <p:nvPr/>
        </p:nvSpPr>
        <p:spPr>
          <a:xfrm>
            <a:off x="4635328" y="1370219"/>
            <a:ext cx="1378586" cy="2940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530" dirty="0"/>
              <a:t>....</a:t>
            </a:r>
          </a:p>
        </p:txBody>
      </p:sp>
      <p:sp>
        <p:nvSpPr>
          <p:cNvPr id="16" name="Retângulo Arredondado 15">
            <a:extLst>
              <a:ext uri="{FF2B5EF4-FFF2-40B4-BE49-F238E27FC236}">
                <a16:creationId xmlns:a16="http://schemas.microsoft.com/office/drawing/2014/main" id="{8788C13D-2066-BE5A-CAA2-C8ED3EF18C69}"/>
              </a:ext>
            </a:extLst>
          </p:cNvPr>
          <p:cNvSpPr/>
          <p:nvPr/>
        </p:nvSpPr>
        <p:spPr>
          <a:xfrm>
            <a:off x="4045697" y="1380497"/>
            <a:ext cx="1326655" cy="29771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30" dirty="0"/>
              <a:t>Data Final</a:t>
            </a:r>
          </a:p>
        </p:txBody>
      </p:sp>
      <p:sp>
        <p:nvSpPr>
          <p:cNvPr id="24" name="Retângulo Arredondado 23">
            <a:extLst>
              <a:ext uri="{FF2B5EF4-FFF2-40B4-BE49-F238E27FC236}">
                <a16:creationId xmlns:a16="http://schemas.microsoft.com/office/drawing/2014/main" id="{601A90B7-42F6-0CBC-7726-E8EBF82EAC56}"/>
              </a:ext>
            </a:extLst>
          </p:cNvPr>
          <p:cNvSpPr/>
          <p:nvPr/>
        </p:nvSpPr>
        <p:spPr>
          <a:xfrm>
            <a:off x="6806776" y="1397151"/>
            <a:ext cx="1378586" cy="2940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530" dirty="0"/>
              <a:t>&gt;</a:t>
            </a:r>
          </a:p>
        </p:txBody>
      </p:sp>
      <p:sp>
        <p:nvSpPr>
          <p:cNvPr id="25" name="Retângulo Arredondado 24">
            <a:extLst>
              <a:ext uri="{FF2B5EF4-FFF2-40B4-BE49-F238E27FC236}">
                <a16:creationId xmlns:a16="http://schemas.microsoft.com/office/drawing/2014/main" id="{90E6826C-F47E-708A-28FA-9BDE929B3B60}"/>
              </a:ext>
            </a:extLst>
          </p:cNvPr>
          <p:cNvSpPr/>
          <p:nvPr/>
        </p:nvSpPr>
        <p:spPr>
          <a:xfrm>
            <a:off x="6348470" y="1408671"/>
            <a:ext cx="1182097" cy="29401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30" dirty="0"/>
              <a:t>Prioridade</a:t>
            </a:r>
          </a:p>
        </p:txBody>
      </p:sp>
      <p:sp>
        <p:nvSpPr>
          <p:cNvPr id="19" name="Retângulo Arredondado 39">
            <a:hlinkClick r:id="" action="ppaction://noaction"/>
            <a:extLst>
              <a:ext uri="{FF2B5EF4-FFF2-40B4-BE49-F238E27FC236}">
                <a16:creationId xmlns:a16="http://schemas.microsoft.com/office/drawing/2014/main" id="{6EB110AF-EEF2-419F-B8CB-7C4FF35584D6}"/>
              </a:ext>
            </a:extLst>
          </p:cNvPr>
          <p:cNvSpPr/>
          <p:nvPr/>
        </p:nvSpPr>
        <p:spPr>
          <a:xfrm>
            <a:off x="16836523" y="408207"/>
            <a:ext cx="1178153" cy="387484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30" dirty="0"/>
              <a:t>Orçamento</a:t>
            </a:r>
          </a:p>
        </p:txBody>
      </p:sp>
      <p:sp>
        <p:nvSpPr>
          <p:cNvPr id="39" name="Retângulo Arredondado 38">
            <a:extLst>
              <a:ext uri="{FF2B5EF4-FFF2-40B4-BE49-F238E27FC236}">
                <a16:creationId xmlns:a16="http://schemas.microsoft.com/office/drawing/2014/main" id="{CDD5709B-C684-3AC5-7119-06DC8277D150}"/>
              </a:ext>
            </a:extLst>
          </p:cNvPr>
          <p:cNvSpPr/>
          <p:nvPr/>
        </p:nvSpPr>
        <p:spPr>
          <a:xfrm>
            <a:off x="633246" y="1408671"/>
            <a:ext cx="1187452" cy="3229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530" dirty="0"/>
              <a:t>01/2024</a:t>
            </a:r>
          </a:p>
        </p:txBody>
      </p:sp>
      <p:sp>
        <p:nvSpPr>
          <p:cNvPr id="40" name="Retângulo Arredondado 39">
            <a:extLst>
              <a:ext uri="{FF2B5EF4-FFF2-40B4-BE49-F238E27FC236}">
                <a16:creationId xmlns:a16="http://schemas.microsoft.com/office/drawing/2014/main" id="{A25668BB-3A7E-B9C0-779B-227EF66D465F}"/>
              </a:ext>
            </a:extLst>
          </p:cNvPr>
          <p:cNvSpPr/>
          <p:nvPr/>
        </p:nvSpPr>
        <p:spPr>
          <a:xfrm>
            <a:off x="314783" y="1408844"/>
            <a:ext cx="692976" cy="33034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30" dirty="0"/>
              <a:t>PCA</a:t>
            </a:r>
          </a:p>
        </p:txBody>
      </p:sp>
      <p:sp>
        <p:nvSpPr>
          <p:cNvPr id="44" name="Mais 43">
            <a:extLst>
              <a:ext uri="{FF2B5EF4-FFF2-40B4-BE49-F238E27FC236}">
                <a16:creationId xmlns:a16="http://schemas.microsoft.com/office/drawing/2014/main" id="{F86FCA47-C652-E6B1-39E7-6752BEC78240}"/>
              </a:ext>
            </a:extLst>
          </p:cNvPr>
          <p:cNvSpPr/>
          <p:nvPr/>
        </p:nvSpPr>
        <p:spPr>
          <a:xfrm>
            <a:off x="1767024" y="1403042"/>
            <a:ext cx="287180" cy="3267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9" name="Retângulo Arredondado 48">
            <a:extLst>
              <a:ext uri="{FF2B5EF4-FFF2-40B4-BE49-F238E27FC236}">
                <a16:creationId xmlns:a16="http://schemas.microsoft.com/office/drawing/2014/main" id="{5EFD8974-C3CA-B4F0-B4FF-2141CE4CA78A}"/>
              </a:ext>
            </a:extLst>
          </p:cNvPr>
          <p:cNvSpPr/>
          <p:nvPr/>
        </p:nvSpPr>
        <p:spPr>
          <a:xfrm>
            <a:off x="607406" y="1970897"/>
            <a:ext cx="3913350" cy="3378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 sz="1530" dirty="0"/>
          </a:p>
        </p:txBody>
      </p:sp>
      <p:sp>
        <p:nvSpPr>
          <p:cNvPr id="50" name="Retângulo Arredondado 49">
            <a:extLst>
              <a:ext uri="{FF2B5EF4-FFF2-40B4-BE49-F238E27FC236}">
                <a16:creationId xmlns:a16="http://schemas.microsoft.com/office/drawing/2014/main" id="{0E8ECD54-F374-51BC-FD06-CDA1258C765F}"/>
              </a:ext>
            </a:extLst>
          </p:cNvPr>
          <p:cNvSpPr/>
          <p:nvPr/>
        </p:nvSpPr>
        <p:spPr>
          <a:xfrm>
            <a:off x="344431" y="1965600"/>
            <a:ext cx="1326655" cy="33034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30" dirty="0"/>
              <a:t>Busca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0A11F900-0F42-32AF-202D-781C7DC09EBE}"/>
              </a:ext>
            </a:extLst>
          </p:cNvPr>
          <p:cNvSpPr/>
          <p:nvPr/>
        </p:nvSpPr>
        <p:spPr>
          <a:xfrm>
            <a:off x="7354793" y="7970610"/>
            <a:ext cx="4343721" cy="394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Se couber tudo na mesma linha seria melhor</a:t>
            </a:r>
          </a:p>
        </p:txBody>
      </p:sp>
      <p:graphicFrame>
        <p:nvGraphicFramePr>
          <p:cNvPr id="52" name="Tabela 52">
            <a:extLst>
              <a:ext uri="{FF2B5EF4-FFF2-40B4-BE49-F238E27FC236}">
                <a16:creationId xmlns:a16="http://schemas.microsoft.com/office/drawing/2014/main" id="{8B77AAA0-8848-724E-1BC7-2FCF53D39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864859"/>
              </p:ext>
            </p:extLst>
          </p:nvPr>
        </p:nvGraphicFramePr>
        <p:xfrm>
          <a:off x="151767" y="3458596"/>
          <a:ext cx="15216945" cy="67108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4630">
                  <a:extLst>
                    <a:ext uri="{9D8B030D-6E8A-4147-A177-3AD203B41FA5}">
                      <a16:colId xmlns:a16="http://schemas.microsoft.com/office/drawing/2014/main" val="2700857293"/>
                    </a:ext>
                  </a:extLst>
                </a:gridCol>
                <a:gridCol w="677142">
                  <a:extLst>
                    <a:ext uri="{9D8B030D-6E8A-4147-A177-3AD203B41FA5}">
                      <a16:colId xmlns:a16="http://schemas.microsoft.com/office/drawing/2014/main" val="3386206439"/>
                    </a:ext>
                  </a:extLst>
                </a:gridCol>
                <a:gridCol w="797734">
                  <a:extLst>
                    <a:ext uri="{9D8B030D-6E8A-4147-A177-3AD203B41FA5}">
                      <a16:colId xmlns:a16="http://schemas.microsoft.com/office/drawing/2014/main" val="4291223741"/>
                    </a:ext>
                  </a:extLst>
                </a:gridCol>
                <a:gridCol w="905858">
                  <a:extLst>
                    <a:ext uri="{9D8B030D-6E8A-4147-A177-3AD203B41FA5}">
                      <a16:colId xmlns:a16="http://schemas.microsoft.com/office/drawing/2014/main" val="2352307294"/>
                    </a:ext>
                  </a:extLst>
                </a:gridCol>
                <a:gridCol w="1109470">
                  <a:extLst>
                    <a:ext uri="{9D8B030D-6E8A-4147-A177-3AD203B41FA5}">
                      <a16:colId xmlns:a16="http://schemas.microsoft.com/office/drawing/2014/main" val="2853927819"/>
                    </a:ext>
                  </a:extLst>
                </a:gridCol>
                <a:gridCol w="1246001">
                  <a:extLst>
                    <a:ext uri="{9D8B030D-6E8A-4147-A177-3AD203B41FA5}">
                      <a16:colId xmlns:a16="http://schemas.microsoft.com/office/drawing/2014/main" val="2555898492"/>
                    </a:ext>
                  </a:extLst>
                </a:gridCol>
                <a:gridCol w="678700">
                  <a:extLst>
                    <a:ext uri="{9D8B030D-6E8A-4147-A177-3AD203B41FA5}">
                      <a16:colId xmlns:a16="http://schemas.microsoft.com/office/drawing/2014/main" val="3463781605"/>
                    </a:ext>
                  </a:extLst>
                </a:gridCol>
                <a:gridCol w="677953">
                  <a:extLst>
                    <a:ext uri="{9D8B030D-6E8A-4147-A177-3AD203B41FA5}">
                      <a16:colId xmlns:a16="http://schemas.microsoft.com/office/drawing/2014/main" val="2432099814"/>
                    </a:ext>
                  </a:extLst>
                </a:gridCol>
                <a:gridCol w="692372">
                  <a:extLst>
                    <a:ext uri="{9D8B030D-6E8A-4147-A177-3AD203B41FA5}">
                      <a16:colId xmlns:a16="http://schemas.microsoft.com/office/drawing/2014/main" val="3902267621"/>
                    </a:ext>
                  </a:extLst>
                </a:gridCol>
                <a:gridCol w="796619">
                  <a:extLst>
                    <a:ext uri="{9D8B030D-6E8A-4147-A177-3AD203B41FA5}">
                      <a16:colId xmlns:a16="http://schemas.microsoft.com/office/drawing/2014/main" val="1210032764"/>
                    </a:ext>
                  </a:extLst>
                </a:gridCol>
                <a:gridCol w="767147">
                  <a:extLst>
                    <a:ext uri="{9D8B030D-6E8A-4147-A177-3AD203B41FA5}">
                      <a16:colId xmlns:a16="http://schemas.microsoft.com/office/drawing/2014/main" val="2091610150"/>
                    </a:ext>
                  </a:extLst>
                </a:gridCol>
                <a:gridCol w="795953">
                  <a:extLst>
                    <a:ext uri="{9D8B030D-6E8A-4147-A177-3AD203B41FA5}">
                      <a16:colId xmlns:a16="http://schemas.microsoft.com/office/drawing/2014/main" val="3210002807"/>
                    </a:ext>
                  </a:extLst>
                </a:gridCol>
                <a:gridCol w="1415729">
                  <a:extLst>
                    <a:ext uri="{9D8B030D-6E8A-4147-A177-3AD203B41FA5}">
                      <a16:colId xmlns:a16="http://schemas.microsoft.com/office/drawing/2014/main" val="3426658596"/>
                    </a:ext>
                  </a:extLst>
                </a:gridCol>
                <a:gridCol w="755750">
                  <a:extLst>
                    <a:ext uri="{9D8B030D-6E8A-4147-A177-3AD203B41FA5}">
                      <a16:colId xmlns:a16="http://schemas.microsoft.com/office/drawing/2014/main" val="937449265"/>
                    </a:ext>
                  </a:extLst>
                </a:gridCol>
                <a:gridCol w="1385785">
                  <a:extLst>
                    <a:ext uri="{9D8B030D-6E8A-4147-A177-3AD203B41FA5}">
                      <a16:colId xmlns:a16="http://schemas.microsoft.com/office/drawing/2014/main" val="3381938399"/>
                    </a:ext>
                  </a:extLst>
                </a:gridCol>
                <a:gridCol w="932885">
                  <a:extLst>
                    <a:ext uri="{9D8B030D-6E8A-4147-A177-3AD203B41FA5}">
                      <a16:colId xmlns:a16="http://schemas.microsoft.com/office/drawing/2014/main" val="1391265835"/>
                    </a:ext>
                  </a:extLst>
                </a:gridCol>
                <a:gridCol w="1367217">
                  <a:extLst>
                    <a:ext uri="{9D8B030D-6E8A-4147-A177-3AD203B41FA5}">
                      <a16:colId xmlns:a16="http://schemas.microsoft.com/office/drawing/2014/main" val="2993984748"/>
                    </a:ext>
                  </a:extLst>
                </a:gridCol>
              </a:tblGrid>
              <a:tr h="523304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Unidade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Prioridade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/>
                        <a:t>Tipo de Solicitação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Período de Conclusão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Descrição do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Atender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Valor</a:t>
                      </a:r>
                    </a:p>
                    <a:p>
                      <a:r>
                        <a:rPr lang="pt-BR" sz="1100" dirty="0"/>
                        <a:t>Unit.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Valor</a:t>
                      </a:r>
                    </a:p>
                    <a:p>
                      <a:r>
                        <a:rPr lang="pt-BR" sz="1100" dirty="0"/>
                        <a:t>Total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Regional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err="1"/>
                        <a:t>Qtd</a:t>
                      </a:r>
                      <a:r>
                        <a:rPr lang="pt-BR" sz="1100" dirty="0"/>
                        <a:t> Aprovada pelo Requisitante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  <a:p>
                      <a:pPr algn="ctr"/>
                      <a:r>
                        <a:rPr lang="pt-BR" sz="1100" dirty="0"/>
                        <a:t>Comissão </a:t>
                      </a:r>
                    </a:p>
                    <a:p>
                      <a:pPr algn="ctr"/>
                      <a:r>
                        <a:rPr lang="pt-BR" sz="1100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/>
                        <a:t>Valor para o 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Chat – Comissão x </a:t>
                      </a:r>
                    </a:p>
                    <a:p>
                      <a:r>
                        <a:rPr lang="pt-BR" sz="1100" dirty="0"/>
                        <a:t>Requisitantes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099486"/>
                  </a:ext>
                </a:extLst>
              </a:tr>
              <a:tr h="470069">
                <a:tc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36</a:t>
                      </a:r>
                    </a:p>
                    <a:p>
                      <a:pPr algn="ctr"/>
                      <a:endParaRPr lang="pt-BR" sz="1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dirty="0"/>
                        <a:t>Alta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Manutenção </a:t>
                      </a:r>
                      <a:endParaRPr lang="pt-BR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Março a Junho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Fazer Manutenção.....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/>
                        <a:t>500,00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5.000,00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0,00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149049"/>
                  </a:ext>
                </a:extLst>
              </a:tr>
              <a:tr h="348869">
                <a:tc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50" dirty="0"/>
                        <a:t>Alta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Manutenção</a:t>
                      </a:r>
                      <a:endParaRPr lang="pt-BR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Março a Junho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Fazer Manutenção no torno......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/>
                        <a:t>200,00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4.000,00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4.000,00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134239"/>
                  </a:ext>
                </a:extLst>
              </a:tr>
              <a:tr h="520243">
                <a:tc>
                  <a:txBody>
                    <a:bodyPr/>
                    <a:lstStyle/>
                    <a:p>
                      <a:pPr algn="ctr"/>
                      <a:endParaRPr lang="pt-BR" sz="11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Sub Total 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solidFill>
                            <a:srgbClr val="FF0000"/>
                          </a:solidFill>
                        </a:rPr>
                        <a:t>Total de Manutenção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>
                          <a:solidFill>
                            <a:srgbClr val="FF0000"/>
                          </a:solidFill>
                        </a:rPr>
                        <a:t>9000,00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pt-BR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>
                          <a:solidFill>
                            <a:srgbClr val="FF0000"/>
                          </a:solidFill>
                        </a:rPr>
                        <a:t>9.000,00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81164"/>
                  </a:ext>
                </a:extLst>
              </a:tr>
              <a:tr h="346227">
                <a:tc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Alta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Serviços 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Março a Junho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Contratar o Serviço.......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1000,00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1.000,00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1.000,00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878317"/>
                  </a:ext>
                </a:extLst>
              </a:tr>
              <a:tr h="392392">
                <a:tc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28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Alta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Serviços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Março a Junho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Contratar o Serviço.......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2000,00</a:t>
                      </a:r>
                    </a:p>
                    <a:p>
                      <a:pPr algn="ctr"/>
                      <a:endParaRPr lang="pt-BR" sz="1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2.000,00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0,00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FF1D1D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908050"/>
                  </a:ext>
                </a:extLst>
              </a:tr>
              <a:tr h="392392">
                <a:tc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Sub Total</a:t>
                      </a:r>
                      <a:endParaRPr lang="pt-BR" sz="1600" b="1" dirty="0">
                        <a:solidFill>
                          <a:srgbClr val="0070C0"/>
                        </a:solidFill>
                      </a:endParaRPr>
                    </a:p>
                    <a:p>
                      <a:pPr algn="ctr"/>
                      <a:endParaRPr lang="pt-BR" sz="1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>
                          <a:solidFill>
                            <a:srgbClr val="FF0000"/>
                          </a:solidFill>
                        </a:rPr>
                        <a:t>Total de Serviços</a:t>
                      </a:r>
                    </a:p>
                    <a:p>
                      <a:pPr algn="ctr"/>
                      <a:endParaRPr lang="pt-BR" sz="1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solidFill>
                            <a:srgbClr val="FF0000"/>
                          </a:solidFill>
                        </a:rPr>
                        <a:t>3.000,00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solidFill>
                            <a:srgbClr val="FF0000"/>
                          </a:solidFill>
                        </a:rPr>
                        <a:t>8.000,00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FF1D1D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788872"/>
                  </a:ext>
                </a:extLst>
              </a:tr>
              <a:tr h="392392">
                <a:tc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30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Alta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Aquisição </a:t>
                      </a:r>
                    </a:p>
                    <a:p>
                      <a:pPr algn="ctr"/>
                      <a:endParaRPr lang="pt-BR" sz="1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Março a Junho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Comprar equipamento.....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850,00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2.550,00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1.700,00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FF1D1D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918555"/>
                  </a:ext>
                </a:extLst>
              </a:tr>
              <a:tr h="392392">
                <a:tc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34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Alta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/>
                        <a:t>Aquisição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Março a Junho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Comprar equipamento.....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850,00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1.700,00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/>
                        <a:t>850,00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FF1D1D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599371"/>
                  </a:ext>
                </a:extLst>
              </a:tr>
              <a:tr h="397454">
                <a:tc>
                  <a:txBody>
                    <a:bodyPr/>
                    <a:lstStyle/>
                    <a:p>
                      <a:pPr algn="ctr"/>
                      <a:endParaRPr lang="pt-BR" sz="11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600" dirty="0"/>
                        <a:t>Sub Total</a:t>
                      </a:r>
                      <a:endParaRPr lang="pt-BR" sz="16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>
                          <a:solidFill>
                            <a:srgbClr val="FF0000"/>
                          </a:solidFill>
                        </a:rPr>
                        <a:t>Total Aquisição </a:t>
                      </a:r>
                    </a:p>
                    <a:p>
                      <a:pPr algn="ctr"/>
                      <a:endParaRPr lang="pt-BR" sz="10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>
                          <a:solidFill>
                            <a:srgbClr val="FF0000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pt-BR" sz="1000" b="1" dirty="0">
                          <a:solidFill>
                            <a:srgbClr val="FF0000"/>
                          </a:solidFill>
                        </a:rPr>
                        <a:t>4.250,00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pt-BR" sz="1000" b="1" dirty="0">
                          <a:solidFill>
                            <a:srgbClr val="FF0000"/>
                          </a:solidFill>
                        </a:rPr>
                        <a:t>2.550,00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83500"/>
                  </a:ext>
                </a:extLst>
              </a:tr>
              <a:tr h="392392">
                <a:tc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0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159142"/>
                  </a:ext>
                </a:extLst>
              </a:tr>
              <a:tr h="664121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b="1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672874"/>
                  </a:ext>
                </a:extLst>
              </a:tr>
              <a:tr h="814083"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100" b="1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b="1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100" b="1" i="1" dirty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r>
                        <a:rPr lang="pt-BR" sz="1100" b="1" i="1" dirty="0">
                          <a:solidFill>
                            <a:srgbClr val="C00000"/>
                          </a:solidFill>
                        </a:rPr>
                        <a:t>45.600,00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100" b="1" i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07634"/>
                  </a:ext>
                </a:extLst>
              </a:tr>
            </a:tbl>
          </a:graphicData>
        </a:graphic>
      </p:graphicFrame>
      <p:sp>
        <p:nvSpPr>
          <p:cNvPr id="57" name="Retângulo 56">
            <a:extLst>
              <a:ext uri="{FF2B5EF4-FFF2-40B4-BE49-F238E27FC236}">
                <a16:creationId xmlns:a16="http://schemas.microsoft.com/office/drawing/2014/main" id="{A11285CD-FE27-BF5C-B5E9-2628BF95D3E7}"/>
              </a:ext>
            </a:extLst>
          </p:cNvPr>
          <p:cNvSpPr/>
          <p:nvPr/>
        </p:nvSpPr>
        <p:spPr>
          <a:xfrm>
            <a:off x="150295" y="8511540"/>
            <a:ext cx="2513631" cy="7076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Ordenar em ordem alfabética os itens dos laboratórios selecionados, por laboratório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FC6E3894-E429-AEC9-0731-FA0707B2FC34}"/>
              </a:ext>
            </a:extLst>
          </p:cNvPr>
          <p:cNvSpPr/>
          <p:nvPr/>
        </p:nvSpPr>
        <p:spPr>
          <a:xfrm>
            <a:off x="12023079" y="8168069"/>
            <a:ext cx="3366841" cy="9491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/>
              </a:solidFill>
            </a:endParaRPr>
          </a:p>
        </p:txBody>
      </p:sp>
      <p:sp>
        <p:nvSpPr>
          <p:cNvPr id="63" name="Retângulo Arredondado 62">
            <a:extLst>
              <a:ext uri="{FF2B5EF4-FFF2-40B4-BE49-F238E27FC236}">
                <a16:creationId xmlns:a16="http://schemas.microsoft.com/office/drawing/2014/main" id="{A867022B-A487-506D-7D20-35D137204301}"/>
              </a:ext>
            </a:extLst>
          </p:cNvPr>
          <p:cNvSpPr/>
          <p:nvPr/>
        </p:nvSpPr>
        <p:spPr>
          <a:xfrm>
            <a:off x="12153346" y="1398692"/>
            <a:ext cx="1643758" cy="3001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900" dirty="0"/>
              <a:t>  Aquisição, Manutenção,     Serviços </a:t>
            </a:r>
          </a:p>
        </p:txBody>
      </p:sp>
      <p:sp>
        <p:nvSpPr>
          <p:cNvPr id="64" name="Retângulo Arredondado 63">
            <a:extLst>
              <a:ext uri="{FF2B5EF4-FFF2-40B4-BE49-F238E27FC236}">
                <a16:creationId xmlns:a16="http://schemas.microsoft.com/office/drawing/2014/main" id="{478B8D6E-8E97-F6F3-A792-F7473174F30C}"/>
              </a:ext>
            </a:extLst>
          </p:cNvPr>
          <p:cNvSpPr/>
          <p:nvPr/>
        </p:nvSpPr>
        <p:spPr>
          <a:xfrm>
            <a:off x="10924365" y="1398692"/>
            <a:ext cx="1326655" cy="30013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Tipo de Solicitação</a:t>
            </a:r>
          </a:p>
        </p:txBody>
      </p:sp>
      <p:sp>
        <p:nvSpPr>
          <p:cNvPr id="11" name="Retângulo Arredondado 39">
            <a:hlinkClick r:id="" action="ppaction://noaction"/>
            <a:extLst>
              <a:ext uri="{FF2B5EF4-FFF2-40B4-BE49-F238E27FC236}">
                <a16:creationId xmlns:a16="http://schemas.microsoft.com/office/drawing/2014/main" id="{D23B8F2B-9EC8-6658-FF5F-DB92816FE212}"/>
              </a:ext>
            </a:extLst>
          </p:cNvPr>
          <p:cNvSpPr/>
          <p:nvPr/>
        </p:nvSpPr>
        <p:spPr>
          <a:xfrm>
            <a:off x="14093533" y="4402264"/>
            <a:ext cx="773051" cy="245034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/>
              <a:t>Comentários</a:t>
            </a:r>
          </a:p>
        </p:txBody>
      </p:sp>
      <p:sp>
        <p:nvSpPr>
          <p:cNvPr id="13" name="Retângulo Arredondado 39">
            <a:hlinkClick r:id="" action="ppaction://noaction"/>
            <a:extLst>
              <a:ext uri="{FF2B5EF4-FFF2-40B4-BE49-F238E27FC236}">
                <a16:creationId xmlns:a16="http://schemas.microsoft.com/office/drawing/2014/main" id="{377058DE-4CBB-3015-18EF-2AE1331A9E7B}"/>
              </a:ext>
            </a:extLst>
          </p:cNvPr>
          <p:cNvSpPr/>
          <p:nvPr/>
        </p:nvSpPr>
        <p:spPr>
          <a:xfrm>
            <a:off x="14217805" y="5531908"/>
            <a:ext cx="773051" cy="23471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/>
              <a:t>Comentários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7D95BB4F-8A9D-7309-7368-DF2CE78B2D63}"/>
              </a:ext>
            </a:extLst>
          </p:cNvPr>
          <p:cNvSpPr/>
          <p:nvPr/>
        </p:nvSpPr>
        <p:spPr>
          <a:xfrm>
            <a:off x="11908167" y="6572435"/>
            <a:ext cx="3366841" cy="5906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Vermelho esperando resposta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B664AEDB-3FDC-AB57-FC1D-801806121D1F}"/>
              </a:ext>
            </a:extLst>
          </p:cNvPr>
          <p:cNvCxnSpPr>
            <a:cxnSpLocks/>
            <a:stCxn id="20" idx="0"/>
            <a:endCxn id="98" idx="1"/>
          </p:cNvCxnSpPr>
          <p:nvPr/>
        </p:nvCxnSpPr>
        <p:spPr>
          <a:xfrm flipV="1">
            <a:off x="13591588" y="6031273"/>
            <a:ext cx="662363" cy="541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>
            <a:extLst>
              <a:ext uri="{FF2B5EF4-FFF2-40B4-BE49-F238E27FC236}">
                <a16:creationId xmlns:a16="http://schemas.microsoft.com/office/drawing/2014/main" id="{612CB041-8E5B-CD96-4495-C5C2837ED1EF}"/>
              </a:ext>
            </a:extLst>
          </p:cNvPr>
          <p:cNvSpPr/>
          <p:nvPr/>
        </p:nvSpPr>
        <p:spPr>
          <a:xfrm>
            <a:off x="11483594" y="612464"/>
            <a:ext cx="5028585" cy="59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9580C0C9-0C76-C3C1-4ADB-4B73BCB84CCA}"/>
              </a:ext>
            </a:extLst>
          </p:cNvPr>
          <p:cNvSpPr/>
          <p:nvPr/>
        </p:nvSpPr>
        <p:spPr>
          <a:xfrm>
            <a:off x="3151750" y="340821"/>
            <a:ext cx="3105239" cy="817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O REQUISITANTE INFORMARÁ O VALOR UNITÁRIO E O SISTEMA CONVERTERÁ QTD X UNIT </a:t>
            </a:r>
            <a:r>
              <a:rPr lang="pt-BR" sz="1600" b="1" dirty="0"/>
              <a:t>= TOTAL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20C5C303-4893-54F7-7537-96EA2F22BF9E}"/>
              </a:ext>
            </a:extLst>
          </p:cNvPr>
          <p:cNvCxnSpPr>
            <a:cxnSpLocks/>
          </p:cNvCxnSpPr>
          <p:nvPr/>
        </p:nvCxnSpPr>
        <p:spPr>
          <a:xfrm>
            <a:off x="6082225" y="1198090"/>
            <a:ext cx="356504" cy="2340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C3005CC2-82E0-C6A3-6CEA-888226C7315A}"/>
              </a:ext>
            </a:extLst>
          </p:cNvPr>
          <p:cNvCxnSpPr>
            <a:cxnSpLocks/>
          </p:cNvCxnSpPr>
          <p:nvPr/>
        </p:nvCxnSpPr>
        <p:spPr>
          <a:xfrm>
            <a:off x="5359833" y="9440853"/>
            <a:ext cx="124450" cy="210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D985C3D6-03A4-1FB4-517B-5CCE9CF3F538}"/>
              </a:ext>
            </a:extLst>
          </p:cNvPr>
          <p:cNvCxnSpPr>
            <a:cxnSpLocks/>
          </p:cNvCxnSpPr>
          <p:nvPr/>
        </p:nvCxnSpPr>
        <p:spPr>
          <a:xfrm>
            <a:off x="8608494" y="9315122"/>
            <a:ext cx="0" cy="251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Arredondado 39">
            <a:hlinkClick r:id="rId4" action="ppaction://hlinksldjump"/>
            <a:extLst>
              <a:ext uri="{FF2B5EF4-FFF2-40B4-BE49-F238E27FC236}">
                <a16:creationId xmlns:a16="http://schemas.microsoft.com/office/drawing/2014/main" id="{AFE2506E-CBE8-FEC5-8D52-C3B1A1B4AFEC}"/>
              </a:ext>
            </a:extLst>
          </p:cNvPr>
          <p:cNvSpPr/>
          <p:nvPr/>
        </p:nvSpPr>
        <p:spPr>
          <a:xfrm>
            <a:off x="175643" y="2608223"/>
            <a:ext cx="1967565" cy="371696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30" dirty="0"/>
              <a:t>Finalizar Consolidação</a:t>
            </a:r>
          </a:p>
        </p:txBody>
      </p:sp>
      <p:sp>
        <p:nvSpPr>
          <p:cNvPr id="8" name="Retângulo Arredondado 39">
            <a:hlinkClick r:id="" action="ppaction://noaction"/>
            <a:extLst>
              <a:ext uri="{FF2B5EF4-FFF2-40B4-BE49-F238E27FC236}">
                <a16:creationId xmlns:a16="http://schemas.microsoft.com/office/drawing/2014/main" id="{9E1A8345-84C7-154B-696A-C946CF23C9EB}"/>
              </a:ext>
            </a:extLst>
          </p:cNvPr>
          <p:cNvSpPr/>
          <p:nvPr/>
        </p:nvSpPr>
        <p:spPr>
          <a:xfrm>
            <a:off x="2166926" y="2619620"/>
            <a:ext cx="1967565" cy="37169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30" dirty="0"/>
              <a:t>Exportar Excel</a:t>
            </a:r>
          </a:p>
        </p:txBody>
      </p:sp>
      <p:sp>
        <p:nvSpPr>
          <p:cNvPr id="23" name="Retângulo Arredondado 62">
            <a:extLst>
              <a:ext uri="{FF2B5EF4-FFF2-40B4-BE49-F238E27FC236}">
                <a16:creationId xmlns:a16="http://schemas.microsoft.com/office/drawing/2014/main" id="{C7EF40B6-DD95-2726-44AE-17FA350E896D}"/>
              </a:ext>
            </a:extLst>
          </p:cNvPr>
          <p:cNvSpPr/>
          <p:nvPr/>
        </p:nvSpPr>
        <p:spPr>
          <a:xfrm>
            <a:off x="9355623" y="1408671"/>
            <a:ext cx="1490222" cy="2821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400" dirty="0"/>
              <a:t>Março a junho</a:t>
            </a:r>
          </a:p>
        </p:txBody>
      </p:sp>
      <p:sp>
        <p:nvSpPr>
          <p:cNvPr id="26" name="Retângulo Arredondado 63">
            <a:extLst>
              <a:ext uri="{FF2B5EF4-FFF2-40B4-BE49-F238E27FC236}">
                <a16:creationId xmlns:a16="http://schemas.microsoft.com/office/drawing/2014/main" id="{DA13DFA4-77D0-314D-2AA3-356B1A5A92C9}"/>
              </a:ext>
            </a:extLst>
          </p:cNvPr>
          <p:cNvSpPr/>
          <p:nvPr/>
        </p:nvSpPr>
        <p:spPr>
          <a:xfrm>
            <a:off x="8344135" y="1421790"/>
            <a:ext cx="1326655" cy="27442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/>
              <a:t>Período de Conclusão </a:t>
            </a:r>
          </a:p>
        </p:txBody>
      </p:sp>
      <p:pic>
        <p:nvPicPr>
          <p:cNvPr id="47" name="Imagem 46">
            <a:extLst>
              <a:ext uri="{FF2B5EF4-FFF2-40B4-BE49-F238E27FC236}">
                <a16:creationId xmlns:a16="http://schemas.microsoft.com/office/drawing/2014/main" id="{441AFD8C-72CB-3E35-188C-788E343010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855" y="3024391"/>
            <a:ext cx="1850612" cy="394161"/>
          </a:xfrm>
          <a:prstGeom prst="rect">
            <a:avLst/>
          </a:prstGeom>
        </p:spPr>
      </p:pic>
      <p:sp>
        <p:nvSpPr>
          <p:cNvPr id="84" name="Seta: para Baixo 83">
            <a:extLst>
              <a:ext uri="{FF2B5EF4-FFF2-40B4-BE49-F238E27FC236}">
                <a16:creationId xmlns:a16="http://schemas.microsoft.com/office/drawing/2014/main" id="{17FBF91B-709F-67A3-76BA-3EA880860F71}"/>
              </a:ext>
            </a:extLst>
          </p:cNvPr>
          <p:cNvSpPr/>
          <p:nvPr/>
        </p:nvSpPr>
        <p:spPr>
          <a:xfrm>
            <a:off x="10722380" y="1417228"/>
            <a:ext cx="161883" cy="2736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9" name="Conector de Seta Reta 88">
            <a:extLst>
              <a:ext uri="{FF2B5EF4-FFF2-40B4-BE49-F238E27FC236}">
                <a16:creationId xmlns:a16="http://schemas.microsoft.com/office/drawing/2014/main" id="{AD28E956-63A0-3711-D6ED-D64CB206365A}"/>
              </a:ext>
            </a:extLst>
          </p:cNvPr>
          <p:cNvCxnSpPr>
            <a:cxnSpLocks/>
          </p:cNvCxnSpPr>
          <p:nvPr/>
        </p:nvCxnSpPr>
        <p:spPr>
          <a:xfrm flipH="1">
            <a:off x="5609518" y="1192375"/>
            <a:ext cx="421842" cy="2346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Balão de Pensamento: Nuvem 95">
            <a:extLst>
              <a:ext uri="{FF2B5EF4-FFF2-40B4-BE49-F238E27FC236}">
                <a16:creationId xmlns:a16="http://schemas.microsoft.com/office/drawing/2014/main" id="{BD94DB58-CD28-8B41-288D-AD4DE554650F}"/>
              </a:ext>
            </a:extLst>
          </p:cNvPr>
          <p:cNvSpPr/>
          <p:nvPr/>
        </p:nvSpPr>
        <p:spPr>
          <a:xfrm>
            <a:off x="14990856" y="3761857"/>
            <a:ext cx="253866" cy="264923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Retângulo Arredondado 39">
            <a:hlinkClick r:id="" action="ppaction://noaction"/>
            <a:extLst>
              <a:ext uri="{FF2B5EF4-FFF2-40B4-BE49-F238E27FC236}">
                <a16:creationId xmlns:a16="http://schemas.microsoft.com/office/drawing/2014/main" id="{F2CCE879-7F7D-EB58-9FAF-22C41E1EF950}"/>
              </a:ext>
            </a:extLst>
          </p:cNvPr>
          <p:cNvSpPr/>
          <p:nvPr/>
        </p:nvSpPr>
        <p:spPr>
          <a:xfrm>
            <a:off x="14253951" y="5892187"/>
            <a:ext cx="773051" cy="278171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/>
              <a:t>Comentários</a:t>
            </a:r>
          </a:p>
        </p:txBody>
      </p:sp>
      <p:pic>
        <p:nvPicPr>
          <p:cNvPr id="100" name="Imagem 99">
            <a:extLst>
              <a:ext uri="{FF2B5EF4-FFF2-40B4-BE49-F238E27FC236}">
                <a16:creationId xmlns:a16="http://schemas.microsoft.com/office/drawing/2014/main" id="{770FA7EF-C01E-237B-13B2-E99A903DE0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17834" y="4388457"/>
            <a:ext cx="224672" cy="257957"/>
          </a:xfrm>
          <a:prstGeom prst="rect">
            <a:avLst/>
          </a:prstGeom>
        </p:spPr>
      </p:pic>
      <p:pic>
        <p:nvPicPr>
          <p:cNvPr id="101" name="Imagem 100">
            <a:extLst>
              <a:ext uri="{FF2B5EF4-FFF2-40B4-BE49-F238E27FC236}">
                <a16:creationId xmlns:a16="http://schemas.microsoft.com/office/drawing/2014/main" id="{AA45D3C5-24A5-21C9-3710-928FBA3B49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69990" y="5531908"/>
            <a:ext cx="257175" cy="295275"/>
          </a:xfrm>
          <a:prstGeom prst="rect">
            <a:avLst/>
          </a:prstGeom>
        </p:spPr>
      </p:pic>
      <p:pic>
        <p:nvPicPr>
          <p:cNvPr id="102" name="Imagem 101">
            <a:extLst>
              <a:ext uri="{FF2B5EF4-FFF2-40B4-BE49-F238E27FC236}">
                <a16:creationId xmlns:a16="http://schemas.microsoft.com/office/drawing/2014/main" id="{A865412A-0FAD-1A14-C222-6C2845A175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76831" y="5892187"/>
            <a:ext cx="257175" cy="295275"/>
          </a:xfrm>
          <a:prstGeom prst="rect">
            <a:avLst/>
          </a:prstGeom>
        </p:spPr>
      </p:pic>
      <p:pic>
        <p:nvPicPr>
          <p:cNvPr id="104" name="Imagem 103">
            <a:extLst>
              <a:ext uri="{FF2B5EF4-FFF2-40B4-BE49-F238E27FC236}">
                <a16:creationId xmlns:a16="http://schemas.microsoft.com/office/drawing/2014/main" id="{0ABA8B05-1C5A-00B5-1617-A3F8A1C341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66155" y="4667320"/>
            <a:ext cx="1276350" cy="857250"/>
          </a:xfrm>
          <a:prstGeom prst="rect">
            <a:avLst/>
          </a:prstGeom>
        </p:spPr>
      </p:pic>
      <p:cxnSp>
        <p:nvCxnSpPr>
          <p:cNvPr id="106" name="Conector de Seta Reta 105">
            <a:extLst>
              <a:ext uri="{FF2B5EF4-FFF2-40B4-BE49-F238E27FC236}">
                <a16:creationId xmlns:a16="http://schemas.microsoft.com/office/drawing/2014/main" id="{00A3164A-2223-2343-B33C-972C4A61B19B}"/>
              </a:ext>
            </a:extLst>
          </p:cNvPr>
          <p:cNvCxnSpPr>
            <a:cxnSpLocks/>
          </p:cNvCxnSpPr>
          <p:nvPr/>
        </p:nvCxnSpPr>
        <p:spPr>
          <a:xfrm flipH="1">
            <a:off x="14736539" y="4667320"/>
            <a:ext cx="290463" cy="179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tângulo Arredondado 39">
            <a:hlinkClick r:id="" action="ppaction://noaction"/>
            <a:extLst>
              <a:ext uri="{FF2B5EF4-FFF2-40B4-BE49-F238E27FC236}">
                <a16:creationId xmlns:a16="http://schemas.microsoft.com/office/drawing/2014/main" id="{E054AB84-6B7D-FAA7-2C91-F6DFB273635D}"/>
              </a:ext>
            </a:extLst>
          </p:cNvPr>
          <p:cNvSpPr/>
          <p:nvPr/>
        </p:nvSpPr>
        <p:spPr>
          <a:xfrm>
            <a:off x="4783731" y="1967048"/>
            <a:ext cx="2002529" cy="387484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30" b="1" dirty="0"/>
          </a:p>
          <a:p>
            <a:pPr algn="ctr"/>
            <a:r>
              <a:rPr lang="pt-BR" sz="1530" b="1" dirty="0"/>
              <a:t>Buscar (Ver Mateus)</a:t>
            </a:r>
          </a:p>
          <a:p>
            <a:pPr algn="ctr"/>
            <a:endParaRPr lang="pt-BR" sz="1530" b="1" dirty="0"/>
          </a:p>
        </p:txBody>
      </p:sp>
      <p:sp>
        <p:nvSpPr>
          <p:cNvPr id="151" name="Retângulo 150">
            <a:extLst>
              <a:ext uri="{FF2B5EF4-FFF2-40B4-BE49-F238E27FC236}">
                <a16:creationId xmlns:a16="http://schemas.microsoft.com/office/drawing/2014/main" id="{757EEBC7-123D-E183-2B00-F9008D85A49F}"/>
              </a:ext>
            </a:extLst>
          </p:cNvPr>
          <p:cNvSpPr/>
          <p:nvPr/>
        </p:nvSpPr>
        <p:spPr>
          <a:xfrm>
            <a:off x="6667236" y="2515417"/>
            <a:ext cx="2152611" cy="4997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Permitido a edição pelo usuário requisitante </a:t>
            </a:r>
          </a:p>
        </p:txBody>
      </p:sp>
      <p:cxnSp>
        <p:nvCxnSpPr>
          <p:cNvPr id="152" name="Conector de Seta Reta 151">
            <a:extLst>
              <a:ext uri="{FF2B5EF4-FFF2-40B4-BE49-F238E27FC236}">
                <a16:creationId xmlns:a16="http://schemas.microsoft.com/office/drawing/2014/main" id="{CEDB0EE5-A217-2EF7-2D53-7D0A4386F21E}"/>
              </a:ext>
            </a:extLst>
          </p:cNvPr>
          <p:cNvCxnSpPr>
            <a:cxnSpLocks/>
          </p:cNvCxnSpPr>
          <p:nvPr/>
        </p:nvCxnSpPr>
        <p:spPr>
          <a:xfrm flipV="1">
            <a:off x="8350771" y="3033975"/>
            <a:ext cx="35832" cy="985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de Seta Reta 155">
            <a:extLst>
              <a:ext uri="{FF2B5EF4-FFF2-40B4-BE49-F238E27FC236}">
                <a16:creationId xmlns:a16="http://schemas.microsoft.com/office/drawing/2014/main" id="{B38EB8D8-A76F-3F1B-A364-B203D00294B8}"/>
              </a:ext>
            </a:extLst>
          </p:cNvPr>
          <p:cNvCxnSpPr>
            <a:cxnSpLocks/>
          </p:cNvCxnSpPr>
          <p:nvPr/>
        </p:nvCxnSpPr>
        <p:spPr>
          <a:xfrm flipV="1">
            <a:off x="9042788" y="3014527"/>
            <a:ext cx="412755" cy="637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tângulo 156">
            <a:extLst>
              <a:ext uri="{FF2B5EF4-FFF2-40B4-BE49-F238E27FC236}">
                <a16:creationId xmlns:a16="http://schemas.microsoft.com/office/drawing/2014/main" id="{29987039-94D3-0A0F-412A-DA165BEC9E95}"/>
              </a:ext>
            </a:extLst>
          </p:cNvPr>
          <p:cNvSpPr/>
          <p:nvPr/>
        </p:nvSpPr>
        <p:spPr>
          <a:xfrm>
            <a:off x="9002937" y="2522571"/>
            <a:ext cx="2152611" cy="4997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Permitido a edição pelo usuário Comissão</a:t>
            </a:r>
          </a:p>
        </p:txBody>
      </p:sp>
      <p:sp>
        <p:nvSpPr>
          <p:cNvPr id="161" name="Retângulo 160">
            <a:extLst>
              <a:ext uri="{FF2B5EF4-FFF2-40B4-BE49-F238E27FC236}">
                <a16:creationId xmlns:a16="http://schemas.microsoft.com/office/drawing/2014/main" id="{05FCB43B-3EEE-0CC1-9978-A30020BBA77A}"/>
              </a:ext>
            </a:extLst>
          </p:cNvPr>
          <p:cNvSpPr/>
          <p:nvPr/>
        </p:nvSpPr>
        <p:spPr>
          <a:xfrm>
            <a:off x="15789864" y="4169642"/>
            <a:ext cx="2034836" cy="2254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Disponibilizar uma ferramenta para o usuário validar a descrição da solicitação por meio de modal. Feito a atualização o campo  descrição é atualizado </a:t>
            </a:r>
            <a:r>
              <a:rPr lang="pt-BR" sz="1600" b="1" dirty="0" err="1"/>
              <a:t>tb</a:t>
            </a:r>
            <a:endParaRPr lang="pt-BR" sz="1600" b="1" dirty="0"/>
          </a:p>
        </p:txBody>
      </p:sp>
      <p:cxnSp>
        <p:nvCxnSpPr>
          <p:cNvPr id="165" name="Conector de Seta Reta 164">
            <a:extLst>
              <a:ext uri="{FF2B5EF4-FFF2-40B4-BE49-F238E27FC236}">
                <a16:creationId xmlns:a16="http://schemas.microsoft.com/office/drawing/2014/main" id="{D7E8DF5D-A4C1-1E17-3CB0-7D66688FA47D}"/>
              </a:ext>
            </a:extLst>
          </p:cNvPr>
          <p:cNvCxnSpPr>
            <a:cxnSpLocks/>
          </p:cNvCxnSpPr>
          <p:nvPr/>
        </p:nvCxnSpPr>
        <p:spPr>
          <a:xfrm flipH="1">
            <a:off x="2663878" y="3766997"/>
            <a:ext cx="1223094" cy="5412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eta: para Baixo 9">
            <a:extLst>
              <a:ext uri="{FF2B5EF4-FFF2-40B4-BE49-F238E27FC236}">
                <a16:creationId xmlns:a16="http://schemas.microsoft.com/office/drawing/2014/main" id="{7A75A165-8367-9AB1-DDA2-A4F1DEAD73C4}"/>
              </a:ext>
            </a:extLst>
          </p:cNvPr>
          <p:cNvSpPr/>
          <p:nvPr/>
        </p:nvSpPr>
        <p:spPr>
          <a:xfrm>
            <a:off x="13481444" y="1415799"/>
            <a:ext cx="161883" cy="2148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0EAB3A32-A1D2-FD6A-FEDB-14E2EFE4E316}"/>
              </a:ext>
            </a:extLst>
          </p:cNvPr>
          <p:cNvCxnSpPr>
            <a:cxnSpLocks/>
          </p:cNvCxnSpPr>
          <p:nvPr/>
        </p:nvCxnSpPr>
        <p:spPr>
          <a:xfrm flipV="1">
            <a:off x="15183542" y="4839945"/>
            <a:ext cx="829347" cy="584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Imagem 52">
            <a:extLst>
              <a:ext uri="{FF2B5EF4-FFF2-40B4-BE49-F238E27FC236}">
                <a16:creationId xmlns:a16="http://schemas.microsoft.com/office/drawing/2014/main" id="{EF9FBD98-D781-F72B-24FB-E371D26B96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964" y="4423567"/>
            <a:ext cx="2667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732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685CA-0D08-89C2-46D7-A87DB4DA3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CE504E-308A-7CB7-368E-CCE7C93F5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6584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83" y="1514867"/>
            <a:ext cx="18030934" cy="548711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0466"/>
            <a:ext cx="18349783" cy="1700054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15832448-F8EA-4100-A3A4-48081AE5B75A}"/>
              </a:ext>
            </a:extLst>
          </p:cNvPr>
          <p:cNvSpPr txBox="1"/>
          <p:nvPr/>
        </p:nvSpPr>
        <p:spPr>
          <a:xfrm>
            <a:off x="232683" y="2074855"/>
            <a:ext cx="18030934" cy="1140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210D832-9028-F949-1A51-42C74874C0AE}"/>
              </a:ext>
            </a:extLst>
          </p:cNvPr>
          <p:cNvSpPr/>
          <p:nvPr/>
        </p:nvSpPr>
        <p:spPr>
          <a:xfrm>
            <a:off x="194506" y="2074855"/>
            <a:ext cx="18069111" cy="12167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2" name="Retângulo Arredondado 41"/>
          <p:cNvSpPr/>
          <p:nvPr/>
        </p:nvSpPr>
        <p:spPr>
          <a:xfrm>
            <a:off x="4155196" y="2358347"/>
            <a:ext cx="1378586" cy="2977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530" dirty="0"/>
              <a:t>....</a:t>
            </a:r>
          </a:p>
        </p:txBody>
      </p:sp>
      <p:sp>
        <p:nvSpPr>
          <p:cNvPr id="43" name="Retângulo Arredondado 42"/>
          <p:cNvSpPr/>
          <p:nvPr/>
        </p:nvSpPr>
        <p:spPr>
          <a:xfrm>
            <a:off x="3047996" y="2357246"/>
            <a:ext cx="1326655" cy="29771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30" dirty="0"/>
              <a:t>Data Inicial</a:t>
            </a:r>
          </a:p>
        </p:txBody>
      </p:sp>
      <p:sp>
        <p:nvSpPr>
          <p:cNvPr id="15" name="Retângulo Arredondado 14">
            <a:extLst>
              <a:ext uri="{FF2B5EF4-FFF2-40B4-BE49-F238E27FC236}">
                <a16:creationId xmlns:a16="http://schemas.microsoft.com/office/drawing/2014/main" id="{BB58BCD5-5B77-4CB5-9E1C-08018E99B523}"/>
              </a:ext>
            </a:extLst>
          </p:cNvPr>
          <p:cNvSpPr/>
          <p:nvPr/>
        </p:nvSpPr>
        <p:spPr>
          <a:xfrm>
            <a:off x="6824373" y="2360946"/>
            <a:ext cx="1378586" cy="2940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530" dirty="0"/>
              <a:t>....</a:t>
            </a:r>
          </a:p>
        </p:txBody>
      </p:sp>
      <p:sp>
        <p:nvSpPr>
          <p:cNvPr id="16" name="Retângulo Arredondado 15">
            <a:extLst>
              <a:ext uri="{FF2B5EF4-FFF2-40B4-BE49-F238E27FC236}">
                <a16:creationId xmlns:a16="http://schemas.microsoft.com/office/drawing/2014/main" id="{8788C13D-2066-BE5A-CAA2-C8ED3EF18C69}"/>
              </a:ext>
            </a:extLst>
          </p:cNvPr>
          <p:cNvSpPr/>
          <p:nvPr/>
        </p:nvSpPr>
        <p:spPr>
          <a:xfrm>
            <a:off x="5760180" y="2357357"/>
            <a:ext cx="1326655" cy="29771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30" dirty="0"/>
              <a:t>Data Final</a:t>
            </a:r>
          </a:p>
        </p:txBody>
      </p:sp>
      <p:sp>
        <p:nvSpPr>
          <p:cNvPr id="24" name="Retângulo Arredondado 23">
            <a:extLst>
              <a:ext uri="{FF2B5EF4-FFF2-40B4-BE49-F238E27FC236}">
                <a16:creationId xmlns:a16="http://schemas.microsoft.com/office/drawing/2014/main" id="{601A90B7-42F6-0CBC-7726-E8EBF82EAC56}"/>
              </a:ext>
            </a:extLst>
          </p:cNvPr>
          <p:cNvSpPr/>
          <p:nvPr/>
        </p:nvSpPr>
        <p:spPr>
          <a:xfrm>
            <a:off x="9441619" y="2357066"/>
            <a:ext cx="1378586" cy="2940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530" dirty="0"/>
              <a:t>&gt;</a:t>
            </a:r>
          </a:p>
        </p:txBody>
      </p:sp>
      <p:sp>
        <p:nvSpPr>
          <p:cNvPr id="25" name="Retângulo Arredondado 24">
            <a:extLst>
              <a:ext uri="{FF2B5EF4-FFF2-40B4-BE49-F238E27FC236}">
                <a16:creationId xmlns:a16="http://schemas.microsoft.com/office/drawing/2014/main" id="{90E6826C-F47E-708A-28FA-9BDE929B3B60}"/>
              </a:ext>
            </a:extLst>
          </p:cNvPr>
          <p:cNvSpPr/>
          <p:nvPr/>
        </p:nvSpPr>
        <p:spPr>
          <a:xfrm>
            <a:off x="8377426" y="2357246"/>
            <a:ext cx="1326655" cy="29771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30" dirty="0"/>
              <a:t>Prioridade</a:t>
            </a:r>
          </a:p>
        </p:txBody>
      </p:sp>
      <p:sp>
        <p:nvSpPr>
          <p:cNvPr id="19" name="Retângulo Arredondado 39">
            <a:hlinkClick r:id="" action="ppaction://noaction"/>
            <a:extLst>
              <a:ext uri="{FF2B5EF4-FFF2-40B4-BE49-F238E27FC236}">
                <a16:creationId xmlns:a16="http://schemas.microsoft.com/office/drawing/2014/main" id="{6EB110AF-EEF2-419F-B8CB-7C4FF35584D6}"/>
              </a:ext>
            </a:extLst>
          </p:cNvPr>
          <p:cNvSpPr/>
          <p:nvPr/>
        </p:nvSpPr>
        <p:spPr>
          <a:xfrm>
            <a:off x="16184044" y="2309144"/>
            <a:ext cx="1967565" cy="371696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30" dirty="0"/>
              <a:t>Orçamento</a:t>
            </a:r>
          </a:p>
        </p:txBody>
      </p:sp>
      <p:sp>
        <p:nvSpPr>
          <p:cNvPr id="32" name="Retângulo Arredondado 31">
            <a:extLst>
              <a:ext uri="{FF2B5EF4-FFF2-40B4-BE49-F238E27FC236}">
                <a16:creationId xmlns:a16="http://schemas.microsoft.com/office/drawing/2014/main" id="{AF96D2F0-B442-7009-7471-1B6160C9DC32}"/>
              </a:ext>
            </a:extLst>
          </p:cNvPr>
          <p:cNvSpPr/>
          <p:nvPr/>
        </p:nvSpPr>
        <p:spPr>
          <a:xfrm>
            <a:off x="12019970" y="2353186"/>
            <a:ext cx="1378586" cy="2940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530" dirty="0"/>
              <a:t>&gt;</a:t>
            </a:r>
          </a:p>
        </p:txBody>
      </p:sp>
      <p:sp>
        <p:nvSpPr>
          <p:cNvPr id="35" name="Retângulo Arredondado 34">
            <a:extLst>
              <a:ext uri="{FF2B5EF4-FFF2-40B4-BE49-F238E27FC236}">
                <a16:creationId xmlns:a16="http://schemas.microsoft.com/office/drawing/2014/main" id="{0DDAAB2C-F6B1-7EC7-B04C-CD3A94CCB275}"/>
              </a:ext>
            </a:extLst>
          </p:cNvPr>
          <p:cNvSpPr/>
          <p:nvPr/>
        </p:nvSpPr>
        <p:spPr>
          <a:xfrm>
            <a:off x="10955777" y="2353366"/>
            <a:ext cx="1326655" cy="29771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30" dirty="0"/>
              <a:t>Categoria</a:t>
            </a:r>
          </a:p>
        </p:txBody>
      </p:sp>
      <p:sp>
        <p:nvSpPr>
          <p:cNvPr id="36" name="Retângulo Arredondado 35">
            <a:extLst>
              <a:ext uri="{FF2B5EF4-FFF2-40B4-BE49-F238E27FC236}">
                <a16:creationId xmlns:a16="http://schemas.microsoft.com/office/drawing/2014/main" id="{E0D566CA-63B9-FF83-75C0-DDB2E62BC68E}"/>
              </a:ext>
            </a:extLst>
          </p:cNvPr>
          <p:cNvSpPr/>
          <p:nvPr/>
        </p:nvSpPr>
        <p:spPr>
          <a:xfrm>
            <a:off x="14635196" y="2349891"/>
            <a:ext cx="1378586" cy="2940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530" dirty="0"/>
              <a:t>&gt;</a:t>
            </a:r>
          </a:p>
        </p:txBody>
      </p:sp>
      <p:sp>
        <p:nvSpPr>
          <p:cNvPr id="37" name="Retângulo Arredondado 36">
            <a:extLst>
              <a:ext uri="{FF2B5EF4-FFF2-40B4-BE49-F238E27FC236}">
                <a16:creationId xmlns:a16="http://schemas.microsoft.com/office/drawing/2014/main" id="{6A3778B4-2C72-934F-110E-6D8C6DF1F123}"/>
              </a:ext>
            </a:extLst>
          </p:cNvPr>
          <p:cNvSpPr/>
          <p:nvPr/>
        </p:nvSpPr>
        <p:spPr>
          <a:xfrm>
            <a:off x="13571003" y="2350072"/>
            <a:ext cx="1326655" cy="29771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30" dirty="0"/>
              <a:t>Sub Categoria</a:t>
            </a:r>
          </a:p>
        </p:txBody>
      </p:sp>
      <p:sp>
        <p:nvSpPr>
          <p:cNvPr id="39" name="Retângulo Arredondado 38">
            <a:extLst>
              <a:ext uri="{FF2B5EF4-FFF2-40B4-BE49-F238E27FC236}">
                <a16:creationId xmlns:a16="http://schemas.microsoft.com/office/drawing/2014/main" id="{CDD5709B-C684-3AC5-7119-06DC8277D150}"/>
              </a:ext>
            </a:extLst>
          </p:cNvPr>
          <p:cNvSpPr/>
          <p:nvPr/>
        </p:nvSpPr>
        <p:spPr>
          <a:xfrm>
            <a:off x="1372468" y="2332015"/>
            <a:ext cx="1187452" cy="3229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530" dirty="0"/>
              <a:t>01/2024</a:t>
            </a:r>
          </a:p>
        </p:txBody>
      </p:sp>
      <p:sp>
        <p:nvSpPr>
          <p:cNvPr id="40" name="Retângulo Arredondado 39">
            <a:extLst>
              <a:ext uri="{FF2B5EF4-FFF2-40B4-BE49-F238E27FC236}">
                <a16:creationId xmlns:a16="http://schemas.microsoft.com/office/drawing/2014/main" id="{A25668BB-3A7E-B9C0-779B-227EF66D465F}"/>
              </a:ext>
            </a:extLst>
          </p:cNvPr>
          <p:cNvSpPr/>
          <p:nvPr/>
        </p:nvSpPr>
        <p:spPr>
          <a:xfrm>
            <a:off x="328308" y="2329821"/>
            <a:ext cx="1326655" cy="33034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30" dirty="0"/>
              <a:t>PCA</a:t>
            </a:r>
          </a:p>
        </p:txBody>
      </p:sp>
      <p:sp>
        <p:nvSpPr>
          <p:cNvPr id="44" name="Mais 43">
            <a:extLst>
              <a:ext uri="{FF2B5EF4-FFF2-40B4-BE49-F238E27FC236}">
                <a16:creationId xmlns:a16="http://schemas.microsoft.com/office/drawing/2014/main" id="{F86FCA47-C652-E6B1-39E7-6752BEC78240}"/>
              </a:ext>
            </a:extLst>
          </p:cNvPr>
          <p:cNvSpPr/>
          <p:nvPr/>
        </p:nvSpPr>
        <p:spPr>
          <a:xfrm>
            <a:off x="2616320" y="2365338"/>
            <a:ext cx="287180" cy="3267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9" name="Retângulo Arredondado 48">
            <a:extLst>
              <a:ext uri="{FF2B5EF4-FFF2-40B4-BE49-F238E27FC236}">
                <a16:creationId xmlns:a16="http://schemas.microsoft.com/office/drawing/2014/main" id="{5EFD8974-C3CA-B4F0-B4FF-2141CE4CA78A}"/>
              </a:ext>
            </a:extLst>
          </p:cNvPr>
          <p:cNvSpPr/>
          <p:nvPr/>
        </p:nvSpPr>
        <p:spPr>
          <a:xfrm>
            <a:off x="4155196" y="2821561"/>
            <a:ext cx="6665009" cy="3378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 sz="1530" dirty="0"/>
          </a:p>
        </p:txBody>
      </p:sp>
      <p:sp>
        <p:nvSpPr>
          <p:cNvPr id="50" name="Retângulo Arredondado 49">
            <a:extLst>
              <a:ext uri="{FF2B5EF4-FFF2-40B4-BE49-F238E27FC236}">
                <a16:creationId xmlns:a16="http://schemas.microsoft.com/office/drawing/2014/main" id="{0E8ECD54-F374-51BC-FD06-CDA1258C765F}"/>
              </a:ext>
            </a:extLst>
          </p:cNvPr>
          <p:cNvSpPr/>
          <p:nvPr/>
        </p:nvSpPr>
        <p:spPr>
          <a:xfrm>
            <a:off x="3016627" y="2821560"/>
            <a:ext cx="1326655" cy="33034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30" dirty="0"/>
              <a:t>Busca</a:t>
            </a:r>
          </a:p>
        </p:txBody>
      </p:sp>
      <p:graphicFrame>
        <p:nvGraphicFramePr>
          <p:cNvPr id="52" name="Tabela 52">
            <a:extLst>
              <a:ext uri="{FF2B5EF4-FFF2-40B4-BE49-F238E27FC236}">
                <a16:creationId xmlns:a16="http://schemas.microsoft.com/office/drawing/2014/main" id="{8B77AAA0-8848-724E-1BC7-2FCF53D3938B}"/>
              </a:ext>
            </a:extLst>
          </p:cNvPr>
          <p:cNvGraphicFramePr>
            <a:graphicFrameLocks noGrp="1"/>
          </p:cNvGraphicFramePr>
          <p:nvPr/>
        </p:nvGraphicFramePr>
        <p:xfrm>
          <a:off x="298657" y="3489956"/>
          <a:ext cx="17964961" cy="3974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132">
                  <a:extLst>
                    <a:ext uri="{9D8B030D-6E8A-4147-A177-3AD203B41FA5}">
                      <a16:colId xmlns:a16="http://schemas.microsoft.com/office/drawing/2014/main" val="1505019079"/>
                    </a:ext>
                  </a:extLst>
                </a:gridCol>
                <a:gridCol w="1315453">
                  <a:extLst>
                    <a:ext uri="{9D8B030D-6E8A-4147-A177-3AD203B41FA5}">
                      <a16:colId xmlns:a16="http://schemas.microsoft.com/office/drawing/2014/main" val="3649282550"/>
                    </a:ext>
                  </a:extLst>
                </a:gridCol>
                <a:gridCol w="907848">
                  <a:extLst>
                    <a:ext uri="{9D8B030D-6E8A-4147-A177-3AD203B41FA5}">
                      <a16:colId xmlns:a16="http://schemas.microsoft.com/office/drawing/2014/main" val="3985667288"/>
                    </a:ext>
                  </a:extLst>
                </a:gridCol>
                <a:gridCol w="648237">
                  <a:extLst>
                    <a:ext uri="{9D8B030D-6E8A-4147-A177-3AD203B41FA5}">
                      <a16:colId xmlns:a16="http://schemas.microsoft.com/office/drawing/2014/main" val="2445775554"/>
                    </a:ext>
                  </a:extLst>
                </a:gridCol>
                <a:gridCol w="930441">
                  <a:extLst>
                    <a:ext uri="{9D8B030D-6E8A-4147-A177-3AD203B41FA5}">
                      <a16:colId xmlns:a16="http://schemas.microsoft.com/office/drawing/2014/main" val="519846054"/>
                    </a:ext>
                  </a:extLst>
                </a:gridCol>
                <a:gridCol w="1042737">
                  <a:extLst>
                    <a:ext uri="{9D8B030D-6E8A-4147-A177-3AD203B41FA5}">
                      <a16:colId xmlns:a16="http://schemas.microsoft.com/office/drawing/2014/main" val="3902267621"/>
                    </a:ext>
                  </a:extLst>
                </a:gridCol>
                <a:gridCol w="2759242">
                  <a:extLst>
                    <a:ext uri="{9D8B030D-6E8A-4147-A177-3AD203B41FA5}">
                      <a16:colId xmlns:a16="http://schemas.microsoft.com/office/drawing/2014/main" val="1210032764"/>
                    </a:ext>
                  </a:extLst>
                </a:gridCol>
                <a:gridCol w="898358">
                  <a:extLst>
                    <a:ext uri="{9D8B030D-6E8A-4147-A177-3AD203B41FA5}">
                      <a16:colId xmlns:a16="http://schemas.microsoft.com/office/drawing/2014/main" val="2091610150"/>
                    </a:ext>
                  </a:extLst>
                </a:gridCol>
                <a:gridCol w="1010653">
                  <a:extLst>
                    <a:ext uri="{9D8B030D-6E8A-4147-A177-3AD203B41FA5}">
                      <a16:colId xmlns:a16="http://schemas.microsoft.com/office/drawing/2014/main" val="3210002807"/>
                    </a:ext>
                  </a:extLst>
                </a:gridCol>
                <a:gridCol w="818147">
                  <a:extLst>
                    <a:ext uri="{9D8B030D-6E8A-4147-A177-3AD203B41FA5}">
                      <a16:colId xmlns:a16="http://schemas.microsoft.com/office/drawing/2014/main" val="3426658596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376922817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374492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81938399"/>
                    </a:ext>
                  </a:extLst>
                </a:gridCol>
                <a:gridCol w="1052763">
                  <a:extLst>
                    <a:ext uri="{9D8B030D-6E8A-4147-A177-3AD203B41FA5}">
                      <a16:colId xmlns:a16="http://schemas.microsoft.com/office/drawing/2014/main" val="1391265835"/>
                    </a:ext>
                  </a:extLst>
                </a:gridCol>
                <a:gridCol w="1016668">
                  <a:extLst>
                    <a:ext uri="{9D8B030D-6E8A-4147-A177-3AD203B41FA5}">
                      <a16:colId xmlns:a16="http://schemas.microsoft.com/office/drawing/2014/main" val="2993984748"/>
                    </a:ext>
                  </a:extLst>
                </a:gridCol>
                <a:gridCol w="1435450">
                  <a:extLst>
                    <a:ext uri="{9D8B030D-6E8A-4147-A177-3AD203B41FA5}">
                      <a16:colId xmlns:a16="http://schemas.microsoft.com/office/drawing/2014/main" val="2756226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600" dirty="0"/>
                        <a:t>Categoria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Subcategoria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300" dirty="0"/>
                        <a:t>Prioridade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Qnt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Unidade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Descrição do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Unidade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Regional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Índice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Conclusão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 err="1"/>
                        <a:t>Req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CPA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Orçado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099486"/>
                  </a:ext>
                </a:extLst>
              </a:tr>
              <a:tr h="342236">
                <a:tc>
                  <a:txBody>
                    <a:bodyPr/>
                    <a:lstStyle/>
                    <a:p>
                      <a:r>
                        <a:rPr lang="pt-BR" sz="1400" dirty="0"/>
                        <a:t>Informática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Notebook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Urgente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1800,00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22000,00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Notebook Padrão Paula Souza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10/08/2025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Atender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11000,00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149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/>
                        <a:t>Informática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Notebook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2200,00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64000,00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Notebook Padrão Paula Souza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10/08/2024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Atender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64000,00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134239"/>
                  </a:ext>
                </a:extLst>
              </a:tr>
              <a:tr h="265146">
                <a:tc gridSpan="4"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rgbClr val="0070C0"/>
                          </a:solidFill>
                        </a:rPr>
                        <a:t>                  Informática – Notebook                           46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rgbClr val="0070C0"/>
                          </a:solidFill>
                        </a:rPr>
                        <a:t>86000,00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rgbClr val="0070C0"/>
                          </a:solidFill>
                        </a:rPr>
                        <a:t>86000,00</a:t>
                      </a:r>
                    </a:p>
                    <a:p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rgbClr val="0070C0"/>
                          </a:solidFill>
                        </a:rPr>
                        <a:t>Notebook Padrão Paula Souza 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rgbClr val="0070C0"/>
                          </a:solidFill>
                        </a:rPr>
                        <a:t>170.000,00</a:t>
                      </a:r>
                    </a:p>
                    <a:p>
                      <a:endParaRPr lang="pt-BR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rgbClr val="C00000"/>
                          </a:solidFill>
                        </a:rPr>
                        <a:t>150.000,00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81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/>
                        <a:t>Informática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Roteador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Media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400,00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1500,00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Roteador Sem fio 5G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10/05/2023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Não atender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878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/>
                        <a:t>Informática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Roteador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1200,00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64000,00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Roteador Sem fio 2.4G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67%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10/08/2024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Readequar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64000,00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b="1" dirty="0">
                        <a:solidFill>
                          <a:srgbClr val="FF1D1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918555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rgbClr val="0070C0"/>
                          </a:solidFill>
                        </a:rPr>
                        <a:t>Informática - Roteadores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rgbClr val="0070C0"/>
                          </a:solidFill>
                        </a:rPr>
                        <a:t>38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rgbClr val="0070C0"/>
                          </a:solidFill>
                        </a:rPr>
                        <a:t>64.000,00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rgbClr val="C00000"/>
                          </a:solidFill>
                        </a:rPr>
                        <a:t>50.000,00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83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400" dirty="0"/>
                        <a:t>Informática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Computador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400,00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1500,00</a:t>
                      </a:r>
                    </a:p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Computador Padrão CPS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88%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10/06/2025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Atender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1500,00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159142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accent5"/>
                          </a:solidFill>
                        </a:rPr>
                        <a:t>1.500,00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accent6"/>
                          </a:solidFill>
                        </a:rPr>
                        <a:t>3.000,00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672874"/>
                  </a:ext>
                </a:extLst>
              </a:tr>
              <a:tr h="370840">
                <a:tc gridSpan="11"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i="1" dirty="0">
                          <a:solidFill>
                            <a:schemeClr val="bg1"/>
                          </a:solidFill>
                        </a:rPr>
                        <a:t>35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b="1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i="1" dirty="0">
                          <a:solidFill>
                            <a:srgbClr val="C00000"/>
                          </a:solidFill>
                        </a:rPr>
                        <a:t>235.500,00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i="1" dirty="0">
                          <a:solidFill>
                            <a:schemeClr val="bg1"/>
                          </a:solidFill>
                        </a:rPr>
                        <a:t>203.000,00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07634"/>
                  </a:ext>
                </a:extLst>
              </a:tr>
            </a:tbl>
          </a:graphicData>
        </a:graphic>
      </p:graphicFrame>
      <p:sp>
        <p:nvSpPr>
          <p:cNvPr id="57" name="Retângulo 56">
            <a:extLst>
              <a:ext uri="{FF2B5EF4-FFF2-40B4-BE49-F238E27FC236}">
                <a16:creationId xmlns:a16="http://schemas.microsoft.com/office/drawing/2014/main" id="{A11285CD-FE27-BF5C-B5E9-2628BF95D3E7}"/>
              </a:ext>
            </a:extLst>
          </p:cNvPr>
          <p:cNvSpPr/>
          <p:nvPr/>
        </p:nvSpPr>
        <p:spPr>
          <a:xfrm>
            <a:off x="10859731" y="2723442"/>
            <a:ext cx="2538825" cy="5906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Possibilidade de Mostrar Apenas o Total dos subitens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FC6E3894-E429-AEC9-0731-FA0707B2FC34}"/>
              </a:ext>
            </a:extLst>
          </p:cNvPr>
          <p:cNvSpPr/>
          <p:nvPr/>
        </p:nvSpPr>
        <p:spPr>
          <a:xfrm>
            <a:off x="194506" y="8179305"/>
            <a:ext cx="3366841" cy="5906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Permitir alterar o valor  unitário, base dos outros cálculos</a:t>
            </a:r>
          </a:p>
        </p:txBody>
      </p: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95B60F99-EED4-47A8-DA60-E80E3D13AB4A}"/>
              </a:ext>
            </a:extLst>
          </p:cNvPr>
          <p:cNvCxnSpPr>
            <a:cxnSpLocks/>
            <a:stCxn id="59" idx="0"/>
          </p:cNvCxnSpPr>
          <p:nvPr/>
        </p:nvCxnSpPr>
        <p:spPr>
          <a:xfrm flipV="1">
            <a:off x="1877927" y="4652211"/>
            <a:ext cx="3191378" cy="352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ângulo Arredondado 62">
            <a:extLst>
              <a:ext uri="{FF2B5EF4-FFF2-40B4-BE49-F238E27FC236}">
                <a16:creationId xmlns:a16="http://schemas.microsoft.com/office/drawing/2014/main" id="{A867022B-A487-506D-7D20-35D137204301}"/>
              </a:ext>
            </a:extLst>
          </p:cNvPr>
          <p:cNvSpPr/>
          <p:nvPr/>
        </p:nvSpPr>
        <p:spPr>
          <a:xfrm>
            <a:off x="1466877" y="2814828"/>
            <a:ext cx="1451065" cy="4000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pt-BR" sz="1530" dirty="0"/>
              <a:t>Permanente </a:t>
            </a:r>
          </a:p>
          <a:p>
            <a:pPr algn="r"/>
            <a:r>
              <a:rPr lang="pt-BR" sz="1530" dirty="0"/>
              <a:t>Consumo&gt;</a:t>
            </a:r>
          </a:p>
        </p:txBody>
      </p:sp>
      <p:sp>
        <p:nvSpPr>
          <p:cNvPr id="64" name="Retângulo Arredondado 63">
            <a:extLst>
              <a:ext uri="{FF2B5EF4-FFF2-40B4-BE49-F238E27FC236}">
                <a16:creationId xmlns:a16="http://schemas.microsoft.com/office/drawing/2014/main" id="{478B8D6E-8E97-F6F3-A792-F7473174F30C}"/>
              </a:ext>
            </a:extLst>
          </p:cNvPr>
          <p:cNvSpPr/>
          <p:nvPr/>
        </p:nvSpPr>
        <p:spPr>
          <a:xfrm>
            <a:off x="328308" y="2814828"/>
            <a:ext cx="1326655" cy="40009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30" dirty="0"/>
              <a:t>Finalidade da Compra </a:t>
            </a:r>
          </a:p>
        </p:txBody>
      </p:sp>
      <p:sp>
        <p:nvSpPr>
          <p:cNvPr id="65" name="Retângulo Arredondado 39">
            <a:hlinkClick r:id="" action="ppaction://noaction"/>
            <a:extLst>
              <a:ext uri="{FF2B5EF4-FFF2-40B4-BE49-F238E27FC236}">
                <a16:creationId xmlns:a16="http://schemas.microsoft.com/office/drawing/2014/main" id="{8AA45A4F-7EC5-5637-F23F-441E2BDA7E9F}"/>
              </a:ext>
            </a:extLst>
          </p:cNvPr>
          <p:cNvSpPr/>
          <p:nvPr/>
        </p:nvSpPr>
        <p:spPr>
          <a:xfrm>
            <a:off x="17028386" y="3897376"/>
            <a:ext cx="1032395" cy="264923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Comentários</a:t>
            </a:r>
          </a:p>
        </p:txBody>
      </p:sp>
      <p:sp>
        <p:nvSpPr>
          <p:cNvPr id="67" name="Retângulo Arredondado 39">
            <a:hlinkClick r:id="" action="ppaction://noaction"/>
            <a:extLst>
              <a:ext uri="{FF2B5EF4-FFF2-40B4-BE49-F238E27FC236}">
                <a16:creationId xmlns:a16="http://schemas.microsoft.com/office/drawing/2014/main" id="{C0679780-90AB-8429-AA6C-91A7EF8FA824}"/>
              </a:ext>
            </a:extLst>
          </p:cNvPr>
          <p:cNvSpPr/>
          <p:nvPr/>
        </p:nvSpPr>
        <p:spPr>
          <a:xfrm>
            <a:off x="17028386" y="4254832"/>
            <a:ext cx="1032395" cy="26492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highlight>
                  <a:srgbClr val="C0C0C0"/>
                </a:highlight>
              </a:rPr>
              <a:t>Comentários</a:t>
            </a:r>
          </a:p>
        </p:txBody>
      </p:sp>
      <p:sp>
        <p:nvSpPr>
          <p:cNvPr id="68" name="Retângulo Arredondado 39">
            <a:hlinkClick r:id="" action="ppaction://noaction"/>
            <a:extLst>
              <a:ext uri="{FF2B5EF4-FFF2-40B4-BE49-F238E27FC236}">
                <a16:creationId xmlns:a16="http://schemas.microsoft.com/office/drawing/2014/main" id="{51F8715B-3859-A2BF-DC19-9E2F7E3B0D0E}"/>
              </a:ext>
            </a:extLst>
          </p:cNvPr>
          <p:cNvSpPr/>
          <p:nvPr/>
        </p:nvSpPr>
        <p:spPr>
          <a:xfrm>
            <a:off x="17028386" y="5159336"/>
            <a:ext cx="1032395" cy="264923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Comentários</a:t>
            </a:r>
          </a:p>
        </p:txBody>
      </p:sp>
      <p:sp>
        <p:nvSpPr>
          <p:cNvPr id="69" name="Retângulo Arredondado 39">
            <a:hlinkClick r:id="" action="ppaction://noaction"/>
            <a:extLst>
              <a:ext uri="{FF2B5EF4-FFF2-40B4-BE49-F238E27FC236}">
                <a16:creationId xmlns:a16="http://schemas.microsoft.com/office/drawing/2014/main" id="{55975407-7B1B-0E3D-590E-99064FC504FD}"/>
              </a:ext>
            </a:extLst>
          </p:cNvPr>
          <p:cNvSpPr/>
          <p:nvPr/>
        </p:nvSpPr>
        <p:spPr>
          <a:xfrm>
            <a:off x="17028386" y="5516792"/>
            <a:ext cx="1032395" cy="26492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highlight>
                  <a:srgbClr val="C0C0C0"/>
                </a:highlight>
              </a:rPr>
              <a:t>Comentários</a:t>
            </a:r>
          </a:p>
        </p:txBody>
      </p:sp>
      <p:sp>
        <p:nvSpPr>
          <p:cNvPr id="70" name="Retângulo Arredondado 39">
            <a:hlinkClick r:id="" action="ppaction://noaction"/>
            <a:extLst>
              <a:ext uri="{FF2B5EF4-FFF2-40B4-BE49-F238E27FC236}">
                <a16:creationId xmlns:a16="http://schemas.microsoft.com/office/drawing/2014/main" id="{3C9C73AC-0929-E0CD-D79C-58DB05FB4D74}"/>
              </a:ext>
            </a:extLst>
          </p:cNvPr>
          <p:cNvSpPr/>
          <p:nvPr/>
        </p:nvSpPr>
        <p:spPr>
          <a:xfrm>
            <a:off x="17028385" y="6792221"/>
            <a:ext cx="1032395" cy="26492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highlight>
                  <a:srgbClr val="C0C0C0"/>
                </a:highlight>
              </a:rPr>
              <a:t>Comentários</a:t>
            </a:r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89BB960D-7A44-2658-A6BD-406AABC7DBF1}"/>
              </a:ext>
            </a:extLst>
          </p:cNvPr>
          <p:cNvSpPr/>
          <p:nvPr/>
        </p:nvSpPr>
        <p:spPr>
          <a:xfrm>
            <a:off x="14330361" y="8179304"/>
            <a:ext cx="3366841" cy="5906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Vermelho esperando resposta</a:t>
            </a:r>
          </a:p>
        </p:txBody>
      </p: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BF664178-86CE-9563-17C0-B8B99889D07F}"/>
              </a:ext>
            </a:extLst>
          </p:cNvPr>
          <p:cNvCxnSpPr>
            <a:stCxn id="72" idx="0"/>
            <a:endCxn id="68" idx="1"/>
          </p:cNvCxnSpPr>
          <p:nvPr/>
        </p:nvCxnSpPr>
        <p:spPr>
          <a:xfrm flipV="1">
            <a:off x="16013782" y="5291798"/>
            <a:ext cx="1014604" cy="288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ângulo Arredondado 39">
            <a:hlinkClick r:id="" action="ppaction://noaction"/>
            <a:extLst>
              <a:ext uri="{FF2B5EF4-FFF2-40B4-BE49-F238E27FC236}">
                <a16:creationId xmlns:a16="http://schemas.microsoft.com/office/drawing/2014/main" id="{9D1FD05A-4D85-6053-8855-A99990280E11}"/>
              </a:ext>
            </a:extLst>
          </p:cNvPr>
          <p:cNvSpPr/>
          <p:nvPr/>
        </p:nvSpPr>
        <p:spPr>
          <a:xfrm>
            <a:off x="16197367" y="2790321"/>
            <a:ext cx="1967565" cy="371696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30" dirty="0"/>
              <a:t>Finalizar Processo</a:t>
            </a:r>
          </a:p>
        </p:txBody>
      </p:sp>
      <p:sp>
        <p:nvSpPr>
          <p:cNvPr id="78" name="Retângulo Arredondado 39">
            <a:hlinkClick r:id="" action="ppaction://noaction"/>
            <a:extLst>
              <a:ext uri="{FF2B5EF4-FFF2-40B4-BE49-F238E27FC236}">
                <a16:creationId xmlns:a16="http://schemas.microsoft.com/office/drawing/2014/main" id="{D9B70AFE-D550-40C4-B62F-9ACD58BD3D37}"/>
              </a:ext>
            </a:extLst>
          </p:cNvPr>
          <p:cNvSpPr/>
          <p:nvPr/>
        </p:nvSpPr>
        <p:spPr>
          <a:xfrm>
            <a:off x="14049875" y="2833231"/>
            <a:ext cx="1967565" cy="371696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30" dirty="0"/>
              <a:t>Exportar Excel</a:t>
            </a:r>
          </a:p>
        </p:txBody>
      </p:sp>
      <p:sp>
        <p:nvSpPr>
          <p:cNvPr id="3" name="Retângulo Arredondado 2">
            <a:extLst>
              <a:ext uri="{FF2B5EF4-FFF2-40B4-BE49-F238E27FC236}">
                <a16:creationId xmlns:a16="http://schemas.microsoft.com/office/drawing/2014/main" id="{8372FC2A-0BC0-BB67-09EA-78A5FA25B348}"/>
              </a:ext>
            </a:extLst>
          </p:cNvPr>
          <p:cNvSpPr/>
          <p:nvPr/>
        </p:nvSpPr>
        <p:spPr>
          <a:xfrm>
            <a:off x="1971955" y="2458845"/>
            <a:ext cx="14135855" cy="5250367"/>
          </a:xfrm>
          <a:prstGeom prst="roundRect">
            <a:avLst>
              <a:gd name="adj" fmla="val 2789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Arredondado 3">
            <a:extLst>
              <a:ext uri="{FF2B5EF4-FFF2-40B4-BE49-F238E27FC236}">
                <a16:creationId xmlns:a16="http://schemas.microsoft.com/office/drawing/2014/main" id="{862D9D3A-582C-BA08-93F9-AAB3E7D07DFC}"/>
              </a:ext>
            </a:extLst>
          </p:cNvPr>
          <p:cNvSpPr/>
          <p:nvPr/>
        </p:nvSpPr>
        <p:spPr>
          <a:xfrm>
            <a:off x="1805741" y="2338279"/>
            <a:ext cx="14135855" cy="5250367"/>
          </a:xfrm>
          <a:prstGeom prst="roundRect">
            <a:avLst>
              <a:gd name="adj" fmla="val 278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5FCCEB50-BB2F-FE54-C0BF-98F46AAA2D3B}"/>
              </a:ext>
            </a:extLst>
          </p:cNvPr>
          <p:cNvCxnSpPr>
            <a:cxnSpLocks/>
          </p:cNvCxnSpPr>
          <p:nvPr/>
        </p:nvCxnSpPr>
        <p:spPr>
          <a:xfrm>
            <a:off x="10460068" y="6570017"/>
            <a:ext cx="2963366" cy="351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3255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A5E3C7B6F9D9341810E5F685C0E5FF4" ma:contentTypeVersion="11" ma:contentTypeDescription="Crie um novo documento." ma:contentTypeScope="" ma:versionID="b10dddcf70821076b309062587adbf5c">
  <xsd:schema xmlns:xsd="http://www.w3.org/2001/XMLSchema" xmlns:xs="http://www.w3.org/2001/XMLSchema" xmlns:p="http://schemas.microsoft.com/office/2006/metadata/properties" xmlns:ns2="9ce42494-17c1-460a-b850-cc3b0583cc5e" xmlns:ns3="4dc3666f-4d15-46bd-8994-4ffefd025464" targetNamespace="http://schemas.microsoft.com/office/2006/metadata/properties" ma:root="true" ma:fieldsID="d6b61ed1a18c17c3663620542b1b9428" ns2:_="" ns3:_="">
    <xsd:import namespace="9ce42494-17c1-460a-b850-cc3b0583cc5e"/>
    <xsd:import namespace="4dc3666f-4d15-46bd-8994-4ffefd0254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e42494-17c1-460a-b850-cc3b0583cc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699e888a-e30d-4c0e-bef0-0db25144e5f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c3666f-4d15-46bd-8994-4ffefd02546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df4f5a1b-4b0a-4a66-bb0c-d8d30eaee2d6}" ma:internalName="TaxCatchAll" ma:showField="CatchAllData" ma:web="4dc3666f-4d15-46bd-8994-4ffefd02546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84FD50-3A7D-46E8-BF24-0A8B4725C3D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7237F6B-4976-45E4-AB67-155F574BB5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e42494-17c1-460a-b850-cc3b0583cc5e"/>
    <ds:schemaRef ds:uri="4dc3666f-4d15-46bd-8994-4ffefd0254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68334</TotalTime>
  <Words>3054</Words>
  <Application>Microsoft Office PowerPoint</Application>
  <PresentationFormat>Personalizar</PresentationFormat>
  <Paragraphs>1437</Paragraphs>
  <Slides>14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Arhur</dc:creator>
  <cp:lastModifiedBy>Mateus Rezende</cp:lastModifiedBy>
  <cp:revision>438</cp:revision>
  <dcterms:created xsi:type="dcterms:W3CDTF">2020-09-08T20:47:14Z</dcterms:created>
  <dcterms:modified xsi:type="dcterms:W3CDTF">2024-06-11T22:15:52Z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f380b4d-8a71-4241-982c-3816ad3ce8fc_Enabled">
    <vt:lpwstr>true</vt:lpwstr>
  </property>
  <property fmtid="{D5CDD505-2E9C-101B-9397-08002B2CF9AE}" pid="3" name="MSIP_Label_ff380b4d-8a71-4241-982c-3816ad3ce8fc_SetDate">
    <vt:lpwstr>2024-04-13T19:15:31Z</vt:lpwstr>
  </property>
  <property fmtid="{D5CDD505-2E9C-101B-9397-08002B2CF9AE}" pid="4" name="MSIP_Label_ff380b4d-8a71-4241-982c-3816ad3ce8fc_Method">
    <vt:lpwstr>Standard</vt:lpwstr>
  </property>
  <property fmtid="{D5CDD505-2E9C-101B-9397-08002B2CF9AE}" pid="5" name="MSIP_Label_ff380b4d-8a71-4241-982c-3816ad3ce8fc_Name">
    <vt:lpwstr>defa4170-0d19-0005-0004-bc88714345d2</vt:lpwstr>
  </property>
  <property fmtid="{D5CDD505-2E9C-101B-9397-08002B2CF9AE}" pid="6" name="MSIP_Label_ff380b4d-8a71-4241-982c-3816ad3ce8fc_SiteId">
    <vt:lpwstr>eabe64c5-68f5-4a76-8301-9577a679e449</vt:lpwstr>
  </property>
  <property fmtid="{D5CDD505-2E9C-101B-9397-08002B2CF9AE}" pid="7" name="MSIP_Label_ff380b4d-8a71-4241-982c-3816ad3ce8fc_ActionId">
    <vt:lpwstr>f1fb8503-2676-45fb-8166-24a015453946</vt:lpwstr>
  </property>
  <property fmtid="{D5CDD505-2E9C-101B-9397-08002B2CF9AE}" pid="8" name="MSIP_Label_ff380b4d-8a71-4241-982c-3816ad3ce8fc_ContentBits">
    <vt:lpwstr>0</vt:lpwstr>
  </property>
</Properties>
</file>