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2" roundtripDataSignature="AMtx7mjn5IEGzsFMFwwyOE+Pgvd1qpRG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dd5664ab61_0_46: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dd5664ab61_0_4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cfd8f90cf_0_22: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dcfd8f90cf_0_2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cfd8f90cf_0_34: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dcfd8f90cf_0_3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cfd8f90cf_0_51: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dcfd8f90cf_0_5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d5664ab61_0_5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dd5664ab61_0_57: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d5664ab61_0_64: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dd5664ab61_0_6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d5664ab61_0_71: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dd5664ab61_0_7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d5664ab61_0_78: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1dd5664ab61_0_78: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d5664ab61_0_85: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dd5664ab61_0_8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d5664ab61_0_93: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1dd5664ab61_0_93: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d01bcbe4_0_568: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1dcd01bcbe4_0_568: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d5664ab61_0_102: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dd5664ab61_0_10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d5664ab61_0_111: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dd5664ab61_0_11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d5664ab61_0_11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dd5664ab61_0_11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d97eec330_0_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dd97eec330_0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dd97eec330_0_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1dd97eec330_0_7: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d97eec330_0_14: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dd97eec330_0_1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dd97eec330_0_23: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1dd97eec330_0_23: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dd97eec330_0_3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dd97eec330_0_3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d97eec330_0_3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dd97eec330_0_37: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dd97eec330_0_4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dd97eec330_0_4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cfd8f90cf_0_1: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1dcfd8f90cf_0_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dd97eec330_0_56: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dd97eec330_0_5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dd97eec330_0_63: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dd97eec330_0_63: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dd97eec330_0_7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dd97eec330_0_7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cd01bcbe4_0_276: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1dcd01bcbe4_0_27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dcfd8f90cf_0_136: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dcfd8f90cf_0_13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7: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7: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d5664ab61_0_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1dd5664ab61_0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d5664ab61_0_1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dd5664ab61_0_17: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d5664ab61_0_7: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1dd5664ab61_0_7: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cfd8f90cf_0_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dcfd8f90cf_0_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d5664ab61_0_30: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dd5664ab61_0_3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d5664ab61_0_39:notes"/>
          <p:cNvSpPr txBox="1"/>
          <p:nvPr>
            <p:ph idx="1" type="body"/>
          </p:nvPr>
        </p:nvSpPr>
        <p:spPr>
          <a:xfrm>
            <a:off x="914400" y="2474913"/>
            <a:ext cx="7315200" cy="20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dd5664ab61_0_3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2" name="Shape 12"/>
        <p:cNvGrpSpPr/>
        <p:nvPr/>
      </p:nvGrpSpPr>
      <p:grpSpPr>
        <a:xfrm>
          <a:off x="0" y="0"/>
          <a:ext cx="0" cy="0"/>
          <a:chOff x="0" y="0"/>
          <a:chExt cx="0" cy="0"/>
        </a:xfrm>
      </p:grpSpPr>
      <p:sp>
        <p:nvSpPr>
          <p:cNvPr id="13" name="Google Shape;13;p9"/>
          <p:cNvSpPr txBox="1"/>
          <p:nvPr>
            <p:ph type="ctrTitle"/>
          </p:nvPr>
        </p:nvSpPr>
        <p:spPr>
          <a:xfrm>
            <a:off x="685800" y="1597821"/>
            <a:ext cx="7772400" cy="11025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lvl="1"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lvl="2"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lvl="3"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lvl="4"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lvl="5"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lvl="6"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lvl="7"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lvl="8" marR="0" rtl="0" algn="ct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p:txBody>
      </p:sp>
      <p:sp>
        <p:nvSpPr>
          <p:cNvPr id="15" name="Google Shape;15;p9"/>
          <p:cNvSpPr txBox="1"/>
          <p:nvPr>
            <p:ph idx="10" type="dt"/>
          </p:nvPr>
        </p:nvSpPr>
        <p:spPr>
          <a:xfrm>
            <a:off x="457200" y="4767264"/>
            <a:ext cx="21336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1" type="ftr"/>
          </p:nvPr>
        </p:nvSpPr>
        <p:spPr>
          <a:xfrm>
            <a:off x="3124200" y="4767264"/>
            <a:ext cx="28956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9"/>
          <p:cNvSpPr txBox="1"/>
          <p:nvPr>
            <p:ph idx="12" type="sldNum"/>
          </p:nvPr>
        </p:nvSpPr>
        <p:spPr>
          <a:xfrm>
            <a:off x="6553200" y="4767264"/>
            <a:ext cx="2133600" cy="273844"/>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 Black">
  <p:cSld name="Logo + Black">
    <p:bg>
      <p:bgPr>
        <a:solidFill>
          <a:schemeClr val="dk1"/>
        </a:solidFill>
      </p:bgPr>
    </p:bg>
    <p:spTree>
      <p:nvGrpSpPr>
        <p:cNvPr id="18"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
          <p:cNvSpPr txBox="1"/>
          <p:nvPr>
            <p:ph type="title"/>
          </p:nvPr>
        </p:nvSpPr>
        <p:spPr>
          <a:xfrm>
            <a:off x="1597025" y="42081"/>
            <a:ext cx="5949950" cy="13652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0"/>
          <p:cNvSpPr txBox="1"/>
          <p:nvPr>
            <p:ph idx="1" type="body"/>
          </p:nvPr>
        </p:nvSpPr>
        <p:spPr>
          <a:xfrm>
            <a:off x="956888" y="1375506"/>
            <a:ext cx="7230222" cy="2768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0"/>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0"/>
          <p:cNvSpPr txBox="1"/>
          <p:nvPr>
            <p:ph idx="10" type="dt"/>
          </p:nvPr>
        </p:nvSpPr>
        <p:spPr>
          <a:xfrm>
            <a:off x="457200" y="4783455"/>
            <a:ext cx="2103120"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12"/>
          <p:cNvSpPr/>
          <p:nvPr/>
        </p:nvSpPr>
        <p:spPr>
          <a:xfrm>
            <a:off x="1664207" y="460248"/>
            <a:ext cx="5580888" cy="438912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2"/>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9" name="Google Shape;29;p1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12"/>
          <p:cNvSpPr txBox="1"/>
          <p:nvPr>
            <p:ph idx="10" type="dt"/>
          </p:nvPr>
        </p:nvSpPr>
        <p:spPr>
          <a:xfrm>
            <a:off x="457200" y="4783455"/>
            <a:ext cx="2103120"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3"/>
          <p:cNvSpPr/>
          <p:nvPr/>
        </p:nvSpPr>
        <p:spPr>
          <a:xfrm>
            <a:off x="0" y="0"/>
            <a:ext cx="9144000" cy="5143500"/>
          </a:xfrm>
          <a:custGeom>
            <a:rect b="b" l="l" r="r" t="t"/>
            <a:pathLst>
              <a:path extrusionOk="0" h="5143500" w="9144000">
                <a:moveTo>
                  <a:pt x="0" y="0"/>
                </a:moveTo>
                <a:lnTo>
                  <a:pt x="9143999" y="0"/>
                </a:lnTo>
                <a:lnTo>
                  <a:pt x="9143999" y="5143499"/>
                </a:lnTo>
                <a:lnTo>
                  <a:pt x="0" y="51434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3"/>
          <p:cNvSpPr txBox="1"/>
          <p:nvPr>
            <p:ph type="title"/>
          </p:nvPr>
        </p:nvSpPr>
        <p:spPr>
          <a:xfrm>
            <a:off x="1597025" y="42081"/>
            <a:ext cx="5949950" cy="13652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13"/>
          <p:cNvSpPr txBox="1"/>
          <p:nvPr>
            <p:ph idx="1" type="body"/>
          </p:nvPr>
        </p:nvSpPr>
        <p:spPr>
          <a:xfrm>
            <a:off x="493475" y="1350312"/>
            <a:ext cx="3801745" cy="291147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36" name="Google Shape;36;p13"/>
          <p:cNvSpPr txBox="1"/>
          <p:nvPr>
            <p:ph idx="2" type="body"/>
          </p:nvPr>
        </p:nvSpPr>
        <p:spPr>
          <a:xfrm>
            <a:off x="4608274" y="1350312"/>
            <a:ext cx="4022725" cy="333057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37" name="Google Shape;37;p1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13"/>
          <p:cNvSpPr txBox="1"/>
          <p:nvPr>
            <p:ph idx="10" type="dt"/>
          </p:nvPr>
        </p:nvSpPr>
        <p:spPr>
          <a:xfrm>
            <a:off x="457200" y="4783455"/>
            <a:ext cx="2103120"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14"/>
          <p:cNvSpPr txBox="1"/>
          <p:nvPr>
            <p:ph type="title"/>
          </p:nvPr>
        </p:nvSpPr>
        <p:spPr>
          <a:xfrm>
            <a:off x="1597025" y="42081"/>
            <a:ext cx="5949950" cy="13652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1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14"/>
          <p:cNvSpPr txBox="1"/>
          <p:nvPr>
            <p:ph idx="10" type="dt"/>
          </p:nvPr>
        </p:nvSpPr>
        <p:spPr>
          <a:xfrm>
            <a:off x="457200" y="4783455"/>
            <a:ext cx="2103120"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15"/>
          <p:cNvSpPr txBox="1"/>
          <p:nvPr>
            <p:ph idx="10" type="dt"/>
          </p:nvPr>
        </p:nvSpPr>
        <p:spPr>
          <a:xfrm>
            <a:off x="457200" y="4783455"/>
            <a:ext cx="2103120"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8"/>
          <p:cNvPicPr preferRelativeResize="0"/>
          <p:nvPr/>
        </p:nvPicPr>
        <p:blipFill rotWithShape="1">
          <a:blip r:embed="rId1">
            <a:alphaModFix/>
          </a:blip>
          <a:srcRect b="0" l="0" r="0" t="0"/>
          <a:stretch/>
        </p:blipFill>
        <p:spPr>
          <a:xfrm>
            <a:off x="0" y="1"/>
            <a:ext cx="9144000" cy="5148263"/>
          </a:xfrm>
          <a:prstGeom prst="rect">
            <a:avLst/>
          </a:prstGeom>
          <a:noFill/>
          <a:ln>
            <a:noFill/>
          </a:ln>
        </p:spPr>
      </p:pic>
      <p:pic>
        <p:nvPicPr>
          <p:cNvPr id="11" name="Google Shape;11;p8"/>
          <p:cNvPicPr preferRelativeResize="0"/>
          <p:nvPr/>
        </p:nvPicPr>
        <p:blipFill rotWithShape="1">
          <a:blip r:embed="rId2">
            <a:alphaModFix/>
          </a:blip>
          <a:srcRect b="-62954" l="-10475" r="0" t="-31201"/>
          <a:stretch/>
        </p:blipFill>
        <p:spPr>
          <a:xfrm>
            <a:off x="8382000" y="209550"/>
            <a:ext cx="533399" cy="2285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beta.reactjs.org/reference/react/useEffect" TargetMode="External"/><Relationship Id="rId4" Type="http://schemas.openxmlformats.org/officeDocument/2006/relationships/hyperlink" Target="https://reactnative.dev/docs/components-and-apis" TargetMode="External"/><Relationship Id="rId5" Type="http://schemas.openxmlformats.org/officeDocument/2006/relationships/hyperlink" Target="https://developer.mozilla.org/en-US/docs/Web/JavaScript/Reference/Global_Objects/Array" TargetMode="External"/><Relationship Id="rId6" Type="http://schemas.openxmlformats.org/officeDocument/2006/relationships/image" Target="../media/image9.png"/><Relationship Id="rId7"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9.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
          <p:cNvPicPr preferRelativeResize="0"/>
          <p:nvPr/>
        </p:nvPicPr>
        <p:blipFill rotWithShape="1">
          <a:blip r:embed="rId3">
            <a:alphaModFix/>
          </a:blip>
          <a:srcRect b="0" l="0" r="0" t="0"/>
          <a:stretch/>
        </p:blipFill>
        <p:spPr>
          <a:xfrm>
            <a:off x="-76200" y="-19887"/>
            <a:ext cx="9135541" cy="5138742"/>
          </a:xfrm>
          <a:prstGeom prst="rect">
            <a:avLst/>
          </a:prstGeom>
          <a:noFill/>
          <a:ln>
            <a:noFill/>
          </a:ln>
        </p:spPr>
      </p:pic>
      <p:pic>
        <p:nvPicPr>
          <p:cNvPr id="54" name="Google Shape;54;p1"/>
          <p:cNvPicPr preferRelativeResize="0"/>
          <p:nvPr/>
        </p:nvPicPr>
        <p:blipFill rotWithShape="1">
          <a:blip r:embed="rId4">
            <a:alphaModFix/>
          </a:blip>
          <a:srcRect b="0" l="0" r="0" t="0"/>
          <a:stretch/>
        </p:blipFill>
        <p:spPr>
          <a:xfrm>
            <a:off x="2969542" y="849040"/>
            <a:ext cx="3204916" cy="862123"/>
          </a:xfrm>
          <a:prstGeom prst="rect">
            <a:avLst/>
          </a:prstGeom>
          <a:noFill/>
          <a:ln>
            <a:noFill/>
          </a:ln>
        </p:spPr>
      </p:pic>
      <p:sp>
        <p:nvSpPr>
          <p:cNvPr id="55" name="Google Shape;55;p1"/>
          <p:cNvSpPr txBox="1"/>
          <p:nvPr/>
        </p:nvSpPr>
        <p:spPr>
          <a:xfrm>
            <a:off x="1424069" y="2479190"/>
            <a:ext cx="59760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91A3AD"/>
                </a:solidFill>
                <a:latin typeface="Arial"/>
                <a:ea typeface="Arial"/>
                <a:cs typeface="Arial"/>
                <a:sym typeface="Arial"/>
              </a:rPr>
              <a:t>Hybrid Mobile App Development</a:t>
            </a:r>
            <a:br>
              <a:rPr b="0" i="0" lang="en-US" sz="2000" u="none" cap="none" strike="noStrike">
                <a:solidFill>
                  <a:srgbClr val="91A3AD"/>
                </a:solidFill>
                <a:latin typeface="Arial"/>
                <a:ea typeface="Arial"/>
                <a:cs typeface="Arial"/>
                <a:sym typeface="Arial"/>
              </a:rPr>
            </a:br>
            <a:endParaRPr b="0" i="0" sz="2000" u="none" cap="none" strike="noStrike">
              <a:solidFill>
                <a:srgbClr val="91A3AD"/>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lang="en-US" sz="2400">
                <a:solidFill>
                  <a:srgbClr val="ED145B"/>
                </a:solidFill>
              </a:rPr>
              <a:t>Dynamic Render, Image, ImageBackground, Components</a:t>
            </a:r>
            <a:endParaRPr b="0" i="0" sz="2000" u="none" cap="none" strike="noStrike">
              <a:solidFill>
                <a:srgbClr val="91A3A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1dd5664ab61_0_46"/>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31" name="Google Shape;131;g1dd5664ab61_0_46"/>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32" name="Google Shape;132;g1dd5664ab61_0_46"/>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Relembrando a dica</a:t>
            </a:r>
            <a:endParaRPr b="0" i="0" sz="3600" u="none" cap="none" strike="noStrike">
              <a:solidFill>
                <a:schemeClr val="dk1"/>
              </a:solidFill>
              <a:latin typeface="Calibri"/>
              <a:ea typeface="Calibri"/>
              <a:cs typeface="Calibri"/>
              <a:sym typeface="Calibri"/>
            </a:endParaRPr>
          </a:p>
        </p:txBody>
      </p:sp>
      <p:pic>
        <p:nvPicPr>
          <p:cNvPr id="133" name="Google Shape;133;g1dd5664ab61_0_46"/>
          <p:cNvPicPr preferRelativeResize="0"/>
          <p:nvPr/>
        </p:nvPicPr>
        <p:blipFill>
          <a:blip r:embed="rId5">
            <a:alphaModFix/>
          </a:blip>
          <a:stretch>
            <a:fillRect/>
          </a:stretch>
        </p:blipFill>
        <p:spPr>
          <a:xfrm>
            <a:off x="1083500" y="1251425"/>
            <a:ext cx="6977000" cy="3717576"/>
          </a:xfrm>
          <a:prstGeom prst="rect">
            <a:avLst/>
          </a:prstGeom>
          <a:noFill/>
          <a:ln>
            <a:noFill/>
          </a:ln>
        </p:spPr>
      </p:pic>
      <p:cxnSp>
        <p:nvCxnSpPr>
          <p:cNvPr id="134" name="Google Shape;134;g1dd5664ab61_0_46"/>
          <p:cNvCxnSpPr/>
          <p:nvPr/>
        </p:nvCxnSpPr>
        <p:spPr>
          <a:xfrm>
            <a:off x="7290850" y="1759850"/>
            <a:ext cx="553500" cy="0"/>
          </a:xfrm>
          <a:prstGeom prst="straightConnector1">
            <a:avLst/>
          </a:prstGeom>
          <a:noFill/>
          <a:ln cap="flat" cmpd="sng" w="28575">
            <a:solidFill>
              <a:srgbClr val="ED265B"/>
            </a:solidFill>
            <a:prstDash val="solid"/>
            <a:round/>
            <a:headEnd len="med" w="med" type="none"/>
            <a:tailEnd len="med" w="med" type="none"/>
          </a:ln>
        </p:spPr>
      </p:cxnSp>
      <p:cxnSp>
        <p:nvCxnSpPr>
          <p:cNvPr id="135" name="Google Shape;135;g1dd5664ab61_0_46"/>
          <p:cNvCxnSpPr/>
          <p:nvPr/>
        </p:nvCxnSpPr>
        <p:spPr>
          <a:xfrm flipH="1" rot="10800000">
            <a:off x="1181100" y="4366275"/>
            <a:ext cx="1266000" cy="2400"/>
          </a:xfrm>
          <a:prstGeom prst="straightConnector1">
            <a:avLst/>
          </a:prstGeom>
          <a:noFill/>
          <a:ln cap="flat" cmpd="sng" w="28575">
            <a:solidFill>
              <a:srgbClr val="ED265B"/>
            </a:solidFill>
            <a:prstDash val="solid"/>
            <a:round/>
            <a:headEnd len="med" w="med" type="none"/>
            <a:tailEnd len="med" w="med" type="none"/>
          </a:ln>
        </p:spPr>
      </p:cxnSp>
      <p:cxnSp>
        <p:nvCxnSpPr>
          <p:cNvPr id="136" name="Google Shape;136;g1dd5664ab61_0_46"/>
          <p:cNvCxnSpPr/>
          <p:nvPr/>
        </p:nvCxnSpPr>
        <p:spPr>
          <a:xfrm>
            <a:off x="7365000" y="2445225"/>
            <a:ext cx="553500" cy="0"/>
          </a:xfrm>
          <a:prstGeom prst="straightConnector1">
            <a:avLst/>
          </a:prstGeom>
          <a:noFill/>
          <a:ln cap="flat" cmpd="sng" w="28575">
            <a:solidFill>
              <a:srgbClr val="ED265B"/>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dcfd8f90cf_0_22"/>
          <p:cNvSpPr txBox="1"/>
          <p:nvPr/>
        </p:nvSpPr>
        <p:spPr>
          <a:xfrm>
            <a:off x="1897075" y="1317905"/>
            <a:ext cx="59760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Por que criar componentes personalizados em react</a:t>
            </a:r>
            <a:r>
              <a:rPr b="1" i="0" lang="en-US" sz="2200" u="none" cap="none" strike="noStrike">
                <a:solidFill>
                  <a:srgbClr val="91A3AD"/>
                </a:solidFill>
                <a:latin typeface="Arial"/>
                <a:ea typeface="Arial"/>
                <a:cs typeface="Arial"/>
                <a:sym typeface="Arial"/>
              </a:rPr>
              <a: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1 - Evita duplicidade de código</a:t>
            </a:r>
            <a:endParaRPr sz="2000">
              <a:solidFill>
                <a:srgbClr val="91A3AD"/>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2 - Organização e legibilidade</a:t>
            </a:r>
            <a:endParaRPr sz="2000">
              <a:solidFill>
                <a:srgbClr val="91A3AD"/>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3 - Permite testes unitários mais simples e eficientes</a:t>
            </a:r>
            <a:endParaRPr sz="2000">
              <a:solidFill>
                <a:srgbClr val="91A3AD"/>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4 - Facilita o fluxo de dados</a:t>
            </a:r>
            <a:endParaRPr sz="2000">
              <a:solidFill>
                <a:srgbClr val="91A3AD"/>
              </a:solidFill>
            </a:endParaRPr>
          </a:p>
        </p:txBody>
      </p:sp>
      <p:pic>
        <p:nvPicPr>
          <p:cNvPr id="142" name="Google Shape;142;g1dcfd8f90cf_0_22"/>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43" name="Google Shape;143;g1dcfd8f90cf_0_22"/>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44" name="Google Shape;144;g1dcfd8f90cf_0_22"/>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Componentização</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dcfd8f90cf_0_34"/>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50" name="Google Shape;150;g1dcfd8f90cf_0_34"/>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51" name="Google Shape;151;g1dcfd8f90cf_0_34"/>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D265B"/>
                </a:solidFill>
                <a:latin typeface="Arial"/>
                <a:ea typeface="Arial"/>
                <a:cs typeface="Arial"/>
                <a:sym typeface="Arial"/>
              </a:rPr>
              <a:t>React</a:t>
            </a:r>
            <a:endParaRPr b="0" i="0" sz="3600" u="none" cap="none" strike="noStrike">
              <a:solidFill>
                <a:schemeClr val="dk1"/>
              </a:solidFill>
              <a:latin typeface="Calibri"/>
              <a:ea typeface="Calibri"/>
              <a:cs typeface="Calibri"/>
              <a:sym typeface="Calibri"/>
            </a:endParaRPr>
          </a:p>
        </p:txBody>
      </p:sp>
      <p:pic>
        <p:nvPicPr>
          <p:cNvPr id="152" name="Google Shape;152;g1dcfd8f90cf_0_34"/>
          <p:cNvPicPr preferRelativeResize="0"/>
          <p:nvPr/>
        </p:nvPicPr>
        <p:blipFill rotWithShape="1">
          <a:blip r:embed="rId5">
            <a:alphaModFix/>
          </a:blip>
          <a:srcRect b="0" l="0" r="0" t="0"/>
          <a:stretch/>
        </p:blipFill>
        <p:spPr>
          <a:xfrm>
            <a:off x="1777004" y="44476"/>
            <a:ext cx="4964700" cy="50347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1dcfd8f90cf_0_51"/>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58" name="Google Shape;158;g1dcfd8f90cf_0_51"/>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59" name="Google Shape;159;g1dcfd8f90cf_0_51"/>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D265B"/>
                </a:solidFill>
                <a:latin typeface="Arial"/>
                <a:ea typeface="Arial"/>
                <a:cs typeface="Arial"/>
                <a:sym typeface="Arial"/>
              </a:rPr>
              <a:t>React</a:t>
            </a:r>
            <a:endParaRPr b="0" i="0" sz="3600" u="none" cap="none" strike="noStrike">
              <a:solidFill>
                <a:schemeClr val="dk1"/>
              </a:solidFill>
              <a:latin typeface="Calibri"/>
              <a:ea typeface="Calibri"/>
              <a:cs typeface="Calibri"/>
              <a:sym typeface="Calibri"/>
            </a:endParaRPr>
          </a:p>
        </p:txBody>
      </p:sp>
      <p:pic>
        <p:nvPicPr>
          <p:cNvPr id="160" name="Google Shape;160;g1dcfd8f90cf_0_51"/>
          <p:cNvPicPr preferRelativeResize="0"/>
          <p:nvPr/>
        </p:nvPicPr>
        <p:blipFill rotWithShape="1">
          <a:blip r:embed="rId5">
            <a:alphaModFix/>
          </a:blip>
          <a:srcRect b="0" l="0" r="0" t="0"/>
          <a:stretch/>
        </p:blipFill>
        <p:spPr>
          <a:xfrm>
            <a:off x="593199" y="174500"/>
            <a:ext cx="7761610" cy="479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dd5664ab61_0_57"/>
          <p:cNvSpPr txBox="1"/>
          <p:nvPr/>
        </p:nvSpPr>
        <p:spPr>
          <a:xfrm>
            <a:off x="1897075" y="1317905"/>
            <a:ext cx="59760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E como sabemos se devemos criar um componente específico?</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1 - Reutilização: Se aquele pedaço de código é utilizado em muitos lugares, provavelmente deveria ser um componente</a:t>
            </a:r>
            <a:endParaRPr sz="2000">
              <a:solidFill>
                <a:srgbClr val="91A3AD"/>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2 - Responsabilidade única: Cada componente deve, idealmente ter uma responsabilidade</a:t>
            </a:r>
            <a:endParaRPr sz="2000">
              <a:solidFill>
                <a:srgbClr val="91A3AD"/>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3 - Tamanho: Se o seu componente pai está muito grande, talvez deva ser dividido em componentes menores</a:t>
            </a:r>
            <a:endParaRPr sz="2000">
              <a:solidFill>
                <a:srgbClr val="91A3AD"/>
              </a:solidFill>
            </a:endParaRPr>
          </a:p>
        </p:txBody>
      </p:sp>
      <p:pic>
        <p:nvPicPr>
          <p:cNvPr id="166" name="Google Shape;166;g1dd5664ab61_0_57"/>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67" name="Google Shape;167;g1dd5664ab61_0_57"/>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68" name="Google Shape;168;g1dd5664ab61_0_57"/>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Componentização</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dd5664ab61_0_64"/>
          <p:cNvSpPr txBox="1"/>
          <p:nvPr/>
        </p:nvSpPr>
        <p:spPr>
          <a:xfrm>
            <a:off x="1897075" y="1317905"/>
            <a:ext cx="5976000" cy="292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Como criar componentes de maneira dinâmica?</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É muito comum termos um desafio em que não temos um número específico de componentes. Principalmente quando lidamos com dados que não sabemos no início da aplicação, ou quando temos uma configuração que queremos poder mudar facilmente</a:t>
            </a:r>
            <a:endParaRPr sz="2000">
              <a:solidFill>
                <a:srgbClr val="91A3AD"/>
              </a:solidFill>
            </a:endParaRPr>
          </a:p>
        </p:txBody>
      </p:sp>
      <p:pic>
        <p:nvPicPr>
          <p:cNvPr id="174" name="Google Shape;174;g1dd5664ab61_0_64"/>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75" name="Google Shape;175;g1dd5664ab61_0_64"/>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76" name="Google Shape;176;g1dd5664ab61_0_64"/>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Instanciação Dinâmica</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dd5664ab61_0_71"/>
          <p:cNvSpPr txBox="1"/>
          <p:nvPr/>
        </p:nvSpPr>
        <p:spPr>
          <a:xfrm>
            <a:off x="1897075" y="1317905"/>
            <a:ext cx="59760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Como criar componentes de maneira dinâmica?</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Ex: Lista de favoritos, gerando um card para cada produto favorito</a:t>
            </a:r>
            <a:br>
              <a:rPr lang="en-US" sz="2000">
                <a:solidFill>
                  <a:srgbClr val="91A3AD"/>
                </a:solidFill>
              </a:rPr>
            </a:br>
            <a:br>
              <a:rPr lang="en-US" sz="2000">
                <a:solidFill>
                  <a:srgbClr val="91A3AD"/>
                </a:solidFill>
              </a:rPr>
            </a:br>
            <a:r>
              <a:rPr lang="en-US" sz="2000">
                <a:solidFill>
                  <a:srgbClr val="91A3AD"/>
                </a:solidFill>
              </a:rPr>
              <a:t>Ex2: Um jogo de xadrez, que cada espaço é um botão (não queremos declarar 64x uma casa)</a:t>
            </a:r>
            <a:endParaRPr sz="2000">
              <a:solidFill>
                <a:srgbClr val="91A3AD"/>
              </a:solidFill>
            </a:endParaRPr>
          </a:p>
        </p:txBody>
      </p:sp>
      <p:pic>
        <p:nvPicPr>
          <p:cNvPr id="182" name="Google Shape;182;g1dd5664ab61_0_71"/>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83" name="Google Shape;183;g1dd5664ab61_0_71"/>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84" name="Google Shape;184;g1dd5664ab61_0_71"/>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Instanciação Dinâmica</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dd5664ab61_0_78"/>
          <p:cNvSpPr txBox="1"/>
          <p:nvPr/>
        </p:nvSpPr>
        <p:spPr>
          <a:xfrm>
            <a:off x="1897075" y="1317905"/>
            <a:ext cx="59760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Solução: O React aceita um array de componentes no JSX</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Podemos gerar um array que será mapeado para componentes, ou então criar um array vazio que é populado com componentes conforme o necessário</a:t>
            </a:r>
            <a:endParaRPr sz="2000">
              <a:solidFill>
                <a:srgbClr val="91A3AD"/>
              </a:solidFill>
            </a:endParaRPr>
          </a:p>
        </p:txBody>
      </p:sp>
      <p:pic>
        <p:nvPicPr>
          <p:cNvPr id="190" name="Google Shape;190;g1dd5664ab61_0_78"/>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91" name="Google Shape;191;g1dd5664ab61_0_78"/>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92" name="Google Shape;192;g1dd5664ab61_0_78"/>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Instanciação Dinâmica</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dd5664ab61_0_85"/>
          <p:cNvSpPr txBox="1"/>
          <p:nvPr/>
        </p:nvSpPr>
        <p:spPr>
          <a:xfrm>
            <a:off x="1897075" y="1317905"/>
            <a:ext cx="5976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Funções importantes:</a:t>
            </a:r>
            <a:endParaRPr sz="2000">
              <a:solidFill>
                <a:srgbClr val="91A3AD"/>
              </a:solidFill>
            </a:endParaRPr>
          </a:p>
        </p:txBody>
      </p:sp>
      <p:pic>
        <p:nvPicPr>
          <p:cNvPr id="198" name="Google Shape;198;g1dd5664ab61_0_85"/>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99" name="Google Shape;199;g1dd5664ab61_0_85"/>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00" name="Google Shape;200;g1dd5664ab61_0_85"/>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Relembrando Arrays</a:t>
            </a:r>
            <a:endParaRPr b="0" i="0" sz="3600" u="none" cap="none" strike="noStrike">
              <a:solidFill>
                <a:schemeClr val="dk1"/>
              </a:solidFill>
              <a:latin typeface="Calibri"/>
              <a:ea typeface="Calibri"/>
              <a:cs typeface="Calibri"/>
              <a:sym typeface="Calibri"/>
            </a:endParaRPr>
          </a:p>
        </p:txBody>
      </p:sp>
      <p:pic>
        <p:nvPicPr>
          <p:cNvPr id="201" name="Google Shape;201;g1dd5664ab61_0_85"/>
          <p:cNvPicPr preferRelativeResize="0"/>
          <p:nvPr/>
        </p:nvPicPr>
        <p:blipFill>
          <a:blip r:embed="rId5">
            <a:alphaModFix/>
          </a:blip>
          <a:stretch>
            <a:fillRect/>
          </a:stretch>
        </p:blipFill>
        <p:spPr>
          <a:xfrm>
            <a:off x="171375" y="1980500"/>
            <a:ext cx="8653750" cy="246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dd5664ab61_0_93"/>
          <p:cNvSpPr txBox="1"/>
          <p:nvPr/>
        </p:nvSpPr>
        <p:spPr>
          <a:xfrm>
            <a:off x="1897075" y="1317905"/>
            <a:ext cx="5976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Funções importantes:</a:t>
            </a:r>
            <a:endParaRPr sz="2000">
              <a:solidFill>
                <a:srgbClr val="91A3AD"/>
              </a:solidFill>
            </a:endParaRPr>
          </a:p>
        </p:txBody>
      </p:sp>
      <p:pic>
        <p:nvPicPr>
          <p:cNvPr id="207" name="Google Shape;207;g1dd5664ab61_0_93"/>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08" name="Google Shape;208;g1dd5664ab61_0_93"/>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09" name="Google Shape;209;g1dd5664ab61_0_93"/>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Relembrando Arrays</a:t>
            </a:r>
            <a:endParaRPr b="0" i="0" sz="3600" u="none" cap="none" strike="noStrike">
              <a:solidFill>
                <a:schemeClr val="dk1"/>
              </a:solidFill>
              <a:latin typeface="Calibri"/>
              <a:ea typeface="Calibri"/>
              <a:cs typeface="Calibri"/>
              <a:sym typeface="Calibri"/>
            </a:endParaRPr>
          </a:p>
        </p:txBody>
      </p:sp>
      <p:pic>
        <p:nvPicPr>
          <p:cNvPr id="210" name="Google Shape;210;g1dd5664ab61_0_93"/>
          <p:cNvPicPr preferRelativeResize="0"/>
          <p:nvPr/>
        </p:nvPicPr>
        <p:blipFill>
          <a:blip r:embed="rId5">
            <a:alphaModFix/>
          </a:blip>
          <a:stretch>
            <a:fillRect/>
          </a:stretch>
        </p:blipFill>
        <p:spPr>
          <a:xfrm>
            <a:off x="1178174" y="1980500"/>
            <a:ext cx="6402499" cy="253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dcd01bcbe4_0_568"/>
          <p:cNvSpPr txBox="1"/>
          <p:nvPr/>
        </p:nvSpPr>
        <p:spPr>
          <a:xfrm>
            <a:off x="1897075" y="1522005"/>
            <a:ext cx="59760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200" u="none" cap="none" strike="noStrike">
                <a:solidFill>
                  <a:srgbClr val="91A3AD"/>
                </a:solidFill>
                <a:latin typeface="Arial"/>
                <a:ea typeface="Arial"/>
                <a:cs typeface="Arial"/>
                <a:sym typeface="Arial"/>
              </a:rPr>
              <a:t>Como </a:t>
            </a:r>
            <a:r>
              <a:rPr b="1" lang="en-US" sz="2200">
                <a:solidFill>
                  <a:srgbClr val="91A3AD"/>
                </a:solidFill>
              </a:rPr>
              <a:t>usamo image</a:t>
            </a:r>
            <a:r>
              <a:rPr b="1" i="0" lang="en-US" sz="2200" u="none" cap="none" strike="noStrike">
                <a:solidFill>
                  <a:srgbClr val="91A3AD"/>
                </a:solidFill>
                <a:latin typeface="Arial"/>
                <a:ea typeface="Arial"/>
                <a:cs typeface="Arial"/>
                <a:sym typeface="Arial"/>
              </a:rPr>
              <a:t> no react-native?</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É a instanciação de uma imagem como um componente. A fonte da imagem pode ser uma url ou um arquivo que esteja no seu projeto</a:t>
            </a:r>
            <a:endParaRPr b="0" i="0" sz="2000" u="none" cap="none" strike="noStrike">
              <a:solidFill>
                <a:srgbClr val="91A3AD"/>
              </a:solidFill>
              <a:latin typeface="Arial"/>
              <a:ea typeface="Arial"/>
              <a:cs typeface="Arial"/>
              <a:sym typeface="Arial"/>
            </a:endParaRPr>
          </a:p>
        </p:txBody>
      </p:sp>
      <p:pic>
        <p:nvPicPr>
          <p:cNvPr id="61" name="Google Shape;61;g1dcd01bcbe4_0_568"/>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62" name="Google Shape;62;g1dcd01bcbe4_0_568"/>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63" name="Google Shape;63;g1dcd01bcbe4_0_568"/>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dd5664ab61_0_102"/>
          <p:cNvSpPr txBox="1"/>
          <p:nvPr/>
        </p:nvSpPr>
        <p:spPr>
          <a:xfrm>
            <a:off x="1897075" y="1317905"/>
            <a:ext cx="5976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Funções importantes:</a:t>
            </a:r>
            <a:endParaRPr sz="2000">
              <a:solidFill>
                <a:srgbClr val="91A3AD"/>
              </a:solidFill>
            </a:endParaRPr>
          </a:p>
        </p:txBody>
      </p:sp>
      <p:pic>
        <p:nvPicPr>
          <p:cNvPr id="216" name="Google Shape;216;g1dd5664ab61_0_102"/>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17" name="Google Shape;217;g1dd5664ab61_0_102"/>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18" name="Google Shape;218;g1dd5664ab61_0_102"/>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Relembrando Arrays</a:t>
            </a:r>
            <a:endParaRPr b="0" i="0" sz="3600" u="none" cap="none" strike="noStrike">
              <a:solidFill>
                <a:schemeClr val="dk1"/>
              </a:solidFill>
              <a:latin typeface="Calibri"/>
              <a:ea typeface="Calibri"/>
              <a:cs typeface="Calibri"/>
              <a:sym typeface="Calibri"/>
            </a:endParaRPr>
          </a:p>
        </p:txBody>
      </p:sp>
      <p:pic>
        <p:nvPicPr>
          <p:cNvPr id="219" name="Google Shape;219;g1dd5664ab61_0_102"/>
          <p:cNvPicPr preferRelativeResize="0"/>
          <p:nvPr/>
        </p:nvPicPr>
        <p:blipFill>
          <a:blip r:embed="rId5">
            <a:alphaModFix/>
          </a:blip>
          <a:stretch>
            <a:fillRect/>
          </a:stretch>
        </p:blipFill>
        <p:spPr>
          <a:xfrm>
            <a:off x="1785000" y="1980500"/>
            <a:ext cx="5188851" cy="239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dd5664ab61_0_111"/>
          <p:cNvSpPr txBox="1"/>
          <p:nvPr/>
        </p:nvSpPr>
        <p:spPr>
          <a:xfrm>
            <a:off x="1897075" y="1317905"/>
            <a:ext cx="59760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Queremos transformar um array de valores, em um array de componentes</a:t>
            </a:r>
            <a:endParaRPr sz="2000">
              <a:solidFill>
                <a:srgbClr val="91A3AD"/>
              </a:solidFill>
            </a:endParaRPr>
          </a:p>
        </p:txBody>
      </p:sp>
      <p:pic>
        <p:nvPicPr>
          <p:cNvPr id="225" name="Google Shape;225;g1dd5664ab61_0_111"/>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26" name="Google Shape;226;g1dd5664ab61_0_111"/>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27" name="Google Shape;227;g1dd5664ab61_0_111"/>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Instanciação Dinâmica</a:t>
            </a:r>
            <a:endParaRPr b="0" i="0" sz="3600" u="none" cap="none" strike="noStrike">
              <a:solidFill>
                <a:schemeClr val="dk1"/>
              </a:solidFill>
              <a:latin typeface="Calibri"/>
              <a:ea typeface="Calibri"/>
              <a:cs typeface="Calibri"/>
              <a:sym typeface="Calibri"/>
            </a:endParaRPr>
          </a:p>
        </p:txBody>
      </p:sp>
      <p:pic>
        <p:nvPicPr>
          <p:cNvPr id="228" name="Google Shape;228;g1dd5664ab61_0_111"/>
          <p:cNvPicPr preferRelativeResize="0"/>
          <p:nvPr/>
        </p:nvPicPr>
        <p:blipFill>
          <a:blip r:embed="rId5">
            <a:alphaModFix/>
          </a:blip>
          <a:stretch>
            <a:fillRect/>
          </a:stretch>
        </p:blipFill>
        <p:spPr>
          <a:xfrm>
            <a:off x="1566900" y="2319200"/>
            <a:ext cx="5625047" cy="226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dd5664ab61_0_119"/>
          <p:cNvSpPr txBox="1"/>
          <p:nvPr/>
        </p:nvSpPr>
        <p:spPr>
          <a:xfrm>
            <a:off x="1897075" y="1317905"/>
            <a:ext cx="5976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Qual método de Array usaremos?</a:t>
            </a:r>
            <a:endParaRPr sz="2000">
              <a:solidFill>
                <a:srgbClr val="91A3AD"/>
              </a:solidFill>
            </a:endParaRPr>
          </a:p>
        </p:txBody>
      </p:sp>
      <p:pic>
        <p:nvPicPr>
          <p:cNvPr id="234" name="Google Shape;234;g1dd5664ab61_0_119"/>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35" name="Google Shape;235;g1dd5664ab61_0_119"/>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36" name="Google Shape;236;g1dd5664ab61_0_119"/>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Instanciação Dinâmica</a:t>
            </a:r>
            <a:endParaRPr b="0" i="0" sz="3600" u="none" cap="none" strike="noStrike">
              <a:solidFill>
                <a:schemeClr val="dk1"/>
              </a:solidFill>
              <a:latin typeface="Calibri"/>
              <a:ea typeface="Calibri"/>
              <a:cs typeface="Calibri"/>
              <a:sym typeface="Calibri"/>
            </a:endParaRPr>
          </a:p>
        </p:txBody>
      </p:sp>
      <p:pic>
        <p:nvPicPr>
          <p:cNvPr id="237" name="Google Shape;237;g1dd5664ab61_0_119"/>
          <p:cNvPicPr preferRelativeResize="0"/>
          <p:nvPr/>
        </p:nvPicPr>
        <p:blipFill>
          <a:blip r:embed="rId5">
            <a:alphaModFix/>
          </a:blip>
          <a:stretch>
            <a:fillRect/>
          </a:stretch>
        </p:blipFill>
        <p:spPr>
          <a:xfrm>
            <a:off x="933575" y="2183275"/>
            <a:ext cx="7276850" cy="188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dd97eec330_0_0"/>
          <p:cNvSpPr txBox="1"/>
          <p:nvPr/>
        </p:nvSpPr>
        <p:spPr>
          <a:xfrm>
            <a:off x="1897075" y="1317905"/>
            <a:ext cx="59760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O que é um hook?</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Os hooks são métodos especiais utilizados pelo componentes React do tipo functional component.</a:t>
            </a:r>
            <a:br>
              <a:rPr lang="en-US" sz="2000">
                <a:solidFill>
                  <a:srgbClr val="91A3AD"/>
                </a:solidFill>
              </a:rPr>
            </a:br>
            <a:br>
              <a:rPr lang="en-US" sz="2000">
                <a:solidFill>
                  <a:srgbClr val="91A3AD"/>
                </a:solidFill>
              </a:rPr>
            </a:br>
            <a:r>
              <a:rPr lang="en-US" sz="2000">
                <a:solidFill>
                  <a:srgbClr val="91A3AD"/>
                </a:solidFill>
              </a:rPr>
              <a:t>Principais:</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useEffect</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useState</a:t>
            </a:r>
            <a:endParaRPr sz="2000">
              <a:solidFill>
                <a:srgbClr val="91A3AD"/>
              </a:solidFill>
            </a:endParaRPr>
          </a:p>
        </p:txBody>
      </p:sp>
      <p:pic>
        <p:nvPicPr>
          <p:cNvPr id="243" name="Google Shape;243;g1dd97eec330_0_0"/>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44" name="Google Shape;244;g1dd97eec330_0_0"/>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45" name="Google Shape;245;g1dd97eec330_0_0"/>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dd97eec330_0_7"/>
          <p:cNvSpPr txBox="1"/>
          <p:nvPr/>
        </p:nvSpPr>
        <p:spPr>
          <a:xfrm>
            <a:off x="1897075" y="1317905"/>
            <a:ext cx="59760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useState</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É o hook que utilizamos para adicionar um estado interno de um componente. Ou seja, qualquer informação que precisamos salvar </a:t>
            </a:r>
            <a:r>
              <a:rPr b="1" lang="en-US" sz="2000">
                <a:solidFill>
                  <a:srgbClr val="91A3AD"/>
                </a:solidFill>
              </a:rPr>
              <a:t>dentro </a:t>
            </a:r>
            <a:r>
              <a:rPr lang="en-US" sz="2000">
                <a:solidFill>
                  <a:srgbClr val="91A3AD"/>
                </a:solidFill>
              </a:rPr>
              <a:t>do componente utilizamos esse hook.</a:t>
            </a:r>
            <a:br>
              <a:rPr lang="en-US" sz="2000">
                <a:solidFill>
                  <a:srgbClr val="91A3AD"/>
                </a:solidFill>
              </a:rPr>
            </a:br>
            <a:br>
              <a:rPr lang="en-US" sz="2000">
                <a:solidFill>
                  <a:srgbClr val="91A3AD"/>
                </a:solidFill>
              </a:rPr>
            </a:br>
            <a:r>
              <a:rPr lang="en-US" sz="2000">
                <a:solidFill>
                  <a:srgbClr val="91A3AD"/>
                </a:solidFill>
              </a:rPr>
              <a:t>Exemplos de uso:</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Inputs dos usuários</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Controlar estado de componentes filhos</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Mudanças internas do componente</a:t>
            </a:r>
            <a:endParaRPr sz="2000">
              <a:solidFill>
                <a:srgbClr val="91A3AD"/>
              </a:solidFill>
            </a:endParaRPr>
          </a:p>
        </p:txBody>
      </p:sp>
      <p:pic>
        <p:nvPicPr>
          <p:cNvPr id="251" name="Google Shape;251;g1dd97eec330_0_7"/>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52" name="Google Shape;252;g1dd97eec330_0_7"/>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53" name="Google Shape;253;g1dd97eec330_0_7"/>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1dd97eec330_0_14"/>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59" name="Google Shape;259;g1dd97eec330_0_14"/>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60" name="Google Shape;260;g1dd97eec330_0_14"/>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pic>
        <p:nvPicPr>
          <p:cNvPr id="261" name="Google Shape;261;g1dd97eec330_0_14"/>
          <p:cNvPicPr preferRelativeResize="0"/>
          <p:nvPr/>
        </p:nvPicPr>
        <p:blipFill>
          <a:blip r:embed="rId5">
            <a:alphaModFix/>
          </a:blip>
          <a:stretch>
            <a:fillRect/>
          </a:stretch>
        </p:blipFill>
        <p:spPr>
          <a:xfrm>
            <a:off x="927825" y="1610863"/>
            <a:ext cx="7288355" cy="340188"/>
          </a:xfrm>
          <a:prstGeom prst="rect">
            <a:avLst/>
          </a:prstGeom>
          <a:noFill/>
          <a:ln>
            <a:noFill/>
          </a:ln>
        </p:spPr>
      </p:pic>
      <p:pic>
        <p:nvPicPr>
          <p:cNvPr id="262" name="Google Shape;262;g1dd97eec330_0_14"/>
          <p:cNvPicPr preferRelativeResize="0"/>
          <p:nvPr/>
        </p:nvPicPr>
        <p:blipFill>
          <a:blip r:embed="rId6">
            <a:alphaModFix/>
          </a:blip>
          <a:stretch>
            <a:fillRect/>
          </a:stretch>
        </p:blipFill>
        <p:spPr>
          <a:xfrm>
            <a:off x="1713439" y="2475825"/>
            <a:ext cx="5331975" cy="164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dd97eec330_0_23"/>
          <p:cNvSpPr txBox="1"/>
          <p:nvPr/>
        </p:nvSpPr>
        <p:spPr>
          <a:xfrm>
            <a:off x="1897075" y="1317905"/>
            <a:ext cx="5976000" cy="22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É o hook que utilizamos para reagir a mudanças internas ou externas do componente.</a:t>
            </a:r>
            <a:br>
              <a:rPr lang="en-US" sz="2000">
                <a:solidFill>
                  <a:srgbClr val="91A3AD"/>
                </a:solidFill>
              </a:rPr>
            </a:br>
            <a:r>
              <a:rPr lang="en-US" sz="2000">
                <a:solidFill>
                  <a:srgbClr val="91A3AD"/>
                </a:solidFill>
              </a:rPr>
              <a:t>Podemos pensar nesse hook como um callback, ou um efeito colateral adicionado quando há uma mudança no componente.</a:t>
            </a:r>
            <a:endParaRPr sz="2000">
              <a:solidFill>
                <a:srgbClr val="91A3AD"/>
              </a:solidFill>
            </a:endParaRPr>
          </a:p>
        </p:txBody>
      </p:sp>
      <p:pic>
        <p:nvPicPr>
          <p:cNvPr id="268" name="Google Shape;268;g1dd97eec330_0_23"/>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69" name="Google Shape;269;g1dd97eec330_0_23"/>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70" name="Google Shape;270;g1dd97eec330_0_23"/>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dd97eec330_0_30"/>
          <p:cNvSpPr txBox="1"/>
          <p:nvPr/>
        </p:nvSpPr>
        <p:spPr>
          <a:xfrm>
            <a:off x="1897075" y="1317905"/>
            <a:ext cx="5976000" cy="22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É o hook que utilizamos para reagir a mudanças internas ou externas do componente.</a:t>
            </a:r>
            <a:br>
              <a:rPr lang="en-US" sz="2000">
                <a:solidFill>
                  <a:srgbClr val="91A3AD"/>
                </a:solidFill>
              </a:rPr>
            </a:br>
            <a:r>
              <a:rPr lang="en-US" sz="2000">
                <a:solidFill>
                  <a:srgbClr val="91A3AD"/>
                </a:solidFill>
              </a:rPr>
              <a:t>Podemos pensar nesse hook como um callback, ou um efeito colateral adicionado quando há uma mudança no componente.</a:t>
            </a:r>
            <a:endParaRPr sz="2000">
              <a:solidFill>
                <a:srgbClr val="91A3AD"/>
              </a:solidFill>
            </a:endParaRPr>
          </a:p>
        </p:txBody>
      </p:sp>
      <p:pic>
        <p:nvPicPr>
          <p:cNvPr id="276" name="Google Shape;276;g1dd97eec330_0_30"/>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77" name="Google Shape;277;g1dd97eec330_0_30"/>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78" name="Google Shape;278;g1dd97eec330_0_30"/>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dd97eec330_0_37"/>
          <p:cNvSpPr txBox="1"/>
          <p:nvPr/>
        </p:nvSpPr>
        <p:spPr>
          <a:xfrm>
            <a:off x="1897075" y="1317905"/>
            <a:ext cx="5976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rgbClr val="91A3AD"/>
              </a:solidFill>
            </a:endParaRPr>
          </a:p>
        </p:txBody>
      </p:sp>
      <p:pic>
        <p:nvPicPr>
          <p:cNvPr id="284" name="Google Shape;284;g1dd97eec330_0_37"/>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85" name="Google Shape;285;g1dd97eec330_0_37"/>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86" name="Google Shape;286;g1dd97eec330_0_37"/>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pic>
        <p:nvPicPr>
          <p:cNvPr id="287" name="Google Shape;287;g1dd97eec330_0_37"/>
          <p:cNvPicPr preferRelativeResize="0"/>
          <p:nvPr/>
        </p:nvPicPr>
        <p:blipFill>
          <a:blip r:embed="rId5">
            <a:alphaModFix/>
          </a:blip>
          <a:stretch>
            <a:fillRect/>
          </a:stretch>
        </p:blipFill>
        <p:spPr>
          <a:xfrm>
            <a:off x="1897075" y="1928125"/>
            <a:ext cx="3194300" cy="2129525"/>
          </a:xfrm>
          <a:prstGeom prst="rect">
            <a:avLst/>
          </a:prstGeom>
          <a:noFill/>
          <a:ln>
            <a:noFill/>
          </a:ln>
        </p:spPr>
      </p:pic>
      <p:sp>
        <p:nvSpPr>
          <p:cNvPr id="288" name="Google Shape;288;g1dd97eec330_0_37"/>
          <p:cNvSpPr/>
          <p:nvPr/>
        </p:nvSpPr>
        <p:spPr>
          <a:xfrm>
            <a:off x="2155375" y="2302325"/>
            <a:ext cx="1643100" cy="540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dd97eec330_0_37"/>
          <p:cNvSpPr/>
          <p:nvPr/>
        </p:nvSpPr>
        <p:spPr>
          <a:xfrm>
            <a:off x="2672675" y="3005825"/>
            <a:ext cx="2125800" cy="540900"/>
          </a:xfrm>
          <a:prstGeom prst="ellipse">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dd97eec330_0_37"/>
          <p:cNvSpPr/>
          <p:nvPr/>
        </p:nvSpPr>
        <p:spPr>
          <a:xfrm>
            <a:off x="2155375" y="3597050"/>
            <a:ext cx="1643100" cy="5409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dd97eec330_0_37"/>
          <p:cNvSpPr txBox="1"/>
          <p:nvPr/>
        </p:nvSpPr>
        <p:spPr>
          <a:xfrm>
            <a:off x="5288425" y="2179950"/>
            <a:ext cx="3345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ED145B"/>
                </a:solidFill>
              </a:rPr>
              <a:t>setup</a:t>
            </a:r>
            <a:br>
              <a:rPr lang="en-US" sz="2200"/>
            </a:br>
            <a:br>
              <a:rPr lang="en-US" sz="2200"/>
            </a:br>
            <a:r>
              <a:rPr lang="en-US" sz="2200">
                <a:solidFill>
                  <a:srgbClr val="FFFF00"/>
                </a:solidFill>
              </a:rPr>
              <a:t>cleanup</a:t>
            </a:r>
            <a:br>
              <a:rPr lang="en-US" sz="2200"/>
            </a:br>
            <a:br>
              <a:rPr lang="en-US" sz="2200"/>
            </a:br>
            <a:r>
              <a:rPr lang="en-US" sz="2200">
                <a:solidFill>
                  <a:srgbClr val="00FF00"/>
                </a:solidFill>
              </a:rPr>
              <a:t>dependencies</a:t>
            </a:r>
            <a:endParaRPr sz="2200">
              <a:solidFill>
                <a:srgbClr val="00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dd97eec330_0_49"/>
          <p:cNvSpPr txBox="1"/>
          <p:nvPr/>
        </p:nvSpPr>
        <p:spPr>
          <a:xfrm>
            <a:off x="1897075" y="1317905"/>
            <a:ext cx="59760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Setup: Esse código é executado quando o componente é </a:t>
            </a:r>
            <a:r>
              <a:rPr b="1" lang="en-US" sz="2000">
                <a:solidFill>
                  <a:srgbClr val="91A3AD"/>
                </a:solidFill>
              </a:rPr>
              <a:t>montado</a:t>
            </a:r>
            <a:r>
              <a:rPr lang="en-US" sz="2000">
                <a:solidFill>
                  <a:srgbClr val="91A3AD"/>
                </a:solidFill>
              </a:rPr>
              <a:t>, e em cada </a:t>
            </a:r>
            <a:r>
              <a:rPr b="1" lang="en-US" sz="2000">
                <a:solidFill>
                  <a:srgbClr val="91A3AD"/>
                </a:solidFill>
              </a:rPr>
              <a:t>nova renderização</a:t>
            </a:r>
            <a:r>
              <a:rPr lang="en-US" sz="2000">
                <a:solidFill>
                  <a:srgbClr val="91A3AD"/>
                </a:solidFill>
              </a:rPr>
              <a:t> do componente</a:t>
            </a:r>
            <a:endParaRPr sz="2000">
              <a:solidFill>
                <a:srgbClr val="91A3AD"/>
              </a:solidFill>
            </a:endParaRPr>
          </a:p>
        </p:txBody>
      </p:sp>
      <p:pic>
        <p:nvPicPr>
          <p:cNvPr id="297" name="Google Shape;297;g1dd97eec330_0_49"/>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298" name="Google Shape;298;g1dd97eec330_0_49"/>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299" name="Google Shape;299;g1dd97eec330_0_49"/>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dcfd8f90cf_0_1"/>
          <p:cNvSpPr txBox="1"/>
          <p:nvPr/>
        </p:nvSpPr>
        <p:spPr>
          <a:xfrm>
            <a:off x="1897075" y="1522005"/>
            <a:ext cx="59760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200" u="none" cap="none" strike="noStrike">
                <a:solidFill>
                  <a:srgbClr val="91A3AD"/>
                </a:solidFill>
                <a:latin typeface="Arial"/>
                <a:ea typeface="Arial"/>
                <a:cs typeface="Arial"/>
                <a:sym typeface="Arial"/>
              </a:rPr>
              <a:t>Principais Props</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source</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style</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alt (acessibilidade)</a:t>
            </a:r>
            <a:endParaRPr sz="2000">
              <a:solidFill>
                <a:srgbClr val="91A3AD"/>
              </a:solidFill>
            </a:endParaRPr>
          </a:p>
        </p:txBody>
      </p:sp>
      <p:pic>
        <p:nvPicPr>
          <p:cNvPr id="69" name="Google Shape;69;g1dcfd8f90cf_0_1"/>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70" name="Google Shape;70;g1dcfd8f90cf_0_1"/>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71" name="Google Shape;71;g1dcfd8f90cf_0_1"/>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dd97eec330_0_56"/>
          <p:cNvSpPr txBox="1"/>
          <p:nvPr/>
        </p:nvSpPr>
        <p:spPr>
          <a:xfrm>
            <a:off x="1897075" y="1317905"/>
            <a:ext cx="59760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Cleanup</a:t>
            </a:r>
            <a:r>
              <a:rPr lang="en-US" sz="2000">
                <a:solidFill>
                  <a:srgbClr val="91A3AD"/>
                </a:solidFill>
              </a:rPr>
              <a:t>: Esse código é executado </a:t>
            </a:r>
            <a:r>
              <a:rPr b="1" lang="en-US" sz="2000">
                <a:solidFill>
                  <a:srgbClr val="91A3AD"/>
                </a:solidFill>
              </a:rPr>
              <a:t>antes </a:t>
            </a:r>
            <a:r>
              <a:rPr lang="en-US" sz="2000">
                <a:solidFill>
                  <a:srgbClr val="91A3AD"/>
                </a:solidFill>
              </a:rPr>
              <a:t>de cada nova renderização, e antes do componente ser desmontado</a:t>
            </a:r>
            <a:endParaRPr sz="2000">
              <a:solidFill>
                <a:srgbClr val="91A3AD"/>
              </a:solidFill>
            </a:endParaRPr>
          </a:p>
        </p:txBody>
      </p:sp>
      <p:pic>
        <p:nvPicPr>
          <p:cNvPr id="305" name="Google Shape;305;g1dd97eec330_0_56"/>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306" name="Google Shape;306;g1dd97eec330_0_56"/>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307" name="Google Shape;307;g1dd97eec330_0_56"/>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dd97eec330_0_63"/>
          <p:cNvSpPr txBox="1"/>
          <p:nvPr/>
        </p:nvSpPr>
        <p:spPr>
          <a:xfrm>
            <a:off x="1897075" y="1317905"/>
            <a:ext cx="59760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Dependencies</a:t>
            </a:r>
            <a:r>
              <a:rPr lang="en-US" sz="2000">
                <a:solidFill>
                  <a:srgbClr val="91A3AD"/>
                </a:solidFill>
              </a:rPr>
              <a:t>: Determina quais condições para esse hook useEffect ser executado. Aceita nulo, array vazio e array com variáveis</a:t>
            </a:r>
            <a:br>
              <a:rPr lang="en-US" sz="2000">
                <a:solidFill>
                  <a:srgbClr val="91A3AD"/>
                </a:solidFill>
              </a:rPr>
            </a:br>
            <a:br>
              <a:rPr lang="en-US" sz="2000">
                <a:solidFill>
                  <a:srgbClr val="91A3AD"/>
                </a:solidFill>
              </a:rPr>
            </a:br>
            <a:r>
              <a:rPr b="1" lang="en-US" sz="2000">
                <a:solidFill>
                  <a:srgbClr val="91A3AD"/>
                </a:solidFill>
              </a:rPr>
              <a:t>Nulo</a:t>
            </a:r>
            <a:r>
              <a:rPr lang="en-US" sz="2000">
                <a:solidFill>
                  <a:srgbClr val="91A3AD"/>
                </a:solidFill>
              </a:rPr>
              <a:t>: Executa toda renderização</a:t>
            </a:r>
            <a:endParaRPr sz="2000">
              <a:solidFill>
                <a:srgbClr val="91A3AD"/>
              </a:solidFill>
            </a:endParaRPr>
          </a:p>
          <a:p>
            <a:pPr indent="0" lvl="0" marL="0" marR="0" rtl="0" algn="l">
              <a:lnSpc>
                <a:spcPct val="100000"/>
              </a:lnSpc>
              <a:spcBef>
                <a:spcPts val="0"/>
              </a:spcBef>
              <a:spcAft>
                <a:spcPts val="0"/>
              </a:spcAft>
              <a:buNone/>
            </a:pPr>
            <a:r>
              <a:rPr b="1" lang="en-US" sz="2000">
                <a:solidFill>
                  <a:srgbClr val="91A3AD"/>
                </a:solidFill>
              </a:rPr>
              <a:t>Array vazio</a:t>
            </a:r>
            <a:r>
              <a:rPr lang="en-US" sz="2000">
                <a:solidFill>
                  <a:srgbClr val="91A3AD"/>
                </a:solidFill>
              </a:rPr>
              <a:t>: Executa ao montar e desmontar</a:t>
            </a:r>
            <a:br>
              <a:rPr lang="en-US" sz="2000">
                <a:solidFill>
                  <a:srgbClr val="91A3AD"/>
                </a:solidFill>
              </a:rPr>
            </a:br>
            <a:r>
              <a:rPr b="1" lang="en-US" sz="2000">
                <a:solidFill>
                  <a:srgbClr val="91A3AD"/>
                </a:solidFill>
              </a:rPr>
              <a:t>Array populado</a:t>
            </a:r>
            <a:r>
              <a:rPr lang="en-US" sz="2000">
                <a:solidFill>
                  <a:srgbClr val="91A3AD"/>
                </a:solidFill>
              </a:rPr>
              <a:t>: Executa sempre que </a:t>
            </a:r>
            <a:r>
              <a:rPr b="1" lang="en-US" sz="2000">
                <a:solidFill>
                  <a:srgbClr val="91A3AD"/>
                </a:solidFill>
              </a:rPr>
              <a:t>alguma</a:t>
            </a:r>
            <a:r>
              <a:rPr lang="en-US" sz="2000">
                <a:solidFill>
                  <a:srgbClr val="91A3AD"/>
                </a:solidFill>
              </a:rPr>
              <a:t> das variáveis do array for modificada</a:t>
            </a:r>
            <a:br>
              <a:rPr lang="en-US" sz="2000">
                <a:solidFill>
                  <a:srgbClr val="91A3AD"/>
                </a:solidFill>
              </a:rPr>
            </a:br>
            <a:endParaRPr sz="2000">
              <a:solidFill>
                <a:srgbClr val="91A3AD"/>
              </a:solidFill>
            </a:endParaRPr>
          </a:p>
        </p:txBody>
      </p:sp>
      <p:pic>
        <p:nvPicPr>
          <p:cNvPr id="313" name="Google Shape;313;g1dd97eec330_0_63"/>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314" name="Google Shape;314;g1dd97eec330_0_63"/>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315" name="Google Shape;315;g1dd97eec330_0_63"/>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dd97eec330_0_70"/>
          <p:cNvSpPr txBox="1"/>
          <p:nvPr/>
        </p:nvSpPr>
        <p:spPr>
          <a:xfrm>
            <a:off x="1897075" y="1317905"/>
            <a:ext cx="59760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useEffect</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Cleanup: Esse código é executado </a:t>
            </a:r>
            <a:r>
              <a:rPr b="1" lang="en-US" sz="2000">
                <a:solidFill>
                  <a:srgbClr val="91A3AD"/>
                </a:solidFill>
              </a:rPr>
              <a:t>antes </a:t>
            </a:r>
            <a:r>
              <a:rPr lang="en-US" sz="2000">
                <a:solidFill>
                  <a:srgbClr val="91A3AD"/>
                </a:solidFill>
              </a:rPr>
              <a:t>de cada nova renderização, e antes do componente ser desmontado</a:t>
            </a:r>
            <a:endParaRPr sz="2000">
              <a:solidFill>
                <a:srgbClr val="91A3AD"/>
              </a:solidFill>
            </a:endParaRPr>
          </a:p>
        </p:txBody>
      </p:sp>
      <p:pic>
        <p:nvPicPr>
          <p:cNvPr id="321" name="Google Shape;321;g1dd97eec330_0_70"/>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322" name="Google Shape;322;g1dd97eec330_0_70"/>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323" name="Google Shape;323;g1dd97eec330_0_70"/>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React hooks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dcd01bcbe4_0_276"/>
          <p:cNvSpPr txBox="1"/>
          <p:nvPr/>
        </p:nvSpPr>
        <p:spPr>
          <a:xfrm>
            <a:off x="1639925" y="1401300"/>
            <a:ext cx="64347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lang="en-US" sz="2000" u="sng">
                <a:solidFill>
                  <a:srgbClr val="91A3AD"/>
                </a:solidFill>
                <a:hlinkClick r:id="rId3">
                  <a:extLst>
                    <a:ext uri="{A12FA001-AC4F-418D-AE19-62706E023703}">
                      <ahyp:hlinkClr val="tx"/>
                    </a:ext>
                  </a:extLst>
                </a:hlinkClick>
              </a:rPr>
              <a:t>https://beta.reactjs.org/reference/react/useEffect</a:t>
            </a:r>
            <a:br>
              <a:rPr b="1" lang="en-US" sz="2000">
                <a:solidFill>
                  <a:srgbClr val="91A3AD"/>
                </a:solidFill>
              </a:rPr>
            </a:br>
            <a:br>
              <a:rPr b="1" lang="en-US" sz="2000">
                <a:solidFill>
                  <a:srgbClr val="91A3AD"/>
                </a:solidFill>
              </a:rPr>
            </a:br>
            <a:r>
              <a:rPr b="1" lang="en-US" sz="2000" u="sng">
                <a:solidFill>
                  <a:srgbClr val="91A3AD"/>
                </a:solidFill>
                <a:hlinkClick r:id="rId4">
                  <a:extLst>
                    <a:ext uri="{A12FA001-AC4F-418D-AE19-62706E023703}">
                      <ahyp:hlinkClr val="tx"/>
                    </a:ext>
                  </a:extLst>
                </a:hlinkClick>
              </a:rPr>
              <a:t>https://reactnative.dev/docs/components-and-apis</a:t>
            </a:r>
            <a:br>
              <a:rPr b="1" lang="en-US" sz="2000">
                <a:solidFill>
                  <a:srgbClr val="91A3AD"/>
                </a:solidFill>
              </a:rPr>
            </a:br>
            <a:br>
              <a:rPr b="1" lang="en-US" sz="2000">
                <a:solidFill>
                  <a:srgbClr val="91A3AD"/>
                </a:solidFill>
              </a:rPr>
            </a:br>
            <a:r>
              <a:rPr b="1" lang="en-US" sz="2000" u="sng">
                <a:solidFill>
                  <a:srgbClr val="91A3AD"/>
                </a:solidFill>
                <a:hlinkClick r:id="rId5">
                  <a:extLst>
                    <a:ext uri="{A12FA001-AC4F-418D-AE19-62706E023703}">
                      <ahyp:hlinkClr val="tx"/>
                    </a:ext>
                  </a:extLst>
                </a:hlinkClick>
              </a:rPr>
              <a:t>https://developer.mozilla.org/en-US/docs/Web/JavaScript/Reference/Global_Objects/Array</a:t>
            </a:r>
            <a:br>
              <a:rPr b="1" lang="en-US" sz="2000">
                <a:solidFill>
                  <a:srgbClr val="91A3AD"/>
                </a:solidFill>
              </a:rPr>
            </a:br>
            <a:br>
              <a:rPr b="1" lang="en-US" sz="2000">
                <a:solidFill>
                  <a:srgbClr val="91A3AD"/>
                </a:solidFill>
              </a:rPr>
            </a:br>
            <a:endParaRPr b="1" i="0" sz="1800" u="none" cap="none" strike="noStrike">
              <a:solidFill>
                <a:srgbClr val="91A3AD"/>
              </a:solidFill>
              <a:latin typeface="Arial"/>
              <a:ea typeface="Arial"/>
              <a:cs typeface="Arial"/>
              <a:sym typeface="Arial"/>
            </a:endParaRPr>
          </a:p>
        </p:txBody>
      </p:sp>
      <p:pic>
        <p:nvPicPr>
          <p:cNvPr id="329" name="Google Shape;329;g1dcd01bcbe4_0_276"/>
          <p:cNvPicPr preferRelativeResize="0"/>
          <p:nvPr/>
        </p:nvPicPr>
        <p:blipFill rotWithShape="1">
          <a:blip r:embed="rId6">
            <a:alphaModFix/>
          </a:blip>
          <a:srcRect b="0" l="0" r="0" t="0"/>
          <a:stretch/>
        </p:blipFill>
        <p:spPr>
          <a:xfrm>
            <a:off x="263471" y="174490"/>
            <a:ext cx="2044892" cy="2397260"/>
          </a:xfrm>
          <a:prstGeom prst="rect">
            <a:avLst/>
          </a:prstGeom>
          <a:noFill/>
          <a:ln>
            <a:noFill/>
          </a:ln>
        </p:spPr>
      </p:pic>
      <p:pic>
        <p:nvPicPr>
          <p:cNvPr id="330" name="Google Shape;330;g1dcd01bcbe4_0_276"/>
          <p:cNvPicPr preferRelativeResize="0"/>
          <p:nvPr/>
        </p:nvPicPr>
        <p:blipFill rotWithShape="1">
          <a:blip r:embed="rId7">
            <a:alphaModFix/>
          </a:blip>
          <a:srcRect b="0" l="0" r="0" t="0"/>
          <a:stretch/>
        </p:blipFill>
        <p:spPr>
          <a:xfrm>
            <a:off x="6861784" y="2571750"/>
            <a:ext cx="2018746" cy="2397260"/>
          </a:xfrm>
          <a:prstGeom prst="rect">
            <a:avLst/>
          </a:prstGeom>
          <a:noFill/>
          <a:ln>
            <a:noFill/>
          </a:ln>
        </p:spPr>
      </p:pic>
      <p:sp>
        <p:nvSpPr>
          <p:cNvPr id="331" name="Google Shape;331;g1dcd01bcbe4_0_276"/>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D265B"/>
                </a:solidFill>
                <a:latin typeface="Arial"/>
                <a:ea typeface="Arial"/>
                <a:cs typeface="Arial"/>
                <a:sym typeface="Arial"/>
              </a:rPr>
              <a:t>Links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dcfd8f90cf_0_136"/>
          <p:cNvSpPr txBox="1"/>
          <p:nvPr/>
        </p:nvSpPr>
        <p:spPr>
          <a:xfrm>
            <a:off x="1897075" y="1522000"/>
            <a:ext cx="5656800" cy="197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200" u="none" cap="none" strike="noStrike">
                <a:solidFill>
                  <a:srgbClr val="91A3AD"/>
                </a:solidFill>
                <a:latin typeface="Arial"/>
                <a:ea typeface="Arial"/>
                <a:cs typeface="Arial"/>
                <a:sym typeface="Arial"/>
              </a:rPr>
              <a:t>Valendo livro, skin ou comida</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br>
              <a:rPr lang="en-US" sz="2000">
                <a:solidFill>
                  <a:srgbClr val="91A3AD"/>
                </a:solidFill>
              </a:rPr>
            </a:br>
            <a:r>
              <a:rPr lang="en-US" sz="2000">
                <a:solidFill>
                  <a:srgbClr val="91A3AD"/>
                </a:solidFill>
              </a:rPr>
              <a:t>Thiago Martins: 2</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91A3AD"/>
                </a:solidFill>
                <a:latin typeface="Arial"/>
                <a:ea typeface="Arial"/>
                <a:cs typeface="Arial"/>
                <a:sym typeface="Arial"/>
              </a:rPr>
              <a:t>Karen Mastrogiacomo: 1</a:t>
            </a:r>
            <a:br>
              <a:rPr b="0" i="0" lang="en-US" sz="2000" u="none" cap="none" strike="noStrike">
                <a:solidFill>
                  <a:srgbClr val="91A3AD"/>
                </a:solidFill>
                <a:latin typeface="Arial"/>
                <a:ea typeface="Arial"/>
                <a:cs typeface="Arial"/>
                <a:sym typeface="Arial"/>
              </a:rPr>
            </a:br>
            <a:r>
              <a:rPr b="0" i="0" lang="en-US" sz="2000" u="none" cap="none" strike="noStrike">
                <a:solidFill>
                  <a:srgbClr val="91A3AD"/>
                </a:solidFill>
                <a:latin typeface="Arial"/>
                <a:ea typeface="Arial"/>
                <a:cs typeface="Arial"/>
                <a:sym typeface="Arial"/>
              </a:rPr>
              <a:t>Leonard: 1</a:t>
            </a:r>
            <a:br>
              <a:rPr b="0" i="0" lang="en-US" sz="2000" u="none" cap="none" strike="noStrike">
                <a:solidFill>
                  <a:srgbClr val="91A3AD"/>
                </a:solidFill>
                <a:latin typeface="Arial"/>
                <a:ea typeface="Arial"/>
                <a:cs typeface="Arial"/>
                <a:sym typeface="Arial"/>
              </a:rPr>
            </a:br>
            <a:r>
              <a:rPr b="0" i="0" lang="en-US" sz="2000" u="none" cap="none" strike="noStrike">
                <a:solidFill>
                  <a:srgbClr val="91A3AD"/>
                </a:solidFill>
                <a:latin typeface="Arial"/>
                <a:ea typeface="Arial"/>
                <a:cs typeface="Arial"/>
                <a:sym typeface="Arial"/>
              </a:rPr>
              <a:t>Outros: 0</a:t>
            </a:r>
            <a:endParaRPr b="0" i="0" sz="2000" u="none" cap="none" strike="noStrike">
              <a:solidFill>
                <a:srgbClr val="91A3AD"/>
              </a:solidFill>
              <a:latin typeface="Arial"/>
              <a:ea typeface="Arial"/>
              <a:cs typeface="Arial"/>
              <a:sym typeface="Arial"/>
            </a:endParaRPr>
          </a:p>
        </p:txBody>
      </p:sp>
      <p:pic>
        <p:nvPicPr>
          <p:cNvPr id="337" name="Google Shape;337;g1dcfd8f90cf_0_136"/>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338" name="Google Shape;338;g1dcfd8f90cf_0_136"/>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339" name="Google Shape;339;g1dcfd8f90cf_0_136"/>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D265B"/>
                </a:solidFill>
                <a:latin typeface="Arial"/>
                <a:ea typeface="Arial"/>
                <a:cs typeface="Arial"/>
                <a:sym typeface="Arial"/>
              </a:rPr>
              <a:t>Desafio do Semestre</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
          <p:cNvSpPr txBox="1"/>
          <p:nvPr/>
        </p:nvSpPr>
        <p:spPr>
          <a:xfrm>
            <a:off x="1701600" y="623653"/>
            <a:ext cx="6292500" cy="63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497"/>
              <a:buFont typeface="Arial"/>
              <a:buNone/>
            </a:pPr>
            <a:r>
              <a:rPr b="0" i="0" lang="en-US" sz="3497" u="none" cap="none" strike="noStrike">
                <a:solidFill>
                  <a:srgbClr val="91A3AD"/>
                </a:solidFill>
                <a:latin typeface="Arial"/>
                <a:ea typeface="Arial"/>
                <a:cs typeface="Arial"/>
                <a:sym typeface="Arial"/>
              </a:rPr>
              <a:t>Dúvidas, anseios, desabafos?</a:t>
            </a:r>
            <a:endParaRPr b="0" i="0" sz="1400" u="none" cap="none" strike="noStrike">
              <a:solidFill>
                <a:srgbClr val="000000"/>
              </a:solidFill>
              <a:latin typeface="Arial"/>
              <a:ea typeface="Arial"/>
              <a:cs typeface="Arial"/>
              <a:sym typeface="Arial"/>
            </a:endParaRPr>
          </a:p>
        </p:txBody>
      </p:sp>
      <p:pic>
        <p:nvPicPr>
          <p:cNvPr id="345" name="Google Shape;345;p6"/>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346" name="Google Shape;346;p6"/>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pic>
        <p:nvPicPr>
          <p:cNvPr id="347" name="Google Shape;347;p6"/>
          <p:cNvPicPr preferRelativeResize="0"/>
          <p:nvPr/>
        </p:nvPicPr>
        <p:blipFill rotWithShape="1">
          <a:blip r:embed="rId5">
            <a:alphaModFix/>
          </a:blip>
          <a:srcRect b="0" l="0" r="0" t="0"/>
          <a:stretch/>
        </p:blipFill>
        <p:spPr>
          <a:xfrm>
            <a:off x="1828029" y="1380303"/>
            <a:ext cx="5690593" cy="3191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7"/>
          <p:cNvPicPr preferRelativeResize="0"/>
          <p:nvPr/>
        </p:nvPicPr>
        <p:blipFill rotWithShape="1">
          <a:blip r:embed="rId3">
            <a:alphaModFix/>
          </a:blip>
          <a:srcRect b="0" l="0" r="0" t="0"/>
          <a:stretch/>
        </p:blipFill>
        <p:spPr>
          <a:xfrm>
            <a:off x="4230" y="2"/>
            <a:ext cx="9135541" cy="5143500"/>
          </a:xfrm>
          <a:prstGeom prst="rect">
            <a:avLst/>
          </a:prstGeom>
          <a:noFill/>
          <a:ln>
            <a:noFill/>
          </a:ln>
        </p:spPr>
      </p:pic>
      <p:pic>
        <p:nvPicPr>
          <p:cNvPr id="354" name="Google Shape;354;p7"/>
          <p:cNvPicPr preferRelativeResize="0"/>
          <p:nvPr/>
        </p:nvPicPr>
        <p:blipFill rotWithShape="1">
          <a:blip r:embed="rId4">
            <a:alphaModFix/>
          </a:blip>
          <a:srcRect b="0" l="0" r="0" t="0"/>
          <a:stretch/>
        </p:blipFill>
        <p:spPr>
          <a:xfrm>
            <a:off x="226276" y="209004"/>
            <a:ext cx="8691450" cy="4704328"/>
          </a:xfrm>
          <a:prstGeom prst="rect">
            <a:avLst/>
          </a:prstGeom>
          <a:noFill/>
          <a:ln>
            <a:noFill/>
          </a:ln>
        </p:spPr>
      </p:pic>
      <p:pic>
        <p:nvPicPr>
          <p:cNvPr id="355" name="Google Shape;355;p7"/>
          <p:cNvPicPr preferRelativeResize="0"/>
          <p:nvPr/>
        </p:nvPicPr>
        <p:blipFill rotWithShape="1">
          <a:blip r:embed="rId5">
            <a:alphaModFix/>
          </a:blip>
          <a:srcRect b="0" l="0" r="0" t="0"/>
          <a:stretch/>
        </p:blipFill>
        <p:spPr>
          <a:xfrm>
            <a:off x="2971025" y="2138711"/>
            <a:ext cx="3201951" cy="86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dd5664ab61_0_0"/>
          <p:cNvSpPr txBox="1"/>
          <p:nvPr/>
        </p:nvSpPr>
        <p:spPr>
          <a:xfrm>
            <a:off x="1897075" y="1522005"/>
            <a:ext cx="5976000" cy="28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resizeMode:</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cover: Uma dimensão do tamanho correto, outra maior. Mantém o ratio</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contain: Uma dimensão do tamanho correto, outra menor. Mantém o ratio</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stretch: Redimensiona a imagem para o tamanho declarado, pode mudar o ratio</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opacity</a:t>
            </a:r>
            <a:endParaRPr sz="2000">
              <a:solidFill>
                <a:srgbClr val="91A3AD"/>
              </a:solidFill>
            </a:endParaRPr>
          </a:p>
        </p:txBody>
      </p:sp>
      <p:pic>
        <p:nvPicPr>
          <p:cNvPr id="77" name="Google Shape;77;g1dd5664ab61_0_0"/>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78" name="Google Shape;78;g1dd5664ab61_0_0"/>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79" name="Google Shape;79;g1dd5664ab61_0_0"/>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dd5664ab61_0_17"/>
          <p:cNvSpPr txBox="1"/>
          <p:nvPr/>
        </p:nvSpPr>
        <p:spPr>
          <a:xfrm>
            <a:off x="1897075" y="1302880"/>
            <a:ext cx="59760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resizeMode:</a:t>
            </a:r>
            <a:br>
              <a:rPr b="1" lang="en-US" sz="2200">
                <a:solidFill>
                  <a:srgbClr val="91A3AD"/>
                </a:solidFill>
              </a:rPr>
            </a:br>
            <a:r>
              <a:rPr b="1" lang="en-US" sz="2200">
                <a:solidFill>
                  <a:srgbClr val="91A3AD"/>
                </a:solidFill>
              </a:rPr>
              <a:t>cover, contain, stretch, repeat, center</a:t>
            </a:r>
            <a:endParaRPr sz="2000">
              <a:solidFill>
                <a:srgbClr val="91A3AD"/>
              </a:solidFill>
            </a:endParaRPr>
          </a:p>
        </p:txBody>
      </p:sp>
      <p:pic>
        <p:nvPicPr>
          <p:cNvPr id="85" name="Google Shape;85;g1dd5664ab61_0_17"/>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86" name="Google Shape;86;g1dd5664ab61_0_17"/>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87" name="Google Shape;87;g1dd5664ab61_0_17"/>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a:t>
            </a:r>
            <a:endParaRPr b="0" i="0" sz="3600" u="none" cap="none" strike="noStrike">
              <a:solidFill>
                <a:schemeClr val="dk1"/>
              </a:solidFill>
              <a:latin typeface="Calibri"/>
              <a:ea typeface="Calibri"/>
              <a:cs typeface="Calibri"/>
              <a:sym typeface="Calibri"/>
            </a:endParaRPr>
          </a:p>
        </p:txBody>
      </p:sp>
      <p:pic>
        <p:nvPicPr>
          <p:cNvPr id="88" name="Google Shape;88;g1dd5664ab61_0_17"/>
          <p:cNvPicPr preferRelativeResize="0"/>
          <p:nvPr/>
        </p:nvPicPr>
        <p:blipFill>
          <a:blip r:embed="rId5">
            <a:alphaModFix/>
          </a:blip>
          <a:stretch>
            <a:fillRect/>
          </a:stretch>
        </p:blipFill>
        <p:spPr>
          <a:xfrm>
            <a:off x="2041250" y="2501750"/>
            <a:ext cx="611312" cy="2266950"/>
          </a:xfrm>
          <a:prstGeom prst="rect">
            <a:avLst/>
          </a:prstGeom>
          <a:noFill/>
          <a:ln>
            <a:noFill/>
          </a:ln>
        </p:spPr>
      </p:pic>
      <p:pic>
        <p:nvPicPr>
          <p:cNvPr id="89" name="Google Shape;89;g1dd5664ab61_0_17"/>
          <p:cNvPicPr preferRelativeResize="0"/>
          <p:nvPr/>
        </p:nvPicPr>
        <p:blipFill>
          <a:blip r:embed="rId6">
            <a:alphaModFix/>
          </a:blip>
          <a:stretch>
            <a:fillRect/>
          </a:stretch>
        </p:blipFill>
        <p:spPr>
          <a:xfrm>
            <a:off x="3031074" y="2497531"/>
            <a:ext cx="611300" cy="2275394"/>
          </a:xfrm>
          <a:prstGeom prst="rect">
            <a:avLst/>
          </a:prstGeom>
          <a:noFill/>
          <a:ln>
            <a:noFill/>
          </a:ln>
        </p:spPr>
      </p:pic>
      <p:pic>
        <p:nvPicPr>
          <p:cNvPr id="90" name="Google Shape;90;g1dd5664ab61_0_17"/>
          <p:cNvPicPr preferRelativeResize="0"/>
          <p:nvPr/>
        </p:nvPicPr>
        <p:blipFill>
          <a:blip r:embed="rId7">
            <a:alphaModFix/>
          </a:blip>
          <a:stretch>
            <a:fillRect/>
          </a:stretch>
        </p:blipFill>
        <p:spPr>
          <a:xfrm>
            <a:off x="4152300" y="2497525"/>
            <a:ext cx="611300" cy="2177230"/>
          </a:xfrm>
          <a:prstGeom prst="rect">
            <a:avLst/>
          </a:prstGeom>
          <a:noFill/>
          <a:ln>
            <a:noFill/>
          </a:ln>
        </p:spPr>
      </p:pic>
      <p:pic>
        <p:nvPicPr>
          <p:cNvPr id="91" name="Google Shape;91;g1dd5664ab61_0_17"/>
          <p:cNvPicPr preferRelativeResize="0"/>
          <p:nvPr/>
        </p:nvPicPr>
        <p:blipFill>
          <a:blip r:embed="rId8">
            <a:alphaModFix/>
          </a:blip>
          <a:stretch>
            <a:fillRect/>
          </a:stretch>
        </p:blipFill>
        <p:spPr>
          <a:xfrm>
            <a:off x="5273525" y="2508687"/>
            <a:ext cx="611300" cy="2253077"/>
          </a:xfrm>
          <a:prstGeom prst="rect">
            <a:avLst/>
          </a:prstGeom>
          <a:noFill/>
          <a:ln>
            <a:noFill/>
          </a:ln>
        </p:spPr>
      </p:pic>
      <p:pic>
        <p:nvPicPr>
          <p:cNvPr id="92" name="Google Shape;92;g1dd5664ab61_0_17"/>
          <p:cNvPicPr preferRelativeResize="0"/>
          <p:nvPr/>
        </p:nvPicPr>
        <p:blipFill>
          <a:blip r:embed="rId9">
            <a:alphaModFix/>
          </a:blip>
          <a:stretch>
            <a:fillRect/>
          </a:stretch>
        </p:blipFill>
        <p:spPr>
          <a:xfrm>
            <a:off x="6263350" y="2501750"/>
            <a:ext cx="597491" cy="22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dd5664ab61_0_7"/>
          <p:cNvSpPr txBox="1"/>
          <p:nvPr/>
        </p:nvSpPr>
        <p:spPr>
          <a:xfrm>
            <a:off x="1897075" y="1522005"/>
            <a:ext cx="5976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Exemplos de source:</a:t>
            </a:r>
            <a:endParaRPr sz="2000">
              <a:solidFill>
                <a:srgbClr val="91A3AD"/>
              </a:solidFill>
            </a:endParaRPr>
          </a:p>
        </p:txBody>
      </p:sp>
      <p:pic>
        <p:nvPicPr>
          <p:cNvPr id="98" name="Google Shape;98;g1dd5664ab61_0_7"/>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99" name="Google Shape;99;g1dd5664ab61_0_7"/>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00" name="Google Shape;100;g1dd5664ab61_0_7"/>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a:t>
            </a:r>
            <a:endParaRPr b="0" i="0" sz="3600" u="none" cap="none" strike="noStrike">
              <a:solidFill>
                <a:schemeClr val="dk1"/>
              </a:solidFill>
              <a:latin typeface="Calibri"/>
              <a:ea typeface="Calibri"/>
              <a:cs typeface="Calibri"/>
              <a:sym typeface="Calibri"/>
            </a:endParaRPr>
          </a:p>
        </p:txBody>
      </p:sp>
      <p:pic>
        <p:nvPicPr>
          <p:cNvPr id="101" name="Google Shape;101;g1dd5664ab61_0_7"/>
          <p:cNvPicPr preferRelativeResize="0"/>
          <p:nvPr/>
        </p:nvPicPr>
        <p:blipFill>
          <a:blip r:embed="rId5">
            <a:alphaModFix/>
          </a:blip>
          <a:stretch>
            <a:fillRect/>
          </a:stretch>
        </p:blipFill>
        <p:spPr>
          <a:xfrm>
            <a:off x="851775" y="2388700"/>
            <a:ext cx="7440449" cy="15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dcfd8f90cf_0_9"/>
          <p:cNvSpPr txBox="1"/>
          <p:nvPr/>
        </p:nvSpPr>
        <p:spPr>
          <a:xfrm>
            <a:off x="1897075" y="1522005"/>
            <a:ext cx="59760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91A3AD"/>
                </a:solidFill>
              </a:rPr>
              <a:t>É um componente que funciona como um container, igual à View. Mas evita o uso do backgroundImage style para ter uma imagem no fundo.</a:t>
            </a:r>
            <a:br>
              <a:rPr lang="en-US" sz="2000">
                <a:solidFill>
                  <a:srgbClr val="91A3AD"/>
                </a:solidFill>
              </a:rPr>
            </a:br>
            <a:r>
              <a:rPr lang="en-US" sz="2000">
                <a:solidFill>
                  <a:srgbClr val="91A3AD"/>
                </a:solidFill>
              </a:rPr>
              <a:t>Possui props e style tanto de Image e quanto de View</a:t>
            </a:r>
            <a:endParaRPr b="0" i="0" sz="2000" u="none" cap="none" strike="noStrike">
              <a:solidFill>
                <a:srgbClr val="91A3AD"/>
              </a:solidFill>
              <a:latin typeface="Arial"/>
              <a:ea typeface="Arial"/>
              <a:cs typeface="Arial"/>
              <a:sym typeface="Arial"/>
            </a:endParaRPr>
          </a:p>
        </p:txBody>
      </p:sp>
      <p:pic>
        <p:nvPicPr>
          <p:cNvPr id="107" name="Google Shape;107;g1dcfd8f90cf_0_9"/>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08" name="Google Shape;108;g1dcfd8f90cf_0_9"/>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09" name="Google Shape;109;g1dcfd8f90cf_0_9"/>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ImageBackground</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dd5664ab61_0_30"/>
          <p:cNvSpPr txBox="1"/>
          <p:nvPr/>
        </p:nvSpPr>
        <p:spPr>
          <a:xfrm>
            <a:off x="1897075" y="1522005"/>
            <a:ext cx="5976000" cy="197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200" u="none" cap="none" strike="noStrike">
                <a:solidFill>
                  <a:srgbClr val="91A3AD"/>
                </a:solidFill>
                <a:latin typeface="Arial"/>
                <a:ea typeface="Arial"/>
                <a:cs typeface="Arial"/>
                <a:sym typeface="Arial"/>
              </a:rPr>
              <a:t>Principais Props</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As props do Image</a:t>
            </a:r>
            <a:endParaRPr b="0" i="0" sz="2000" u="none" cap="none" strike="noStrike">
              <a:solidFill>
                <a:srgbClr val="91A3AD"/>
              </a:solidFill>
              <a:latin typeface="Arial"/>
              <a:ea typeface="Arial"/>
              <a:cs typeface="Arial"/>
              <a:sym typeface="Arial"/>
            </a:endParaRPr>
          </a:p>
          <a:p>
            <a:pPr indent="-355600" lvl="0" marL="457200" marR="0" rtl="0" algn="l">
              <a:lnSpc>
                <a:spcPct val="100000"/>
              </a:lnSpc>
              <a:spcBef>
                <a:spcPts val="0"/>
              </a:spcBef>
              <a:spcAft>
                <a:spcPts val="0"/>
              </a:spcAft>
              <a:buClr>
                <a:srgbClr val="91A3AD"/>
              </a:buClr>
              <a:buSzPts val="2000"/>
              <a:buFont typeface="Arial"/>
              <a:buChar char="-"/>
            </a:pPr>
            <a:r>
              <a:rPr lang="en-US" sz="2000">
                <a:solidFill>
                  <a:srgbClr val="91A3AD"/>
                </a:solidFill>
              </a:rPr>
              <a:t>style</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imageStyle</a:t>
            </a:r>
            <a:endParaRPr sz="2000">
              <a:solidFill>
                <a:srgbClr val="91A3AD"/>
              </a:solidFill>
            </a:endParaRPr>
          </a:p>
          <a:p>
            <a:pPr indent="-355600" lvl="0" marL="457200" marR="0" rtl="0" algn="l">
              <a:lnSpc>
                <a:spcPct val="100000"/>
              </a:lnSpc>
              <a:spcBef>
                <a:spcPts val="0"/>
              </a:spcBef>
              <a:spcAft>
                <a:spcPts val="0"/>
              </a:spcAft>
              <a:buClr>
                <a:srgbClr val="91A3AD"/>
              </a:buClr>
              <a:buSzPts val="2000"/>
              <a:buChar char="-"/>
            </a:pPr>
            <a:r>
              <a:rPr lang="en-US" sz="2000">
                <a:solidFill>
                  <a:srgbClr val="91A3AD"/>
                </a:solidFill>
              </a:rPr>
              <a:t>imageRef</a:t>
            </a:r>
            <a:endParaRPr sz="2000">
              <a:solidFill>
                <a:srgbClr val="91A3AD"/>
              </a:solidFill>
            </a:endParaRPr>
          </a:p>
        </p:txBody>
      </p:sp>
      <p:pic>
        <p:nvPicPr>
          <p:cNvPr id="115" name="Google Shape;115;g1dd5664ab61_0_30"/>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16" name="Google Shape;116;g1dd5664ab61_0_30"/>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17" name="Google Shape;117;g1dd5664ab61_0_30"/>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ImageBackground</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dd5664ab61_0_39"/>
          <p:cNvSpPr txBox="1"/>
          <p:nvPr/>
        </p:nvSpPr>
        <p:spPr>
          <a:xfrm>
            <a:off x="1897075" y="1522005"/>
            <a:ext cx="59760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200">
                <a:solidFill>
                  <a:srgbClr val="91A3AD"/>
                </a:solidFill>
              </a:rPr>
              <a:t>Como saber as props/styles de um componente react-native?</a:t>
            </a:r>
            <a:endParaRPr b="1" i="0" sz="22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1A3AD"/>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91A3AD"/>
                </a:solidFill>
              </a:rPr>
              <a:t>Todos os componentes básicos do react-native e das principais bibliotecas são bem documentados. Basta procurar no site onde está a documentação e podemos achar essas informações além de exemplos de uso</a:t>
            </a:r>
            <a:endParaRPr sz="2000">
              <a:solidFill>
                <a:srgbClr val="91A3AD"/>
              </a:solidFill>
            </a:endParaRPr>
          </a:p>
        </p:txBody>
      </p:sp>
      <p:pic>
        <p:nvPicPr>
          <p:cNvPr id="123" name="Google Shape;123;g1dd5664ab61_0_39"/>
          <p:cNvPicPr preferRelativeResize="0"/>
          <p:nvPr/>
        </p:nvPicPr>
        <p:blipFill rotWithShape="1">
          <a:blip r:embed="rId3">
            <a:alphaModFix/>
          </a:blip>
          <a:srcRect b="0" l="0" r="0" t="0"/>
          <a:stretch/>
        </p:blipFill>
        <p:spPr>
          <a:xfrm>
            <a:off x="263471" y="174490"/>
            <a:ext cx="2044892" cy="2397260"/>
          </a:xfrm>
          <a:prstGeom prst="rect">
            <a:avLst/>
          </a:prstGeom>
          <a:noFill/>
          <a:ln>
            <a:noFill/>
          </a:ln>
        </p:spPr>
      </p:pic>
      <p:pic>
        <p:nvPicPr>
          <p:cNvPr id="124" name="Google Shape;124;g1dd5664ab61_0_39"/>
          <p:cNvPicPr preferRelativeResize="0"/>
          <p:nvPr/>
        </p:nvPicPr>
        <p:blipFill rotWithShape="1">
          <a:blip r:embed="rId4">
            <a:alphaModFix/>
          </a:blip>
          <a:srcRect b="0" l="0" r="0" t="0"/>
          <a:stretch/>
        </p:blipFill>
        <p:spPr>
          <a:xfrm>
            <a:off x="6861784" y="2571750"/>
            <a:ext cx="2018746" cy="2397260"/>
          </a:xfrm>
          <a:prstGeom prst="rect">
            <a:avLst/>
          </a:prstGeom>
          <a:noFill/>
          <a:ln>
            <a:noFill/>
          </a:ln>
        </p:spPr>
      </p:pic>
      <p:sp>
        <p:nvSpPr>
          <p:cNvPr id="125" name="Google Shape;125;g1dd5664ab61_0_39"/>
          <p:cNvSpPr txBox="1"/>
          <p:nvPr/>
        </p:nvSpPr>
        <p:spPr>
          <a:xfrm>
            <a:off x="1897075" y="439596"/>
            <a:ext cx="4964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ED265B"/>
                </a:solidFill>
              </a:rPr>
              <a:t>Relembrando a dica</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2018-06-21T14:25:56Z</dcterms:created>
  <dc:creator>Maíra Fernandes Palácios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2018-06-21T00:00:00Z</vt:filetime>
  </property>
  <property fmtid="{D5CDD505-2E9C-101B-9397-08002B2CF9AE}" pid="3" name="Creator">
    <vt:lpwstr>Google</vt:lpwstr>
  </property>
  <property fmtid="{D5CDD505-2E9C-101B-9397-08002B2CF9AE}" pid="4" name="LastSaved">
    <vt:filetime>2018-06-21T00:00:00Z</vt:filetime>
  </property>
</Properties>
</file>