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63" r:id="rId5"/>
    <p:sldId id="270" r:id="rId6"/>
    <p:sldId id="271" r:id="rId7"/>
    <p:sldId id="272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1" r:id="rId17"/>
    <p:sldId id="260" r:id="rId18"/>
    <p:sldId id="273" r:id="rId19"/>
    <p:sldId id="276" r:id="rId20"/>
    <p:sldId id="284" r:id="rId21"/>
    <p:sldId id="265" r:id="rId22"/>
    <p:sldId id="266" r:id="rId23"/>
    <p:sldId id="264" r:id="rId24"/>
    <p:sldId id="269" r:id="rId25"/>
    <p:sldId id="268" r:id="rId26"/>
    <p:sldId id="259" r:id="rId27"/>
    <p:sldId id="28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B6D76-FA72-C0AF-FBB7-913FE2A433EB}" v="5" dt="2024-07-17T12:10:34.2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691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C." userId="8fdabed56d57a5b3" providerId="Windows Live" clId="Web-{AABB6D76-FA72-C0AF-FBB7-913FE2A433EB}"/>
    <pc:docChg chg="modSld">
      <pc:chgData name="João Vitor C." userId="8fdabed56d57a5b3" providerId="Windows Live" clId="Web-{AABB6D76-FA72-C0AF-FBB7-913FE2A433EB}" dt="2024-07-17T12:10:34.285" v="2"/>
      <pc:docMkLst>
        <pc:docMk/>
      </pc:docMkLst>
      <pc:sldChg chg="modSp">
        <pc:chgData name="João Vitor C." userId="8fdabed56d57a5b3" providerId="Windows Live" clId="Web-{AABB6D76-FA72-C0AF-FBB7-913FE2A433EB}" dt="2024-07-17T12:10:34.285" v="2"/>
        <pc:sldMkLst>
          <pc:docMk/>
          <pc:sldMk cId="0" sldId="256"/>
        </pc:sldMkLst>
        <pc:picChg chg="mod">
          <ac:chgData name="João Vitor C." userId="8fdabed56d57a5b3" providerId="Windows Live" clId="Web-{AABB6D76-FA72-C0AF-FBB7-913FE2A433EB}" dt="2024-07-17T12:10:34.285" v="2"/>
          <ac:picMkLst>
            <pc:docMk/>
            <pc:sldMk cId="0" sldId="256"/>
            <ac:picMk id="171" creationId="{00000000-0000-0000-0000-000000000000}"/>
          </ac:picMkLst>
        </pc:picChg>
      </pc:sldChg>
      <pc:sldChg chg="modSp">
        <pc:chgData name="João Vitor C." userId="8fdabed56d57a5b3" providerId="Windows Live" clId="Web-{AABB6D76-FA72-C0AF-FBB7-913FE2A433EB}" dt="2024-07-17T12:10:19.768" v="0"/>
        <pc:sldMkLst>
          <pc:docMk/>
          <pc:sldMk cId="0" sldId="257"/>
        </pc:sldMkLst>
        <pc:picChg chg="mod">
          <ac:chgData name="João Vitor C." userId="8fdabed56d57a5b3" providerId="Windows Live" clId="Web-{AABB6D76-FA72-C0AF-FBB7-913FE2A433EB}" dt="2024-07-17T12:10:19.768" v="0"/>
          <ac:picMkLst>
            <pc:docMk/>
            <pc:sldMk cId="0" sldId="257"/>
            <ac:picMk id="1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49005" y="10609397"/>
            <a:ext cx="16478252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Autoria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3952872" y="3645742"/>
            <a:ext cx="16478254" cy="3486151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49006" y="7131893"/>
            <a:ext cx="16478253" cy="1428751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6213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10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10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da Agenda</a:t>
            </a:r>
          </a:p>
        </p:txBody>
      </p:sp>
      <p:sp>
        <p:nvSpPr>
          <p:cNvPr id="10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de Agenda</a:t>
            </a:r>
          </a:p>
        </p:txBody>
      </p:sp>
      <p:sp>
        <p:nvSpPr>
          <p:cNvPr id="110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b="0" spc="-52"/>
            </a:lvl1pPr>
            <a:lvl2pPr>
              <a:spcBef>
                <a:spcPts val="1800"/>
              </a:spcBef>
              <a:defRPr b="0" spc="-52"/>
            </a:lvl2pPr>
            <a:lvl3pPr>
              <a:spcBef>
                <a:spcPts val="1800"/>
              </a:spcBef>
              <a:defRPr b="0" spc="-52"/>
            </a:lvl3pPr>
            <a:lvl4pPr>
              <a:spcBef>
                <a:spcPts val="1800"/>
              </a:spcBef>
              <a:defRPr b="0" spc="-52"/>
            </a:lvl4pPr>
            <a:lvl5pPr>
              <a:spcBef>
                <a:spcPts val="1800"/>
              </a:spcBef>
              <a:defRPr b="0" spc="-52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5405132"/>
            <a:ext cx="16478253" cy="2905736"/>
          </a:xfrm>
          <a:prstGeom prst="rect">
            <a:avLst/>
          </a:prstGeom>
        </p:spPr>
        <p:txBody>
          <a:bodyPr anchor="ctr"/>
          <a:lstStyle>
            <a:lvl1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2521445"/>
            <a:ext cx="16478253" cy="5431188"/>
          </a:xfrm>
          <a:prstGeom prst="rect">
            <a:avLst/>
          </a:prstGeom>
        </p:spPr>
        <p:txBody>
          <a:bodyPr anchor="b"/>
          <a:lstStyle>
            <a:lvl1pPr algn="ctr" defTabSz="2438339">
              <a:lnSpc>
                <a:spcPct val="80000"/>
              </a:lnSpc>
              <a:defRPr sz="24600" spc="-246"/>
            </a:lvl1pPr>
            <a:lvl2pPr algn="ctr" defTabSz="2438339">
              <a:lnSpc>
                <a:spcPct val="80000"/>
              </a:lnSpc>
              <a:defRPr sz="24600" spc="-246"/>
            </a:lvl2pPr>
            <a:lvl3pPr algn="ctr" defTabSz="2438339">
              <a:lnSpc>
                <a:spcPct val="80000"/>
              </a:lnSpc>
              <a:defRPr sz="24600" spc="-246"/>
            </a:lvl3pPr>
            <a:lvl4pPr algn="ctr" defTabSz="2438339">
              <a:lnSpc>
                <a:spcPct val="80000"/>
              </a:lnSpc>
              <a:defRPr sz="24600" spc="-246"/>
            </a:lvl4pPr>
            <a:lvl5pPr algn="ctr" defTabSz="2438339">
              <a:lnSpc>
                <a:spcPct val="80000"/>
              </a:lnSpc>
              <a:defRPr sz="24600" spc="-24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7911135"/>
            <a:ext cx="16478253" cy="701085"/>
          </a:xfrm>
          <a:prstGeom prst="rect">
            <a:avLst/>
          </a:prstGeom>
        </p:spPr>
        <p:txBody>
          <a:bodyPr lIns="34289" tIns="34289" rIns="34289" bIns="34289"/>
          <a:lstStyle>
            <a:lvl1pPr algn="ctr" defTabSz="668655">
              <a:defRPr sz="4212"/>
            </a:lvl1pPr>
          </a:lstStyle>
          <a:p>
            <a:r>
              <a:t>Informações do fato</a:t>
            </a:r>
          </a:p>
        </p:txBody>
      </p:sp>
      <p:sp>
        <p:nvSpPr>
          <p:cNvPr id="1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70518" y="9721090"/>
            <a:ext cx="15150041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Atribuição</a:t>
            </a:r>
          </a:p>
        </p:txBody>
      </p:sp>
      <p:sp>
        <p:nvSpPr>
          <p:cNvPr id="13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63441" y="5419395"/>
            <a:ext cx="15657117" cy="2877210"/>
          </a:xfrm>
          <a:prstGeom prst="rect">
            <a:avLst/>
          </a:prstGeom>
        </p:spPr>
        <p:txBody>
          <a:bodyPr/>
          <a:lstStyle>
            <a:lvl1pPr marL="638922" indent="-469899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2" indent="-12699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2" indent="4445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2" indent="9017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2" indent="13589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gela de salada com arroz frito, ovos cozidos e hashis"/>
          <p:cNvSpPr>
            <a:spLocks noGrp="1"/>
          </p:cNvSpPr>
          <p:nvPr>
            <p:ph type="pic" sz="quarter" idx="21"/>
          </p:nvPr>
        </p:nvSpPr>
        <p:spPr>
          <a:xfrm>
            <a:off x="14868525" y="2476499"/>
            <a:ext cx="5579325" cy="44622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igelas com bolinhos de salmão, salada e hummus "/>
          <p:cNvSpPr>
            <a:spLocks noGrp="1"/>
          </p:cNvSpPr>
          <p:nvPr>
            <p:ph type="pic" sz="half" idx="22"/>
          </p:nvPr>
        </p:nvSpPr>
        <p:spPr>
          <a:xfrm>
            <a:off x="13173075" y="4698206"/>
            <a:ext cx="7829551" cy="91126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igela de massa pappardelle com creme de ervas, avelãs assadas e queijo parmesão ralado"/>
          <p:cNvSpPr>
            <a:spLocks noGrp="1"/>
          </p:cNvSpPr>
          <p:nvPr>
            <p:ph type="pic" sz="half" idx="23"/>
          </p:nvPr>
        </p:nvSpPr>
        <p:spPr>
          <a:xfrm>
            <a:off x="2943224" y="2085974"/>
            <a:ext cx="12458702" cy="93440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gela de salada com arroz frito, ovos cozidos e hashis"/>
          <p:cNvSpPr>
            <a:spLocks noGrp="1"/>
          </p:cNvSpPr>
          <p:nvPr>
            <p:ph type="pic" idx="21"/>
          </p:nvPr>
        </p:nvSpPr>
        <p:spPr>
          <a:xfrm>
            <a:off x="2047874" y="-2428876"/>
            <a:ext cx="20288252" cy="16230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acates e limões"/>
          <p:cNvSpPr>
            <a:spLocks noGrp="1"/>
          </p:cNvSpPr>
          <p:nvPr>
            <p:ph type="pic" idx="21"/>
          </p:nvPr>
        </p:nvSpPr>
        <p:spPr>
          <a:xfrm>
            <a:off x="2181224" y="742949"/>
            <a:ext cx="20059652" cy="12014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3952874" y="7058025"/>
            <a:ext cx="16478253" cy="3486150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23" name="Autoria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953767" y="2544103"/>
            <a:ext cx="16476467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Autoria e Data</a:t>
            </a:r>
          </a:p>
        </p:txBody>
      </p:sp>
      <p:sp>
        <p:nvSpPr>
          <p:cNvPr id="2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10421932"/>
            <a:ext cx="16478253" cy="837714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gelas com bolinhos de salmão, salada e hummus"/>
          <p:cNvSpPr>
            <a:spLocks noGrp="1"/>
          </p:cNvSpPr>
          <p:nvPr>
            <p:ph type="pic" sz="half" idx="21"/>
          </p:nvPr>
        </p:nvSpPr>
        <p:spPr>
          <a:xfrm>
            <a:off x="11277600" y="1562099"/>
            <a:ext cx="9108629" cy="10601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666999"/>
            <a:ext cx="7334251" cy="4411706"/>
          </a:xfrm>
          <a:prstGeom prst="rect">
            <a:avLst/>
          </a:prstGeom>
        </p:spPr>
        <p:txBody>
          <a:bodyPr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3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7009932"/>
            <a:ext cx="7334251" cy="4039069"/>
          </a:xfrm>
          <a:prstGeom prst="rect">
            <a:avLst/>
          </a:prstGeom>
        </p:spPr>
        <p:txBody>
          <a:bodyPr/>
          <a:lstStyle/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10264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4873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43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44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 numCol="2" spcCol="823912"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Tigela de massa pappardelle com creme de ervas, avelãs assadas e queijo parmesão ralado"/>
          <p:cNvSpPr>
            <a:spLocks noGrp="1"/>
          </p:cNvSpPr>
          <p:nvPr>
            <p:ph type="pic" sz="half" idx="22"/>
          </p:nvPr>
        </p:nvSpPr>
        <p:spPr>
          <a:xfrm>
            <a:off x="12192000" y="1409050"/>
            <a:ext cx="8187656" cy="10916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7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7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8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8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3952872" y="5114925"/>
            <a:ext cx="16478254" cy="348615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9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10264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AI_Faitec_2024_Imagem_PowerPoint-Conteudo.jpg" descr="A white rectangular object with many logos&#10;&#10;Descrição gerada automaticamente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2700" y="-135921"/>
            <a:ext cx="24867273" cy="13987841"/>
          </a:xfrm>
          <a:prstGeom prst="rect">
            <a:avLst/>
          </a:prstGeom>
          <a:ln w="3175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FAI_Faitec_2024_Imagem_PowerPoint-Capa.jpg" descr="A person pointing at someth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172" name="Autoria e Data"/>
          <p:cNvSpPr txBox="1">
            <a:spLocks noGrp="1"/>
          </p:cNvSpPr>
          <p:nvPr>
            <p:ph type="body" idx="21"/>
          </p:nvPr>
        </p:nvSpPr>
        <p:spPr>
          <a:xfrm>
            <a:off x="1637604" y="10837997"/>
            <a:ext cx="8804735" cy="1530549"/>
          </a:xfrm>
          <a:prstGeom prst="rect">
            <a:avLst/>
          </a:prstGeom>
        </p:spPr>
        <p:txBody>
          <a:bodyPr/>
          <a:lstStyle/>
          <a:p>
            <a:pPr defTabSz="825500">
              <a:defRPr sz="3200"/>
            </a:pPr>
            <a:r>
              <a:rPr lang="pt-BR" dirty="0" smtClean="0"/>
              <a:t>Ana Flávia</a:t>
            </a:r>
          </a:p>
          <a:p>
            <a:pPr defTabSz="825500">
              <a:defRPr sz="3200"/>
            </a:pPr>
            <a:r>
              <a:rPr lang="pt-BR" dirty="0" err="1" smtClean="0"/>
              <a:t>Dilton</a:t>
            </a:r>
            <a:r>
              <a:rPr lang="pt-BR" dirty="0" smtClean="0"/>
              <a:t> Thales Melo da Silva</a:t>
            </a:r>
            <a:br>
              <a:rPr lang="pt-BR" dirty="0" smtClean="0"/>
            </a:br>
            <a:r>
              <a:rPr lang="pt-BR" dirty="0" smtClean="0"/>
              <a:t>Mateus Boche Daniel </a:t>
            </a:r>
          </a:p>
          <a:p>
            <a:pPr defTabSz="825500">
              <a:defRPr sz="3200"/>
            </a:pPr>
            <a:r>
              <a:rPr lang="pt-BR" dirty="0" smtClean="0"/>
              <a:t>Marcos </a:t>
            </a:r>
            <a:r>
              <a:rPr lang="pt-BR" dirty="0" err="1" smtClean="0"/>
              <a:t>RodriguesTeixeira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24183" y="2703138"/>
            <a:ext cx="740459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Classificação das Feridas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27216" y="4984599"/>
            <a:ext cx="20045083" cy="506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feridas podem ser classificadas quanto à etiologia, complexidade e tempo de existência.</a:t>
            </a:r>
          </a:p>
          <a:p>
            <a:r>
              <a:rPr lang="pt-BR" dirty="0"/>
              <a:t>No ferimento traumático ocorre ruptura dos vasos sanguíneos</a:t>
            </a:r>
            <a:r>
              <a:rPr lang="pt-BR" dirty="0" smtClean="0"/>
              <a:t>.                   </a:t>
            </a:r>
            <a:r>
              <a:rPr lang="pt-BR" dirty="0"/>
              <a:t>Já nas lesões por pressão, o fluxo sanguíneo é interrompido, seguido de necrose.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861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3824" y="3198482"/>
            <a:ext cx="1664911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Tipos de Feridas: Simples, Complexas, Agudas e Crônicas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27216" y="4984599"/>
            <a:ext cx="2004508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simples (evolui rapidamente).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complexas (extensa, presença de infecção).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agudas (cicatrizam até 3 semanas).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crônicas (de longa duração ou recorrência frequente).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93412" y="3198482"/>
            <a:ext cx="9829935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Critérios de Avaliação das Feridas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13827" y="5245856"/>
            <a:ext cx="20045083" cy="437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pt-BR" dirty="0" smtClean="0"/>
              <a:t>ipo </a:t>
            </a:r>
            <a:r>
              <a:rPr lang="pt-BR" dirty="0"/>
              <a:t>e local da </a:t>
            </a:r>
            <a:r>
              <a:rPr lang="pt-BR" dirty="0" smtClean="0"/>
              <a:t>lesão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amanho </a:t>
            </a:r>
            <a:r>
              <a:rPr lang="pt-BR" dirty="0"/>
              <a:t>e </a:t>
            </a:r>
            <a:r>
              <a:rPr lang="pt-BR" dirty="0" smtClean="0"/>
              <a:t>profundidade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leito e margem da ferida.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524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05645" y="3198482"/>
            <a:ext cx="7861447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Curativos e </a:t>
            </a:r>
            <a:r>
              <a:rPr lang="pt-BR" b="1" dirty="0" err="1"/>
              <a:t>Desbridamento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3828" y="4797986"/>
            <a:ext cx="2004508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3827" y="5303481"/>
            <a:ext cx="20045084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Curativo é o procedimento de limpeza e cobertura aplicada a área que apresente lesão.</a:t>
            </a:r>
          </a:p>
          <a:p>
            <a:r>
              <a:rPr lang="pt-BR" dirty="0" err="1"/>
              <a:t>Desbridamento</a:t>
            </a:r>
            <a:r>
              <a:rPr lang="pt-BR" dirty="0"/>
              <a:t> é o ato de remover tecido necrótico ou materiais biológicos, como crostas, corpos estranhos de uma lesão traumática ou crônica a fim de promover a exposição do tecido saudável.</a:t>
            </a:r>
          </a:p>
        </p:txBody>
      </p:sp>
    </p:spTree>
    <p:extLst>
      <p:ext uri="{BB962C8B-B14F-4D97-AF65-F5344CB8AC3E}">
        <p14:creationId xmlns:p14="http://schemas.microsoft.com/office/powerpoint/2010/main" val="600930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59650" y="3198482"/>
            <a:ext cx="12553438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Prevenção de Feridas: Cuidados Essenciais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13828" y="4797986"/>
            <a:ext cx="2004508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3827" y="5303481"/>
            <a:ext cx="2004508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Manter pele limpa e hidratada;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Realizar mudança de decúbito;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Ter boa nutrição;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Realizar </a:t>
            </a:r>
            <a:r>
              <a:rPr lang="pt-BR" dirty="0"/>
              <a:t>curativo ideal.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17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36224" y="3198482"/>
            <a:ext cx="340029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Tratamento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3828" y="4797986"/>
            <a:ext cx="2004508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3827" y="5303481"/>
            <a:ext cx="20045084" cy="564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Realizar curativos (</a:t>
            </a:r>
            <a:r>
              <a:rPr lang="pt-BR" dirty="0" err="1"/>
              <a:t>desbridamento</a:t>
            </a:r>
            <a:r>
              <a:rPr lang="pt-BR" dirty="0"/>
              <a:t>); </a:t>
            </a:r>
            <a:endParaRPr lang="pt-BR" dirty="0" smtClean="0"/>
          </a:p>
          <a:p>
            <a:endParaRPr lang="pt-BR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Solicitar avaliação médica em casos de infecção ou sinais de gravidade, bem como avaliação das condições clínicas que possam interferir na cicatrização (anemia, desnutrição, entre outros).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052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748796" y="2509668"/>
            <a:ext cx="510267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Estrutura do jogo</a:t>
            </a:r>
          </a:p>
        </p:txBody>
      </p:sp>
      <p:sp>
        <p:nvSpPr>
          <p:cNvPr id="3" name="Retângulo 2"/>
          <p:cNvSpPr/>
          <p:nvPr/>
        </p:nvSpPr>
        <p:spPr>
          <a:xfrm>
            <a:off x="313765" y="4744988"/>
            <a:ext cx="9126070" cy="698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O jogador lança o dado e avança no tabuleiro.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Cada casa possui uma pergunta de "Verdadeiro ou Falso".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Responder corretamente permite que o jogador avance; respostas incorretas mantêm o jogador na mesma casa.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94" y="4597444"/>
            <a:ext cx="14091316" cy="691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5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11092" y="2620532"/>
            <a:ext cx="3007555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Benéficos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088774" y="5026651"/>
            <a:ext cx="18001131" cy="622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Aprendizado Prático: Simulação de situações reais</a:t>
            </a:r>
            <a:r>
              <a:rPr lang="pt-BR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Aprendizado Interativo: Aprender de forma dinâmica e envolvente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Qualidade no Atendimento: Melhorar o cuidado ao paciente.</a:t>
            </a:r>
          </a:p>
        </p:txBody>
      </p:sp>
    </p:spTree>
    <p:extLst>
      <p:ext uri="{BB962C8B-B14F-4D97-AF65-F5344CB8AC3E}">
        <p14:creationId xmlns:p14="http://schemas.microsoft.com/office/powerpoint/2010/main" val="3125911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13221" y="2479203"/>
            <a:ext cx="376096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Caso de Uso</a:t>
            </a:r>
            <a:endParaRPr lang="pt-BR" b="1" dirty="0"/>
          </a:p>
        </p:txBody>
      </p:sp>
      <p:pic>
        <p:nvPicPr>
          <p:cNvPr id="1026" name="Picture 2" descr="C:\Users\dilto\Downloads\G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9" y="3782331"/>
            <a:ext cx="8974797" cy="81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ilto\Downloads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574" y="3782331"/>
            <a:ext cx="10714048" cy="81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8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675598" y="2433920"/>
            <a:ext cx="376096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Caso de Uso</a:t>
            </a:r>
            <a:endParaRPr lang="pt-BR" b="1" dirty="0"/>
          </a:p>
        </p:txBody>
      </p:sp>
      <p:pic>
        <p:nvPicPr>
          <p:cNvPr id="2050" name="Picture 2" descr="C:\Users\dilto\Downloads\moduloUsu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005" y="4484364"/>
            <a:ext cx="10944086" cy="723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ilto\Downloads\modeuloJue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071" y="4484364"/>
            <a:ext cx="9360419" cy="73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7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5587" y="4418173"/>
            <a:ext cx="19448291" cy="1287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Objetivo do Projeto </a:t>
            </a:r>
            <a:endParaRPr lang="pt-BR" dirty="0"/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Desenvolvimento </a:t>
            </a:r>
            <a:r>
              <a:rPr lang="pt-BR" dirty="0"/>
              <a:t>Tecnológico do </a:t>
            </a:r>
            <a:r>
              <a:rPr lang="pt-BR" dirty="0" smtClean="0"/>
              <a:t>Jogo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/>
              <a:t>Estrutura do jogo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Definição </a:t>
            </a:r>
            <a:r>
              <a:rPr lang="pt-BR" dirty="0"/>
              <a:t>de Ferida e Suas </a:t>
            </a:r>
            <a:r>
              <a:rPr lang="pt-BR" dirty="0" smtClean="0"/>
              <a:t>Causas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Diagramas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Conclusão</a:t>
            </a:r>
            <a:endParaRPr lang="pt-BR" dirty="0"/>
          </a:p>
          <a:p>
            <a:pPr marL="914400" indent="-914400" algn="just">
              <a:buFont typeface="+mj-lt"/>
              <a:buAutoNum type="arabicPeriod"/>
            </a:pPr>
            <a:endParaRPr lang="pt-BR" dirty="0"/>
          </a:p>
          <a:p>
            <a:pPr marL="914400" indent="-914400" algn="just">
              <a:buFont typeface="+mj-lt"/>
              <a:buAutoNum type="arabicPeriod"/>
            </a:pPr>
            <a:endParaRPr lang="pt-BR" dirty="0"/>
          </a:p>
          <a:p>
            <a:pPr marL="914400" indent="-914400" algn="just">
              <a:buFont typeface="+mj-lt"/>
              <a:buAutoNum type="arabicPeriod"/>
            </a:pPr>
            <a:endParaRPr lang="pt-BR" dirty="0" smtClean="0"/>
          </a:p>
          <a:p>
            <a:pPr marL="914400" indent="-914400" algn="just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1545587" y="3374928"/>
            <a:ext cx="298909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TÓPICOS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12635" y="2167639"/>
            <a:ext cx="684354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Sequência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553616" y="3002289"/>
            <a:ext cx="232767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diagrama de sequência ilustra o fluxo de autenticação de um usuário em um sistema.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29" y="3875263"/>
            <a:ext cx="12801599" cy="932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319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30911" y="2251701"/>
            <a:ext cx="684354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Sequência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22514" y="3292988"/>
            <a:ext cx="2300929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diagrama de sequência ilustra o fluxo de autenticação de um usuário em um </a:t>
            </a:r>
            <a:r>
              <a:rPr lang="pt-BR" dirty="0" smtClean="0"/>
              <a:t>sistema, quando os dados estão incorretos.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6" y="5004707"/>
            <a:ext cx="17464064" cy="736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68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43165" y="2210262"/>
            <a:ext cx="582723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Pacote</a:t>
            </a:r>
            <a:endParaRPr lang="pt-BR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37" y="4646159"/>
            <a:ext cx="16121102" cy="903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34481" y="3279631"/>
            <a:ext cx="23587787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diagrama de pacotes apresenta a organização modular do sistema, separando diferentes funcionalidades em componentes </a:t>
            </a:r>
            <a:r>
              <a:rPr lang="pt-BR" dirty="0" smtClean="0"/>
              <a:t>independentes.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99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340" y="2312893"/>
            <a:ext cx="749916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Componente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1" y="3198659"/>
            <a:ext cx="14817013" cy="1012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83029" y="3839467"/>
            <a:ext cx="7663542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diagrama de componente mostra os módulos de um sistema e suas interações, destacando dependências e a organização física do software.</a:t>
            </a:r>
          </a:p>
        </p:txBody>
      </p:sp>
    </p:spTree>
    <p:extLst>
      <p:ext uri="{BB962C8B-B14F-4D97-AF65-F5344CB8AC3E}">
        <p14:creationId xmlns:p14="http://schemas.microsoft.com/office/powerpoint/2010/main" val="380296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81875" y="1948178"/>
            <a:ext cx="7335663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Implantação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90939" y="3296984"/>
            <a:ext cx="8310465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diagrama de implantação representa a arquitetura do sistema em um ambiente operacional, detalhando como os componentes de software são distribuídos em dispositivos físicos e suas interações.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4" y="3167388"/>
            <a:ext cx="12950890" cy="1023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05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16323" y="2004992"/>
            <a:ext cx="940353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Classes de negócio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26" y="3081030"/>
            <a:ext cx="13964084" cy="1035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9682" y="3690178"/>
            <a:ext cx="8310465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diagrama de classes de negócio fornece uma visão estrutural do sistema, mostrando as principais classes, seus atributos, métodos e os relacionamentos entre elas.</a:t>
            </a:r>
          </a:p>
        </p:txBody>
      </p:sp>
    </p:spTree>
    <p:extLst>
      <p:ext uri="{BB962C8B-B14F-4D97-AF65-F5344CB8AC3E}">
        <p14:creationId xmlns:p14="http://schemas.microsoft.com/office/powerpoint/2010/main" val="4133450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27368" y="3092824"/>
            <a:ext cx="320312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653552" y="5508195"/>
            <a:ext cx="1901213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Este jogo educacional é uma solução inovadora que capacita profissionais de saúde de forma prática e interativa. Focado na identificação e tratamento de feridas, o jogo melhora o conhecimento técnico dos enfermeiros, resultando em um atendimento mais qualificado e eficiente. Com uma abordagem envolvente, promove o aprendizado contínuo e contribui para melhores resultados clínicos e qualidade de vida dos pacientes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662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950518" y="2728109"/>
            <a:ext cx="4418197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Considerações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653552" y="4892375"/>
            <a:ext cx="19012130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Agradecemos ao </a:t>
            </a:r>
            <a:r>
              <a:rPr lang="pt-BR" b="1" dirty="0"/>
              <a:t>Prof. Geraldo Magela </a:t>
            </a:r>
            <a:r>
              <a:rPr lang="pt-BR" b="1" dirty="0" err="1"/>
              <a:t>Salome</a:t>
            </a:r>
            <a:r>
              <a:rPr lang="pt-BR" b="1" dirty="0"/>
              <a:t> </a:t>
            </a:r>
            <a:r>
              <a:rPr lang="pt-BR" dirty="0"/>
              <a:t>pela visão e desenvolvimento deste jogo educacional. A iniciativa visa não apenas aprimorar o conhecimento teórico dos profissionais de saúde, mas também oferecer uma ferramenta prática e interativa para o treinamento em avaliação, prevenção e tratamento de feridas. </a:t>
            </a:r>
            <a:endParaRPr lang="pt-BR" dirty="0" smtClean="0"/>
          </a:p>
          <a:p>
            <a:pPr algn="ctr"/>
            <a:r>
              <a:rPr lang="pt-BR" dirty="0" smtClean="0"/>
              <a:t>Esperamos </a:t>
            </a:r>
            <a:r>
              <a:rPr lang="pt-BR" dirty="0"/>
              <a:t>que este jogo contribua significativamente para a formação e capacitação dos estudantes de enfermagem, promovendo a segurança do paciente e a qualidade dos cuidados em saúde.</a:t>
            </a:r>
          </a:p>
        </p:txBody>
      </p:sp>
    </p:spTree>
    <p:extLst>
      <p:ext uri="{BB962C8B-B14F-4D97-AF65-F5344CB8AC3E}">
        <p14:creationId xmlns:p14="http://schemas.microsoft.com/office/powerpoint/2010/main" val="5018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6680" y="6185647"/>
            <a:ext cx="18852777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Este </a:t>
            </a:r>
            <a:r>
              <a:rPr lang="pt-BR" dirty="0"/>
              <a:t>projeto visa desenvolver um jogo educacional interativo para profissionais de saúde, em parceria com a instituição </a:t>
            </a:r>
            <a:r>
              <a:rPr lang="pt-BR" dirty="0" err="1"/>
              <a:t>Univas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instituição identificou uma necessidade crucial de aprimorar o conhecimento dos enfermeiros na identificação e tratamento de diferentes tipos de feridas. Através dessa parceria, buscamos oferecer uma ferramenta prática e envolvente que auxilie no treinamento teórico dos profissionais, melhorando suas habilidades em procedimentos de avaliação, prevenção e tratamento de </a:t>
            </a:r>
            <a:r>
              <a:rPr lang="pt-BR" dirty="0" smtClean="0"/>
              <a:t>feridas.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366680" y="3623977"/>
            <a:ext cx="1894242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Jogo para Treinamento Teórico em Avaliação, Prevenção e Tratamento de Feridas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48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99641" y="3303590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9835" y="7905420"/>
            <a:ext cx="18852777" cy="2580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Capacitar profissionais de saúde na avaliação, prevenção e tratamento de feridas. </a:t>
            </a:r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Utilizar </a:t>
            </a:r>
            <a:r>
              <a:rPr lang="pt-BR" dirty="0"/>
              <a:t>um jogo interativo como ferramenta de aprendizagem.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19836" y="5244352"/>
            <a:ext cx="18852777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dirty="0" smtClean="0"/>
              <a:t>O objetivo é criar uma ferramenta prática e envolvente para aprimorar o conhecimento e as habilidades dos profissionais na identificação e tratamento de diferentes tipos de feridas.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199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32793" y="2536561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523998" y="4141693"/>
            <a:ext cx="18852777" cy="743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O jogo é totalmente voltado para o aprendizado sobre feridas crônicas e </a:t>
            </a:r>
            <a:r>
              <a:rPr lang="pt-BR" dirty="0" smtClean="0"/>
              <a:t>agudas.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/>
              <a:t>perguntas abordam aspectos críticos da cicatrização, como</a:t>
            </a:r>
            <a:r>
              <a:rPr lang="pt-BR" dirty="0" smtClean="0"/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Identificação </a:t>
            </a:r>
            <a:r>
              <a:rPr lang="pt-BR" dirty="0"/>
              <a:t>de tipos de feridas.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Reconhecimento de tecidos (granulação, necrose</a:t>
            </a:r>
            <a:r>
              <a:rPr lang="pt-BR" dirty="0" smtClean="0"/>
              <a:t>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Técnicas de limpeza e </a:t>
            </a:r>
            <a:r>
              <a:rPr lang="pt-BR" dirty="0" err="1"/>
              <a:t>desbridamento</a:t>
            </a:r>
            <a:r>
              <a:rPr lang="pt-BR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147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32793" y="2536561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524000" y="4141693"/>
            <a:ext cx="18852777" cy="19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Medidas preventivas para evitar lesões por pressão e úlceras.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Escolha de curativos adequados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6852902"/>
            <a:ext cx="2044252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b="1" dirty="0"/>
              <a:t>Importante</a:t>
            </a:r>
            <a:r>
              <a:rPr lang="pt-BR" dirty="0"/>
              <a:t>: O jogo não aborda outros procedimentos de saúde, mantendo o foco exclusivamente nas práticas relacionadas ao manejo de feridas.</a:t>
            </a:r>
          </a:p>
        </p:txBody>
      </p:sp>
    </p:spTree>
    <p:extLst>
      <p:ext uri="{BB962C8B-B14F-4D97-AF65-F5344CB8AC3E}">
        <p14:creationId xmlns:p14="http://schemas.microsoft.com/office/powerpoint/2010/main" val="2166584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85000" y="2591179"/>
            <a:ext cx="13994537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Desenvolvimento Tecnológico do Jogo Interativo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24000" y="4141693"/>
            <a:ext cx="18852777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endParaRPr lang="pt-BR" dirty="0"/>
          </a:p>
          <a:p>
            <a:r>
              <a:rPr lang="pt-BR" b="1" dirty="0"/>
              <a:t>Framework:</a:t>
            </a:r>
            <a:r>
              <a:rPr lang="pt-BR" dirty="0"/>
              <a:t> Angular</a:t>
            </a:r>
          </a:p>
          <a:p>
            <a:r>
              <a:rPr lang="pt-BR" dirty="0"/>
              <a:t>Utilizado para a criação de uma interface interativa e responsiva.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24000" y="8327138"/>
            <a:ext cx="20442526" cy="437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Back-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endParaRPr lang="pt-BR" dirty="0"/>
          </a:p>
          <a:p>
            <a:r>
              <a:rPr lang="pt-BR" b="1" dirty="0"/>
              <a:t>Linguagem:</a:t>
            </a:r>
            <a:r>
              <a:rPr lang="pt-BR" dirty="0"/>
              <a:t> Java</a:t>
            </a:r>
          </a:p>
          <a:p>
            <a:r>
              <a:rPr lang="pt-BR" b="1" dirty="0"/>
              <a:t>Framework:</a:t>
            </a:r>
            <a:r>
              <a:rPr lang="pt-BR" dirty="0"/>
              <a:t> Spring Boot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19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98420" y="2497864"/>
            <a:ext cx="510267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Estrutura do jogo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627217" y="4350118"/>
            <a:ext cx="2004508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Fase 1: Avaliação da Ferida Identificação de feridas crônicas e agudas. Avaliação de fatores que afetam a cicatrização.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58469" y="6525070"/>
            <a:ext cx="2034091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Fase 2: Tipo de Tecido e Limpeza Reconhecimento de tecidos (granulação, necrose). Técnicas de </a:t>
            </a:r>
            <a:r>
              <a:rPr lang="pt-BR" dirty="0" err="1" smtClean="0"/>
              <a:t>desbridamento</a:t>
            </a:r>
            <a:r>
              <a:rPr lang="pt-BR" dirty="0" smtClean="0"/>
              <a:t> e escolha de coberturas.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58469" y="8774212"/>
            <a:ext cx="2034091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Fase 3: Prevenção e Tratamento Medidas preventivas para úlceras e lesões. Seleção de curativos adequados.</a:t>
            </a:r>
          </a:p>
        </p:txBody>
      </p:sp>
    </p:spTree>
    <p:extLst>
      <p:ext uri="{BB962C8B-B14F-4D97-AF65-F5344CB8AC3E}">
        <p14:creationId xmlns:p14="http://schemas.microsoft.com/office/powerpoint/2010/main" val="3793499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709783" y="2497864"/>
            <a:ext cx="996138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Definição de Ferida e Suas Causas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27217" y="4350118"/>
            <a:ext cx="20045083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palavra “ferida” se aplica a toda e qualquer solução de continuidade (perda) de tecido ou órgão, podendo atingir desde a epiderme, que é a camada mais externa da pele, até estruturas profundas, como músculos (Bastos, 2022).</a:t>
            </a:r>
          </a:p>
          <a:p>
            <a:r>
              <a:rPr lang="pt-BR" dirty="0"/>
              <a:t>As feridas têm diversas causas como trauma, cirurgia, isquemia e pressão.</a:t>
            </a:r>
          </a:p>
        </p:txBody>
      </p:sp>
    </p:spTree>
    <p:extLst>
      <p:ext uri="{BB962C8B-B14F-4D97-AF65-F5344CB8AC3E}">
        <p14:creationId xmlns:p14="http://schemas.microsoft.com/office/powerpoint/2010/main" val="1537818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1024</Words>
  <Application>Microsoft Office PowerPoint</Application>
  <PresentationFormat>Personalizar</PresentationFormat>
  <Paragraphs>97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21_BasicWhite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Dilton Thales</cp:lastModifiedBy>
  <cp:revision>45</cp:revision>
  <dcterms:modified xsi:type="dcterms:W3CDTF">2024-10-16T18:14:16Z</dcterms:modified>
</cp:coreProperties>
</file>