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2" r:id="rId5"/>
    <p:sldId id="261" r:id="rId6"/>
    <p:sldId id="260" r:id="rId7"/>
    <p:sldId id="258" r:id="rId8"/>
    <p:sldId id="265" r:id="rId9"/>
    <p:sldId id="266" r:id="rId10"/>
    <p:sldId id="264" r:id="rId11"/>
    <p:sldId id="269" r:id="rId12"/>
    <p:sldId id="268" r:id="rId13"/>
    <p:sldId id="259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B6D76-FA72-C0AF-FBB7-913FE2A433EB}" v="5" dt="2024-07-17T12:10:34.28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8" d="100"/>
          <a:sy n="28" d="100"/>
        </p:scale>
        <p:origin x="-1651" y="-629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C." userId="8fdabed56d57a5b3" providerId="Windows Live" clId="Web-{AABB6D76-FA72-C0AF-FBB7-913FE2A433EB}"/>
    <pc:docChg chg="modSld">
      <pc:chgData name="João Vitor C." userId="8fdabed56d57a5b3" providerId="Windows Live" clId="Web-{AABB6D76-FA72-C0AF-FBB7-913FE2A433EB}" dt="2024-07-17T12:10:34.285" v="2"/>
      <pc:docMkLst>
        <pc:docMk/>
      </pc:docMkLst>
      <pc:sldChg chg="modSp">
        <pc:chgData name="João Vitor C." userId="8fdabed56d57a5b3" providerId="Windows Live" clId="Web-{AABB6D76-FA72-C0AF-FBB7-913FE2A433EB}" dt="2024-07-17T12:10:34.285" v="2"/>
        <pc:sldMkLst>
          <pc:docMk/>
          <pc:sldMk cId="0" sldId="256"/>
        </pc:sldMkLst>
        <pc:picChg chg="mod">
          <ac:chgData name="João Vitor C." userId="8fdabed56d57a5b3" providerId="Windows Live" clId="Web-{AABB6D76-FA72-C0AF-FBB7-913FE2A433EB}" dt="2024-07-17T12:10:34.285" v="2"/>
          <ac:picMkLst>
            <pc:docMk/>
            <pc:sldMk cId="0" sldId="256"/>
            <ac:picMk id="171" creationId="{00000000-0000-0000-0000-000000000000}"/>
          </ac:picMkLst>
        </pc:picChg>
      </pc:sldChg>
      <pc:sldChg chg="modSp">
        <pc:chgData name="João Vitor C." userId="8fdabed56d57a5b3" providerId="Windows Live" clId="Web-{AABB6D76-FA72-C0AF-FBB7-913FE2A433EB}" dt="2024-07-17T12:10:19.768" v="0"/>
        <pc:sldMkLst>
          <pc:docMk/>
          <pc:sldMk cId="0" sldId="257"/>
        </pc:sldMkLst>
        <pc:picChg chg="mod">
          <ac:chgData name="João Vitor C." userId="8fdabed56d57a5b3" providerId="Windows Live" clId="Web-{AABB6D76-FA72-C0AF-FBB7-913FE2A433EB}" dt="2024-07-17T12:10:19.768" v="0"/>
          <ac:picMkLst>
            <pc:docMk/>
            <pc:sldMk cId="0" sldId="257"/>
            <ac:picMk id="1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47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49005" y="10609397"/>
            <a:ext cx="16478252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Autoria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3952872" y="3645742"/>
            <a:ext cx="16478254" cy="3486151"/>
          </a:xfrm>
          <a:prstGeom prst="rect">
            <a:avLst/>
          </a:prstGeom>
        </p:spPr>
        <p:txBody>
          <a:bodyPr/>
          <a:lstStyle/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49006" y="7131893"/>
            <a:ext cx="16478253" cy="1428751"/>
          </a:xfrm>
          <a:prstGeom prst="rect">
            <a:avLst/>
          </a:prstGeom>
        </p:spPr>
        <p:txBody>
          <a:bodyPr/>
          <a:lstStyle/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6213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10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10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da Agenda</a:t>
            </a:r>
          </a:p>
        </p:txBody>
      </p:sp>
      <p:sp>
        <p:nvSpPr>
          <p:cNvPr id="10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de Agenda</a:t>
            </a:r>
          </a:p>
        </p:txBody>
      </p:sp>
      <p:sp>
        <p:nvSpPr>
          <p:cNvPr id="110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b="0" spc="-52"/>
            </a:lvl1pPr>
            <a:lvl2pPr>
              <a:spcBef>
                <a:spcPts val="1800"/>
              </a:spcBef>
              <a:defRPr b="0" spc="-52"/>
            </a:lvl2pPr>
            <a:lvl3pPr>
              <a:spcBef>
                <a:spcPts val="1800"/>
              </a:spcBef>
              <a:defRPr b="0" spc="-52"/>
            </a:lvl3pPr>
            <a:lvl4pPr>
              <a:spcBef>
                <a:spcPts val="1800"/>
              </a:spcBef>
              <a:defRPr b="0" spc="-52"/>
            </a:lvl4pPr>
            <a:lvl5pPr>
              <a:spcBef>
                <a:spcPts val="1800"/>
              </a:spcBef>
              <a:defRPr b="0" spc="-52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5405132"/>
            <a:ext cx="16478253" cy="2905736"/>
          </a:xfrm>
          <a:prstGeom prst="rect">
            <a:avLst/>
          </a:prstGeom>
        </p:spPr>
        <p:txBody>
          <a:bodyPr anchor="ctr"/>
          <a:lstStyle>
            <a:lvl1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2438339">
              <a:lnSpc>
                <a:spcPct val="80000"/>
              </a:lnSpc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2521445"/>
            <a:ext cx="16478253" cy="5431188"/>
          </a:xfrm>
          <a:prstGeom prst="rect">
            <a:avLst/>
          </a:prstGeom>
        </p:spPr>
        <p:txBody>
          <a:bodyPr anchor="b"/>
          <a:lstStyle>
            <a:lvl1pPr algn="ctr" defTabSz="2438339">
              <a:lnSpc>
                <a:spcPct val="80000"/>
              </a:lnSpc>
              <a:defRPr sz="24600" spc="-246"/>
            </a:lvl1pPr>
            <a:lvl2pPr algn="ctr" defTabSz="2438339">
              <a:lnSpc>
                <a:spcPct val="80000"/>
              </a:lnSpc>
              <a:defRPr sz="24600" spc="-246"/>
            </a:lvl2pPr>
            <a:lvl3pPr algn="ctr" defTabSz="2438339">
              <a:lnSpc>
                <a:spcPct val="80000"/>
              </a:lnSpc>
              <a:defRPr sz="24600" spc="-246"/>
            </a:lvl3pPr>
            <a:lvl4pPr algn="ctr" defTabSz="2438339">
              <a:lnSpc>
                <a:spcPct val="80000"/>
              </a:lnSpc>
              <a:defRPr sz="24600" spc="-246"/>
            </a:lvl4pPr>
            <a:lvl5pPr algn="ctr" defTabSz="2438339">
              <a:lnSpc>
                <a:spcPct val="80000"/>
              </a:lnSpc>
              <a:defRPr sz="24600" spc="-24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7911135"/>
            <a:ext cx="16478253" cy="701085"/>
          </a:xfrm>
          <a:prstGeom prst="rect">
            <a:avLst/>
          </a:prstGeom>
        </p:spPr>
        <p:txBody>
          <a:bodyPr lIns="34289" tIns="34289" rIns="34289" bIns="34289"/>
          <a:lstStyle>
            <a:lvl1pPr algn="ctr" defTabSz="668655">
              <a:defRPr sz="4212"/>
            </a:lvl1pPr>
          </a:lstStyle>
          <a:p>
            <a:r>
              <a:t>Informações do fato</a:t>
            </a:r>
          </a:p>
        </p:txBody>
      </p:sp>
      <p:sp>
        <p:nvSpPr>
          <p:cNvPr id="1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70518" y="9721090"/>
            <a:ext cx="15150041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Atribuição</a:t>
            </a:r>
          </a:p>
        </p:txBody>
      </p:sp>
      <p:sp>
        <p:nvSpPr>
          <p:cNvPr id="136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63441" y="5419395"/>
            <a:ext cx="15657117" cy="2877210"/>
          </a:xfrm>
          <a:prstGeom prst="rect">
            <a:avLst/>
          </a:prstGeom>
        </p:spPr>
        <p:txBody>
          <a:bodyPr/>
          <a:lstStyle>
            <a:lvl1pPr marL="638922" indent="-469899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2" indent="-12699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2" indent="4445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2" indent="9017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2" indent="1358900" defTabSz="2438339">
              <a:lnSpc>
                <a:spcPct val="90000"/>
              </a:lnSpc>
              <a:defRPr sz="8400" b="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gela de salada com arroz frito, ovos cozidos e hashis"/>
          <p:cNvSpPr>
            <a:spLocks noGrp="1"/>
          </p:cNvSpPr>
          <p:nvPr>
            <p:ph type="pic" sz="quarter" idx="21"/>
          </p:nvPr>
        </p:nvSpPr>
        <p:spPr>
          <a:xfrm>
            <a:off x="14868525" y="2476499"/>
            <a:ext cx="5579325" cy="44622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Tigelas com bolinhos de salmão, salada e hummus "/>
          <p:cNvSpPr>
            <a:spLocks noGrp="1"/>
          </p:cNvSpPr>
          <p:nvPr>
            <p:ph type="pic" sz="half" idx="22"/>
          </p:nvPr>
        </p:nvSpPr>
        <p:spPr>
          <a:xfrm>
            <a:off x="13173075" y="4698206"/>
            <a:ext cx="7829551" cy="91126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igela de massa pappardelle com creme de ervas, avelãs assadas e queijo parmesão ralado"/>
          <p:cNvSpPr>
            <a:spLocks noGrp="1"/>
          </p:cNvSpPr>
          <p:nvPr>
            <p:ph type="pic" sz="half" idx="23"/>
          </p:nvPr>
        </p:nvSpPr>
        <p:spPr>
          <a:xfrm>
            <a:off x="2943224" y="2085974"/>
            <a:ext cx="12458702" cy="93440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gela de salada com arroz frito, ovos cozidos e hashis"/>
          <p:cNvSpPr>
            <a:spLocks noGrp="1"/>
          </p:cNvSpPr>
          <p:nvPr>
            <p:ph type="pic" idx="21"/>
          </p:nvPr>
        </p:nvSpPr>
        <p:spPr>
          <a:xfrm>
            <a:off x="2047874" y="-2428876"/>
            <a:ext cx="20288252" cy="16230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acates e limões"/>
          <p:cNvSpPr>
            <a:spLocks noGrp="1"/>
          </p:cNvSpPr>
          <p:nvPr>
            <p:ph type="pic" idx="21"/>
          </p:nvPr>
        </p:nvSpPr>
        <p:spPr>
          <a:xfrm>
            <a:off x="2181224" y="742949"/>
            <a:ext cx="20059652" cy="12014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3952874" y="7058025"/>
            <a:ext cx="16478253" cy="3486150"/>
          </a:xfrm>
          <a:prstGeom prst="rect">
            <a:avLst/>
          </a:prstGeom>
        </p:spPr>
        <p:txBody>
          <a:bodyPr/>
          <a:lstStyle/>
          <a:p>
            <a:r>
              <a:t>Título da Apresentação</a:t>
            </a:r>
          </a:p>
        </p:txBody>
      </p:sp>
      <p:sp>
        <p:nvSpPr>
          <p:cNvPr id="23" name="Autoria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953767" y="2544103"/>
            <a:ext cx="16476467" cy="477734"/>
          </a:xfrm>
          <a:prstGeom prst="rect">
            <a:avLst/>
          </a:prstGeom>
        </p:spPr>
        <p:txBody>
          <a:bodyPr lIns="34289" tIns="34289" rIns="34289" bIns="34289"/>
          <a:lstStyle>
            <a:lvl1pPr defTabSz="726440">
              <a:defRPr sz="2816"/>
            </a:lvl1pPr>
          </a:lstStyle>
          <a:p>
            <a:r>
              <a:t>Autoria e Data</a:t>
            </a:r>
          </a:p>
        </p:txBody>
      </p:sp>
      <p:sp>
        <p:nvSpPr>
          <p:cNvPr id="2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10421932"/>
            <a:ext cx="16478253" cy="837714"/>
          </a:xfrm>
          <a:prstGeom prst="rect">
            <a:avLst/>
          </a:prstGeom>
        </p:spPr>
        <p:txBody>
          <a:bodyPr/>
          <a:lstStyle/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gelas com bolinhos de salmão, salada e hummus"/>
          <p:cNvSpPr>
            <a:spLocks noGrp="1"/>
          </p:cNvSpPr>
          <p:nvPr>
            <p:ph type="pic" sz="half" idx="21"/>
          </p:nvPr>
        </p:nvSpPr>
        <p:spPr>
          <a:xfrm>
            <a:off x="11277600" y="1562099"/>
            <a:ext cx="9108629" cy="106013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666999"/>
            <a:ext cx="7334251" cy="4411706"/>
          </a:xfrm>
          <a:prstGeom prst="rect">
            <a:avLst/>
          </a:prstGeom>
        </p:spPr>
        <p:txBody>
          <a:bodyPr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3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7009932"/>
            <a:ext cx="7334251" cy="4039069"/>
          </a:xfrm>
          <a:prstGeom prst="rect">
            <a:avLst/>
          </a:prstGeom>
        </p:spPr>
        <p:txBody>
          <a:bodyPr/>
          <a:lstStyle/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10264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16478253" cy="1074873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43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16478253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44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952874" y="4900878"/>
            <a:ext cx="16478253" cy="6192009"/>
          </a:xfrm>
          <a:prstGeom prst="rect">
            <a:avLst/>
          </a:prstGeom>
        </p:spPr>
        <p:txBody>
          <a:bodyPr numCol="2" spcCol="823912"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61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Tigela de massa pappardelle com creme de ervas, avelãs assadas e queijo parmesão ralado"/>
          <p:cNvSpPr>
            <a:spLocks noGrp="1"/>
          </p:cNvSpPr>
          <p:nvPr>
            <p:ph type="pic" sz="half" idx="22"/>
          </p:nvPr>
        </p:nvSpPr>
        <p:spPr>
          <a:xfrm>
            <a:off x="12192000" y="1409050"/>
            <a:ext cx="8187656" cy="10916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Víde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7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7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952874" y="3494221"/>
            <a:ext cx="7334251" cy="701086"/>
          </a:xfrm>
          <a:prstGeom prst="rect">
            <a:avLst/>
          </a:prstGeom>
        </p:spPr>
        <p:txBody>
          <a:bodyPr lIns="34289" tIns="34289" rIns="34289" bIns="34289"/>
          <a:lstStyle>
            <a:lvl1pPr defTabSz="668655">
              <a:defRPr sz="4212"/>
            </a:lvl1pPr>
          </a:lstStyle>
          <a:p>
            <a:r>
              <a:t>Subtítulo do Slide</a:t>
            </a:r>
          </a:p>
        </p:txBody>
      </p:sp>
      <p:sp>
        <p:nvSpPr>
          <p:cNvPr id="8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2874" y="4900878"/>
            <a:ext cx="7334251" cy="6192473"/>
          </a:xfrm>
          <a:prstGeom prst="rect">
            <a:avLst/>
          </a:prstGeom>
        </p:spPr>
        <p:txBody>
          <a:bodyPr/>
          <a:lstStyle>
            <a:lvl1pPr marL="5842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1pPr>
            <a:lvl2pPr marL="11938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2pPr>
            <a:lvl3pPr marL="18034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3pPr>
            <a:lvl4pPr marL="24130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4pPr>
            <a:lvl5pPr marL="3022600" indent="-584200" defTabSz="2438339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600" b="0"/>
            </a:lvl5pPr>
          </a:lstStyle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3952874" y="2524124"/>
            <a:ext cx="7334251" cy="1076326"/>
          </a:xfrm>
          <a:prstGeom prst="rect">
            <a:avLst/>
          </a:prstGeom>
        </p:spPr>
        <p:txBody>
          <a:bodyPr anchor="t"/>
          <a:lstStyle>
            <a:lvl1pPr>
              <a:defRPr sz="8400" spc="-168"/>
            </a:lvl1pPr>
          </a:lstStyle>
          <a:p>
            <a:r>
              <a:t>Título do Slide</a:t>
            </a:r>
          </a:p>
        </p:txBody>
      </p:sp>
      <p:sp>
        <p:nvSpPr>
          <p:cNvPr id="8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07089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3952872" y="5114925"/>
            <a:ext cx="16478254" cy="3486150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9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29884" y="11510264"/>
            <a:ext cx="314859" cy="299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AI_Faitec_2024_Imagem_PowerPoint-Conteudo.jpg" descr="A white rectangular object with many logos&#10;&#10;Descrição gerada automaticamente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12700" y="-135921"/>
            <a:ext cx="24867273" cy="13987841"/>
          </a:xfrm>
          <a:prstGeom prst="rect">
            <a:avLst/>
          </a:prstGeom>
          <a:ln w="3175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none" spc="-22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2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FAI_Faitec_2024_Imagem_PowerPoint-Capa.jpg" descr="A person pointing at someth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172" name="Autoria e Data"/>
          <p:cNvSpPr txBox="1">
            <a:spLocks noGrp="1"/>
          </p:cNvSpPr>
          <p:nvPr>
            <p:ph type="body" idx="21"/>
          </p:nvPr>
        </p:nvSpPr>
        <p:spPr>
          <a:xfrm>
            <a:off x="1637604" y="10837997"/>
            <a:ext cx="8804735" cy="1530549"/>
          </a:xfrm>
          <a:prstGeom prst="rect">
            <a:avLst/>
          </a:prstGeom>
        </p:spPr>
        <p:txBody>
          <a:bodyPr/>
          <a:lstStyle/>
          <a:p>
            <a:pPr defTabSz="825500">
              <a:defRPr sz="3200"/>
            </a:pPr>
            <a:r>
              <a:rPr lang="pt-BR" dirty="0" err="1" smtClean="0"/>
              <a:t>Dilton</a:t>
            </a:r>
            <a:r>
              <a:rPr lang="pt-BR" dirty="0" smtClean="0"/>
              <a:t> Thales Melo da Silva</a:t>
            </a:r>
            <a:br>
              <a:rPr lang="pt-BR" dirty="0" smtClean="0"/>
            </a:br>
            <a:r>
              <a:rPr lang="pt-BR" dirty="0" smtClean="0"/>
              <a:t>Mateus Boche Daniel </a:t>
            </a:r>
            <a:br>
              <a:rPr lang="pt-BR" dirty="0" smtClean="0"/>
            </a:br>
            <a:r>
              <a:rPr lang="pt-BR" dirty="0" smtClean="0"/>
              <a:t>12/09/24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81875" y="1948178"/>
            <a:ext cx="749916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Componente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4" y="3050576"/>
            <a:ext cx="15033625" cy="1027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9644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481875" y="1948178"/>
            <a:ext cx="7335663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Implantação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285" y="3009195"/>
            <a:ext cx="14606961" cy="1022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053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056486" y="1944888"/>
            <a:ext cx="940353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Classes de negócio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86" y="3081030"/>
            <a:ext cx="13554243" cy="1035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450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227368" y="3092824"/>
            <a:ext cx="320312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Conclusão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653552" y="5508195"/>
            <a:ext cx="18350754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jogo é uma ferramenta inovadora para capacitar profissionais de saúde, focando na melhoria dos resultados clínicos e da experiência do paciente.</a:t>
            </a:r>
          </a:p>
        </p:txBody>
      </p:sp>
    </p:spTree>
    <p:extLst>
      <p:ext uri="{BB962C8B-B14F-4D97-AF65-F5344CB8AC3E}">
        <p14:creationId xmlns:p14="http://schemas.microsoft.com/office/powerpoint/2010/main" val="2750662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6680" y="6185647"/>
            <a:ext cx="18852777" cy="576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Este </a:t>
            </a:r>
            <a:r>
              <a:rPr lang="pt-BR" dirty="0"/>
              <a:t>projeto visa desenvolver um jogo educacional interativo para profissionais de saúde, em parceria com a instituição </a:t>
            </a:r>
            <a:r>
              <a:rPr lang="pt-BR" dirty="0" err="1"/>
              <a:t>Univas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instituição identificou uma necessidade crucial de aprimorar o conhecimento dos enfermeiros na identificação e tratamento de diferentes tipos de feridas. Através dessa parceria, buscamos oferecer uma ferramenta prática e envolvente que auxilie no treinamento teórico dos profissionais, melhorando suas habilidades em procedimentos de avaliação, prevenção e tratamento de </a:t>
            </a:r>
            <a:r>
              <a:rPr lang="pt-BR" dirty="0" smtClean="0"/>
              <a:t>feridas.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366680" y="3623977"/>
            <a:ext cx="1894242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Jogo para Treinamento </a:t>
            </a:r>
            <a:r>
              <a:rPr lang="pt-BR" b="1" dirty="0"/>
              <a:t>Teórico em Avaliação, Prevenção e Tratamento de Feridas</a:t>
            </a: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24588" y="3265991"/>
            <a:ext cx="5626861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Objetivo do Projeto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1819835" y="8334628"/>
            <a:ext cx="18852777" cy="2580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Capacitar profissionais de saúde na avaliação, prevenção e tratamento de feridas. </a:t>
            </a:r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Utilizar </a:t>
            </a:r>
            <a:r>
              <a:rPr lang="pt-BR" dirty="0"/>
              <a:t>um jogo interativo como ferramenta de aprendizagem.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19836" y="5244352"/>
            <a:ext cx="18852777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dirty="0" smtClean="0"/>
              <a:t>O objetivo é criar uma ferramenta prática e envolvente para aprimorar o conhecimento e as habilidades dos profissionais na identificação e tratamento de diferentes tipos de feridas.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199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9098420" y="2497864"/>
            <a:ext cx="510267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Estrutura do jogo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86870" y="4350118"/>
            <a:ext cx="12192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Fase 1: Avaliação da Ferida Identificação de feridas crônicas e agudas. Avaliação de fatores que afetam a cicatrização.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9599" y="8872508"/>
            <a:ext cx="12192000" cy="26407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Fase 2: Tipo de Tecido e Limpeza Reconhecimento de tecidos (granulação, necrose). Técnicas de </a:t>
            </a:r>
            <a:r>
              <a:rPr lang="pt-BR" dirty="0" err="1" smtClean="0"/>
              <a:t>desbridamento</a:t>
            </a:r>
            <a:r>
              <a:rPr lang="pt-BR" dirty="0" smtClean="0"/>
              <a:t> e escolha de coberturas.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438965" y="6353743"/>
            <a:ext cx="12227859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Fase 3: Prevenção e Tratamento Medidas preventivas para úlceras e lesões. Seleção de curativos adequados.</a:t>
            </a:r>
          </a:p>
        </p:txBody>
      </p:sp>
    </p:spTree>
    <p:extLst>
      <p:ext uri="{BB962C8B-B14F-4D97-AF65-F5344CB8AC3E}">
        <p14:creationId xmlns:p14="http://schemas.microsoft.com/office/powerpoint/2010/main" val="3793499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748796" y="2509668"/>
            <a:ext cx="5102679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Estrutura do jogo</a:t>
            </a:r>
          </a:p>
        </p:txBody>
      </p:sp>
      <p:sp>
        <p:nvSpPr>
          <p:cNvPr id="3" name="Retângulo 2"/>
          <p:cNvSpPr/>
          <p:nvPr/>
        </p:nvSpPr>
        <p:spPr>
          <a:xfrm>
            <a:off x="313765" y="4744988"/>
            <a:ext cx="9126070" cy="698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O jogador lança o dado e avança no tabuleiro.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Cada casa possui uma pergunta de "Verdadeiro ou Falso".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Responder corretamente permite que o jogador avance; respostas incorretas mantêm o jogador na mesma casa.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094" y="4597444"/>
            <a:ext cx="14091316" cy="691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551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11092" y="2620532"/>
            <a:ext cx="3007555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Benéficos</a:t>
            </a:r>
            <a:endParaRPr lang="pt-BR" b="1" dirty="0"/>
          </a:p>
        </p:txBody>
      </p:sp>
      <p:sp>
        <p:nvSpPr>
          <p:cNvPr id="3" name="Retângulo 2"/>
          <p:cNvSpPr/>
          <p:nvPr/>
        </p:nvSpPr>
        <p:spPr>
          <a:xfrm>
            <a:off x="2088774" y="5026651"/>
            <a:ext cx="18001131" cy="6223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/>
              <a:t>Aprendizado Prático: Simulação de situações reais</a:t>
            </a:r>
            <a:r>
              <a:rPr lang="pt-BR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Aprendizado Interativo: Aprender de forma dinâmica e envolvente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Qualidade no Atendimento: Melhorar o cuidado ao paciente.</a:t>
            </a:r>
          </a:p>
        </p:txBody>
      </p:sp>
    </p:spTree>
    <p:extLst>
      <p:ext uri="{BB962C8B-B14F-4D97-AF65-F5344CB8AC3E}">
        <p14:creationId xmlns:p14="http://schemas.microsoft.com/office/powerpoint/2010/main" val="3125911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37569" y="2539849"/>
            <a:ext cx="684354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Sequência</a:t>
            </a:r>
            <a:endParaRPr lang="pt-B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52" y="3496235"/>
            <a:ext cx="21662013" cy="9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188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337569" y="2539849"/>
            <a:ext cx="6843540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Sequência</a:t>
            </a:r>
            <a:endParaRPr lang="pt-B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92" y="3477297"/>
            <a:ext cx="20618268" cy="881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6811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6992863" y="1571661"/>
            <a:ext cx="5827236" cy="72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Diagrama de Pacote</a:t>
            </a:r>
            <a:endParaRPr lang="pt-BR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52" y="3122563"/>
            <a:ext cx="18126636" cy="101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99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328</Words>
  <Application>Microsoft Office PowerPoint</Application>
  <PresentationFormat>Personalizar</PresentationFormat>
  <Paragraphs>30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21_BasicWhite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Dilton Thales</cp:lastModifiedBy>
  <cp:revision>16</cp:revision>
  <dcterms:modified xsi:type="dcterms:W3CDTF">2024-09-12T11:49:40Z</dcterms:modified>
</cp:coreProperties>
</file>