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5" r:id="rId4"/>
    <p:sldId id="263" r:id="rId5"/>
    <p:sldId id="270" r:id="rId6"/>
    <p:sldId id="271" r:id="rId7"/>
    <p:sldId id="272" r:id="rId8"/>
    <p:sldId id="262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61" r:id="rId17"/>
    <p:sldId id="260" r:id="rId18"/>
    <p:sldId id="273" r:id="rId19"/>
    <p:sldId id="276" r:id="rId20"/>
    <p:sldId id="284" r:id="rId21"/>
    <p:sldId id="265" r:id="rId22"/>
    <p:sldId id="266" r:id="rId23"/>
    <p:sldId id="264" r:id="rId24"/>
    <p:sldId id="269" r:id="rId25"/>
    <p:sldId id="268" r:id="rId26"/>
    <p:sldId id="259" r:id="rId27"/>
    <p:sldId id="286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BB6D76-FA72-C0AF-FBB7-913FE2A433EB}" v="5" dt="2024-07-17T12:10:34.28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838383"/>
              </a:solidFill>
              <a:prstDash val="solid"/>
              <a:miter lim="400000"/>
            </a:ln>
          </a:left>
          <a:right>
            <a:ln w="3175" cap="flat">
              <a:solidFill>
                <a:srgbClr val="838383"/>
              </a:solidFill>
              <a:prstDash val="solid"/>
              <a:miter lim="400000"/>
            </a:ln>
          </a:right>
          <a:top>
            <a:ln w="3175" cap="flat">
              <a:solidFill>
                <a:srgbClr val="838383"/>
              </a:solidFill>
              <a:prstDash val="solid"/>
              <a:miter lim="400000"/>
            </a:ln>
          </a:top>
          <a:bottom>
            <a:ln w="3175" cap="flat">
              <a:solidFill>
                <a:srgbClr val="838383"/>
              </a:solidFill>
              <a:prstDash val="solid"/>
              <a:miter lim="400000"/>
            </a:ln>
          </a:bottom>
          <a:insideH>
            <a:ln w="3175" cap="flat">
              <a:solidFill>
                <a:srgbClr val="838383"/>
              </a:solidFill>
              <a:prstDash val="solid"/>
              <a:miter lim="400000"/>
            </a:ln>
          </a:insideH>
          <a:insideV>
            <a:ln w="3175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808080"/>
              </a:solidFill>
              <a:prstDash val="solid"/>
              <a:miter lim="400000"/>
            </a:ln>
          </a:right>
          <a:top>
            <a:ln w="3175" cap="flat">
              <a:solidFill>
                <a:srgbClr val="808080"/>
              </a:solidFill>
              <a:prstDash val="solid"/>
              <a:miter lim="400000"/>
            </a:ln>
          </a:top>
          <a:bottom>
            <a:ln w="3175" cap="flat">
              <a:solidFill>
                <a:srgbClr val="808080"/>
              </a:solidFill>
              <a:prstDash val="solid"/>
              <a:miter lim="400000"/>
            </a:ln>
          </a:bottom>
          <a:insideH>
            <a:ln w="3175" cap="flat">
              <a:solidFill>
                <a:srgbClr val="808080"/>
              </a:solidFill>
              <a:prstDash val="solid"/>
              <a:miter lim="400000"/>
            </a:ln>
          </a:insideH>
          <a:insideV>
            <a:ln w="3175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chemeClr val="accent3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4D4D4D"/>
              </a:solidFill>
              <a:prstDash val="solid"/>
              <a:miter lim="400000"/>
            </a:ln>
          </a:right>
          <a:top>
            <a:ln w="3175" cap="flat">
              <a:solidFill>
                <a:srgbClr val="4D4D4D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4D4D4D"/>
              </a:solidFill>
              <a:prstDash val="solid"/>
              <a:miter lim="400000"/>
            </a:ln>
          </a:insideH>
          <a:insideV>
            <a:ln w="3175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F8BA00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464646"/>
              </a:solidFill>
              <a:prstDash val="solid"/>
              <a:miter lim="400000"/>
            </a:ln>
          </a:left>
          <a:right>
            <a:ln w="3175" cap="flat">
              <a:solidFill>
                <a:srgbClr val="464646"/>
              </a:solidFill>
              <a:prstDash val="solid"/>
              <a:miter lim="400000"/>
            </a:ln>
          </a:right>
          <a:top>
            <a:ln w="3175" cap="flat">
              <a:solidFill>
                <a:srgbClr val="464646"/>
              </a:solidFill>
              <a:prstDash val="solid"/>
              <a:miter lim="400000"/>
            </a:ln>
          </a:top>
          <a:bottom>
            <a:ln w="3175" cap="flat">
              <a:solidFill>
                <a:srgbClr val="464646"/>
              </a:solidFill>
              <a:prstDash val="solid"/>
              <a:miter lim="400000"/>
            </a:ln>
          </a:bottom>
          <a:insideH>
            <a:ln w="3175" cap="flat">
              <a:solidFill>
                <a:srgbClr val="464646"/>
              </a:solidFill>
              <a:prstDash val="solid"/>
              <a:miter lim="400000"/>
            </a:ln>
          </a:insideH>
          <a:insideV>
            <a:ln w="3175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C3C3C3"/>
              </a:solidFill>
              <a:prstDash val="solid"/>
              <a:miter lim="400000"/>
            </a:ln>
          </a:top>
          <a:bottom>
            <a:ln w="3175" cap="flat">
              <a:solidFill>
                <a:srgbClr val="C3C3C3"/>
              </a:solidFill>
              <a:prstDash val="solid"/>
              <a:miter lim="400000"/>
            </a:ln>
          </a:bottom>
          <a:insideH>
            <a:ln w="3175" cap="flat">
              <a:solidFill>
                <a:srgbClr val="C3C3C3"/>
              </a:solidFill>
              <a:prstDash val="solid"/>
              <a:miter lim="400000"/>
            </a:ln>
          </a:insideH>
          <a:insideV>
            <a:ln w="3175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CB297B"/>
              </a:solidFill>
              <a:prstDash val="solid"/>
              <a:miter lim="400000"/>
            </a:ln>
          </a:top>
          <a:bottom>
            <a:ln w="3175" cap="flat">
              <a:solidFill>
                <a:srgbClr val="5E5E5E"/>
              </a:solidFill>
              <a:prstDash val="solid"/>
              <a:miter lim="400000"/>
            </a:ln>
          </a:bottom>
          <a:insideH>
            <a:ln w="3175" cap="flat">
              <a:solidFill>
                <a:srgbClr val="5E5E5E"/>
              </a:solidFill>
              <a:prstDash val="solid"/>
              <a:miter lim="400000"/>
            </a:ln>
          </a:insideH>
          <a:insideV>
            <a:ln w="3175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5E5E5E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6C6C6C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6C6C6C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-691" y="-91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Vitor C." userId="8fdabed56d57a5b3" providerId="Windows Live" clId="Web-{AABB6D76-FA72-C0AF-FBB7-913FE2A433EB}"/>
    <pc:docChg chg="modSld">
      <pc:chgData name="João Vitor C." userId="8fdabed56d57a5b3" providerId="Windows Live" clId="Web-{AABB6D76-FA72-C0AF-FBB7-913FE2A433EB}" dt="2024-07-17T12:10:34.285" v="2"/>
      <pc:docMkLst>
        <pc:docMk/>
      </pc:docMkLst>
      <pc:sldChg chg="modSp">
        <pc:chgData name="João Vitor C." userId="8fdabed56d57a5b3" providerId="Windows Live" clId="Web-{AABB6D76-FA72-C0AF-FBB7-913FE2A433EB}" dt="2024-07-17T12:10:34.285" v="2"/>
        <pc:sldMkLst>
          <pc:docMk/>
          <pc:sldMk cId="0" sldId="256"/>
        </pc:sldMkLst>
        <pc:picChg chg="mod">
          <ac:chgData name="João Vitor C." userId="8fdabed56d57a5b3" providerId="Windows Live" clId="Web-{AABB6D76-FA72-C0AF-FBB7-913FE2A433EB}" dt="2024-07-17T12:10:34.285" v="2"/>
          <ac:picMkLst>
            <pc:docMk/>
            <pc:sldMk cId="0" sldId="256"/>
            <ac:picMk id="171" creationId="{00000000-0000-0000-0000-000000000000}"/>
          </ac:picMkLst>
        </pc:picChg>
      </pc:sldChg>
      <pc:sldChg chg="modSp">
        <pc:chgData name="João Vitor C." userId="8fdabed56d57a5b3" providerId="Windows Live" clId="Web-{AABB6D76-FA72-C0AF-FBB7-913FE2A433EB}" dt="2024-07-17T12:10:19.768" v="0"/>
        <pc:sldMkLst>
          <pc:docMk/>
          <pc:sldMk cId="0" sldId="257"/>
        </pc:sldMkLst>
        <pc:picChg chg="mod">
          <ac:chgData name="João Vitor C." userId="8fdabed56d57a5b3" providerId="Windows Live" clId="Web-{AABB6D76-FA72-C0AF-FBB7-913FE2A433EB}" dt="2024-07-17T12:10:19.768" v="0"/>
          <ac:picMkLst>
            <pc:docMk/>
            <pc:sldMk cId="0" sldId="257"/>
            <ac:picMk id="17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14790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ia e Dat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949005" y="10609397"/>
            <a:ext cx="16478252" cy="477734"/>
          </a:xfrm>
          <a:prstGeom prst="rect">
            <a:avLst/>
          </a:prstGeom>
        </p:spPr>
        <p:txBody>
          <a:bodyPr lIns="34289" tIns="34289" rIns="34289" bIns="34289"/>
          <a:lstStyle>
            <a:lvl1pPr defTabSz="726440">
              <a:defRPr sz="2816"/>
            </a:lvl1pPr>
          </a:lstStyle>
          <a:p>
            <a:r>
              <a:t>Autoria e Data</a:t>
            </a:r>
          </a:p>
        </p:txBody>
      </p:sp>
      <p:sp>
        <p:nvSpPr>
          <p:cNvPr id="12" name="Título da Apresentação"/>
          <p:cNvSpPr txBox="1">
            <a:spLocks noGrp="1"/>
          </p:cNvSpPr>
          <p:nvPr>
            <p:ph type="title" hasCustomPrompt="1"/>
          </p:nvPr>
        </p:nvSpPr>
        <p:spPr>
          <a:xfrm>
            <a:off x="3952872" y="3645742"/>
            <a:ext cx="16478254" cy="3486151"/>
          </a:xfrm>
          <a:prstGeom prst="rect">
            <a:avLst/>
          </a:prstGeom>
        </p:spPr>
        <p:txBody>
          <a:bodyPr/>
          <a:lstStyle/>
          <a:p>
            <a:r>
              <a:t>Título da Apresentação</a:t>
            </a:r>
          </a:p>
        </p:txBody>
      </p:sp>
      <p:sp>
        <p:nvSpPr>
          <p:cNvPr id="13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949006" y="7131893"/>
            <a:ext cx="16478253" cy="1428751"/>
          </a:xfrm>
          <a:prstGeom prst="rect">
            <a:avLst/>
          </a:prstGeom>
        </p:spPr>
        <p:txBody>
          <a:bodyPr/>
          <a:lstStyle/>
          <a:p>
            <a:r>
              <a:t>Subtítulo da Apresentação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o Slide"/>
          <p:cNvSpPr txBox="1">
            <a:spLocks noGrp="1"/>
          </p:cNvSpPr>
          <p:nvPr>
            <p:ph type="title" hasCustomPrompt="1"/>
          </p:nvPr>
        </p:nvSpPr>
        <p:spPr>
          <a:xfrm>
            <a:off x="3952874" y="2524124"/>
            <a:ext cx="16478253" cy="1076213"/>
          </a:xfrm>
          <a:prstGeom prst="rect">
            <a:avLst/>
          </a:prstGeom>
        </p:spPr>
        <p:txBody>
          <a:bodyPr anchor="t"/>
          <a:lstStyle>
            <a:lvl1pPr>
              <a:defRPr sz="8400" spc="-168"/>
            </a:lvl1pPr>
          </a:lstStyle>
          <a:p>
            <a:r>
              <a:t>Título do Slide</a:t>
            </a:r>
          </a:p>
        </p:txBody>
      </p:sp>
      <p:sp>
        <p:nvSpPr>
          <p:cNvPr id="100" name="Subtítulo do Slid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952874" y="3494221"/>
            <a:ext cx="16478253" cy="701086"/>
          </a:xfrm>
          <a:prstGeom prst="rect">
            <a:avLst/>
          </a:prstGeom>
        </p:spPr>
        <p:txBody>
          <a:bodyPr lIns="34289" tIns="34289" rIns="34289" bIns="34289"/>
          <a:lstStyle>
            <a:lvl1pPr defTabSz="668655">
              <a:defRPr sz="4212"/>
            </a:lvl1pPr>
          </a:lstStyle>
          <a:p>
            <a:r>
              <a:t>Subtítulo do Slide</a:t>
            </a:r>
          </a:p>
        </p:txBody>
      </p:sp>
      <p:sp>
        <p:nvSpPr>
          <p:cNvPr id="10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a Agenda"/>
          <p:cNvSpPr txBox="1">
            <a:spLocks noGrp="1"/>
          </p:cNvSpPr>
          <p:nvPr>
            <p:ph type="title" hasCustomPrompt="1"/>
          </p:nvPr>
        </p:nvSpPr>
        <p:spPr>
          <a:xfrm>
            <a:off x="3952874" y="2524124"/>
            <a:ext cx="16478253" cy="1076326"/>
          </a:xfrm>
          <a:prstGeom prst="rect">
            <a:avLst/>
          </a:prstGeom>
        </p:spPr>
        <p:txBody>
          <a:bodyPr anchor="t"/>
          <a:lstStyle>
            <a:lvl1pPr>
              <a:defRPr sz="8400" spc="-168"/>
            </a:lvl1pPr>
          </a:lstStyle>
          <a:p>
            <a:r>
              <a:t>Título da Agenda</a:t>
            </a:r>
          </a:p>
        </p:txBody>
      </p:sp>
      <p:sp>
        <p:nvSpPr>
          <p:cNvPr id="109" name="Subtítulo de Agend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952874" y="3494221"/>
            <a:ext cx="16478253" cy="701086"/>
          </a:xfrm>
          <a:prstGeom prst="rect">
            <a:avLst/>
          </a:prstGeom>
        </p:spPr>
        <p:txBody>
          <a:bodyPr lIns="34289" tIns="34289" rIns="34289" bIns="34289"/>
          <a:lstStyle>
            <a:lvl1pPr defTabSz="668655">
              <a:defRPr sz="4212"/>
            </a:lvl1pPr>
          </a:lstStyle>
          <a:p>
            <a:r>
              <a:t>Subtítulo de Agenda</a:t>
            </a:r>
          </a:p>
        </p:txBody>
      </p:sp>
      <p:sp>
        <p:nvSpPr>
          <p:cNvPr id="110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952874" y="4900878"/>
            <a:ext cx="16478253" cy="6192009"/>
          </a:xfrm>
          <a:prstGeom prst="rect">
            <a:avLst/>
          </a:prstGeom>
        </p:spPr>
        <p:txBody>
          <a:bodyPr/>
          <a:lstStyle>
            <a:lvl1pPr>
              <a:spcBef>
                <a:spcPts val="1800"/>
              </a:spcBef>
              <a:defRPr b="0" spc="-52"/>
            </a:lvl1pPr>
            <a:lvl2pPr>
              <a:spcBef>
                <a:spcPts val="1800"/>
              </a:spcBef>
              <a:defRPr b="0" spc="-52"/>
            </a:lvl2pPr>
            <a:lvl3pPr>
              <a:spcBef>
                <a:spcPts val="1800"/>
              </a:spcBef>
              <a:defRPr b="0" spc="-52"/>
            </a:lvl3pPr>
            <a:lvl4pPr>
              <a:spcBef>
                <a:spcPts val="1800"/>
              </a:spcBef>
              <a:defRPr b="0" spc="-52"/>
            </a:lvl4pPr>
            <a:lvl5pPr>
              <a:spcBef>
                <a:spcPts val="1800"/>
              </a:spcBef>
              <a:defRPr b="0" spc="-52"/>
            </a:lvl5pPr>
          </a:lstStyle>
          <a:p>
            <a:r>
              <a:t>Tópicos da Agenda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cl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952874" y="5405132"/>
            <a:ext cx="16478253" cy="2905736"/>
          </a:xfrm>
          <a:prstGeom prst="rect">
            <a:avLst/>
          </a:prstGeom>
        </p:spPr>
        <p:txBody>
          <a:bodyPr anchor="ctr"/>
          <a:lstStyle>
            <a:lvl1pPr algn="ctr" defTabSz="2438339">
              <a:lnSpc>
                <a:spcPct val="80000"/>
              </a:lnSpc>
              <a:defRPr sz="11400" b="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algn="ctr" defTabSz="2438339">
              <a:lnSpc>
                <a:spcPct val="80000"/>
              </a:lnSpc>
              <a:defRPr sz="11400" b="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algn="ctr" defTabSz="2438339">
              <a:lnSpc>
                <a:spcPct val="80000"/>
              </a:lnSpc>
              <a:defRPr sz="11400" b="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algn="ctr" defTabSz="2438339">
              <a:lnSpc>
                <a:spcPct val="80000"/>
              </a:lnSpc>
              <a:defRPr sz="11400" b="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algn="ctr" defTabSz="2438339">
              <a:lnSpc>
                <a:spcPct val="80000"/>
              </a:lnSpc>
              <a:defRPr sz="11400" b="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Declaração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to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952874" y="2521445"/>
            <a:ext cx="16478253" cy="5431188"/>
          </a:xfrm>
          <a:prstGeom prst="rect">
            <a:avLst/>
          </a:prstGeom>
        </p:spPr>
        <p:txBody>
          <a:bodyPr anchor="b"/>
          <a:lstStyle>
            <a:lvl1pPr algn="ctr" defTabSz="2438339">
              <a:lnSpc>
                <a:spcPct val="80000"/>
              </a:lnSpc>
              <a:defRPr sz="24600" spc="-246"/>
            </a:lvl1pPr>
            <a:lvl2pPr algn="ctr" defTabSz="2438339">
              <a:lnSpc>
                <a:spcPct val="80000"/>
              </a:lnSpc>
              <a:defRPr sz="24600" spc="-246"/>
            </a:lvl2pPr>
            <a:lvl3pPr algn="ctr" defTabSz="2438339">
              <a:lnSpc>
                <a:spcPct val="80000"/>
              </a:lnSpc>
              <a:defRPr sz="24600" spc="-246"/>
            </a:lvl3pPr>
            <a:lvl4pPr algn="ctr" defTabSz="2438339">
              <a:lnSpc>
                <a:spcPct val="80000"/>
              </a:lnSpc>
              <a:defRPr sz="24600" spc="-246"/>
            </a:lvl4pPr>
            <a:lvl5pPr algn="ctr" defTabSz="2438339">
              <a:lnSpc>
                <a:spcPct val="80000"/>
              </a:lnSpc>
              <a:defRPr sz="24600" spc="-246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Informações do fato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952874" y="7911135"/>
            <a:ext cx="16478253" cy="701085"/>
          </a:xfrm>
          <a:prstGeom prst="rect">
            <a:avLst/>
          </a:prstGeom>
        </p:spPr>
        <p:txBody>
          <a:bodyPr lIns="34289" tIns="34289" rIns="34289" bIns="34289"/>
          <a:lstStyle>
            <a:lvl1pPr algn="ctr" defTabSz="668655">
              <a:defRPr sz="4212"/>
            </a:lvl1pPr>
          </a:lstStyle>
          <a:p>
            <a:r>
              <a:t>Informações do fato</a:t>
            </a:r>
          </a:p>
        </p:txBody>
      </p:sp>
      <p:sp>
        <p:nvSpPr>
          <p:cNvPr id="12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ição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70518" y="9721090"/>
            <a:ext cx="15150041" cy="477734"/>
          </a:xfrm>
          <a:prstGeom prst="rect">
            <a:avLst/>
          </a:prstGeom>
        </p:spPr>
        <p:txBody>
          <a:bodyPr lIns="34289" tIns="34289" rIns="34289" bIns="34289"/>
          <a:lstStyle>
            <a:lvl1pPr defTabSz="726440">
              <a:defRPr sz="2816"/>
            </a:lvl1pPr>
          </a:lstStyle>
          <a:p>
            <a:r>
              <a:t>Atribuição</a:t>
            </a:r>
          </a:p>
        </p:txBody>
      </p:sp>
      <p:sp>
        <p:nvSpPr>
          <p:cNvPr id="136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363441" y="5419395"/>
            <a:ext cx="15657117" cy="2877210"/>
          </a:xfrm>
          <a:prstGeom prst="rect">
            <a:avLst/>
          </a:prstGeom>
        </p:spPr>
        <p:txBody>
          <a:bodyPr/>
          <a:lstStyle>
            <a:lvl1pPr marL="638922" indent="-469899" defTabSz="2438339">
              <a:lnSpc>
                <a:spcPct val="90000"/>
              </a:lnSpc>
              <a:defRPr sz="8400" b="0" spc="-16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2" indent="-12699" defTabSz="2438339">
              <a:lnSpc>
                <a:spcPct val="90000"/>
              </a:lnSpc>
              <a:defRPr sz="8400" b="0" spc="-16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2" indent="444500" defTabSz="2438339">
              <a:lnSpc>
                <a:spcPct val="90000"/>
              </a:lnSpc>
              <a:defRPr sz="8400" b="0" spc="-16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2" indent="901700" defTabSz="2438339">
              <a:lnSpc>
                <a:spcPct val="90000"/>
              </a:lnSpc>
              <a:defRPr sz="8400" b="0" spc="-16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2" indent="1358900" defTabSz="2438339">
              <a:lnSpc>
                <a:spcPct val="90000"/>
              </a:lnSpc>
              <a:defRPr sz="8400" b="0" spc="-16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“Citação Notável”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gela de salada com arroz frito, ovos cozidos e hashis"/>
          <p:cNvSpPr>
            <a:spLocks noGrp="1"/>
          </p:cNvSpPr>
          <p:nvPr>
            <p:ph type="pic" sz="quarter" idx="21"/>
          </p:nvPr>
        </p:nvSpPr>
        <p:spPr>
          <a:xfrm>
            <a:off x="14868525" y="2476499"/>
            <a:ext cx="5579325" cy="44622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Tigelas com bolinhos de salmão, salada e hummus "/>
          <p:cNvSpPr>
            <a:spLocks noGrp="1"/>
          </p:cNvSpPr>
          <p:nvPr>
            <p:ph type="pic" sz="half" idx="22"/>
          </p:nvPr>
        </p:nvSpPr>
        <p:spPr>
          <a:xfrm>
            <a:off x="13173075" y="4698206"/>
            <a:ext cx="7829551" cy="91126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Tigela de massa pappardelle com creme de ervas, avelãs assadas e queijo parmesão ralado"/>
          <p:cNvSpPr>
            <a:spLocks noGrp="1"/>
          </p:cNvSpPr>
          <p:nvPr>
            <p:ph type="pic" sz="half" idx="23"/>
          </p:nvPr>
        </p:nvSpPr>
        <p:spPr>
          <a:xfrm>
            <a:off x="2943224" y="2085974"/>
            <a:ext cx="12458702" cy="93440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gela de salada com arroz frito, ovos cozidos e hashis"/>
          <p:cNvSpPr>
            <a:spLocks noGrp="1"/>
          </p:cNvSpPr>
          <p:nvPr>
            <p:ph type="pic" idx="21"/>
          </p:nvPr>
        </p:nvSpPr>
        <p:spPr>
          <a:xfrm>
            <a:off x="2047874" y="-2428876"/>
            <a:ext cx="20288252" cy="162306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bacates e limões"/>
          <p:cNvSpPr>
            <a:spLocks noGrp="1"/>
          </p:cNvSpPr>
          <p:nvPr>
            <p:ph type="pic" idx="21"/>
          </p:nvPr>
        </p:nvSpPr>
        <p:spPr>
          <a:xfrm>
            <a:off x="2181224" y="742949"/>
            <a:ext cx="20059652" cy="12014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ítulo da Apresentação"/>
          <p:cNvSpPr txBox="1">
            <a:spLocks noGrp="1"/>
          </p:cNvSpPr>
          <p:nvPr>
            <p:ph type="title" hasCustomPrompt="1"/>
          </p:nvPr>
        </p:nvSpPr>
        <p:spPr>
          <a:xfrm>
            <a:off x="3952874" y="7058025"/>
            <a:ext cx="16478253" cy="3486150"/>
          </a:xfrm>
          <a:prstGeom prst="rect">
            <a:avLst/>
          </a:prstGeom>
        </p:spPr>
        <p:txBody>
          <a:bodyPr/>
          <a:lstStyle/>
          <a:p>
            <a:r>
              <a:t>Título da Apresentação</a:t>
            </a:r>
          </a:p>
        </p:txBody>
      </p:sp>
      <p:sp>
        <p:nvSpPr>
          <p:cNvPr id="23" name="Autoria e Data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3953767" y="2544103"/>
            <a:ext cx="16476467" cy="477734"/>
          </a:xfrm>
          <a:prstGeom prst="rect">
            <a:avLst/>
          </a:prstGeom>
        </p:spPr>
        <p:txBody>
          <a:bodyPr lIns="34289" tIns="34289" rIns="34289" bIns="34289"/>
          <a:lstStyle>
            <a:lvl1pPr defTabSz="726440">
              <a:defRPr sz="2816"/>
            </a:lvl1pPr>
          </a:lstStyle>
          <a:p>
            <a:r>
              <a:t>Autoria e Data</a:t>
            </a:r>
          </a:p>
        </p:txBody>
      </p:sp>
      <p:sp>
        <p:nvSpPr>
          <p:cNvPr id="2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952874" y="10421932"/>
            <a:ext cx="16478253" cy="837714"/>
          </a:xfrm>
          <a:prstGeom prst="rect">
            <a:avLst/>
          </a:prstGeom>
        </p:spPr>
        <p:txBody>
          <a:bodyPr/>
          <a:lstStyle/>
          <a:p>
            <a:r>
              <a:t>Subtítulo da Apresentação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gelas com bolinhos de salmão, salada e hummus"/>
          <p:cNvSpPr>
            <a:spLocks noGrp="1"/>
          </p:cNvSpPr>
          <p:nvPr>
            <p:ph type="pic" sz="half" idx="21"/>
          </p:nvPr>
        </p:nvSpPr>
        <p:spPr>
          <a:xfrm>
            <a:off x="11277600" y="1562099"/>
            <a:ext cx="9108629" cy="106013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ítulo do Slide"/>
          <p:cNvSpPr txBox="1">
            <a:spLocks noGrp="1"/>
          </p:cNvSpPr>
          <p:nvPr>
            <p:ph type="title" hasCustomPrompt="1"/>
          </p:nvPr>
        </p:nvSpPr>
        <p:spPr>
          <a:xfrm>
            <a:off x="3952874" y="2666999"/>
            <a:ext cx="7334251" cy="4411706"/>
          </a:xfrm>
          <a:prstGeom prst="rect">
            <a:avLst/>
          </a:prstGeom>
        </p:spPr>
        <p:txBody>
          <a:bodyPr/>
          <a:lstStyle>
            <a:lvl1pPr>
              <a:defRPr sz="8400" spc="-168"/>
            </a:lvl1pPr>
          </a:lstStyle>
          <a:p>
            <a:r>
              <a:t>Título do Slide</a:t>
            </a:r>
          </a:p>
        </p:txBody>
      </p:sp>
      <p:sp>
        <p:nvSpPr>
          <p:cNvPr id="3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952874" y="7009932"/>
            <a:ext cx="7334251" cy="4039069"/>
          </a:xfrm>
          <a:prstGeom prst="rect">
            <a:avLst/>
          </a:prstGeom>
        </p:spPr>
        <p:txBody>
          <a:bodyPr/>
          <a:lstStyle/>
          <a:p>
            <a:r>
              <a:t>Subtítulo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10264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o Slide"/>
          <p:cNvSpPr txBox="1">
            <a:spLocks noGrp="1"/>
          </p:cNvSpPr>
          <p:nvPr>
            <p:ph type="title" hasCustomPrompt="1"/>
          </p:nvPr>
        </p:nvSpPr>
        <p:spPr>
          <a:xfrm>
            <a:off x="3952874" y="2524124"/>
            <a:ext cx="16478253" cy="1074873"/>
          </a:xfrm>
          <a:prstGeom prst="rect">
            <a:avLst/>
          </a:prstGeom>
        </p:spPr>
        <p:txBody>
          <a:bodyPr anchor="t"/>
          <a:lstStyle>
            <a:lvl1pPr>
              <a:defRPr sz="8400" spc="-168"/>
            </a:lvl1pPr>
          </a:lstStyle>
          <a:p>
            <a:r>
              <a:t>Título do Slide</a:t>
            </a:r>
          </a:p>
        </p:txBody>
      </p:sp>
      <p:sp>
        <p:nvSpPr>
          <p:cNvPr id="43" name="Subtítulo do Slid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952874" y="3494221"/>
            <a:ext cx="16478253" cy="701086"/>
          </a:xfrm>
          <a:prstGeom prst="rect">
            <a:avLst/>
          </a:prstGeom>
        </p:spPr>
        <p:txBody>
          <a:bodyPr lIns="34289" tIns="34289" rIns="34289" bIns="34289"/>
          <a:lstStyle>
            <a:lvl1pPr defTabSz="668655">
              <a:defRPr sz="4212"/>
            </a:lvl1pPr>
          </a:lstStyle>
          <a:p>
            <a:r>
              <a:t>Subtítulo do Slide</a:t>
            </a:r>
          </a:p>
        </p:txBody>
      </p:sp>
      <p:sp>
        <p:nvSpPr>
          <p:cNvPr id="44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952874" y="4900878"/>
            <a:ext cx="16478253" cy="6192009"/>
          </a:xfrm>
          <a:prstGeom prst="rect">
            <a:avLst/>
          </a:prstGeom>
        </p:spPr>
        <p:txBody>
          <a:bodyPr/>
          <a:lstStyle>
            <a:lvl1pPr marL="5842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1pPr>
            <a:lvl2pPr marL="11938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2pPr>
            <a:lvl3pPr marL="18034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3pPr>
            <a:lvl4pPr marL="24130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4pPr>
            <a:lvl5pPr marL="30226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5pPr>
          </a:lstStyle>
          <a:p>
            <a:r>
              <a:t>Texto com marcadores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952874" y="4900878"/>
            <a:ext cx="16478253" cy="6192009"/>
          </a:xfrm>
          <a:prstGeom prst="rect">
            <a:avLst/>
          </a:prstGeom>
        </p:spPr>
        <p:txBody>
          <a:bodyPr numCol="2" spcCol="823912"/>
          <a:lstStyle>
            <a:lvl1pPr marL="5842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1pPr>
            <a:lvl2pPr marL="11938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2pPr>
            <a:lvl3pPr marL="18034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3pPr>
            <a:lvl4pPr marL="24130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4pPr>
            <a:lvl5pPr marL="30226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5pPr>
          </a:lstStyle>
          <a:p>
            <a:r>
              <a:t>Texto com marcadores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o Slid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952874" y="3494221"/>
            <a:ext cx="7334251" cy="701086"/>
          </a:xfrm>
          <a:prstGeom prst="rect">
            <a:avLst/>
          </a:prstGeom>
        </p:spPr>
        <p:txBody>
          <a:bodyPr lIns="34289" tIns="34289" rIns="34289" bIns="34289"/>
          <a:lstStyle>
            <a:lvl1pPr defTabSz="668655">
              <a:defRPr sz="4212"/>
            </a:lvl1pPr>
          </a:lstStyle>
          <a:p>
            <a:r>
              <a:t>Subtítulo do Slide</a:t>
            </a:r>
          </a:p>
        </p:txBody>
      </p:sp>
      <p:sp>
        <p:nvSpPr>
          <p:cNvPr id="61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952874" y="4900878"/>
            <a:ext cx="7334251" cy="6192473"/>
          </a:xfrm>
          <a:prstGeom prst="rect">
            <a:avLst/>
          </a:prstGeom>
        </p:spPr>
        <p:txBody>
          <a:bodyPr/>
          <a:lstStyle>
            <a:lvl1pPr marL="5842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1pPr>
            <a:lvl2pPr marL="11938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2pPr>
            <a:lvl3pPr marL="18034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3pPr>
            <a:lvl4pPr marL="24130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4pPr>
            <a:lvl5pPr marL="30226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5pPr>
          </a:lstStyle>
          <a:p>
            <a:r>
              <a:t>Texto com marcadores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Tigela de massa pappardelle com creme de ervas, avelãs assadas e queijo parmesão ralado"/>
          <p:cNvSpPr>
            <a:spLocks noGrp="1"/>
          </p:cNvSpPr>
          <p:nvPr>
            <p:ph type="pic" sz="half" idx="22"/>
          </p:nvPr>
        </p:nvSpPr>
        <p:spPr>
          <a:xfrm>
            <a:off x="12192000" y="1409050"/>
            <a:ext cx="8187656" cy="1091687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Título do Slide"/>
          <p:cNvSpPr txBox="1">
            <a:spLocks noGrp="1"/>
          </p:cNvSpPr>
          <p:nvPr>
            <p:ph type="title" hasCustomPrompt="1"/>
          </p:nvPr>
        </p:nvSpPr>
        <p:spPr>
          <a:xfrm>
            <a:off x="3952874" y="2524124"/>
            <a:ext cx="7334251" cy="1076326"/>
          </a:xfrm>
          <a:prstGeom prst="rect">
            <a:avLst/>
          </a:prstGeom>
        </p:spPr>
        <p:txBody>
          <a:bodyPr anchor="t"/>
          <a:lstStyle>
            <a:lvl1pPr>
              <a:defRPr sz="8400" spc="-168"/>
            </a:lvl1pPr>
          </a:lstStyle>
          <a:p>
            <a:r>
              <a:t>Título do Slide</a:t>
            </a:r>
          </a:p>
        </p:txBody>
      </p:sp>
      <p:sp>
        <p:nvSpPr>
          <p:cNvPr id="6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Marcadores e Vídeo Peque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ubtítulo do Slid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952874" y="3494221"/>
            <a:ext cx="7334251" cy="701086"/>
          </a:xfrm>
          <a:prstGeom prst="rect">
            <a:avLst/>
          </a:prstGeom>
        </p:spPr>
        <p:txBody>
          <a:bodyPr lIns="34289" tIns="34289" rIns="34289" bIns="34289"/>
          <a:lstStyle>
            <a:lvl1pPr defTabSz="668655">
              <a:defRPr sz="4212"/>
            </a:lvl1pPr>
          </a:lstStyle>
          <a:p>
            <a:r>
              <a:t>Subtítulo do Slide</a:t>
            </a:r>
          </a:p>
        </p:txBody>
      </p:sp>
      <p:sp>
        <p:nvSpPr>
          <p:cNvPr id="7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952874" y="4900878"/>
            <a:ext cx="7334251" cy="6192473"/>
          </a:xfrm>
          <a:prstGeom prst="rect">
            <a:avLst/>
          </a:prstGeom>
        </p:spPr>
        <p:txBody>
          <a:bodyPr/>
          <a:lstStyle>
            <a:lvl1pPr marL="5842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1pPr>
            <a:lvl2pPr marL="11938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2pPr>
            <a:lvl3pPr marL="18034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3pPr>
            <a:lvl4pPr marL="24130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4pPr>
            <a:lvl5pPr marL="30226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5pPr>
          </a:lstStyle>
          <a:p>
            <a:r>
              <a:t>Texto com marcadores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Título do Slide"/>
          <p:cNvSpPr txBox="1">
            <a:spLocks noGrp="1"/>
          </p:cNvSpPr>
          <p:nvPr>
            <p:ph type="title" hasCustomPrompt="1"/>
          </p:nvPr>
        </p:nvSpPr>
        <p:spPr>
          <a:xfrm>
            <a:off x="3952874" y="2524124"/>
            <a:ext cx="7334251" cy="1076326"/>
          </a:xfrm>
          <a:prstGeom prst="rect">
            <a:avLst/>
          </a:prstGeom>
        </p:spPr>
        <p:txBody>
          <a:bodyPr anchor="t"/>
          <a:lstStyle>
            <a:lvl1pPr>
              <a:defRPr sz="8400" spc="-168"/>
            </a:lvl1pPr>
          </a:lstStyle>
          <a:p>
            <a:r>
              <a:t>Título do Slide</a:t>
            </a:r>
          </a:p>
        </p:txBody>
      </p:sp>
      <p:sp>
        <p:nvSpPr>
          <p:cNvPr id="7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Marcadores e Víde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ítulo do Slid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952874" y="3494221"/>
            <a:ext cx="7334251" cy="701086"/>
          </a:xfrm>
          <a:prstGeom prst="rect">
            <a:avLst/>
          </a:prstGeom>
        </p:spPr>
        <p:txBody>
          <a:bodyPr lIns="34289" tIns="34289" rIns="34289" bIns="34289"/>
          <a:lstStyle>
            <a:lvl1pPr defTabSz="668655">
              <a:defRPr sz="4212"/>
            </a:lvl1pPr>
          </a:lstStyle>
          <a:p>
            <a:r>
              <a:t>Subtítulo do Slide</a:t>
            </a:r>
          </a:p>
        </p:txBody>
      </p:sp>
      <p:sp>
        <p:nvSpPr>
          <p:cNvPr id="8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952874" y="4900878"/>
            <a:ext cx="7334251" cy="6192473"/>
          </a:xfrm>
          <a:prstGeom prst="rect">
            <a:avLst/>
          </a:prstGeom>
        </p:spPr>
        <p:txBody>
          <a:bodyPr/>
          <a:lstStyle>
            <a:lvl1pPr marL="5842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1pPr>
            <a:lvl2pPr marL="11938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2pPr>
            <a:lvl3pPr marL="18034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3pPr>
            <a:lvl4pPr marL="24130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4pPr>
            <a:lvl5pPr marL="30226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5pPr>
          </a:lstStyle>
          <a:p>
            <a:r>
              <a:t>Texto com marcadores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Título do Slide"/>
          <p:cNvSpPr txBox="1">
            <a:spLocks noGrp="1"/>
          </p:cNvSpPr>
          <p:nvPr>
            <p:ph type="title" hasCustomPrompt="1"/>
          </p:nvPr>
        </p:nvSpPr>
        <p:spPr>
          <a:xfrm>
            <a:off x="3952874" y="2524124"/>
            <a:ext cx="7334251" cy="1076326"/>
          </a:xfrm>
          <a:prstGeom prst="rect">
            <a:avLst/>
          </a:prstGeom>
        </p:spPr>
        <p:txBody>
          <a:bodyPr anchor="t"/>
          <a:lstStyle>
            <a:lvl1pPr>
              <a:defRPr sz="8400" spc="-168"/>
            </a:lvl1pPr>
          </a:lstStyle>
          <a:p>
            <a:r>
              <a:t>Título do Slide</a:t>
            </a:r>
          </a:p>
        </p:txBody>
      </p:sp>
      <p:sp>
        <p:nvSpPr>
          <p:cNvPr id="8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a Seção"/>
          <p:cNvSpPr txBox="1">
            <a:spLocks noGrp="1"/>
          </p:cNvSpPr>
          <p:nvPr>
            <p:ph type="title" hasCustomPrompt="1"/>
          </p:nvPr>
        </p:nvSpPr>
        <p:spPr>
          <a:xfrm>
            <a:off x="3952872" y="5114925"/>
            <a:ext cx="16478254" cy="3486150"/>
          </a:xfrm>
          <a:prstGeom prst="rect">
            <a:avLst/>
          </a:prstGeom>
        </p:spPr>
        <p:txBody>
          <a:bodyPr anchor="ctr"/>
          <a:lstStyle>
            <a:lvl1pPr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Título da Seção</a:t>
            </a:r>
          </a:p>
        </p:txBody>
      </p:sp>
      <p:sp>
        <p:nvSpPr>
          <p:cNvPr id="92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10264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AI_Faitec_2024_Imagem_PowerPoint-Conteudo.jpg" descr="A white rectangular object with many logos&#10;&#10;Descrição gerada automaticamente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-12700" y="-135921"/>
            <a:ext cx="24867273" cy="13987841"/>
          </a:xfrm>
          <a:prstGeom prst="rect">
            <a:avLst/>
          </a:prstGeom>
          <a:ln w="3175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none" spc="-22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none" spc="-22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none" spc="-22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none" spc="-22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none" spc="-22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none" spc="-22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none" spc="-22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none" spc="-22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none" spc="-22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FAI_Faitec_2024_Imagem_PowerPoint-Capa.jpg" descr="A person pointing at someth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3175">
            <a:miter lim="400000"/>
          </a:ln>
        </p:spPr>
      </p:pic>
      <p:sp>
        <p:nvSpPr>
          <p:cNvPr id="172" name="Autoria e Data"/>
          <p:cNvSpPr txBox="1">
            <a:spLocks noGrp="1"/>
          </p:cNvSpPr>
          <p:nvPr>
            <p:ph type="body" idx="21"/>
          </p:nvPr>
        </p:nvSpPr>
        <p:spPr>
          <a:xfrm>
            <a:off x="1637604" y="10837997"/>
            <a:ext cx="8804735" cy="1530549"/>
          </a:xfrm>
          <a:prstGeom prst="rect">
            <a:avLst/>
          </a:prstGeom>
        </p:spPr>
        <p:txBody>
          <a:bodyPr/>
          <a:lstStyle/>
          <a:p>
            <a:pPr defTabSz="825500">
              <a:defRPr sz="3200"/>
            </a:pPr>
            <a:r>
              <a:rPr lang="pt-BR" dirty="0" smtClean="0"/>
              <a:t>Ana Flávia</a:t>
            </a:r>
          </a:p>
          <a:p>
            <a:pPr defTabSz="825500">
              <a:defRPr sz="3200"/>
            </a:pPr>
            <a:r>
              <a:rPr lang="pt-BR" dirty="0" err="1" smtClean="0"/>
              <a:t>Dilton</a:t>
            </a:r>
            <a:r>
              <a:rPr lang="pt-BR" dirty="0" smtClean="0"/>
              <a:t> Thales Melo da Silva</a:t>
            </a:r>
            <a:br>
              <a:rPr lang="pt-BR" dirty="0" smtClean="0"/>
            </a:br>
            <a:r>
              <a:rPr lang="pt-BR" dirty="0" smtClean="0"/>
              <a:t>Mateus Boche Daniel </a:t>
            </a:r>
          </a:p>
          <a:p>
            <a:pPr defTabSz="825500">
              <a:defRPr sz="3200"/>
            </a:pPr>
            <a:r>
              <a:rPr lang="pt-BR" dirty="0" smtClean="0"/>
              <a:t>Marcos </a:t>
            </a:r>
            <a:r>
              <a:rPr lang="pt-BR" dirty="0" err="1" smtClean="0"/>
              <a:t>RodriguesTeixeira</a:t>
            </a:r>
            <a:r>
              <a:rPr lang="pt-BR" dirty="0" smtClean="0"/>
              <a:t/>
            </a:r>
            <a:br>
              <a:rPr lang="pt-BR" dirty="0" smtClean="0"/>
            </a:b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624183" y="2703138"/>
            <a:ext cx="7404591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Classificação das Feridas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627216" y="4984599"/>
            <a:ext cx="20045083" cy="506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As feridas podem ser classificadas quanto à etiologia, complexidade e tempo de existência.</a:t>
            </a:r>
          </a:p>
          <a:p>
            <a:r>
              <a:rPr lang="pt-BR" dirty="0"/>
              <a:t>No ferimento traumático ocorre ruptura dos vasos sanguíneos</a:t>
            </a:r>
            <a:r>
              <a:rPr lang="pt-BR" dirty="0" smtClean="0"/>
              <a:t>.                   </a:t>
            </a:r>
            <a:r>
              <a:rPr lang="pt-BR" dirty="0"/>
              <a:t>Já nas lesões por pressão, o fluxo sanguíneo é interrompido, seguido de necrose.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98613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283824" y="3198482"/>
            <a:ext cx="16649110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/>
              <a:t>Tipos de Feridas: Simples, Complexas, Agudas e Crônicas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627216" y="4984599"/>
            <a:ext cx="20045083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/>
              <a:t>Feridas simples (evolui rapidamente).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/>
              <a:t>Feridas complexas (extensa, presença de infecção).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/>
              <a:t>Feridas agudas (cicatrizam até 3 semanas).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/>
              <a:t>Feridas crônicas (de longa duração ou recorrência frequente).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23682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693412" y="3198482"/>
            <a:ext cx="9829935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/>
              <a:t>Critérios de Avaliação das Feridas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813827" y="5245856"/>
            <a:ext cx="20045083" cy="4371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/>
              <a:t>T</a:t>
            </a:r>
            <a:r>
              <a:rPr lang="pt-BR" dirty="0" smtClean="0"/>
              <a:t>ipo </a:t>
            </a:r>
            <a:r>
              <a:rPr lang="pt-BR" dirty="0"/>
              <a:t>e local da </a:t>
            </a:r>
            <a:r>
              <a:rPr lang="pt-BR" dirty="0" smtClean="0"/>
              <a:t>lesão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T</a:t>
            </a:r>
            <a:r>
              <a:rPr lang="pt-BR" dirty="0" smtClean="0"/>
              <a:t>amanho </a:t>
            </a:r>
            <a:r>
              <a:rPr lang="pt-BR" dirty="0"/>
              <a:t>e </a:t>
            </a:r>
            <a:r>
              <a:rPr lang="pt-BR" dirty="0" smtClean="0"/>
              <a:t>profundidade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leito e margem da ferida.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75245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905645" y="3198482"/>
            <a:ext cx="7861447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/>
              <a:t>Curativos e </a:t>
            </a:r>
            <a:r>
              <a:rPr lang="pt-BR" b="1" dirty="0" err="1"/>
              <a:t>Desbridamento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1813828" y="4797986"/>
            <a:ext cx="20045083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813827" y="5303481"/>
            <a:ext cx="20045084" cy="3854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Curativo é o procedimento de limpeza e cobertura aplicada a área que apresente lesão.</a:t>
            </a:r>
          </a:p>
          <a:p>
            <a:r>
              <a:rPr lang="pt-BR" dirty="0" err="1"/>
              <a:t>Desbridamento</a:t>
            </a:r>
            <a:r>
              <a:rPr lang="pt-BR" dirty="0"/>
              <a:t> é o ato de remover tecido necrótico ou materiais biológicos, como crostas, corpos estranhos de uma lesão traumática ou crônica a fim de promover a exposição do tecido saudável.</a:t>
            </a:r>
          </a:p>
        </p:txBody>
      </p:sp>
    </p:spTree>
    <p:extLst>
      <p:ext uri="{BB962C8B-B14F-4D97-AF65-F5344CB8AC3E}">
        <p14:creationId xmlns:p14="http://schemas.microsoft.com/office/powerpoint/2010/main" val="6009302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559650" y="3198482"/>
            <a:ext cx="12553438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/>
              <a:t>Prevenção de Feridas: Cuidados Essenciais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813828" y="4797986"/>
            <a:ext cx="20045083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813827" y="5303481"/>
            <a:ext cx="20045084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Manter pele limpa e hidratada;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Realizar mudança de decúbito;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Ter boa nutrição;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 smtClean="0"/>
              <a:t>Realizar </a:t>
            </a:r>
            <a:r>
              <a:rPr lang="pt-BR" dirty="0"/>
              <a:t>curativo ideal.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8172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136224" y="3198482"/>
            <a:ext cx="3400291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/>
              <a:t>Tratamento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1813828" y="4797986"/>
            <a:ext cx="20045083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813827" y="5303481"/>
            <a:ext cx="20045084" cy="5646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/>
              <a:t>Realizar curativos (</a:t>
            </a:r>
            <a:r>
              <a:rPr lang="pt-BR" dirty="0" err="1"/>
              <a:t>desbridamento</a:t>
            </a:r>
            <a:r>
              <a:rPr lang="pt-BR" dirty="0"/>
              <a:t>); </a:t>
            </a:r>
            <a:endParaRPr lang="pt-BR" dirty="0" smtClean="0"/>
          </a:p>
          <a:p>
            <a:endParaRPr lang="pt-BR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Solicitar avaliação médica em casos de infecção ou sinais de gravidade, bem como avaliação das condições clínicas que possam interferir na cicatrização (anemia, desnutrição, entre outros).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00524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748796" y="2509668"/>
            <a:ext cx="5102679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Estrutura do jogo</a:t>
            </a:r>
          </a:p>
        </p:txBody>
      </p:sp>
      <p:sp>
        <p:nvSpPr>
          <p:cNvPr id="3" name="Retângulo 2"/>
          <p:cNvSpPr/>
          <p:nvPr/>
        </p:nvSpPr>
        <p:spPr>
          <a:xfrm>
            <a:off x="313765" y="4744988"/>
            <a:ext cx="9126070" cy="698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 smtClean="0"/>
              <a:t>O jogador lança o dado e avança no tabuleiro.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 smtClean="0"/>
              <a:t>Cada casa possui uma pergunta de "Verdadeiro ou Falso".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 smtClean="0"/>
              <a:t>Responder corretamente permite que o jogador avance; respostas incorretas mantêm o jogador na mesma casa.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094" y="4597444"/>
            <a:ext cx="14091316" cy="691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85510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411092" y="2620532"/>
            <a:ext cx="3007555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Benéficos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2088774" y="5026651"/>
            <a:ext cx="18001131" cy="6223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/>
              <a:t>Aprendizado Prático: Simulação de situações reais</a:t>
            </a:r>
            <a:r>
              <a:rPr lang="pt-BR" dirty="0" smtClean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Aprendizado Interativo: Aprender de forma dinâmica e envolvente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Qualidade no Atendimento: Melhorar o cuidado ao paciente.</a:t>
            </a:r>
          </a:p>
        </p:txBody>
      </p:sp>
    </p:spTree>
    <p:extLst>
      <p:ext uri="{BB962C8B-B14F-4D97-AF65-F5344CB8AC3E}">
        <p14:creationId xmlns:p14="http://schemas.microsoft.com/office/powerpoint/2010/main" val="31259119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913221" y="2479203"/>
            <a:ext cx="3760966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/>
              <a:t>Caso de Uso</a:t>
            </a:r>
            <a:endParaRPr lang="pt-BR" b="1" dirty="0"/>
          </a:p>
        </p:txBody>
      </p:sp>
      <p:pic>
        <p:nvPicPr>
          <p:cNvPr id="1026" name="Picture 2" descr="C:\Users\dilto\Downloads\Ge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59" y="3782331"/>
            <a:ext cx="8974797" cy="812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ilto\Downloads\Log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574" y="3782331"/>
            <a:ext cx="10714048" cy="812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68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675598" y="2433920"/>
            <a:ext cx="3760966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Caso de Uso</a:t>
            </a:r>
            <a:endParaRPr lang="pt-BR" b="1" dirty="0"/>
          </a:p>
        </p:txBody>
      </p:sp>
      <p:pic>
        <p:nvPicPr>
          <p:cNvPr id="2050" name="Picture 2" descr="C:\Users\dilto\Downloads\moduloUsuar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8005" y="4484364"/>
            <a:ext cx="10944086" cy="723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dilto\Downloads\modeuloJue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0071" y="4484364"/>
            <a:ext cx="9360419" cy="732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4750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45587" y="4418173"/>
            <a:ext cx="19448291" cy="1287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 algn="just">
              <a:buFont typeface="+mj-lt"/>
              <a:buAutoNum type="arabicPeriod"/>
            </a:pPr>
            <a:r>
              <a:rPr lang="pt-BR" dirty="0" smtClean="0"/>
              <a:t>Introdução</a:t>
            </a:r>
          </a:p>
          <a:p>
            <a:pPr marL="914400" indent="-914400" algn="just">
              <a:buFont typeface="+mj-lt"/>
              <a:buAutoNum type="arabicPeriod"/>
            </a:pPr>
            <a:r>
              <a:rPr lang="pt-BR" dirty="0" smtClean="0"/>
              <a:t>Objetivo do Projeto </a:t>
            </a:r>
            <a:endParaRPr lang="pt-BR" dirty="0"/>
          </a:p>
          <a:p>
            <a:pPr marL="914400" indent="-914400" algn="just">
              <a:buFont typeface="+mj-lt"/>
              <a:buAutoNum type="arabicPeriod"/>
            </a:pPr>
            <a:r>
              <a:rPr lang="pt-BR" dirty="0" smtClean="0"/>
              <a:t>Desenvolvimento </a:t>
            </a:r>
            <a:r>
              <a:rPr lang="pt-BR" dirty="0"/>
              <a:t>Tecnológico do </a:t>
            </a:r>
            <a:r>
              <a:rPr lang="pt-BR" dirty="0" smtClean="0"/>
              <a:t>Jogo</a:t>
            </a:r>
          </a:p>
          <a:p>
            <a:pPr marL="914400" indent="-914400" algn="just">
              <a:buFont typeface="+mj-lt"/>
              <a:buAutoNum type="arabicPeriod"/>
            </a:pPr>
            <a:r>
              <a:rPr lang="pt-BR" dirty="0"/>
              <a:t>Estrutura do jogo</a:t>
            </a:r>
          </a:p>
          <a:p>
            <a:pPr marL="914400" indent="-914400" algn="just">
              <a:buFont typeface="+mj-lt"/>
              <a:buAutoNum type="arabicPeriod"/>
            </a:pPr>
            <a:r>
              <a:rPr lang="pt-BR" dirty="0" smtClean="0"/>
              <a:t>Definição </a:t>
            </a:r>
            <a:r>
              <a:rPr lang="pt-BR" dirty="0"/>
              <a:t>de Ferida e Suas </a:t>
            </a:r>
            <a:r>
              <a:rPr lang="pt-BR" dirty="0" smtClean="0"/>
              <a:t>Causas</a:t>
            </a:r>
          </a:p>
          <a:p>
            <a:pPr marL="914400" indent="-914400" algn="just">
              <a:buFont typeface="+mj-lt"/>
              <a:buAutoNum type="arabicPeriod"/>
            </a:pPr>
            <a:r>
              <a:rPr lang="pt-BR" dirty="0" smtClean="0"/>
              <a:t>Diagramas</a:t>
            </a:r>
          </a:p>
          <a:p>
            <a:pPr marL="914400" indent="-914400" algn="just">
              <a:buFont typeface="+mj-lt"/>
              <a:buAutoNum type="arabicPeriod"/>
            </a:pPr>
            <a:r>
              <a:rPr lang="pt-BR" dirty="0" smtClean="0"/>
              <a:t>Conclusão</a:t>
            </a:r>
            <a:endParaRPr lang="pt-BR" dirty="0"/>
          </a:p>
          <a:p>
            <a:pPr marL="914400" indent="-914400" algn="just">
              <a:buFont typeface="+mj-lt"/>
              <a:buAutoNum type="arabicPeriod"/>
            </a:pPr>
            <a:endParaRPr lang="pt-BR" dirty="0"/>
          </a:p>
          <a:p>
            <a:pPr marL="914400" indent="-914400" algn="just">
              <a:buFont typeface="+mj-lt"/>
              <a:buAutoNum type="arabicPeriod"/>
            </a:pPr>
            <a:endParaRPr lang="pt-BR" dirty="0"/>
          </a:p>
          <a:p>
            <a:pPr marL="914400" indent="-914400" algn="just">
              <a:buFont typeface="+mj-lt"/>
              <a:buAutoNum type="arabicPeriod"/>
            </a:pPr>
            <a:endParaRPr lang="pt-BR" dirty="0" smtClean="0"/>
          </a:p>
          <a:p>
            <a:pPr marL="914400" indent="-914400" algn="just">
              <a:buFont typeface="+mj-lt"/>
              <a:buAutoNum type="arabicPeriod"/>
            </a:pPr>
            <a:endParaRPr lang="pt-BR" dirty="0" smtClean="0"/>
          </a:p>
        </p:txBody>
      </p:sp>
      <p:sp>
        <p:nvSpPr>
          <p:cNvPr id="3" name="Retângulo 2"/>
          <p:cNvSpPr/>
          <p:nvPr/>
        </p:nvSpPr>
        <p:spPr>
          <a:xfrm>
            <a:off x="1545587" y="3374928"/>
            <a:ext cx="2989090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TÓPICOS</a:t>
            </a:r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512635" y="2167639"/>
            <a:ext cx="6843540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Diagrama de Sequência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553616" y="3002289"/>
            <a:ext cx="23276768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Este diagrama de sequência ilustra o fluxo de autenticação de um usuário em um sistema.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029" y="3875263"/>
            <a:ext cx="12801599" cy="9327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13197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130911" y="2251701"/>
            <a:ext cx="6843540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Diagrama de Sequência</a:t>
            </a:r>
            <a:endParaRPr lang="pt-BR" b="1" dirty="0"/>
          </a:p>
        </p:txBody>
      </p:sp>
      <p:sp>
        <p:nvSpPr>
          <p:cNvPr id="4" name="Retângulo 3"/>
          <p:cNvSpPr/>
          <p:nvPr/>
        </p:nvSpPr>
        <p:spPr>
          <a:xfrm>
            <a:off x="522514" y="3292988"/>
            <a:ext cx="2300929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Este diagrama de sequência ilustra o fluxo de autenticação de um usuário em um </a:t>
            </a:r>
            <a:r>
              <a:rPr lang="pt-BR" dirty="0" smtClean="0"/>
              <a:t>sistema, quando os dados estão incorretos.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346" y="5004707"/>
            <a:ext cx="17464064" cy="7361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6811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243165" y="2210262"/>
            <a:ext cx="5827236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Diagrama de Pacote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634481" y="3279631"/>
            <a:ext cx="23587787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Este diagrama de pacotes apresenta a organização modular do sistema, separando diferentes funcionalidades em componentes </a:t>
            </a:r>
            <a:r>
              <a:rPr lang="pt-BR" dirty="0" smtClean="0"/>
              <a:t>independentes.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900" y="4646159"/>
            <a:ext cx="14247374" cy="8837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9909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172340" y="2312893"/>
            <a:ext cx="7499169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Diagrama de Componente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283029" y="3839467"/>
            <a:ext cx="7663542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diagrama de componente mostra os módulos de um sistema e suas interações, destacando dependências e a organização física do software.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242" y="3247051"/>
            <a:ext cx="14014534" cy="994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9644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481875" y="1948178"/>
            <a:ext cx="7335663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Diagrama de Implantação</a:t>
            </a:r>
            <a:endParaRPr lang="pt-BR" b="1" dirty="0"/>
          </a:p>
        </p:txBody>
      </p:sp>
      <p:sp>
        <p:nvSpPr>
          <p:cNvPr id="4" name="Retângulo 3"/>
          <p:cNvSpPr/>
          <p:nvPr/>
        </p:nvSpPr>
        <p:spPr>
          <a:xfrm>
            <a:off x="590939" y="3296984"/>
            <a:ext cx="8310465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diagrama de implantação representa a arquitetura do sistema em um ambiente operacional, detalhando como os componentes de software são distribuídos em dispositivos físicos e suas interações.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404" y="3167388"/>
            <a:ext cx="12950890" cy="1023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93053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616323" y="2004992"/>
            <a:ext cx="9403536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Diagrama de Classes de negócio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329682" y="3690178"/>
            <a:ext cx="8310465" cy="4552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diagrama de classes de negócio fornece uma visão estrutural do sistema, mostrando as principais classes, seus atributos, métodos e os relacionamentos entre elas.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591" y="2840983"/>
            <a:ext cx="13300107" cy="10587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4503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227368" y="3092824"/>
            <a:ext cx="3203121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Conclusão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2653552" y="5508195"/>
            <a:ext cx="19012130" cy="4552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Este jogo educacional é uma solução inovadora que capacita profissionais de saúde de forma prática e interativa. Focado na identificação e tratamento de feridas, o jogo melhora o conhecimento técnico dos enfermeiros, resultando em um atendimento mais qualificado e eficiente. Com uma abordagem envolvente, promove o aprendizado contínuo e contribui para melhores resultados clínicos e qualidade de vida dos pacientes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06629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950518" y="2728109"/>
            <a:ext cx="4418197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Considerações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2653552" y="4892375"/>
            <a:ext cx="19012130" cy="5766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Agradecemos ao </a:t>
            </a:r>
            <a:r>
              <a:rPr lang="pt-BR" b="1" dirty="0"/>
              <a:t>Prof. Geraldo Magela </a:t>
            </a:r>
            <a:r>
              <a:rPr lang="pt-BR" b="1" dirty="0" err="1"/>
              <a:t>Salome</a:t>
            </a:r>
            <a:r>
              <a:rPr lang="pt-BR" b="1" dirty="0"/>
              <a:t> </a:t>
            </a:r>
            <a:r>
              <a:rPr lang="pt-BR" dirty="0"/>
              <a:t>pela visão e desenvolvimento deste jogo educacional. A iniciativa visa não apenas aprimorar o conhecimento teórico dos profissionais de saúde, mas também oferecer uma ferramenta prática e interativa para o treinamento em avaliação, prevenção e tratamento de feridas. </a:t>
            </a:r>
            <a:endParaRPr lang="pt-BR" dirty="0" smtClean="0"/>
          </a:p>
          <a:p>
            <a:pPr algn="ctr"/>
            <a:r>
              <a:rPr lang="pt-BR" dirty="0" smtClean="0"/>
              <a:t>Esperamos </a:t>
            </a:r>
            <a:r>
              <a:rPr lang="pt-BR" dirty="0"/>
              <a:t>que este jogo contribua significativamente para a formação e capacitação dos estudantes de enfermagem, promovendo a segurança do paciente e a qualidade dos cuidados em saúde.</a:t>
            </a:r>
          </a:p>
        </p:txBody>
      </p:sp>
    </p:spTree>
    <p:extLst>
      <p:ext uri="{BB962C8B-B14F-4D97-AF65-F5344CB8AC3E}">
        <p14:creationId xmlns:p14="http://schemas.microsoft.com/office/powerpoint/2010/main" val="50184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366680" y="6185647"/>
            <a:ext cx="18852777" cy="5766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Este </a:t>
            </a:r>
            <a:r>
              <a:rPr lang="pt-BR" dirty="0"/>
              <a:t>projeto visa desenvolver um jogo educacional interativo para profissionais de saúde, em parceria com a instituição </a:t>
            </a:r>
            <a:r>
              <a:rPr lang="pt-BR" dirty="0" err="1"/>
              <a:t>Univas</a:t>
            </a:r>
            <a:r>
              <a:rPr lang="pt-BR" dirty="0"/>
              <a:t>. </a:t>
            </a:r>
            <a:endParaRPr lang="pt-BR" dirty="0" smtClean="0"/>
          </a:p>
          <a:p>
            <a:pPr algn="just"/>
            <a:r>
              <a:rPr lang="pt-BR" dirty="0" smtClean="0"/>
              <a:t>A </a:t>
            </a:r>
            <a:r>
              <a:rPr lang="pt-BR" dirty="0"/>
              <a:t>instituição identificou uma necessidade crucial de aprimorar o conhecimento dos enfermeiros na identificação e tratamento de diferentes tipos de feridas. Através dessa parceria, buscamos oferecer uma ferramenta prática e envolvente que auxilie no treinamento teórico dos profissionais, melhorando suas habilidades em procedimentos de avaliação, prevenção e tratamento de </a:t>
            </a:r>
            <a:r>
              <a:rPr lang="pt-BR" dirty="0" smtClean="0"/>
              <a:t>feridas.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2366680" y="3623977"/>
            <a:ext cx="18942425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Jogo para Treinamento Teórico em Avaliação, Prevenção e Tratamento de Feridas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28485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699641" y="3303590"/>
            <a:ext cx="5626861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Objetivo do Projeto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1819835" y="7905420"/>
            <a:ext cx="18852777" cy="2580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/>
              <a:t>Capacitar profissionais de saúde na avaliação, prevenção e tratamento de feridas. </a:t>
            </a:r>
            <a:endParaRPr lang="pt-BR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 smtClean="0"/>
              <a:t>Utilizar </a:t>
            </a:r>
            <a:r>
              <a:rPr lang="pt-BR" dirty="0"/>
              <a:t>um jogo interativo como ferramenta de aprendizagem.</a:t>
            </a:r>
          </a:p>
        </p:txBody>
      </p:sp>
      <p:sp>
        <p:nvSpPr>
          <p:cNvPr id="4" name="Retângulo 3"/>
          <p:cNvSpPr/>
          <p:nvPr/>
        </p:nvSpPr>
        <p:spPr>
          <a:xfrm>
            <a:off x="1819836" y="5244352"/>
            <a:ext cx="18852777" cy="200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dirty="0" smtClean="0"/>
              <a:t>O objetivo é criar uma ferramenta prática e envolvente para aprimorar o conhecimento e as habilidades dos profissionais na identificação e tratamento de diferentes tipos de feridas.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1994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432793" y="2536561"/>
            <a:ext cx="5626861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Objetivo do Projeto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1523998" y="4141693"/>
            <a:ext cx="18852777" cy="7437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/>
              <a:t>O jogo é totalmente voltado para o aprendizado sobre feridas crônicas e </a:t>
            </a:r>
            <a:r>
              <a:rPr lang="pt-BR" dirty="0" smtClean="0"/>
              <a:t>agudas.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 smtClean="0"/>
              <a:t>As </a:t>
            </a:r>
            <a:r>
              <a:rPr lang="pt-BR" dirty="0"/>
              <a:t>perguntas abordam aspectos críticos da cicatrização, como</a:t>
            </a:r>
            <a:r>
              <a:rPr lang="pt-BR" dirty="0" smtClean="0"/>
              <a:t>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 smtClean="0"/>
              <a:t>Identificação </a:t>
            </a:r>
            <a:r>
              <a:rPr lang="pt-BR" dirty="0"/>
              <a:t>de tipos de feridas.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/>
              <a:t>Reconhecimento de tecidos (granulação, necrose</a:t>
            </a:r>
            <a:r>
              <a:rPr lang="pt-BR" dirty="0" smtClean="0"/>
              <a:t>).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/>
              <a:t>Técnicas de limpeza e </a:t>
            </a:r>
            <a:r>
              <a:rPr lang="pt-BR" dirty="0" err="1"/>
              <a:t>desbridamento</a:t>
            </a:r>
            <a:r>
              <a:rPr lang="pt-BR" dirty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51478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432793" y="2536561"/>
            <a:ext cx="5626861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Objetivo do Projeto</a:t>
            </a:r>
            <a:endParaRPr lang="pt-BR" b="1" dirty="0"/>
          </a:p>
        </p:txBody>
      </p:sp>
      <p:sp>
        <p:nvSpPr>
          <p:cNvPr id="4" name="Retângulo 3"/>
          <p:cNvSpPr/>
          <p:nvPr/>
        </p:nvSpPr>
        <p:spPr>
          <a:xfrm>
            <a:off x="1524000" y="4141693"/>
            <a:ext cx="18852777" cy="1943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/>
              <a:t>Medidas preventivas para evitar lesões por pressão e úlceras.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/>
              <a:t>Escolha de curativos adequados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524000" y="6852902"/>
            <a:ext cx="20442526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b="1" dirty="0"/>
              <a:t>Importante</a:t>
            </a:r>
            <a:r>
              <a:rPr lang="pt-BR" dirty="0"/>
              <a:t>: O jogo não aborda outros procedimentos de saúde, mantendo o foco exclusivamente nas práticas relacionadas ao manejo de feridas.</a:t>
            </a:r>
          </a:p>
        </p:txBody>
      </p:sp>
    </p:spTree>
    <p:extLst>
      <p:ext uri="{BB962C8B-B14F-4D97-AF65-F5344CB8AC3E}">
        <p14:creationId xmlns:p14="http://schemas.microsoft.com/office/powerpoint/2010/main" val="21665847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285000" y="2591179"/>
            <a:ext cx="13994537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Desenvolvimento Tecnológico do Jogo Interativo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524000" y="4141693"/>
            <a:ext cx="18852777" cy="3157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Front-</a:t>
            </a:r>
            <a:r>
              <a:rPr lang="pt-BR" b="1" dirty="0" err="1"/>
              <a:t>End</a:t>
            </a:r>
            <a:r>
              <a:rPr lang="pt-BR" b="1" dirty="0"/>
              <a:t>:</a:t>
            </a:r>
            <a:endParaRPr lang="pt-BR" dirty="0"/>
          </a:p>
          <a:p>
            <a:r>
              <a:rPr lang="pt-BR" b="1" dirty="0"/>
              <a:t>Framework:</a:t>
            </a:r>
            <a:r>
              <a:rPr lang="pt-BR" dirty="0"/>
              <a:t> Angular</a:t>
            </a:r>
          </a:p>
          <a:p>
            <a:r>
              <a:rPr lang="pt-BR" dirty="0"/>
              <a:t>Utilizado para a criação de uma interface interativa e responsiva.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524000" y="8327138"/>
            <a:ext cx="20442526" cy="4371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Back-</a:t>
            </a:r>
            <a:r>
              <a:rPr lang="pt-BR" b="1" dirty="0" err="1"/>
              <a:t>End</a:t>
            </a:r>
            <a:r>
              <a:rPr lang="pt-BR" b="1" dirty="0"/>
              <a:t>:</a:t>
            </a:r>
            <a:endParaRPr lang="pt-BR" dirty="0"/>
          </a:p>
          <a:p>
            <a:r>
              <a:rPr lang="pt-BR" b="1" dirty="0"/>
              <a:t>Linguagem:</a:t>
            </a:r>
            <a:r>
              <a:rPr lang="pt-BR" dirty="0"/>
              <a:t> Java</a:t>
            </a:r>
          </a:p>
          <a:p>
            <a:r>
              <a:rPr lang="pt-BR" b="1" dirty="0"/>
              <a:t>Framework:</a:t>
            </a:r>
            <a:r>
              <a:rPr lang="pt-BR" dirty="0"/>
              <a:t> Spring Boot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41988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098420" y="2497864"/>
            <a:ext cx="5102679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Estrutura do jogo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1627217" y="4350118"/>
            <a:ext cx="20045083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Fase 1: Avaliação da Ferida Identificação de feridas crônicas e agudas. Avaliação de fatores que afetam a cicatrização.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658469" y="6525070"/>
            <a:ext cx="20340919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Fase 2: Tipo de Tecido e Limpeza Reconhecimento de tecidos (granulação, necrose). Técnicas de </a:t>
            </a:r>
            <a:r>
              <a:rPr lang="pt-BR" dirty="0" err="1" smtClean="0"/>
              <a:t>desbridamento</a:t>
            </a:r>
            <a:r>
              <a:rPr lang="pt-BR" dirty="0" smtClean="0"/>
              <a:t> e escolha de coberturas.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658469" y="8774212"/>
            <a:ext cx="20340919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Fase 3: Prevenção e Tratamento Medidas preventivas para úlceras e lesões. Seleção de curativos adequados.</a:t>
            </a:r>
          </a:p>
        </p:txBody>
      </p:sp>
    </p:spTree>
    <p:extLst>
      <p:ext uri="{BB962C8B-B14F-4D97-AF65-F5344CB8AC3E}">
        <p14:creationId xmlns:p14="http://schemas.microsoft.com/office/powerpoint/2010/main" val="3793499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709783" y="2497864"/>
            <a:ext cx="9961381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Definição de Ferida e Suas Causas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627217" y="4350118"/>
            <a:ext cx="20045083" cy="3854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palavra “ferida” se aplica a toda e qualquer solução de continuidade (perda) de tecido ou órgão, podendo atingir desde a epiderme, que é a camada mais externa da pele, até estruturas profundas, como músculos (Bastos, 2022).</a:t>
            </a:r>
          </a:p>
          <a:p>
            <a:r>
              <a:rPr lang="pt-BR" dirty="0"/>
              <a:t>As feridas têm diversas causas como trauma, cirurgia, isquemia e pressão.</a:t>
            </a:r>
          </a:p>
        </p:txBody>
      </p:sp>
    </p:spTree>
    <p:extLst>
      <p:ext uri="{BB962C8B-B14F-4D97-AF65-F5344CB8AC3E}">
        <p14:creationId xmlns:p14="http://schemas.microsoft.com/office/powerpoint/2010/main" val="15378189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2438339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2438339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1024</Words>
  <Application>Microsoft Office PowerPoint</Application>
  <PresentationFormat>Personalizar</PresentationFormat>
  <Paragraphs>97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21_BasicWhite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Dilton Thales</cp:lastModifiedBy>
  <cp:revision>48</cp:revision>
  <dcterms:modified xsi:type="dcterms:W3CDTF">2024-10-22T20:24:40Z</dcterms:modified>
</cp:coreProperties>
</file>