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59" r:id="rId4"/>
    <p:sldId id="261" r:id="rId5"/>
    <p:sldId id="265" r:id="rId6"/>
    <p:sldId id="260" r:id="rId7"/>
    <p:sldId id="262" r:id="rId8"/>
    <p:sldId id="263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249" autoAdjust="0"/>
  </p:normalViewPr>
  <p:slideViewPr>
    <p:cSldViewPr snapToGrid="0">
      <p:cViewPr varScale="1">
        <p:scale>
          <a:sx n="111" d="100"/>
          <a:sy n="111" d="100"/>
        </p:scale>
        <p:origin x="22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D95A8-4400-481B-B9CB-5CBD2014F45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7B925FB-7376-423D-8409-7100FA51F8D0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Definição do problema</a:t>
          </a:r>
        </a:p>
      </dgm:t>
    </dgm:pt>
    <dgm:pt modelId="{4D9CB252-D705-41C1-8C9F-9E8AE9E44C7A}" type="parTrans" cxnId="{1FF8E46B-D37E-40B3-83A7-8D0D427E854C}">
      <dgm:prSet/>
      <dgm:spPr/>
      <dgm:t>
        <a:bodyPr/>
        <a:lstStyle/>
        <a:p>
          <a:endParaRPr lang="pt-BR"/>
        </a:p>
      </dgm:t>
    </dgm:pt>
    <dgm:pt modelId="{C04FD0B6-C4AF-432E-B1C9-1682699B78E7}" type="sibTrans" cxnId="{1FF8E46B-D37E-40B3-83A7-8D0D427E854C}">
      <dgm:prSet/>
      <dgm:spPr/>
      <dgm:t>
        <a:bodyPr/>
        <a:lstStyle/>
        <a:p>
          <a:endParaRPr lang="pt-BR"/>
        </a:p>
      </dgm:t>
    </dgm:pt>
    <dgm:pt modelId="{B89956B4-9BDF-4783-8F80-AA07FA2D73CE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Coleta de Dados</a:t>
          </a:r>
        </a:p>
      </dgm:t>
    </dgm:pt>
    <dgm:pt modelId="{3B64D568-FC14-471A-8D8D-0C60D1AC9B88}" type="parTrans" cxnId="{747DDB90-4160-4351-9BF6-9374C0C4E54C}">
      <dgm:prSet/>
      <dgm:spPr/>
      <dgm:t>
        <a:bodyPr/>
        <a:lstStyle/>
        <a:p>
          <a:endParaRPr lang="pt-BR"/>
        </a:p>
      </dgm:t>
    </dgm:pt>
    <dgm:pt modelId="{3E252ECB-C421-4BC6-82DC-62672F05AB57}" type="sibTrans" cxnId="{747DDB90-4160-4351-9BF6-9374C0C4E54C}">
      <dgm:prSet/>
      <dgm:spPr/>
      <dgm:t>
        <a:bodyPr/>
        <a:lstStyle/>
        <a:p>
          <a:endParaRPr lang="pt-BR"/>
        </a:p>
      </dgm:t>
    </dgm:pt>
    <dgm:pt modelId="{45700B27-7E90-4E94-840E-9E986FD64458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Tratamento de Dados</a:t>
          </a:r>
        </a:p>
      </dgm:t>
    </dgm:pt>
    <dgm:pt modelId="{CF4C484E-3813-4CE6-AB6B-66319D45859B}" type="parTrans" cxnId="{A60B611A-1476-431E-88EB-C0B114A17983}">
      <dgm:prSet/>
      <dgm:spPr/>
      <dgm:t>
        <a:bodyPr/>
        <a:lstStyle/>
        <a:p>
          <a:endParaRPr lang="pt-BR"/>
        </a:p>
      </dgm:t>
    </dgm:pt>
    <dgm:pt modelId="{68B61164-8E94-4856-A084-B129B39F283A}" type="sibTrans" cxnId="{A60B611A-1476-431E-88EB-C0B114A17983}">
      <dgm:prSet/>
      <dgm:spPr/>
      <dgm:t>
        <a:bodyPr/>
        <a:lstStyle/>
        <a:p>
          <a:endParaRPr lang="pt-BR"/>
        </a:p>
      </dgm:t>
    </dgm:pt>
    <dgm:pt modelId="{991DA74C-CAFF-49A4-BAEB-859DBD256D28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Modelagem de ML</a:t>
          </a:r>
        </a:p>
      </dgm:t>
    </dgm:pt>
    <dgm:pt modelId="{D486D473-2804-4433-8B9B-96CDF14ABC91}" type="parTrans" cxnId="{8CE83FE0-C10D-41B5-801F-EF384EA38D2C}">
      <dgm:prSet/>
      <dgm:spPr/>
      <dgm:t>
        <a:bodyPr/>
        <a:lstStyle/>
        <a:p>
          <a:endParaRPr lang="pt-BR"/>
        </a:p>
      </dgm:t>
    </dgm:pt>
    <dgm:pt modelId="{F8391E44-149F-45A2-9AC9-A16CCC89BA89}" type="sibTrans" cxnId="{8CE83FE0-C10D-41B5-801F-EF384EA38D2C}">
      <dgm:prSet/>
      <dgm:spPr/>
      <dgm:t>
        <a:bodyPr/>
        <a:lstStyle/>
        <a:p>
          <a:endParaRPr lang="pt-BR"/>
        </a:p>
      </dgm:t>
    </dgm:pt>
    <dgm:pt modelId="{E24D3932-117E-4B45-B2F9-957B6E03CE0D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Interpretação dos Resultados</a:t>
          </a:r>
        </a:p>
      </dgm:t>
    </dgm:pt>
    <dgm:pt modelId="{1E54580D-B145-481E-8C23-42E17313FA05}" type="parTrans" cxnId="{D2860245-449C-4D35-94CB-93402688D4D3}">
      <dgm:prSet/>
      <dgm:spPr/>
      <dgm:t>
        <a:bodyPr/>
        <a:lstStyle/>
        <a:p>
          <a:endParaRPr lang="pt-BR"/>
        </a:p>
      </dgm:t>
    </dgm:pt>
    <dgm:pt modelId="{F90CA800-6DC7-444D-85F7-6E7FE1892B1D}" type="sibTrans" cxnId="{D2860245-449C-4D35-94CB-93402688D4D3}">
      <dgm:prSet/>
      <dgm:spPr/>
      <dgm:t>
        <a:bodyPr/>
        <a:lstStyle/>
        <a:p>
          <a:endParaRPr lang="pt-BR"/>
        </a:p>
      </dgm:t>
    </dgm:pt>
    <dgm:pt modelId="{EFCAE2BF-6FC2-4CFC-BCE1-4B11C1DB76F9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Exploração de Dados</a:t>
          </a:r>
        </a:p>
      </dgm:t>
    </dgm:pt>
    <dgm:pt modelId="{21409105-3EBA-483B-B7FA-0AF47515701A}" type="parTrans" cxnId="{5ACBE869-4F7E-46DC-A734-37A2925BF1A2}">
      <dgm:prSet/>
      <dgm:spPr/>
      <dgm:t>
        <a:bodyPr/>
        <a:lstStyle/>
        <a:p>
          <a:endParaRPr lang="pt-BR"/>
        </a:p>
      </dgm:t>
    </dgm:pt>
    <dgm:pt modelId="{905B1FC5-F9B7-4107-8596-8684F4C3A48E}" type="sibTrans" cxnId="{5ACBE869-4F7E-46DC-A734-37A2925BF1A2}">
      <dgm:prSet/>
      <dgm:spPr/>
      <dgm:t>
        <a:bodyPr/>
        <a:lstStyle/>
        <a:p>
          <a:endParaRPr lang="pt-BR"/>
        </a:p>
      </dgm:t>
    </dgm:pt>
    <dgm:pt modelId="{018A61B8-C9D9-47E7-88C2-C6543E4F3DF4}" type="pres">
      <dgm:prSet presAssocID="{115D95A8-4400-481B-B9CB-5CBD2014F457}" presName="root" presStyleCnt="0">
        <dgm:presLayoutVars>
          <dgm:dir/>
          <dgm:resizeHandles val="exact"/>
        </dgm:presLayoutVars>
      </dgm:prSet>
      <dgm:spPr/>
    </dgm:pt>
    <dgm:pt modelId="{D3C6913F-7C40-4BF1-AD69-B2DE98D988F3}" type="pres">
      <dgm:prSet presAssocID="{17B925FB-7376-423D-8409-7100FA51F8D0}" presName="compNode" presStyleCnt="0"/>
      <dgm:spPr/>
    </dgm:pt>
    <dgm:pt modelId="{6DC552D1-EDAE-427D-BEFD-BDD434F2CE90}" type="pres">
      <dgm:prSet presAssocID="{17B925FB-7376-423D-8409-7100FA51F8D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 com preenchimento sólido"/>
        </a:ext>
      </dgm:extLst>
    </dgm:pt>
    <dgm:pt modelId="{5B19BD28-1084-4595-B74E-68C362364DFC}" type="pres">
      <dgm:prSet presAssocID="{17B925FB-7376-423D-8409-7100FA51F8D0}" presName="spaceRect" presStyleCnt="0"/>
      <dgm:spPr/>
    </dgm:pt>
    <dgm:pt modelId="{80D36ABB-191C-476A-9BFA-EA9832A0F9B0}" type="pres">
      <dgm:prSet presAssocID="{17B925FB-7376-423D-8409-7100FA51F8D0}" presName="textRect" presStyleLbl="revTx" presStyleIdx="0" presStyleCnt="6">
        <dgm:presLayoutVars>
          <dgm:chMax val="1"/>
          <dgm:chPref val="1"/>
        </dgm:presLayoutVars>
      </dgm:prSet>
      <dgm:spPr/>
    </dgm:pt>
    <dgm:pt modelId="{6C388E07-37C9-4FF8-AC07-38F961B401C2}" type="pres">
      <dgm:prSet presAssocID="{C04FD0B6-C4AF-432E-B1C9-1682699B78E7}" presName="sibTrans" presStyleCnt="0"/>
      <dgm:spPr/>
    </dgm:pt>
    <dgm:pt modelId="{2F826E04-A25C-44B2-8D10-DF76297B3A53}" type="pres">
      <dgm:prSet presAssocID="{B89956B4-9BDF-4783-8F80-AA07FA2D73CE}" presName="compNode" presStyleCnt="0"/>
      <dgm:spPr/>
    </dgm:pt>
    <dgm:pt modelId="{BE114AD8-DC20-4580-AA19-7DCD2DD52395}" type="pres">
      <dgm:prSet presAssocID="{B89956B4-9BDF-4783-8F80-AA07FA2D73CE}" presName="iconRect" presStyleLbl="node1" presStyleIdx="1" presStyleCnt="6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8310959-3B25-4B10-AB01-7574EA2E2D22}" type="pres">
      <dgm:prSet presAssocID="{B89956B4-9BDF-4783-8F80-AA07FA2D73CE}" presName="spaceRect" presStyleCnt="0"/>
      <dgm:spPr/>
    </dgm:pt>
    <dgm:pt modelId="{D8093600-2E50-4255-BA1D-CB0C5C7FFEEF}" type="pres">
      <dgm:prSet presAssocID="{B89956B4-9BDF-4783-8F80-AA07FA2D73CE}" presName="textRect" presStyleLbl="revTx" presStyleIdx="1" presStyleCnt="6">
        <dgm:presLayoutVars>
          <dgm:chMax val="1"/>
          <dgm:chPref val="1"/>
        </dgm:presLayoutVars>
      </dgm:prSet>
      <dgm:spPr/>
    </dgm:pt>
    <dgm:pt modelId="{F522D22D-F34E-459B-B712-ECB2C3D8595D}" type="pres">
      <dgm:prSet presAssocID="{3E252ECB-C421-4BC6-82DC-62672F05AB57}" presName="sibTrans" presStyleCnt="0"/>
      <dgm:spPr/>
    </dgm:pt>
    <dgm:pt modelId="{C04539E4-41CF-4425-946A-45432913DC2D}" type="pres">
      <dgm:prSet presAssocID="{45700B27-7E90-4E94-840E-9E986FD64458}" presName="compNode" presStyleCnt="0"/>
      <dgm:spPr/>
    </dgm:pt>
    <dgm:pt modelId="{F2792AE0-6DB4-47AD-8F98-3355C0EE43EF}" type="pres">
      <dgm:prSet presAssocID="{45700B27-7E90-4E94-840E-9E986FD64458}" presName="iconRect" presStyleLbl="node1" presStyleIdx="2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gulha"/>
        </a:ext>
      </dgm:extLst>
    </dgm:pt>
    <dgm:pt modelId="{11B2E7F2-BE1C-4F94-B0A8-1334E47D0A83}" type="pres">
      <dgm:prSet presAssocID="{45700B27-7E90-4E94-840E-9E986FD64458}" presName="spaceRect" presStyleCnt="0"/>
      <dgm:spPr/>
    </dgm:pt>
    <dgm:pt modelId="{4542767D-1669-4B28-AAED-F0BB89C6CBC6}" type="pres">
      <dgm:prSet presAssocID="{45700B27-7E90-4E94-840E-9E986FD64458}" presName="textRect" presStyleLbl="revTx" presStyleIdx="2" presStyleCnt="6">
        <dgm:presLayoutVars>
          <dgm:chMax val="1"/>
          <dgm:chPref val="1"/>
        </dgm:presLayoutVars>
      </dgm:prSet>
      <dgm:spPr/>
    </dgm:pt>
    <dgm:pt modelId="{2677555C-84CA-4399-91F0-D8B12BECF727}" type="pres">
      <dgm:prSet presAssocID="{68B61164-8E94-4856-A084-B129B39F283A}" presName="sibTrans" presStyleCnt="0"/>
      <dgm:spPr/>
    </dgm:pt>
    <dgm:pt modelId="{3D2955FE-AB4C-436D-A723-829B1492A88A}" type="pres">
      <dgm:prSet presAssocID="{EFCAE2BF-6FC2-4CFC-BCE1-4B11C1DB76F9}" presName="compNode" presStyleCnt="0"/>
      <dgm:spPr/>
    </dgm:pt>
    <dgm:pt modelId="{3ECF122C-A63B-4EC5-A2FA-458576E37C30}" type="pres">
      <dgm:prSet presAssocID="{EFCAE2BF-6FC2-4CFC-BCE1-4B11C1DB76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squisa com preenchimento sólido"/>
        </a:ext>
      </dgm:extLst>
    </dgm:pt>
    <dgm:pt modelId="{7F496B3A-1965-43E9-B270-53FFE87A037D}" type="pres">
      <dgm:prSet presAssocID="{EFCAE2BF-6FC2-4CFC-BCE1-4B11C1DB76F9}" presName="spaceRect" presStyleCnt="0"/>
      <dgm:spPr/>
    </dgm:pt>
    <dgm:pt modelId="{95817084-E422-4F54-9EAB-A134A946413D}" type="pres">
      <dgm:prSet presAssocID="{EFCAE2BF-6FC2-4CFC-BCE1-4B11C1DB76F9}" presName="textRect" presStyleLbl="revTx" presStyleIdx="3" presStyleCnt="6">
        <dgm:presLayoutVars>
          <dgm:chMax val="1"/>
          <dgm:chPref val="1"/>
        </dgm:presLayoutVars>
      </dgm:prSet>
      <dgm:spPr/>
    </dgm:pt>
    <dgm:pt modelId="{7A408232-C6AA-4314-BC04-F53319ACDB66}" type="pres">
      <dgm:prSet presAssocID="{905B1FC5-F9B7-4107-8596-8684F4C3A48E}" presName="sibTrans" presStyleCnt="0"/>
      <dgm:spPr/>
    </dgm:pt>
    <dgm:pt modelId="{00CE8B93-84CD-4B90-9DCF-EE6AB124238A}" type="pres">
      <dgm:prSet presAssocID="{991DA74C-CAFF-49A4-BAEB-859DBD256D28}" presName="compNode" presStyleCnt="0"/>
      <dgm:spPr/>
    </dgm:pt>
    <dgm:pt modelId="{61FB7267-01A4-4BBB-911C-C221D55C505B}" type="pres">
      <dgm:prSet presAssocID="{991DA74C-CAFF-49A4-BAEB-859DBD256D2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ligência artificial com preenchimento sólido"/>
        </a:ext>
      </dgm:extLst>
    </dgm:pt>
    <dgm:pt modelId="{34215FD2-86DD-4A1F-84CD-887231958307}" type="pres">
      <dgm:prSet presAssocID="{991DA74C-CAFF-49A4-BAEB-859DBD256D28}" presName="spaceRect" presStyleCnt="0"/>
      <dgm:spPr/>
    </dgm:pt>
    <dgm:pt modelId="{AC4EA1DA-9503-49AF-8DC9-AD2950EA87E0}" type="pres">
      <dgm:prSet presAssocID="{991DA74C-CAFF-49A4-BAEB-859DBD256D28}" presName="textRect" presStyleLbl="revTx" presStyleIdx="4" presStyleCnt="6">
        <dgm:presLayoutVars>
          <dgm:chMax val="1"/>
          <dgm:chPref val="1"/>
        </dgm:presLayoutVars>
      </dgm:prSet>
      <dgm:spPr/>
    </dgm:pt>
    <dgm:pt modelId="{2C434F9E-2F17-416A-B097-060F5C4EA461}" type="pres">
      <dgm:prSet presAssocID="{F8391E44-149F-45A2-9AC9-A16CCC89BA89}" presName="sibTrans" presStyleCnt="0"/>
      <dgm:spPr/>
    </dgm:pt>
    <dgm:pt modelId="{2DEB6F94-7B65-4645-86AF-BE8B4DA53423}" type="pres">
      <dgm:prSet presAssocID="{E24D3932-117E-4B45-B2F9-957B6E03CE0D}" presName="compNode" presStyleCnt="0"/>
      <dgm:spPr/>
    </dgm:pt>
    <dgm:pt modelId="{F4C371D9-EFA5-4668-A90C-7EFEE3382978}" type="pres">
      <dgm:prSet presAssocID="{E24D3932-117E-4B45-B2F9-957B6E03CE0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áfico de barras com tendência ascendente com preenchimento sólido"/>
        </a:ext>
      </dgm:extLst>
    </dgm:pt>
    <dgm:pt modelId="{A583C95B-9C15-4A1F-8F12-8A382E8F10E6}" type="pres">
      <dgm:prSet presAssocID="{E24D3932-117E-4B45-B2F9-957B6E03CE0D}" presName="spaceRect" presStyleCnt="0"/>
      <dgm:spPr/>
    </dgm:pt>
    <dgm:pt modelId="{BAA20036-C736-400F-97F6-28FC95B8FA58}" type="pres">
      <dgm:prSet presAssocID="{E24D3932-117E-4B45-B2F9-957B6E03CE0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4130A19-3039-44CC-AD46-647AF73E3A68}" type="presOf" srcId="{E24D3932-117E-4B45-B2F9-957B6E03CE0D}" destId="{BAA20036-C736-400F-97F6-28FC95B8FA58}" srcOrd="0" destOrd="0" presId="urn:microsoft.com/office/officeart/2018/2/layout/IconLabelList"/>
    <dgm:cxn modelId="{A60B611A-1476-431E-88EB-C0B114A17983}" srcId="{115D95A8-4400-481B-B9CB-5CBD2014F457}" destId="{45700B27-7E90-4E94-840E-9E986FD64458}" srcOrd="2" destOrd="0" parTransId="{CF4C484E-3813-4CE6-AB6B-66319D45859B}" sibTransId="{68B61164-8E94-4856-A084-B129B39F283A}"/>
    <dgm:cxn modelId="{855BD32D-99E8-4951-858E-7B2DDBC3ABF5}" type="presOf" srcId="{B89956B4-9BDF-4783-8F80-AA07FA2D73CE}" destId="{D8093600-2E50-4255-BA1D-CB0C5C7FFEEF}" srcOrd="0" destOrd="0" presId="urn:microsoft.com/office/officeart/2018/2/layout/IconLabelList"/>
    <dgm:cxn modelId="{D2860245-449C-4D35-94CB-93402688D4D3}" srcId="{115D95A8-4400-481B-B9CB-5CBD2014F457}" destId="{E24D3932-117E-4B45-B2F9-957B6E03CE0D}" srcOrd="5" destOrd="0" parTransId="{1E54580D-B145-481E-8C23-42E17313FA05}" sibTransId="{F90CA800-6DC7-444D-85F7-6E7FE1892B1D}"/>
    <dgm:cxn modelId="{5ACBE869-4F7E-46DC-A734-37A2925BF1A2}" srcId="{115D95A8-4400-481B-B9CB-5CBD2014F457}" destId="{EFCAE2BF-6FC2-4CFC-BCE1-4B11C1DB76F9}" srcOrd="3" destOrd="0" parTransId="{21409105-3EBA-483B-B7FA-0AF47515701A}" sibTransId="{905B1FC5-F9B7-4107-8596-8684F4C3A48E}"/>
    <dgm:cxn modelId="{1FF8E46B-D37E-40B3-83A7-8D0D427E854C}" srcId="{115D95A8-4400-481B-B9CB-5CBD2014F457}" destId="{17B925FB-7376-423D-8409-7100FA51F8D0}" srcOrd="0" destOrd="0" parTransId="{4D9CB252-D705-41C1-8C9F-9E8AE9E44C7A}" sibTransId="{C04FD0B6-C4AF-432E-B1C9-1682699B78E7}"/>
    <dgm:cxn modelId="{4D9AE371-93EA-476F-B35A-E5DF7976B4B3}" type="presOf" srcId="{115D95A8-4400-481B-B9CB-5CBD2014F457}" destId="{018A61B8-C9D9-47E7-88C2-C6543E4F3DF4}" srcOrd="0" destOrd="0" presId="urn:microsoft.com/office/officeart/2018/2/layout/IconLabelList"/>
    <dgm:cxn modelId="{0BBEE577-460E-437F-B632-B93B412CD149}" type="presOf" srcId="{45700B27-7E90-4E94-840E-9E986FD64458}" destId="{4542767D-1669-4B28-AAED-F0BB89C6CBC6}" srcOrd="0" destOrd="0" presId="urn:microsoft.com/office/officeart/2018/2/layout/IconLabelList"/>
    <dgm:cxn modelId="{747DDB90-4160-4351-9BF6-9374C0C4E54C}" srcId="{115D95A8-4400-481B-B9CB-5CBD2014F457}" destId="{B89956B4-9BDF-4783-8F80-AA07FA2D73CE}" srcOrd="1" destOrd="0" parTransId="{3B64D568-FC14-471A-8D8D-0C60D1AC9B88}" sibTransId="{3E252ECB-C421-4BC6-82DC-62672F05AB57}"/>
    <dgm:cxn modelId="{5CB643C6-D9EE-4DD4-93D2-514155AACDA5}" type="presOf" srcId="{991DA74C-CAFF-49A4-BAEB-859DBD256D28}" destId="{AC4EA1DA-9503-49AF-8DC9-AD2950EA87E0}" srcOrd="0" destOrd="0" presId="urn:microsoft.com/office/officeart/2018/2/layout/IconLabelList"/>
    <dgm:cxn modelId="{23A5B5DC-DB17-4DB4-818A-FF9495733225}" type="presOf" srcId="{17B925FB-7376-423D-8409-7100FA51F8D0}" destId="{80D36ABB-191C-476A-9BFA-EA9832A0F9B0}" srcOrd="0" destOrd="0" presId="urn:microsoft.com/office/officeart/2018/2/layout/IconLabelList"/>
    <dgm:cxn modelId="{8CE83FE0-C10D-41B5-801F-EF384EA38D2C}" srcId="{115D95A8-4400-481B-B9CB-5CBD2014F457}" destId="{991DA74C-CAFF-49A4-BAEB-859DBD256D28}" srcOrd="4" destOrd="0" parTransId="{D486D473-2804-4433-8B9B-96CDF14ABC91}" sibTransId="{F8391E44-149F-45A2-9AC9-A16CCC89BA89}"/>
    <dgm:cxn modelId="{67F7C4F0-7877-419A-85C9-DC2C32A3804D}" type="presOf" srcId="{EFCAE2BF-6FC2-4CFC-BCE1-4B11C1DB76F9}" destId="{95817084-E422-4F54-9EAB-A134A946413D}" srcOrd="0" destOrd="0" presId="urn:microsoft.com/office/officeart/2018/2/layout/IconLabelList"/>
    <dgm:cxn modelId="{154C09DA-9796-484A-A536-AB842380CAD3}" type="presParOf" srcId="{018A61B8-C9D9-47E7-88C2-C6543E4F3DF4}" destId="{D3C6913F-7C40-4BF1-AD69-B2DE98D988F3}" srcOrd="0" destOrd="0" presId="urn:microsoft.com/office/officeart/2018/2/layout/IconLabelList"/>
    <dgm:cxn modelId="{E305B7F5-9063-4807-8CCD-FA3F5614E22D}" type="presParOf" srcId="{D3C6913F-7C40-4BF1-AD69-B2DE98D988F3}" destId="{6DC552D1-EDAE-427D-BEFD-BDD434F2CE90}" srcOrd="0" destOrd="0" presId="urn:microsoft.com/office/officeart/2018/2/layout/IconLabelList"/>
    <dgm:cxn modelId="{3336834B-43F9-4E6C-A539-8C285792854F}" type="presParOf" srcId="{D3C6913F-7C40-4BF1-AD69-B2DE98D988F3}" destId="{5B19BD28-1084-4595-B74E-68C362364DFC}" srcOrd="1" destOrd="0" presId="urn:microsoft.com/office/officeart/2018/2/layout/IconLabelList"/>
    <dgm:cxn modelId="{197D266F-0AEC-4008-BE60-8C9AB290373E}" type="presParOf" srcId="{D3C6913F-7C40-4BF1-AD69-B2DE98D988F3}" destId="{80D36ABB-191C-476A-9BFA-EA9832A0F9B0}" srcOrd="2" destOrd="0" presId="urn:microsoft.com/office/officeart/2018/2/layout/IconLabelList"/>
    <dgm:cxn modelId="{ECB6D97B-466E-487E-80BD-CE74C53E8C0C}" type="presParOf" srcId="{018A61B8-C9D9-47E7-88C2-C6543E4F3DF4}" destId="{6C388E07-37C9-4FF8-AC07-38F961B401C2}" srcOrd="1" destOrd="0" presId="urn:microsoft.com/office/officeart/2018/2/layout/IconLabelList"/>
    <dgm:cxn modelId="{CAADD8E0-8AC3-4E6B-8C23-6D2301242EF6}" type="presParOf" srcId="{018A61B8-C9D9-47E7-88C2-C6543E4F3DF4}" destId="{2F826E04-A25C-44B2-8D10-DF76297B3A53}" srcOrd="2" destOrd="0" presId="urn:microsoft.com/office/officeart/2018/2/layout/IconLabelList"/>
    <dgm:cxn modelId="{044564EF-F315-494A-8803-AB43A6127203}" type="presParOf" srcId="{2F826E04-A25C-44B2-8D10-DF76297B3A53}" destId="{BE114AD8-DC20-4580-AA19-7DCD2DD52395}" srcOrd="0" destOrd="0" presId="urn:microsoft.com/office/officeart/2018/2/layout/IconLabelList"/>
    <dgm:cxn modelId="{44772650-591E-47AE-BFDB-F65B9EDDC810}" type="presParOf" srcId="{2F826E04-A25C-44B2-8D10-DF76297B3A53}" destId="{D8310959-3B25-4B10-AB01-7574EA2E2D22}" srcOrd="1" destOrd="0" presId="urn:microsoft.com/office/officeart/2018/2/layout/IconLabelList"/>
    <dgm:cxn modelId="{80AF33BE-8A95-4448-9EFD-979C2AA498FD}" type="presParOf" srcId="{2F826E04-A25C-44B2-8D10-DF76297B3A53}" destId="{D8093600-2E50-4255-BA1D-CB0C5C7FFEEF}" srcOrd="2" destOrd="0" presId="urn:microsoft.com/office/officeart/2018/2/layout/IconLabelList"/>
    <dgm:cxn modelId="{50D0A03B-5439-47FD-BAD1-8099D8037B73}" type="presParOf" srcId="{018A61B8-C9D9-47E7-88C2-C6543E4F3DF4}" destId="{F522D22D-F34E-459B-B712-ECB2C3D8595D}" srcOrd="3" destOrd="0" presId="urn:microsoft.com/office/officeart/2018/2/layout/IconLabelList"/>
    <dgm:cxn modelId="{E349E2DF-8B3B-49D5-8952-E794A76BC3A1}" type="presParOf" srcId="{018A61B8-C9D9-47E7-88C2-C6543E4F3DF4}" destId="{C04539E4-41CF-4425-946A-45432913DC2D}" srcOrd="4" destOrd="0" presId="urn:microsoft.com/office/officeart/2018/2/layout/IconLabelList"/>
    <dgm:cxn modelId="{DC2D1297-AB41-4608-8746-AF0BA6D0ED69}" type="presParOf" srcId="{C04539E4-41CF-4425-946A-45432913DC2D}" destId="{F2792AE0-6DB4-47AD-8F98-3355C0EE43EF}" srcOrd="0" destOrd="0" presId="urn:microsoft.com/office/officeart/2018/2/layout/IconLabelList"/>
    <dgm:cxn modelId="{CDC3CD1D-C5D1-4B55-9D3F-018FC44E2D8E}" type="presParOf" srcId="{C04539E4-41CF-4425-946A-45432913DC2D}" destId="{11B2E7F2-BE1C-4F94-B0A8-1334E47D0A83}" srcOrd="1" destOrd="0" presId="urn:microsoft.com/office/officeart/2018/2/layout/IconLabelList"/>
    <dgm:cxn modelId="{E57BB45B-B8D7-449A-9045-E19886EEF1E9}" type="presParOf" srcId="{C04539E4-41CF-4425-946A-45432913DC2D}" destId="{4542767D-1669-4B28-AAED-F0BB89C6CBC6}" srcOrd="2" destOrd="0" presId="urn:microsoft.com/office/officeart/2018/2/layout/IconLabelList"/>
    <dgm:cxn modelId="{FDF9E1A7-D14D-4115-A1B1-059E4F8F3F66}" type="presParOf" srcId="{018A61B8-C9D9-47E7-88C2-C6543E4F3DF4}" destId="{2677555C-84CA-4399-91F0-D8B12BECF727}" srcOrd="5" destOrd="0" presId="urn:microsoft.com/office/officeart/2018/2/layout/IconLabelList"/>
    <dgm:cxn modelId="{12B038BF-4238-459B-912B-3A9E2016646A}" type="presParOf" srcId="{018A61B8-C9D9-47E7-88C2-C6543E4F3DF4}" destId="{3D2955FE-AB4C-436D-A723-829B1492A88A}" srcOrd="6" destOrd="0" presId="urn:microsoft.com/office/officeart/2018/2/layout/IconLabelList"/>
    <dgm:cxn modelId="{F6E1AB6A-6CF8-42C8-802A-13A23AC0303E}" type="presParOf" srcId="{3D2955FE-AB4C-436D-A723-829B1492A88A}" destId="{3ECF122C-A63B-4EC5-A2FA-458576E37C30}" srcOrd="0" destOrd="0" presId="urn:microsoft.com/office/officeart/2018/2/layout/IconLabelList"/>
    <dgm:cxn modelId="{A7B8B238-0CEC-48CA-A056-8DE4B2C5BD3B}" type="presParOf" srcId="{3D2955FE-AB4C-436D-A723-829B1492A88A}" destId="{7F496B3A-1965-43E9-B270-53FFE87A037D}" srcOrd="1" destOrd="0" presId="urn:microsoft.com/office/officeart/2018/2/layout/IconLabelList"/>
    <dgm:cxn modelId="{5D4B33DA-9B5E-456D-9D41-C00FE851B554}" type="presParOf" srcId="{3D2955FE-AB4C-436D-A723-829B1492A88A}" destId="{95817084-E422-4F54-9EAB-A134A946413D}" srcOrd="2" destOrd="0" presId="urn:microsoft.com/office/officeart/2018/2/layout/IconLabelList"/>
    <dgm:cxn modelId="{88AE0D62-5DD7-4F55-B88F-02F0EDF32CDA}" type="presParOf" srcId="{018A61B8-C9D9-47E7-88C2-C6543E4F3DF4}" destId="{7A408232-C6AA-4314-BC04-F53319ACDB66}" srcOrd="7" destOrd="0" presId="urn:microsoft.com/office/officeart/2018/2/layout/IconLabelList"/>
    <dgm:cxn modelId="{C12E7872-D615-4DF5-A4EB-FD666C50AE3E}" type="presParOf" srcId="{018A61B8-C9D9-47E7-88C2-C6543E4F3DF4}" destId="{00CE8B93-84CD-4B90-9DCF-EE6AB124238A}" srcOrd="8" destOrd="0" presId="urn:microsoft.com/office/officeart/2018/2/layout/IconLabelList"/>
    <dgm:cxn modelId="{37932AF3-2333-4368-9FCF-447549C25432}" type="presParOf" srcId="{00CE8B93-84CD-4B90-9DCF-EE6AB124238A}" destId="{61FB7267-01A4-4BBB-911C-C221D55C505B}" srcOrd="0" destOrd="0" presId="urn:microsoft.com/office/officeart/2018/2/layout/IconLabelList"/>
    <dgm:cxn modelId="{1883DB61-C5BC-467F-A14D-00DCD5C6CA65}" type="presParOf" srcId="{00CE8B93-84CD-4B90-9DCF-EE6AB124238A}" destId="{34215FD2-86DD-4A1F-84CD-887231958307}" srcOrd="1" destOrd="0" presId="urn:microsoft.com/office/officeart/2018/2/layout/IconLabelList"/>
    <dgm:cxn modelId="{5ACC7D88-5FE2-4D68-9EE3-FF88730F105E}" type="presParOf" srcId="{00CE8B93-84CD-4B90-9DCF-EE6AB124238A}" destId="{AC4EA1DA-9503-49AF-8DC9-AD2950EA87E0}" srcOrd="2" destOrd="0" presId="urn:microsoft.com/office/officeart/2018/2/layout/IconLabelList"/>
    <dgm:cxn modelId="{C95059CC-9F78-4420-BE1B-14D07A5ED2EE}" type="presParOf" srcId="{018A61B8-C9D9-47E7-88C2-C6543E4F3DF4}" destId="{2C434F9E-2F17-416A-B097-060F5C4EA461}" srcOrd="9" destOrd="0" presId="urn:microsoft.com/office/officeart/2018/2/layout/IconLabelList"/>
    <dgm:cxn modelId="{2A6C0AD7-C26F-4300-89CD-7459777775F0}" type="presParOf" srcId="{018A61B8-C9D9-47E7-88C2-C6543E4F3DF4}" destId="{2DEB6F94-7B65-4645-86AF-BE8B4DA53423}" srcOrd="10" destOrd="0" presId="urn:microsoft.com/office/officeart/2018/2/layout/IconLabelList"/>
    <dgm:cxn modelId="{3A5C8F0D-AB5F-40E4-A84A-F77E41844C9B}" type="presParOf" srcId="{2DEB6F94-7B65-4645-86AF-BE8B4DA53423}" destId="{F4C371D9-EFA5-4668-A90C-7EFEE3382978}" srcOrd="0" destOrd="0" presId="urn:microsoft.com/office/officeart/2018/2/layout/IconLabelList"/>
    <dgm:cxn modelId="{3B65E013-DC33-4330-ACDF-638F6D9FB7B0}" type="presParOf" srcId="{2DEB6F94-7B65-4645-86AF-BE8B4DA53423}" destId="{A583C95B-9C15-4A1F-8F12-8A382E8F10E6}" srcOrd="1" destOrd="0" presId="urn:microsoft.com/office/officeart/2018/2/layout/IconLabelList"/>
    <dgm:cxn modelId="{8F2F960C-71BE-4874-A7C5-9C2142EE9066}" type="presParOf" srcId="{2DEB6F94-7B65-4645-86AF-BE8B4DA53423}" destId="{BAA20036-C736-400F-97F6-28FC95B8FA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552D1-EDAE-427D-BEFD-BDD434F2CE90}">
      <dsp:nvSpPr>
        <dsp:cNvPr id="0" name=""/>
        <dsp:cNvSpPr/>
      </dsp:nvSpPr>
      <dsp:spPr>
        <a:xfrm>
          <a:off x="635589" y="244269"/>
          <a:ext cx="613037" cy="613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36ABB-191C-476A-9BFA-EA9832A0F9B0}">
      <dsp:nvSpPr>
        <dsp:cNvPr id="0" name=""/>
        <dsp:cNvSpPr/>
      </dsp:nvSpPr>
      <dsp:spPr>
        <a:xfrm>
          <a:off x="260955" y="1061740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Definição do problema</a:t>
          </a:r>
        </a:p>
      </dsp:txBody>
      <dsp:txXfrm>
        <a:off x="260955" y="1061740"/>
        <a:ext cx="1362304" cy="544921"/>
      </dsp:txXfrm>
    </dsp:sp>
    <dsp:sp modelId="{BE114AD8-DC20-4580-AA19-7DCD2DD52395}">
      <dsp:nvSpPr>
        <dsp:cNvPr id="0" name=""/>
        <dsp:cNvSpPr/>
      </dsp:nvSpPr>
      <dsp:spPr>
        <a:xfrm>
          <a:off x="2236297" y="244269"/>
          <a:ext cx="613037" cy="6130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3600-2E50-4255-BA1D-CB0C5C7FFEEF}">
      <dsp:nvSpPr>
        <dsp:cNvPr id="0" name=""/>
        <dsp:cNvSpPr/>
      </dsp:nvSpPr>
      <dsp:spPr>
        <a:xfrm>
          <a:off x="1861663" y="1061740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Coleta de Dados</a:t>
          </a:r>
        </a:p>
      </dsp:txBody>
      <dsp:txXfrm>
        <a:off x="1861663" y="1061740"/>
        <a:ext cx="1362304" cy="544921"/>
      </dsp:txXfrm>
    </dsp:sp>
    <dsp:sp modelId="{F2792AE0-6DB4-47AD-8F98-3355C0EE43EF}">
      <dsp:nvSpPr>
        <dsp:cNvPr id="0" name=""/>
        <dsp:cNvSpPr/>
      </dsp:nvSpPr>
      <dsp:spPr>
        <a:xfrm>
          <a:off x="3837005" y="244269"/>
          <a:ext cx="613037" cy="61303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2767D-1669-4B28-AAED-F0BB89C6CBC6}">
      <dsp:nvSpPr>
        <dsp:cNvPr id="0" name=""/>
        <dsp:cNvSpPr/>
      </dsp:nvSpPr>
      <dsp:spPr>
        <a:xfrm>
          <a:off x="3462371" y="1061740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Tratamento de Dados</a:t>
          </a:r>
        </a:p>
      </dsp:txBody>
      <dsp:txXfrm>
        <a:off x="3462371" y="1061740"/>
        <a:ext cx="1362304" cy="544921"/>
      </dsp:txXfrm>
    </dsp:sp>
    <dsp:sp modelId="{3ECF122C-A63B-4EC5-A2FA-458576E37C30}">
      <dsp:nvSpPr>
        <dsp:cNvPr id="0" name=""/>
        <dsp:cNvSpPr/>
      </dsp:nvSpPr>
      <dsp:spPr>
        <a:xfrm>
          <a:off x="5437713" y="244269"/>
          <a:ext cx="613037" cy="613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17084-E422-4F54-9EAB-A134A946413D}">
      <dsp:nvSpPr>
        <dsp:cNvPr id="0" name=""/>
        <dsp:cNvSpPr/>
      </dsp:nvSpPr>
      <dsp:spPr>
        <a:xfrm>
          <a:off x="5063079" y="1061740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Exploração de Dados</a:t>
          </a:r>
        </a:p>
      </dsp:txBody>
      <dsp:txXfrm>
        <a:off x="5063079" y="1061740"/>
        <a:ext cx="1362304" cy="544921"/>
      </dsp:txXfrm>
    </dsp:sp>
    <dsp:sp modelId="{61FB7267-01A4-4BBB-911C-C221D55C505B}">
      <dsp:nvSpPr>
        <dsp:cNvPr id="0" name=""/>
        <dsp:cNvSpPr/>
      </dsp:nvSpPr>
      <dsp:spPr>
        <a:xfrm>
          <a:off x="7038421" y="244269"/>
          <a:ext cx="613037" cy="613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EA1DA-9503-49AF-8DC9-AD2950EA87E0}">
      <dsp:nvSpPr>
        <dsp:cNvPr id="0" name=""/>
        <dsp:cNvSpPr/>
      </dsp:nvSpPr>
      <dsp:spPr>
        <a:xfrm>
          <a:off x="6663787" y="1061740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Modelagem de ML</a:t>
          </a:r>
        </a:p>
      </dsp:txBody>
      <dsp:txXfrm>
        <a:off x="6663787" y="1061740"/>
        <a:ext cx="1362304" cy="544921"/>
      </dsp:txXfrm>
    </dsp:sp>
    <dsp:sp modelId="{F4C371D9-EFA5-4668-A90C-7EFEE3382978}">
      <dsp:nvSpPr>
        <dsp:cNvPr id="0" name=""/>
        <dsp:cNvSpPr/>
      </dsp:nvSpPr>
      <dsp:spPr>
        <a:xfrm>
          <a:off x="8639129" y="244269"/>
          <a:ext cx="613037" cy="613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20036-C736-400F-97F6-28FC95B8FA58}">
      <dsp:nvSpPr>
        <dsp:cNvPr id="0" name=""/>
        <dsp:cNvSpPr/>
      </dsp:nvSpPr>
      <dsp:spPr>
        <a:xfrm>
          <a:off x="8264495" y="1061740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Interpretação dos Resultados</a:t>
          </a:r>
        </a:p>
      </dsp:txBody>
      <dsp:txXfrm>
        <a:off x="8264495" y="1061740"/>
        <a:ext cx="1362304" cy="544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6DDEF-6526-4024-87CE-1CBAE6AF7884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885E-778B-4CEE-BBD8-B5446BAED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4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885E-778B-4CEE-BBD8-B5446BAED4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7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5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0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0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0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8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16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8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0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9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4A1594-007D-401F-893A-1FCC58EF0E79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6D46EF-B88C-49F5-ADE9-87156AD537E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3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C5D97-FD0A-1A48-F56D-820104CD7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4"/>
            <a:ext cx="9231410" cy="924738"/>
          </a:xfrm>
        </p:spPr>
        <p:txBody>
          <a:bodyPr anchor="b">
            <a:normAutofit/>
          </a:bodyPr>
          <a:lstStyle/>
          <a:p>
            <a:r>
              <a:rPr lang="pt-BR" sz="4600" b="1" dirty="0"/>
              <a:t>TCC DE CIÊNCIA DE DADOS E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3D50B-5B30-FDC7-FD9A-5ED339C7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880" y="1990232"/>
            <a:ext cx="8514412" cy="513842"/>
          </a:xfrm>
        </p:spPr>
        <p:txBody>
          <a:bodyPr anchor="t">
            <a:noAutofit/>
          </a:bodyPr>
          <a:lstStyle/>
          <a:p>
            <a:r>
              <a:rPr lang="pt-BR" sz="2800" dirty="0"/>
              <a:t>Previsões das notas de corte do </a:t>
            </a:r>
            <a:r>
              <a:rPr lang="pt-BR" sz="2800" dirty="0" err="1"/>
              <a:t>enem</a:t>
            </a:r>
            <a:endParaRPr lang="pt-BR" sz="28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C23A6DB-D4EF-16A7-9F61-1A1CD5C4DDE0}"/>
              </a:ext>
            </a:extLst>
          </p:cNvPr>
          <p:cNvSpPr txBox="1">
            <a:spLocks/>
          </p:cNvSpPr>
          <p:nvPr/>
        </p:nvSpPr>
        <p:spPr>
          <a:xfrm>
            <a:off x="2528132" y="3427216"/>
            <a:ext cx="7132335" cy="513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MATEUS FELIPE SANTOS ARAÚJO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AC0D05-85AF-6F7F-B2E0-0C1C60B3483A}"/>
              </a:ext>
            </a:extLst>
          </p:cNvPr>
          <p:cNvSpPr txBox="1"/>
          <p:nvPr/>
        </p:nvSpPr>
        <p:spPr>
          <a:xfrm>
            <a:off x="2919336" y="5624234"/>
            <a:ext cx="609350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Belo Horizonte / </a:t>
            </a:r>
            <a:r>
              <a:rPr lang="pt-BR" sz="16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2024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7425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4"/>
    </mc:Choice>
    <mc:Fallback xmlns="">
      <p:transition spd="slow" advTm="55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5F78F3B9-B3FD-BA81-7678-6B8EF0157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36646"/>
              </p:ext>
            </p:extLst>
          </p:nvPr>
        </p:nvGraphicFramePr>
        <p:xfrm>
          <a:off x="1224951" y="2574419"/>
          <a:ext cx="9887756" cy="1850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ítulo 1">
            <a:extLst>
              <a:ext uri="{FF2B5EF4-FFF2-40B4-BE49-F238E27FC236}">
                <a16:creationId xmlns:a16="http://schemas.microsoft.com/office/drawing/2014/main" id="{32115538-7B8A-FA8B-1450-C7A6BAFC011B}"/>
              </a:ext>
            </a:extLst>
          </p:cNvPr>
          <p:cNvSpPr txBox="1">
            <a:spLocks/>
          </p:cNvSpPr>
          <p:nvPr/>
        </p:nvSpPr>
        <p:spPr>
          <a:xfrm>
            <a:off x="1079293" y="955930"/>
            <a:ext cx="10042842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b="1" dirty="0"/>
              <a:t>FLUXO DO PROJETO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277167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1"/>
    </mc:Choice>
    <mc:Fallback xmlns="">
      <p:transition spd="slow" advTm="196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FE7E5-9EA5-19FD-F280-76506D1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65" y="63812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i="0" dirty="0">
                <a:effectLst/>
              </a:rPr>
              <a:t>DEFINIÇÃO </a:t>
            </a:r>
            <a:r>
              <a:rPr lang="pt-BR" sz="5000" b="1" dirty="0"/>
              <a:t>D</a:t>
            </a:r>
            <a:r>
              <a:rPr lang="pt-BR" sz="5000" b="1" i="0" dirty="0">
                <a:effectLst/>
              </a:rPr>
              <a:t>O PROBLEMA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96464-C47F-01AC-CC2E-0C361B3C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878" y="2053087"/>
            <a:ext cx="8074815" cy="3725404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effectLst/>
              </a:rPr>
              <a:t>Pensando no âmbito educacional, a análise de dados pode auxiliar alunos e instituições a tomarem decisões mais embasadas. 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effectLst/>
              </a:rPr>
              <a:t>O </a:t>
            </a:r>
            <a:r>
              <a:rPr lang="pt-BR" sz="2200" dirty="0"/>
              <a:t>objetivo</a:t>
            </a:r>
            <a:r>
              <a:rPr lang="pt-BR" sz="2200" b="0" i="0" dirty="0">
                <a:effectLst/>
              </a:rPr>
              <a:t> deste trabalho foi criar um modelo para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prever</a:t>
            </a:r>
            <a:r>
              <a:rPr lang="pt-BR" sz="2200" b="1" dirty="0">
                <a:solidFill>
                  <a:schemeClr val="accent1"/>
                </a:solidFill>
              </a:rPr>
              <a:t> as notas de corte do ENEM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 com </a:t>
            </a:r>
            <a:r>
              <a:rPr lang="pt-BR" sz="2200" b="1" dirty="0">
                <a:solidFill>
                  <a:schemeClr val="accent1"/>
                </a:solidFill>
              </a:rPr>
              <a:t>o uso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 de Algoritmos de </a:t>
            </a:r>
            <a:r>
              <a:rPr lang="pt-BR" sz="2200" b="1" i="1" dirty="0">
                <a:solidFill>
                  <a:schemeClr val="accent1"/>
                </a:solidFill>
                <a:effectLst/>
              </a:rPr>
              <a:t>Machine Learning</a:t>
            </a:r>
            <a:r>
              <a:rPr lang="pt-BR" sz="2200" b="0" i="0" dirty="0">
                <a:effectLst/>
              </a:rPr>
              <a:t>. Com isso, alunos podem se preparar da melhor forma para sua escolha de curso e instituiç</a:t>
            </a:r>
            <a:r>
              <a:rPr lang="pt-BR" sz="2200" dirty="0"/>
              <a:t>ões podem, por exemplo, preparar estratégias para melhor receber os estudantes, otimizar a alocação de vagas e formular políticas educacionais com maior eficácia.</a:t>
            </a:r>
            <a:endParaRPr lang="pt-BR" sz="2200" dirty="0">
              <a:solidFill>
                <a:schemeClr val="accent1"/>
              </a:solidFill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455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52"/>
    </mc:Choice>
    <mc:Fallback xmlns="">
      <p:transition spd="slow" advTm="539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1">
            <a:extLst>
              <a:ext uri="{FF2B5EF4-FFF2-40B4-BE49-F238E27FC236}">
                <a16:creationId xmlns:a16="http://schemas.microsoft.com/office/drawing/2014/main" id="{BB02F4DF-E703-2578-A05E-8A7F9FB4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65" y="63812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i="0" dirty="0">
                <a:effectLst/>
              </a:rPr>
              <a:t>COLETA DE DADOS</a:t>
            </a:r>
            <a:endParaRPr lang="pt-BR" sz="5000" dirty="0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C1B99B50-5703-BBC7-434C-A9A91A0AB3B0}"/>
              </a:ext>
            </a:extLst>
          </p:cNvPr>
          <p:cNvSpPr txBox="1">
            <a:spLocks/>
          </p:cNvSpPr>
          <p:nvPr/>
        </p:nvSpPr>
        <p:spPr>
          <a:xfrm>
            <a:off x="2053878" y="2256609"/>
            <a:ext cx="8074815" cy="30486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</a:rPr>
              <a:t>As </a:t>
            </a:r>
            <a:r>
              <a:rPr lang="pt-BR" sz="2200" b="1" dirty="0">
                <a:solidFill>
                  <a:schemeClr val="accent1"/>
                </a:solidFill>
              </a:rPr>
              <a:t>notas de corte do ENEM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foram coletadas do site do MEC</a:t>
            </a:r>
            <a:r>
              <a:rPr lang="pt-BR" sz="2200" dirty="0">
                <a:solidFill>
                  <a:srgbClr val="000000"/>
                </a:solidFill>
              </a:rPr>
              <a:t>, referentes ao Sistema de Seleção Única (SISU) de 2023. A base contém características dos cursos, como </a:t>
            </a:r>
            <a:r>
              <a:rPr lang="pt-BR" sz="2200" b="1" dirty="0">
                <a:solidFill>
                  <a:schemeClr val="accent1"/>
                </a:solidFill>
              </a:rPr>
              <a:t>quantidade de vagas</a:t>
            </a:r>
            <a:r>
              <a:rPr lang="pt-BR" sz="2200" dirty="0">
                <a:solidFill>
                  <a:srgbClr val="000000"/>
                </a:solidFill>
              </a:rPr>
              <a:t>, </a:t>
            </a:r>
            <a:r>
              <a:rPr lang="pt-BR" sz="2200" b="1" dirty="0">
                <a:solidFill>
                  <a:schemeClr val="accent1"/>
                </a:solidFill>
              </a:rPr>
              <a:t>inscrições</a:t>
            </a:r>
            <a:r>
              <a:rPr lang="pt-BR" sz="2200" dirty="0">
                <a:solidFill>
                  <a:srgbClr val="000000"/>
                </a:solidFill>
              </a:rPr>
              <a:t> e </a:t>
            </a:r>
            <a:r>
              <a:rPr lang="pt-BR" sz="2200" b="1" dirty="0">
                <a:solidFill>
                  <a:schemeClr val="accent1"/>
                </a:solidFill>
              </a:rPr>
              <a:t>município do campus da universidade</a:t>
            </a:r>
            <a:r>
              <a:rPr lang="pt-BR" sz="2200" dirty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</a:rPr>
              <a:t>Outros conjuntos de dados também coletados foram das bases do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IBGE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(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Censo de 2022 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e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REGIC de 2018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), além dos dados de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universidades cadastradas no site do </a:t>
            </a:r>
            <a:r>
              <a:rPr lang="pt-BR" sz="2200" b="1" i="0" dirty="0" err="1">
                <a:solidFill>
                  <a:schemeClr val="accent1"/>
                </a:solidFill>
                <a:effectLst/>
              </a:rPr>
              <a:t>e-MEC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.</a:t>
            </a:r>
            <a:endParaRPr lang="pt-BR" sz="2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8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68"/>
    </mc:Choice>
    <mc:Fallback xmlns="">
      <p:transition spd="slow" advTm="458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9FE1582-98E5-F0D4-8DE9-E3BC1FE5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93" y="63812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i="0" dirty="0">
                <a:effectLst/>
              </a:rPr>
              <a:t>TRATAMENTO DE DADOS</a:t>
            </a:r>
            <a:endParaRPr lang="pt-BR" sz="5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8F266E4-93B6-F1D7-FB2D-BA4FECC2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096" y="2256609"/>
            <a:ext cx="5676813" cy="35307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</a:rPr>
              <a:t>Etapas do Tratamento: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i="1" dirty="0" err="1">
                <a:solidFill>
                  <a:srgbClr val="000000"/>
                </a:solidFill>
              </a:rPr>
              <a:t>join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das bases de dados;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 exploração de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atributos;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dirty="0">
                <a:solidFill>
                  <a:srgbClr val="000000"/>
                </a:solidFill>
              </a:rPr>
              <a:t>definição de público-alvo</a:t>
            </a:r>
            <a:r>
              <a:rPr lang="pt-BR" b="0" i="0" dirty="0">
                <a:solidFill>
                  <a:srgbClr val="000000"/>
                </a:solidFill>
                <a:effectLst/>
              </a:rPr>
              <a:t>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 tratamento de valores faltantes</a:t>
            </a:r>
            <a:r>
              <a:rPr lang="pt-BR" b="0" i="0" dirty="0">
                <a:solidFill>
                  <a:srgbClr val="000000"/>
                </a:solidFill>
                <a:effectLst/>
              </a:rPr>
              <a:t>;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</a:rPr>
              <a:t>codificação </a:t>
            </a:r>
            <a:r>
              <a:rPr lang="pt-BR" dirty="0">
                <a:solidFill>
                  <a:srgbClr val="000000"/>
                </a:solidFill>
              </a:rPr>
              <a:t>e redimensionamento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</a:rPr>
              <a:t>de vari</a:t>
            </a:r>
            <a:r>
              <a:rPr lang="pt-BR" dirty="0">
                <a:solidFill>
                  <a:srgbClr val="000000"/>
                </a:solidFill>
              </a:rPr>
              <a:t>á</a:t>
            </a:r>
            <a:r>
              <a:rPr lang="pt-BR" b="0" i="0" dirty="0">
                <a:solidFill>
                  <a:srgbClr val="000000"/>
                </a:solidFill>
                <a:effectLst/>
              </a:rPr>
              <a:t>veis.</a:t>
            </a:r>
            <a:endParaRPr lang="pt-BR" sz="24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B155829-7AD8-D69A-2636-01D5C0D08278}"/>
              </a:ext>
            </a:extLst>
          </p:cNvPr>
          <p:cNvSpPr txBox="1">
            <a:spLocks/>
          </p:cNvSpPr>
          <p:nvPr/>
        </p:nvSpPr>
        <p:spPr>
          <a:xfrm>
            <a:off x="2034657" y="2256608"/>
            <a:ext cx="3681075" cy="35307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</a:rPr>
              <a:t>Após a coleta de dados, é necessário realizar a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limpeza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e o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tratamento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200" dirty="0">
                <a:solidFill>
                  <a:srgbClr val="000000"/>
                </a:solidFill>
              </a:rPr>
              <a:t>d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os conjuntos de dados, a fim de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preparar a base final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para o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treinamento e teste de modelos de </a:t>
            </a:r>
            <a:r>
              <a:rPr lang="pt-BR" sz="2200" b="1" i="1" dirty="0">
                <a:solidFill>
                  <a:schemeClr val="accent1"/>
                </a:solidFill>
                <a:effectLst/>
              </a:rPr>
              <a:t>Machine Learning</a:t>
            </a:r>
            <a:r>
              <a:rPr lang="pt-BR" sz="2200" b="0" dirty="0">
                <a:solidFill>
                  <a:srgbClr val="000000"/>
                </a:solidFill>
                <a:effectLst/>
              </a:rPr>
              <a:t>.</a:t>
            </a:r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5529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78"/>
    </mc:Choice>
    <mc:Fallback xmlns="">
      <p:transition spd="slow" advTm="387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3E5965A-A9AB-9670-0717-4234C50C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65" y="63812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dirty="0"/>
              <a:t>EXPLORAÇÃO</a:t>
            </a:r>
            <a:r>
              <a:rPr lang="pt-BR" sz="5000" b="1" i="0" dirty="0">
                <a:effectLst/>
              </a:rPr>
              <a:t> DE DADOS</a:t>
            </a:r>
            <a:endParaRPr lang="pt-BR" sz="500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97E8477E-0CE0-116F-3E96-C284E630C593}"/>
              </a:ext>
            </a:extLst>
          </p:cNvPr>
          <p:cNvSpPr txBox="1">
            <a:spLocks/>
          </p:cNvSpPr>
          <p:nvPr/>
        </p:nvSpPr>
        <p:spPr>
          <a:xfrm>
            <a:off x="1801529" y="2256609"/>
            <a:ext cx="8579513" cy="3540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</a:rPr>
              <a:t>Após o pré-processamento dos dados foi construída a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base final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com 5709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notas de corte da modalidade de ampla concorrência de cursos de bacharelado, licenciatura e ABI de universidades públicas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 com 20 colunas.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pt-BR" sz="2200" dirty="0">
                <a:solidFill>
                  <a:srgbClr val="000000"/>
                </a:solidFill>
                <a:latin typeface="Calibri (Corpo)"/>
              </a:rPr>
              <a:t>A análise exploratória auxiliou na </a:t>
            </a:r>
            <a:r>
              <a:rPr lang="pt-BR" sz="2200" b="1" dirty="0">
                <a:solidFill>
                  <a:schemeClr val="accent1"/>
                </a:solidFill>
                <a:latin typeface="Calibri (Corpo)"/>
              </a:rPr>
              <a:t>seleção das features</a:t>
            </a:r>
            <a:r>
              <a:rPr lang="pt-BR" sz="2200" dirty="0">
                <a:solidFill>
                  <a:srgbClr val="000000"/>
                </a:solidFill>
                <a:latin typeface="Calibri (Corpo)"/>
              </a:rPr>
              <a:t> para a etapa de </a:t>
            </a:r>
            <a:r>
              <a:rPr lang="pt-BR" sz="2200" i="1" dirty="0">
                <a:solidFill>
                  <a:srgbClr val="000000"/>
                </a:solidFill>
                <a:latin typeface="Calibri (Corpo)"/>
              </a:rPr>
              <a:t>Machine Learning </a:t>
            </a:r>
            <a:r>
              <a:rPr lang="pt-BR" sz="2200" dirty="0">
                <a:solidFill>
                  <a:srgbClr val="000000"/>
                </a:solidFill>
                <a:latin typeface="Calibri (Corpo)"/>
              </a:rPr>
              <a:t>e na </a:t>
            </a:r>
            <a:r>
              <a:rPr lang="pt-BR" sz="2200" b="1" dirty="0">
                <a:solidFill>
                  <a:schemeClr val="accent1"/>
                </a:solidFill>
                <a:latin typeface="Calibri (Corpo)"/>
              </a:rPr>
              <a:t>criação de hipóteses</a:t>
            </a:r>
            <a:r>
              <a:rPr lang="pt-BR" sz="2200" dirty="0">
                <a:solidFill>
                  <a:srgbClr val="000000"/>
                </a:solidFill>
                <a:latin typeface="Calibri (Corpo)"/>
              </a:rPr>
              <a:t> entre as relações das variáveis preditoras com a variável predita (Nota de corte).</a:t>
            </a:r>
            <a:endParaRPr lang="pt-BR" sz="2200" dirty="0">
              <a:solidFill>
                <a:srgbClr val="7030A0"/>
              </a:solidFill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47857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71"/>
    </mc:Choice>
    <mc:Fallback xmlns="">
      <p:transition spd="slow" advTm="482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BB95DF8-5021-2A4D-3412-E5D5286F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93" y="63812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i="0" dirty="0">
                <a:effectLst/>
              </a:rPr>
              <a:t>MODELAGEM DE ML</a:t>
            </a:r>
            <a:endParaRPr lang="pt-BR" sz="5000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E74E0BD5-E7EE-9845-81FE-AE9C69FB51C1}"/>
              </a:ext>
            </a:extLst>
          </p:cNvPr>
          <p:cNvSpPr txBox="1">
            <a:spLocks/>
          </p:cNvSpPr>
          <p:nvPr/>
        </p:nvSpPr>
        <p:spPr>
          <a:xfrm>
            <a:off x="1806243" y="2028802"/>
            <a:ext cx="8579513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  <a:latin typeface="Calibri (Corpo)"/>
              </a:rPr>
              <a:t>Após a otimização dos hiperparâmetros dos modelos com o método Bayesiano o conjunto de dados foi treinado em cada algoritmo e suas medias avaliadas. O </a:t>
            </a:r>
            <a:r>
              <a:rPr lang="pt-BR" sz="2200" b="1" i="1" dirty="0" err="1">
                <a:solidFill>
                  <a:schemeClr val="accent1"/>
                </a:solidFill>
                <a:effectLst/>
                <a:latin typeface="Calibri (Corpo)"/>
              </a:rPr>
              <a:t>Support</a:t>
            </a:r>
            <a:r>
              <a:rPr lang="pt-BR" sz="2200" b="1" i="1" dirty="0">
                <a:solidFill>
                  <a:schemeClr val="accent1"/>
                </a:solidFill>
                <a:effectLst/>
                <a:latin typeface="Calibri (Corpo)"/>
              </a:rPr>
              <a:t> Vector </a:t>
            </a:r>
            <a:r>
              <a:rPr lang="pt-BR" sz="2200" b="1" i="1" dirty="0" err="1">
                <a:solidFill>
                  <a:schemeClr val="accent1"/>
                </a:solidFill>
                <a:effectLst/>
                <a:latin typeface="Calibri (Corpo)"/>
              </a:rPr>
              <a:t>Regression</a:t>
            </a:r>
            <a:r>
              <a:rPr lang="pt-BR" sz="2200" b="1" i="1" dirty="0">
                <a:solidFill>
                  <a:schemeClr val="accent1"/>
                </a:solidFill>
                <a:effectLst/>
                <a:latin typeface="Calibri (Corpo)"/>
              </a:rPr>
              <a:t> (SVR)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 (Corpo)"/>
              </a:rPr>
              <a:t> apresentou as três melhores métricas</a:t>
            </a:r>
            <a:r>
              <a:rPr lang="pt-BR" sz="2200" dirty="0">
                <a:solidFill>
                  <a:srgbClr val="000000"/>
                </a:solidFill>
                <a:latin typeface="Calibri (Corpo)"/>
              </a:rPr>
              <a:t>, tendo o melhor resultado e sendo escolhido como o modelo “vencedor”.</a:t>
            </a:r>
            <a:endParaRPr lang="pt-BR" sz="2200" dirty="0">
              <a:solidFill>
                <a:schemeClr val="accent1"/>
              </a:solidFill>
              <a:latin typeface="Calibri (Corpo)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682E53-4436-87BE-3C68-4BF632DD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7" y="4457716"/>
            <a:ext cx="593490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26"/>
    </mc:Choice>
    <mc:Fallback xmlns="">
      <p:transition spd="slow" advTm="4112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8EDF01D5-8028-4939-A4CB-3E730319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93" y="638120"/>
            <a:ext cx="10042842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b="1" dirty="0"/>
              <a:t>INTERPRETAÇÃO</a:t>
            </a:r>
            <a:r>
              <a:rPr lang="pt-BR" sz="5000" b="1" i="0" dirty="0">
                <a:effectLst/>
              </a:rPr>
              <a:t> DOS RESULTADOS</a:t>
            </a:r>
            <a:endParaRPr lang="pt-BR" sz="5000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6DD88DCE-C2C3-B186-DA43-2F43C27A34A8}"/>
              </a:ext>
            </a:extLst>
          </p:cNvPr>
          <p:cNvSpPr txBox="1">
            <a:spLocks/>
          </p:cNvSpPr>
          <p:nvPr/>
        </p:nvSpPr>
        <p:spPr>
          <a:xfrm>
            <a:off x="1173897" y="2256609"/>
            <a:ext cx="6316887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pt-BR" sz="2200" dirty="0"/>
              <a:t>Com a análise gráfica, observa-se que o </a:t>
            </a:r>
            <a:r>
              <a:rPr lang="pt-BR" sz="2200" b="1" dirty="0">
                <a:solidFill>
                  <a:schemeClr val="accent1"/>
                </a:solidFill>
              </a:rPr>
              <a:t>modelo SVR</a:t>
            </a:r>
            <a:r>
              <a:rPr lang="pt-BR" sz="2200" dirty="0"/>
              <a:t> </a:t>
            </a:r>
            <a:r>
              <a:rPr lang="pt-BR" sz="2200" i="0" dirty="0">
                <a:effectLst/>
              </a:rPr>
              <a:t>conseguiu </a:t>
            </a:r>
            <a:r>
              <a:rPr lang="pt-BR" sz="2200" b="1" i="0" dirty="0">
                <a:solidFill>
                  <a:schemeClr val="accent1"/>
                </a:solidFill>
                <a:effectLst/>
              </a:rPr>
              <a:t>boas previsões</a:t>
            </a:r>
            <a:r>
              <a:rPr lang="pt-BR" sz="2200" i="0" dirty="0">
                <a:effectLst/>
              </a:rPr>
              <a:t>, com alguns poucos erros mais distantes dos valores reais</a:t>
            </a:r>
            <a:r>
              <a:rPr lang="pt-BR" sz="2200" b="0" i="0" dirty="0">
                <a:solidFill>
                  <a:srgbClr val="000000"/>
                </a:solidFill>
                <a:effectLst/>
              </a:rPr>
              <a:t>. </a:t>
            </a:r>
            <a:r>
              <a:rPr lang="pt-BR" sz="2200" dirty="0">
                <a:solidFill>
                  <a:srgbClr val="000000"/>
                </a:solidFill>
              </a:rPr>
              <a:t>Para as métricas, o </a:t>
            </a:r>
            <a:r>
              <a:rPr lang="pt-BR" sz="2200" b="1" dirty="0">
                <a:solidFill>
                  <a:schemeClr val="accent1"/>
                </a:solidFill>
              </a:rPr>
              <a:t>EAM de 28,28 é pequeno</a:t>
            </a:r>
            <a:r>
              <a:rPr lang="pt-BR" sz="2200" dirty="0">
                <a:solidFill>
                  <a:srgbClr val="000000"/>
                </a:solidFill>
              </a:rPr>
              <a:t> para a magnitude das notas, o </a:t>
            </a:r>
            <a:r>
              <a:rPr lang="pt-BR" sz="2200" b="1" dirty="0">
                <a:solidFill>
                  <a:schemeClr val="accent1"/>
                </a:solidFill>
              </a:rPr>
              <a:t>EQM de 1473,67</a:t>
            </a:r>
            <a:r>
              <a:rPr lang="pt-BR" sz="2200" dirty="0">
                <a:solidFill>
                  <a:srgbClr val="000000"/>
                </a:solidFill>
              </a:rPr>
              <a:t> sugere </a:t>
            </a:r>
            <a:r>
              <a:rPr lang="pt-BR" sz="2200" b="1" dirty="0">
                <a:solidFill>
                  <a:schemeClr val="accent1"/>
                </a:solidFill>
              </a:rPr>
              <a:t>alguns erros de previsão maiores</a:t>
            </a:r>
            <a:r>
              <a:rPr lang="pt-BR" sz="2200" dirty="0">
                <a:solidFill>
                  <a:srgbClr val="000000"/>
                </a:solidFill>
              </a:rPr>
              <a:t> e </a:t>
            </a:r>
            <a:r>
              <a:rPr lang="pt-BR" sz="2200" b="1" dirty="0">
                <a:solidFill>
                  <a:schemeClr val="accent1"/>
                </a:solidFill>
              </a:rPr>
              <a:t>71% da variabilidade das notas</a:t>
            </a:r>
            <a:r>
              <a:rPr lang="pt-BR" sz="2200" dirty="0">
                <a:solidFill>
                  <a:srgbClr val="000000"/>
                </a:solidFill>
              </a:rPr>
              <a:t> conseguiu ser explicada pelo modelo. </a:t>
            </a:r>
            <a:endParaRPr lang="pt-BR" sz="2200" dirty="0">
              <a:solidFill>
                <a:schemeClr val="accent1"/>
              </a:solidFill>
              <a:latin typeface="Calibri (Corpo)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1D47F1-72AA-9B6E-25E8-6BED0A52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88" y="2256609"/>
            <a:ext cx="375337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69"/>
    </mc:Choice>
    <mc:Fallback xmlns="">
      <p:transition spd="slow" advTm="510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FE7E5-9EA5-19FD-F280-76506D1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364" y="187973"/>
            <a:ext cx="5327272" cy="1642850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/>
              <a:t>CONCLUSÃO</a:t>
            </a: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96464-C47F-01AC-CC2E-0C361B3C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237" y="2035835"/>
            <a:ext cx="8531525" cy="3832955"/>
          </a:xfrm>
        </p:spPr>
        <p:txBody>
          <a:bodyPr anchor="t">
            <a:no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pt-BR" sz="2200" dirty="0">
                <a:solidFill>
                  <a:srgbClr val="000000"/>
                </a:solidFill>
              </a:rPr>
              <a:t>O modelo possui um </a:t>
            </a:r>
            <a:r>
              <a:rPr lang="pt-BR" sz="2200" b="1" dirty="0">
                <a:solidFill>
                  <a:schemeClr val="accent1"/>
                </a:solidFill>
              </a:rPr>
              <a:t>bom ajuste aos dados</a:t>
            </a:r>
            <a:r>
              <a:rPr lang="pt-BR" sz="2200" dirty="0">
                <a:solidFill>
                  <a:srgbClr val="000000"/>
                </a:solidFill>
              </a:rPr>
              <a:t>, conseguindo </a:t>
            </a:r>
            <a:r>
              <a:rPr lang="pt-BR" sz="2200" b="1" dirty="0">
                <a:solidFill>
                  <a:schemeClr val="accent1"/>
                </a:solidFill>
              </a:rPr>
              <a:t>atingir o objetivo do trabalho</a:t>
            </a:r>
            <a:r>
              <a:rPr lang="pt-BR" sz="2200" dirty="0">
                <a:solidFill>
                  <a:srgbClr val="000000"/>
                </a:solidFill>
              </a:rPr>
              <a:t>, obtendo boas previsões para as notas de corte dos cursos do ENEM.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pt-BR" sz="2200" dirty="0">
                <a:solidFill>
                  <a:srgbClr val="000000"/>
                </a:solidFill>
              </a:rPr>
              <a:t>Variáveis </a:t>
            </a:r>
            <a:r>
              <a:rPr lang="pt-BR" sz="2200" b="1" dirty="0">
                <a:solidFill>
                  <a:schemeClr val="accent1"/>
                </a:solidFill>
              </a:rPr>
              <a:t>mais influentes</a:t>
            </a:r>
            <a:r>
              <a:rPr lang="pt-BR" sz="2200" dirty="0">
                <a:solidFill>
                  <a:srgbClr val="000000"/>
                </a:solidFill>
              </a:rPr>
              <a:t> nas previsões foram o </a:t>
            </a:r>
            <a:r>
              <a:rPr lang="pt-BR" sz="2200" b="1" dirty="0">
                <a:solidFill>
                  <a:schemeClr val="accent1"/>
                </a:solidFill>
              </a:rPr>
              <a:t>cursos codificados</a:t>
            </a:r>
            <a:r>
              <a:rPr lang="pt-BR" sz="2200" dirty="0">
                <a:solidFill>
                  <a:srgbClr val="000000"/>
                </a:solidFill>
              </a:rPr>
              <a:t>, a quantidade de </a:t>
            </a:r>
            <a:r>
              <a:rPr lang="pt-BR" sz="2200" b="1" dirty="0">
                <a:solidFill>
                  <a:schemeClr val="accent1"/>
                </a:solidFill>
              </a:rPr>
              <a:t>inscrições</a:t>
            </a:r>
            <a:r>
              <a:rPr lang="pt-BR" sz="2200" dirty="0">
                <a:solidFill>
                  <a:srgbClr val="000000"/>
                </a:solidFill>
              </a:rPr>
              <a:t> e a quantidade de </a:t>
            </a:r>
            <a:r>
              <a:rPr lang="pt-BR" sz="2200" b="1" dirty="0">
                <a:solidFill>
                  <a:schemeClr val="accent1"/>
                </a:solidFill>
              </a:rPr>
              <a:t>vagas</a:t>
            </a:r>
            <a:r>
              <a:rPr lang="pt-BR" sz="2200" dirty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pt-BR" sz="2200" dirty="0"/>
              <a:t>Recomenda-se para futuros trabalhos aplicação de modelos de </a:t>
            </a:r>
            <a:r>
              <a:rPr lang="pt-BR" sz="2200" b="1" dirty="0">
                <a:solidFill>
                  <a:schemeClr val="accent1"/>
                </a:solidFill>
              </a:rPr>
              <a:t>Ensemble</a:t>
            </a:r>
            <a:r>
              <a:rPr lang="pt-BR" sz="2200" dirty="0"/>
              <a:t> e </a:t>
            </a:r>
            <a:r>
              <a:rPr lang="pt-BR" sz="2200" b="1" i="1" dirty="0" err="1">
                <a:solidFill>
                  <a:schemeClr val="accent1"/>
                </a:solidFill>
              </a:rPr>
              <a:t>Deep</a:t>
            </a:r>
            <a:r>
              <a:rPr lang="pt-BR" sz="2200" b="1" i="1" dirty="0">
                <a:solidFill>
                  <a:schemeClr val="accent1"/>
                </a:solidFill>
              </a:rPr>
              <a:t> Learning</a:t>
            </a:r>
            <a:r>
              <a:rPr lang="pt-BR" sz="2200" dirty="0"/>
              <a:t>, e a </a:t>
            </a:r>
            <a:r>
              <a:rPr lang="pt-BR" sz="2200" b="1" dirty="0">
                <a:solidFill>
                  <a:schemeClr val="accent1"/>
                </a:solidFill>
              </a:rPr>
              <a:t>captação de outras variáveis</a:t>
            </a:r>
            <a:r>
              <a:rPr lang="pt-BR" sz="2200" dirty="0"/>
              <a:t> para aumentar a robustez da análise, como nota do ENADE e índice de evasão.</a:t>
            </a:r>
          </a:p>
        </p:txBody>
      </p:sp>
    </p:spTree>
    <p:extLst>
      <p:ext uri="{BB962C8B-B14F-4D97-AF65-F5344CB8AC3E}">
        <p14:creationId xmlns:p14="http://schemas.microsoft.com/office/powerpoint/2010/main" val="193773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20"/>
    </mc:Choice>
    <mc:Fallback xmlns="">
      <p:transition spd="slow" advTm="46220"/>
    </mc:Fallback>
  </mc:AlternateContent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3464</TotalTime>
  <Words>566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(Corpo)</vt:lpstr>
      <vt:lpstr>Calibri Light</vt:lpstr>
      <vt:lpstr>Retrospectiva</vt:lpstr>
      <vt:lpstr>TCC DE CIÊNCIA DE DADOS E BIG DATA</vt:lpstr>
      <vt:lpstr>Apresentação do PowerPoint</vt:lpstr>
      <vt:lpstr>DEFINIÇÃO DO PROBLEMA</vt:lpstr>
      <vt:lpstr>COLETA DE DADOS</vt:lpstr>
      <vt:lpstr>TRATAMENTO DE DADOS</vt:lpstr>
      <vt:lpstr>EXPLORAÇÃO DE DADOS</vt:lpstr>
      <vt:lpstr>MODELAGEM DE ML</vt:lpstr>
      <vt:lpstr>INTERPRETAÇÃO DOS 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DE CIÊNCIA DE DADOS E BIG DATA</dc:title>
  <dc:creator>Mariana Silva</dc:creator>
  <cp:lastModifiedBy>Fernando Paoleschi</cp:lastModifiedBy>
  <cp:revision>10</cp:revision>
  <dcterms:created xsi:type="dcterms:W3CDTF">2023-06-23T21:37:06Z</dcterms:created>
  <dcterms:modified xsi:type="dcterms:W3CDTF">2024-10-14T16:34:28Z</dcterms:modified>
</cp:coreProperties>
</file>