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149-E556-4FE2-B25B-41457F311796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2930-2ECA-4A9C-A397-8500620249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149-E556-4FE2-B25B-41457F311796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2930-2ECA-4A9C-A397-8500620249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149-E556-4FE2-B25B-41457F311796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2930-2ECA-4A9C-A397-8500620249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149-E556-4FE2-B25B-41457F311796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2930-2ECA-4A9C-A397-8500620249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149-E556-4FE2-B25B-41457F311796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2930-2ECA-4A9C-A397-8500620249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149-E556-4FE2-B25B-41457F311796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2930-2ECA-4A9C-A397-8500620249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149-E556-4FE2-B25B-41457F311796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2930-2ECA-4A9C-A397-8500620249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149-E556-4FE2-B25B-41457F311796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2930-2ECA-4A9C-A397-8500620249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149-E556-4FE2-B25B-41457F311796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2930-2ECA-4A9C-A397-8500620249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149-E556-4FE2-B25B-41457F311796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2930-2ECA-4A9C-A397-8500620249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149-E556-4FE2-B25B-41457F311796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2930-2ECA-4A9C-A397-8500620249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8149-E556-4FE2-B25B-41457F311796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D2930-2ECA-4A9C-A397-85006202495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ateusgabi.github.io/Trabalho-MPN-T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amargospadroes.blogspot.com.b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ateusgabi.github.io/Trabalho-MPN-T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Trabalho Final: </a:t>
            </a:r>
            <a:r>
              <a:rPr lang="pt-BR" b="1" dirty="0" smtClean="0"/>
              <a:t>Melhoria </a:t>
            </a:r>
            <a:r>
              <a:rPr lang="pt-BR" b="1" dirty="0"/>
              <a:t>de Processos de </a:t>
            </a:r>
            <a:r>
              <a:rPr lang="pt-BR" b="1" dirty="0" smtClean="0"/>
              <a:t>Negócios de uma Organização</a:t>
            </a:r>
            <a:endParaRPr lang="pt-BR" dirty="0"/>
          </a:p>
        </p:txBody>
      </p:sp>
      <p:pic>
        <p:nvPicPr>
          <p:cNvPr id="4" name="Picture 0" descr="UFM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52" y="476672"/>
            <a:ext cx="1296144" cy="1512168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835696" y="548680"/>
          <a:ext cx="5472608" cy="1440160"/>
        </p:xfrm>
        <a:graphic>
          <a:graphicData uri="http://schemas.openxmlformats.org/drawingml/2006/table">
            <a:tbl>
              <a:tblPr/>
              <a:tblGrid>
                <a:gridCol w="5472608"/>
              </a:tblGrid>
              <a:tr h="14401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Universidade Federal de Mato Grosso do Sul</a:t>
                      </a:r>
                      <a:endParaRPr lang="pt-BR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Faculdade de Computação</a:t>
                      </a:r>
                      <a:endParaRPr lang="pt-BR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Modelagem de Processos de Negócios</a:t>
                      </a:r>
                      <a:endParaRPr lang="pt-BR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Prof. Geraldo Barbosa </a:t>
                      </a:r>
                      <a:r>
                        <a:rPr lang="pt-BR" sz="1800" b="1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Landre</a:t>
                      </a:r>
                      <a:endParaRPr lang="pt-BR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" name="Imagem 5" descr="FACOM_label_doc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8304" y="548680"/>
            <a:ext cx="1224136" cy="129614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67544" y="5229200"/>
            <a:ext cx="842493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INTEGRANTES:</a:t>
            </a:r>
          </a:p>
          <a:p>
            <a:r>
              <a:rPr lang="pt-BR" sz="2000" dirty="0" err="1" smtClean="0"/>
              <a:t>Jóse</a:t>
            </a:r>
            <a:r>
              <a:rPr lang="pt-BR" sz="2000" dirty="0" smtClean="0"/>
              <a:t> </a:t>
            </a:r>
            <a:r>
              <a:rPr lang="pt-BR" sz="2000" dirty="0"/>
              <a:t>Augusto</a:t>
            </a:r>
            <a:r>
              <a:rPr lang="pt-BR" sz="2000" dirty="0" smtClean="0"/>
              <a:t>; Matheus Fontes; Mateus </a:t>
            </a:r>
            <a:r>
              <a:rPr lang="pt-BR" sz="2000" dirty="0" err="1"/>
              <a:t>Gabi</a:t>
            </a:r>
            <a:r>
              <a:rPr lang="pt-BR" sz="2000" dirty="0"/>
              <a:t> Moreira</a:t>
            </a:r>
            <a:r>
              <a:rPr lang="pt-BR" sz="2000" dirty="0" smtClean="0"/>
              <a:t>;  Bruno </a:t>
            </a:r>
            <a:r>
              <a:rPr lang="pt-BR" sz="2000" dirty="0" err="1"/>
              <a:t>Mecca</a:t>
            </a:r>
            <a:r>
              <a:rPr lang="pt-BR" sz="2000" dirty="0" smtClean="0"/>
              <a:t>; Érico Camargo</a:t>
            </a:r>
            <a:r>
              <a:rPr lang="pt-BR" sz="2000" dirty="0"/>
              <a:t>;</a:t>
            </a:r>
            <a:r>
              <a:rPr lang="pt-BR" sz="2000" dirty="0" smtClean="0"/>
              <a:t> </a:t>
            </a:r>
            <a:r>
              <a:rPr lang="pt-BR" sz="2000" dirty="0" err="1" smtClean="0"/>
              <a:t>Gian</a:t>
            </a:r>
            <a:r>
              <a:rPr lang="pt-BR" sz="2000" dirty="0" smtClean="0"/>
              <a:t> </a:t>
            </a:r>
            <a:r>
              <a:rPr lang="pt-BR" sz="2000" dirty="0"/>
              <a:t>Fonseca</a:t>
            </a:r>
            <a:r>
              <a:rPr lang="pt-BR" sz="2000" dirty="0" smtClean="0"/>
              <a:t>; Jonathan </a:t>
            </a:r>
            <a:r>
              <a:rPr lang="pt-BR" sz="2000" dirty="0" err="1"/>
              <a:t>Kinjo</a:t>
            </a:r>
            <a:r>
              <a:rPr lang="pt-BR" sz="2000" dirty="0" smtClean="0"/>
              <a:t>; Nicholas </a:t>
            </a:r>
            <a:r>
              <a:rPr lang="pt-BR" sz="2000" dirty="0" err="1"/>
              <a:t>Peterle</a:t>
            </a:r>
            <a:r>
              <a:rPr lang="pt-BR" sz="2000" dirty="0" smtClean="0"/>
              <a:t>; </a:t>
            </a:r>
            <a:r>
              <a:rPr lang="pt-BR" sz="2000" dirty="0"/>
              <a:t>Victor Lucas Lopes Silva</a:t>
            </a:r>
            <a:r>
              <a:rPr lang="pt-BR" sz="2000" dirty="0" smtClean="0"/>
              <a:t>; 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b="1" dirty="0">
                <a:latin typeface="Arial" pitchFamily="34" charset="0"/>
                <a:cs typeface="Arial" pitchFamily="34" charset="0"/>
              </a:rPr>
              <a:t>Fase 3: Análise de </a:t>
            </a: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Processos</a:t>
            </a:r>
            <a:br>
              <a:rPr lang="pt-BR" sz="2800" b="1" dirty="0" smtClean="0">
                <a:latin typeface="Arial" pitchFamily="34" charset="0"/>
                <a:cs typeface="Arial" pitchFamily="34" charset="0"/>
              </a:rPr>
            </a:br>
            <a:r>
              <a:rPr lang="pt-BR" sz="2800" b="1" dirty="0">
                <a:latin typeface="Arial" pitchFamily="34" charset="0"/>
                <a:cs typeface="Arial" pitchFamily="34" charset="0"/>
              </a:rPr>
              <a:t>Análise Qualitativa </a:t>
            </a: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do Processo de Vendas</a:t>
            </a:r>
            <a:endParaRPr lang="pt-BR" sz="2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899592" y="1700808"/>
          <a:ext cx="7560838" cy="4392485"/>
        </p:xfrm>
        <a:graphic>
          <a:graphicData uri="http://schemas.openxmlformats.org/drawingml/2006/table">
            <a:tbl>
              <a:tblPr/>
              <a:tblGrid>
                <a:gridCol w="2519756"/>
                <a:gridCol w="2520541"/>
                <a:gridCol w="2520541"/>
              </a:tblGrid>
              <a:tr h="3224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kern="150">
                          <a:latin typeface="Arial"/>
                          <a:ea typeface="SimSun"/>
                          <a:cs typeface="Lucida Sans"/>
                        </a:rPr>
                        <a:t>Step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kern="150">
                          <a:latin typeface="Arial"/>
                          <a:ea typeface="SimSun"/>
                          <a:cs typeface="Lucida Sans"/>
                        </a:rPr>
                        <a:t>Performer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kern="150">
                          <a:latin typeface="Arial"/>
                          <a:ea typeface="SimSun"/>
                          <a:cs typeface="Lucida Sans"/>
                        </a:rPr>
                        <a:t>Classification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4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Informar tipo de padrão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Cliente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NVA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Adquirir informações adicionais do cliente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Funcionário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BVA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4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Informar preço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Funcionário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NVA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Adquirir dados pessoais do cliente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Funcionário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BVA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Anunciar forma de pagamento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Cliente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VA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Informar melhor data de entrega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Cliente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VA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4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Agendar entrega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Funcionário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VA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4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Gerar ordem de serviço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Funcionário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BVA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Entregar comprovante para cliente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>
                          <a:latin typeface="Arial"/>
                          <a:ea typeface="SimSun"/>
                          <a:cs typeface="Lucida Sans"/>
                        </a:rPr>
                        <a:t>Funcionário</a:t>
                      </a:r>
                      <a:endParaRPr lang="pt-BR" sz="1200" kern="15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50" dirty="0">
                          <a:latin typeface="Arial"/>
                          <a:ea typeface="SimSun"/>
                          <a:cs typeface="Lucida Sans"/>
                        </a:rPr>
                        <a:t>VA</a:t>
                      </a:r>
                      <a:endParaRPr lang="pt-BR" sz="1200" kern="150" dirty="0">
                        <a:latin typeface="Liberation Serif"/>
                        <a:ea typeface="SimSun"/>
                        <a:cs typeface="Lucida Sans"/>
                      </a:endParaRPr>
                    </a:p>
                  </a:txBody>
                  <a:tcPr marL="34762" marR="34762" marT="34762" marB="347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Fase 3: Análise de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Processos</a:t>
            </a:r>
            <a:br>
              <a:rPr lang="pt-BR" sz="2400" b="1" dirty="0" smtClean="0">
                <a:latin typeface="Arial" pitchFamily="34" charset="0"/>
                <a:cs typeface="Arial" pitchFamily="34" charset="0"/>
              </a:rPr>
            </a:br>
            <a:r>
              <a:rPr lang="pt-BR" sz="2400" b="1" dirty="0">
                <a:latin typeface="Arial" pitchFamily="34" charset="0"/>
                <a:cs typeface="Arial" pitchFamily="34" charset="0"/>
              </a:rPr>
              <a:t>Análise Qualitativa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do Processo de Manutenção</a:t>
            </a: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 descr="AnaliseQualitatic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1628800"/>
            <a:ext cx="4818089" cy="50742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latin typeface="Arial" pitchFamily="34" charset="0"/>
                <a:cs typeface="Arial" pitchFamily="34" charset="0"/>
              </a:rPr>
              <a:t>Fase 4: Redesign de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Processos</a:t>
            </a:r>
            <a:endParaRPr lang="pt-B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>
              <a:buNone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Representação dos processos melhorados TO-BE:</a:t>
            </a:r>
          </a:p>
          <a:p>
            <a:pPr>
              <a:buNone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pt-BR" sz="2800" dirty="0" smtClean="0">
                <a:latin typeface="Arial" pitchFamily="34" charset="0"/>
                <a:cs typeface="Arial" pitchFamily="34" charset="0"/>
                <a:hlinkClick r:id="rId2"/>
              </a:rPr>
              <a:t>http://mateusgabi.github.io/Trabalho-MPN-T2/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Especificações da organização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Espaço Reservado para Conteúdo 3" descr="Sem títul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4941168"/>
            <a:ext cx="7506748" cy="157184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55576" y="1556792"/>
            <a:ext cx="77048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Nome fantasia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Camargo’s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Padrões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Site da organização: </a:t>
            </a:r>
            <a:r>
              <a:rPr lang="pt-BR" sz="2000" dirty="0" smtClean="0">
                <a:latin typeface="Arial" pitchFamily="34" charset="0"/>
                <a:cs typeface="Arial" pitchFamily="34" charset="0"/>
                <a:hlinkClick r:id="rId3"/>
              </a:rPr>
              <a:t>http://camargospadroes.blogspot.com.br/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Ramo de negócio: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comercialização, instalação e manutenção de padrões elétricos e prestação de serviços elétricos para residências e comércios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Matriz CasoFunçao.png"/>
          <p:cNvPicPr>
            <a:picLocks noChangeAspect="1"/>
          </p:cNvPicPr>
          <p:nvPr/>
        </p:nvPicPr>
        <p:blipFill>
          <a:blip r:embed="rId2" cstate="print"/>
          <a:srcRect t="10893"/>
          <a:stretch>
            <a:fillRect/>
          </a:stretch>
        </p:blipFill>
        <p:spPr>
          <a:xfrm>
            <a:off x="323528" y="1340768"/>
            <a:ext cx="8481130" cy="530120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b="1" dirty="0">
                <a:latin typeface="Arial" pitchFamily="34" charset="0"/>
                <a:cs typeface="Arial" pitchFamily="34" charset="0"/>
              </a:rPr>
              <a:t>Fase 1: Identificação de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Processos</a:t>
            </a:r>
            <a:br>
              <a:rPr lang="pt-BR" sz="3600" b="1" dirty="0" smtClean="0">
                <a:latin typeface="Arial" pitchFamily="34" charset="0"/>
                <a:cs typeface="Arial" pitchFamily="34" charset="0"/>
              </a:rPr>
            </a:b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Matriz Caso/Função</a:t>
            </a:r>
            <a:endParaRPr lang="pt-BR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b="1" dirty="0" smtClean="0">
                <a:latin typeface="Arial" pitchFamily="34" charset="0"/>
                <a:cs typeface="Arial" pitchFamily="34" charset="0"/>
              </a:rPr>
              <a:t>Fase 1: Identificação de Processos</a:t>
            </a:r>
            <a:br>
              <a:rPr lang="pt-BR" sz="3600" b="1" dirty="0" smtClean="0">
                <a:latin typeface="Arial" pitchFamily="34" charset="0"/>
                <a:cs typeface="Arial" pitchFamily="34" charset="0"/>
              </a:rPr>
            </a:b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Ilustração da Arquitetura de Processos</a:t>
            </a:r>
            <a:endParaRPr lang="pt-BR" sz="3600" dirty="0"/>
          </a:p>
        </p:txBody>
      </p:sp>
      <p:pic>
        <p:nvPicPr>
          <p:cNvPr id="5" name="Imagem 4" descr="Ilustração_Arquitetura_Processos.jpg"/>
          <p:cNvPicPr>
            <a:picLocks noChangeAspect="1"/>
          </p:cNvPicPr>
          <p:nvPr/>
        </p:nvPicPr>
        <p:blipFill>
          <a:blip r:embed="rId2" cstate="print"/>
          <a:srcRect t="22443"/>
          <a:stretch>
            <a:fillRect/>
          </a:stretch>
        </p:blipFill>
        <p:spPr>
          <a:xfrm>
            <a:off x="827584" y="1484784"/>
            <a:ext cx="7560840" cy="49408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Fase 1: Avaliação de Processos</a:t>
            </a:r>
            <a:br>
              <a:rPr lang="pt-BR" sz="2400" b="1" dirty="0" smtClean="0">
                <a:latin typeface="Arial" pitchFamily="34" charset="0"/>
                <a:cs typeface="Arial" pitchFamily="34" charset="0"/>
              </a:rPr>
            </a:b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Avaliação dos processos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com base nos aspectos Importância, Disfunção e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Viabilidade</a:t>
            </a: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3528" y="2060848"/>
            <a:ext cx="8604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Importância:</a:t>
            </a:r>
          </a:p>
          <a:p>
            <a:pPr marL="342900" indent="-342900"/>
            <a:r>
              <a:rPr lang="pt-BR" sz="2400" dirty="0" smtClean="0">
                <a:latin typeface="Arial" pitchFamily="34" charset="0"/>
                <a:cs typeface="Arial" pitchFamily="34" charset="0"/>
              </a:rPr>
              <a:t> – Quais processos têm os maiores impactos nos objetivos estratégicos das organizações </a:t>
            </a:r>
          </a:p>
          <a:p>
            <a:pPr marL="342900" indent="-342900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pt-BR" sz="2400" b="1" dirty="0" smtClean="0">
                <a:latin typeface="Arial" pitchFamily="34" charset="0"/>
                <a:cs typeface="Arial" pitchFamily="34" charset="0"/>
              </a:rPr>
              <a:t>2. Disfunção:</a:t>
            </a:r>
          </a:p>
          <a:p>
            <a:pPr marL="342900" indent="-342900"/>
            <a:r>
              <a:rPr lang="pt-BR" sz="2400" dirty="0" smtClean="0">
                <a:latin typeface="Arial" pitchFamily="34" charset="0"/>
                <a:cs typeface="Arial" pitchFamily="34" charset="0"/>
              </a:rPr>
              <a:t> – Quais processos estão com problemas mais profundos?</a:t>
            </a:r>
          </a:p>
          <a:p>
            <a:pPr marL="342900" indent="-342900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pt-BR" sz="2400" b="1" dirty="0" smtClean="0">
                <a:latin typeface="Arial" pitchFamily="34" charset="0"/>
                <a:cs typeface="Arial" pitchFamily="34" charset="0"/>
              </a:rPr>
              <a:t>3. Viabilidade:</a:t>
            </a:r>
          </a:p>
          <a:p>
            <a:pPr marL="342900" indent="-342900"/>
            <a:r>
              <a:rPr lang="pt-BR" sz="2400" dirty="0" smtClean="0">
                <a:latin typeface="Arial" pitchFamily="34" charset="0"/>
                <a:cs typeface="Arial" pitchFamily="34" charset="0"/>
              </a:rPr>
              <a:t> – Qual processo é o mais suscetível para um gerenciamento de processos bem-sucedido?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404664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Portfólio</a:t>
            </a: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de Processos da </a:t>
            </a:r>
            <a:r>
              <a:rPr kumimoji="0" lang="pt-BR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Camargo’s</a:t>
            </a: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Padrões</a:t>
            </a: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Imagem 4" descr="GráficoBolhaDaAvaliaçãoDosProcessos.xls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09077"/>
            <a:ext cx="9144000" cy="5548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Processos selecionados para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serem descobertos no ciclo de melhoria de processos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>
              <a:buFontTx/>
              <a:buChar char="-"/>
            </a:pPr>
            <a:r>
              <a:rPr lang="pt-BR" dirty="0" smtClean="0"/>
              <a:t>Processo de Vendas;</a:t>
            </a:r>
          </a:p>
          <a:p>
            <a:pPr>
              <a:buFontTx/>
              <a:buChar char="-"/>
            </a:pPr>
            <a:r>
              <a:rPr lang="pt-BR" dirty="0" smtClean="0"/>
              <a:t>Processo de Instalação;</a:t>
            </a:r>
          </a:p>
          <a:p>
            <a:pPr>
              <a:buFontTx/>
              <a:buChar char="-"/>
            </a:pPr>
            <a:r>
              <a:rPr lang="pt-BR" dirty="0" smtClean="0"/>
              <a:t>Processo de Manutenção;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latin typeface="Arial" pitchFamily="34" charset="0"/>
                <a:cs typeface="Arial" pitchFamily="34" charset="0"/>
              </a:rPr>
              <a:t>Fase 2: Descoberta de Processos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Baseados em evidências:</a:t>
            </a:r>
          </a:p>
          <a:p>
            <a:pPr>
              <a:buFontTx/>
              <a:buChar char="-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Observação dos processos;</a:t>
            </a:r>
          </a:p>
          <a:p>
            <a:pPr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Baseados em Entrevistas:</a:t>
            </a:r>
          </a:p>
          <a:p>
            <a:pPr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- Entrevistas com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Stackholders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Entrevista.png"/>
          <p:cNvPicPr>
            <a:picLocks noChangeAspect="1"/>
          </p:cNvPicPr>
          <p:nvPr/>
        </p:nvPicPr>
        <p:blipFill>
          <a:blip r:embed="rId2" cstate="print"/>
          <a:srcRect l="3621" t="9771" r="3621"/>
          <a:stretch>
            <a:fillRect/>
          </a:stretch>
        </p:blipFill>
        <p:spPr>
          <a:xfrm>
            <a:off x="1259632" y="3789398"/>
            <a:ext cx="6768752" cy="3068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latin typeface="Arial" pitchFamily="34" charset="0"/>
                <a:cs typeface="Arial" pitchFamily="34" charset="0"/>
              </a:rPr>
              <a:t>Fase 2: Descoberta de Processos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Representação dos Processos atualmente AS-IS:</a:t>
            </a:r>
          </a:p>
          <a:p>
            <a:pPr>
              <a:buNone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pt-BR" dirty="0" smtClean="0">
                <a:hlinkClick r:id="rId2"/>
              </a:rPr>
              <a:t>http://mateusgabi.github.io/Trabalho-MPN-T2/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324</Words>
  <Application>Microsoft Office PowerPoint</Application>
  <PresentationFormat>Apresentação na tela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Trabalho Final: Melhoria de Processos de Negócios de uma Organização</vt:lpstr>
      <vt:lpstr>Especificações da organização</vt:lpstr>
      <vt:lpstr>Fase 1: Identificação de Processos Matriz Caso/Função</vt:lpstr>
      <vt:lpstr>Fase 1: Identificação de Processos Ilustração da Arquitetura de Processos</vt:lpstr>
      <vt:lpstr>Fase 1: Avaliação de Processos Avaliação dos processos com base nos aspectos Importância, Disfunção e Viabilidade</vt:lpstr>
      <vt:lpstr>Slide 6</vt:lpstr>
      <vt:lpstr>Processos selecionados para serem descobertos no ciclo de melhoria de processos</vt:lpstr>
      <vt:lpstr>Fase 2: Descoberta de Processos</vt:lpstr>
      <vt:lpstr>Fase 2: Descoberta de Processos</vt:lpstr>
      <vt:lpstr>Fase 3: Análise de Processos Análise Qualitativa do Processo de Vendas</vt:lpstr>
      <vt:lpstr>Fase 3: Análise de Processos Análise Qualitativa do Processo de Manutenção</vt:lpstr>
      <vt:lpstr>Fase 4: Redesign de Processos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Final: Melhoria de Processos de Negócios de uma Organização</dc:title>
  <dc:creator>Nicholas Peterle</dc:creator>
  <cp:lastModifiedBy>Nicholas Peterle</cp:lastModifiedBy>
  <cp:revision>1</cp:revision>
  <dcterms:created xsi:type="dcterms:W3CDTF">2016-03-23T13:34:02Z</dcterms:created>
  <dcterms:modified xsi:type="dcterms:W3CDTF">2016-03-23T15:00:14Z</dcterms:modified>
</cp:coreProperties>
</file>