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4" r:id="rId2"/>
    <p:sldMasterId id="2147483655" r:id="rId3"/>
    <p:sldMasterId id="2147483656" r:id="rId4"/>
    <p:sldMasterId id="2147483657" r:id="rId5"/>
    <p:sldMasterId id="2147483661" r:id="rId6"/>
    <p:sldMasterId id="2147483662" r:id="rId7"/>
    <p:sldMasterId id="2147483683" r:id="rId8"/>
    <p:sldMasterId id="2147484922" r:id="rId9"/>
    <p:sldMasterId id="2147484934" r:id="rId10"/>
    <p:sldMasterId id="2147484946" r:id="rId11"/>
  </p:sldMasterIdLst>
  <p:notesMasterIdLst>
    <p:notesMasterId r:id="rId45"/>
  </p:notesMasterIdLst>
  <p:sldIdLst>
    <p:sldId id="256" r:id="rId12"/>
    <p:sldId id="326" r:id="rId13"/>
    <p:sldId id="270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72" r:id="rId32"/>
    <p:sldId id="271" r:id="rId33"/>
    <p:sldId id="274" r:id="rId34"/>
    <p:sldId id="275" r:id="rId35"/>
    <p:sldId id="276" r:id="rId36"/>
    <p:sldId id="277" r:id="rId37"/>
    <p:sldId id="302" r:id="rId38"/>
    <p:sldId id="303" r:id="rId39"/>
    <p:sldId id="324" r:id="rId40"/>
    <p:sldId id="325" r:id="rId41"/>
    <p:sldId id="321" r:id="rId42"/>
    <p:sldId id="322" r:id="rId43"/>
    <p:sldId id="323" r:id="rId44"/>
  </p:sldIdLst>
  <p:sldSz cx="9144000" cy="6858000" type="screen4x3"/>
  <p:notesSz cx="6832600" cy="99790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0B2A8"/>
    <a:srgbClr val="01185E"/>
    <a:srgbClr val="02B9F5"/>
    <a:srgbClr val="FFCC00"/>
    <a:srgbClr val="303030"/>
    <a:srgbClr val="254B71"/>
    <a:srgbClr val="3D83F5"/>
    <a:srgbClr val="3333FF"/>
    <a:srgbClr val="367FA4"/>
    <a:srgbClr val="388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presProps" Target="presProps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AutoShape 1"/>
          <p:cNvSpPr>
            <a:spLocks noChangeArrowheads="1"/>
          </p:cNvSpPr>
          <p:nvPr/>
        </p:nvSpPr>
        <p:spPr bwMode="auto">
          <a:xfrm>
            <a:off x="0" y="0"/>
            <a:ext cx="6832600" cy="99790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45412" name="Text Box 3"/>
          <p:cNvSpPr txBox="1">
            <a:spLocks noChangeArrowheads="1"/>
          </p:cNvSpPr>
          <p:nvPr/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4541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22338" y="747713"/>
            <a:ext cx="4989512" cy="3741737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1225" y="4740275"/>
            <a:ext cx="5010150" cy="448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145415" name="Text Box 6"/>
          <p:cNvSpPr txBox="1">
            <a:spLocks noChangeArrowheads="1"/>
          </p:cNvSpPr>
          <p:nvPr/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73500" y="9480550"/>
            <a:ext cx="29591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cs typeface="Segoe UI" charset="0"/>
              </a:defRPr>
            </a:lvl1pPr>
          </a:lstStyle>
          <a:p>
            <a:pPr>
              <a:defRPr/>
            </a:pPr>
            <a:fld id="{47AF66F9-7569-4860-BC36-A7DFD9CA263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75994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45F19B6-830C-4E32-A56B-B32379BD1AE5}" type="slidenum">
              <a:rPr lang="pt-BR" altLang="pt-BR" smtClean="0"/>
              <a:pPr eaLnBrk="1" hangingPunct="1"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146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7741E19-DC89-4421-A068-4A202C47C4B1}" type="slidenum">
              <a:rPr lang="pt-BR" altLang="pt-BR" smtClean="0"/>
              <a:pPr eaLnBrk="1" hangingPunct="1">
                <a:spcBef>
                  <a:spcPct val="0"/>
                </a:spcBef>
              </a:pPr>
              <a:t>10</a:t>
            </a:fld>
            <a:endParaRPr lang="pt-BR" altLang="pt-BR"/>
          </a:p>
        </p:txBody>
      </p:sp>
      <p:sp>
        <p:nvSpPr>
          <p:cNvPr id="156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4BBCE02-F89C-4F70-AE37-F057BE356DB2}" type="slidenum">
              <a:rPr lang="pt-BR" altLang="pt-BR" smtClean="0"/>
              <a:pPr eaLnBrk="1" hangingPunct="1">
                <a:spcBef>
                  <a:spcPct val="0"/>
                </a:spcBef>
              </a:pPr>
              <a:t>11</a:t>
            </a:fld>
            <a:endParaRPr lang="pt-BR" altLang="pt-BR"/>
          </a:p>
        </p:txBody>
      </p:sp>
      <p:sp>
        <p:nvSpPr>
          <p:cNvPr id="157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A8946BC-7ACD-4359-AB76-087EA63F758E}" type="slidenum">
              <a:rPr lang="pt-BR" altLang="pt-BR" smtClean="0"/>
              <a:pPr eaLnBrk="1" hangingPunct="1">
                <a:spcBef>
                  <a:spcPct val="0"/>
                </a:spcBef>
              </a:pPr>
              <a:t>12</a:t>
            </a:fld>
            <a:endParaRPr lang="pt-BR" altLang="pt-BR"/>
          </a:p>
        </p:txBody>
      </p:sp>
      <p:sp>
        <p:nvSpPr>
          <p:cNvPr id="158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8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AC9506E-91A7-41DA-A724-7E6073978E40}" type="slidenum">
              <a:rPr lang="pt-BR" altLang="pt-BR" smtClean="0"/>
              <a:pPr eaLnBrk="1" hangingPunct="1">
                <a:spcBef>
                  <a:spcPct val="0"/>
                </a:spcBef>
              </a:pPr>
              <a:t>13</a:t>
            </a:fld>
            <a:endParaRPr lang="pt-BR" altLang="pt-BR"/>
          </a:p>
        </p:txBody>
      </p:sp>
      <p:sp>
        <p:nvSpPr>
          <p:cNvPr id="159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215900" marR="0" lvl="0" indent="-21590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fld id="{2E27EAFA-BB89-4903-9769-5FB546D12548}" type="slidenum">
              <a:rPr kumimoji="0" lang="pt-BR" alt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icrosoft YaHei" charset="-122"/>
                <a:cs typeface="Segoe UI" charset="0"/>
              </a:rPr>
              <a:pPr marL="215900" marR="0" lvl="0" indent="-21590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/>
              </a:pPr>
              <a:t>14</a:t>
            </a:fld>
            <a:endParaRPr kumimoji="0" lang="pt-BR" alt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Microsoft YaHei" charset="-122"/>
              <a:cs typeface="Segoe UI" charset="0"/>
            </a:endParaRPr>
          </a:p>
        </p:txBody>
      </p:sp>
      <p:sp>
        <p:nvSpPr>
          <p:cNvPr id="1863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70348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215900" marR="0" lvl="0" indent="-21590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fld id="{584EE590-299E-4B5F-80CA-DF6E457EF1FE}" type="slidenum">
              <a:rPr kumimoji="0" lang="pt-BR" alt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icrosoft YaHei" charset="-122"/>
                <a:cs typeface="Segoe UI" charset="0"/>
              </a:rPr>
              <a:pPr marL="215900" marR="0" lvl="0" indent="-21590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/>
              </a:pPr>
              <a:t>15</a:t>
            </a:fld>
            <a:endParaRPr kumimoji="0" lang="pt-BR" alt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Microsoft YaHei" charset="-122"/>
              <a:cs typeface="Segoe UI" charset="0"/>
            </a:endParaRPr>
          </a:p>
        </p:txBody>
      </p:sp>
      <p:sp>
        <p:nvSpPr>
          <p:cNvPr id="1873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37042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215900" marR="0" lvl="0" indent="-21590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fld id="{2E84706D-C0BA-4C31-B02E-3BDBEF01A757}" type="slidenum">
              <a:rPr kumimoji="0" lang="pt-BR" alt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icrosoft YaHei" charset="-122"/>
                <a:cs typeface="Segoe UI" charset="0"/>
              </a:rPr>
              <a:pPr marL="215900" marR="0" lvl="0" indent="-21590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/>
              </a:pPr>
              <a:t>16</a:t>
            </a:fld>
            <a:endParaRPr kumimoji="0" lang="pt-BR" alt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Microsoft YaHei" charset="-122"/>
              <a:cs typeface="Segoe UI" charset="0"/>
            </a:endParaRPr>
          </a:p>
        </p:txBody>
      </p:sp>
      <p:sp>
        <p:nvSpPr>
          <p:cNvPr id="1884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84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1148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215900" marR="0" lvl="0" indent="-21590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fld id="{9207974D-D7E8-46A5-9A0D-58BF2597D4C5}" type="slidenum">
              <a:rPr kumimoji="0" lang="pt-BR" alt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icrosoft YaHei" charset="-122"/>
                <a:cs typeface="Segoe UI" charset="0"/>
              </a:rPr>
              <a:pPr marL="215900" marR="0" lvl="0" indent="-21590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/>
              </a:pPr>
              <a:t>17</a:t>
            </a:fld>
            <a:endParaRPr kumimoji="0" lang="pt-BR" alt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Microsoft YaHei" charset="-122"/>
              <a:cs typeface="Segoe UI" charset="0"/>
            </a:endParaRPr>
          </a:p>
        </p:txBody>
      </p:sp>
      <p:sp>
        <p:nvSpPr>
          <p:cNvPr id="1894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94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22385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215900" marR="0" lvl="0" indent="-21590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fld id="{8DC3861E-87DF-4040-AEA4-5CA2F938AC19}" type="slidenum">
              <a:rPr kumimoji="0" lang="pt-BR" alt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icrosoft YaHei" charset="-122"/>
                <a:cs typeface="Segoe UI" charset="0"/>
              </a:rPr>
              <a:pPr marL="215900" marR="0" lvl="0" indent="-21590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/>
              </a:pPr>
              <a:t>18</a:t>
            </a:fld>
            <a:endParaRPr kumimoji="0" lang="pt-BR" alt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Microsoft YaHei" charset="-122"/>
              <a:cs typeface="Segoe UI" charset="0"/>
            </a:endParaRPr>
          </a:p>
        </p:txBody>
      </p:sp>
      <p:sp>
        <p:nvSpPr>
          <p:cNvPr id="190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04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4179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215900" marR="0" lvl="0" indent="-21590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fld id="{EF4042CD-9A62-4653-9673-B6C185526624}" type="slidenum">
              <a:rPr kumimoji="0" lang="pt-BR" alt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icrosoft YaHei" charset="-122"/>
                <a:cs typeface="Segoe UI" charset="0"/>
              </a:rPr>
              <a:pPr marL="215900" marR="0" lvl="0" indent="-21590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/>
              </a:pPr>
              <a:t>19</a:t>
            </a:fld>
            <a:endParaRPr kumimoji="0" lang="pt-BR" alt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Microsoft YaHei" charset="-122"/>
              <a:cs typeface="Segoe UI" charset="0"/>
            </a:endParaRPr>
          </a:p>
        </p:txBody>
      </p:sp>
      <p:sp>
        <p:nvSpPr>
          <p:cNvPr id="191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14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1444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215900" marR="0" lvl="0" indent="-21590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fld id="{CFE62182-4DD5-434A-A311-B0D468A910DD}" type="slidenum">
              <a:rPr kumimoji="0" lang="pt-BR" alt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icrosoft YaHei" charset="-122"/>
                <a:cs typeface="Segoe UI" charset="0"/>
              </a:rPr>
              <a:pPr marL="215900" marR="0" lvl="0" indent="-21590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/>
              </a:pPr>
              <a:t>2</a:t>
            </a:fld>
            <a:endParaRPr kumimoji="0" lang="pt-BR" alt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Microsoft YaHei" charset="-122"/>
              <a:cs typeface="Segoe UI" charset="0"/>
            </a:endParaRPr>
          </a:p>
        </p:txBody>
      </p:sp>
      <p:sp>
        <p:nvSpPr>
          <p:cNvPr id="147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215900" marR="0" lvl="0" indent="-21590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fld id="{93535E2A-4C79-4D37-987A-2B714BED6221}" type="slidenum">
              <a:rPr kumimoji="0" lang="pt-BR" alt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icrosoft YaHei" charset="-122"/>
                <a:cs typeface="Segoe UI" charset="0"/>
              </a:rPr>
              <a:pPr marL="215900" marR="0" lvl="0" indent="-21590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/>
              </a:pPr>
              <a:t>20</a:t>
            </a:fld>
            <a:endParaRPr kumimoji="0" lang="pt-BR" alt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Microsoft YaHei" charset="-122"/>
              <a:cs typeface="Segoe UI" charset="0"/>
            </a:endParaRPr>
          </a:p>
        </p:txBody>
      </p:sp>
      <p:sp>
        <p:nvSpPr>
          <p:cNvPr id="1925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25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0242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4A02D4-EEB0-471D-B10E-73F5701B6664}" type="slidenum">
              <a:rPr lang="pt-BR" altLang="pt-BR" smtClean="0"/>
              <a:pPr eaLnBrk="1" hangingPunct="1">
                <a:spcBef>
                  <a:spcPct val="0"/>
                </a:spcBef>
              </a:pPr>
              <a:t>21</a:t>
            </a:fld>
            <a:endParaRPr lang="pt-BR" altLang="pt-BR"/>
          </a:p>
        </p:txBody>
      </p:sp>
      <p:sp>
        <p:nvSpPr>
          <p:cNvPr id="162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C007C4A-959C-4266-99A1-B087FC0FCA59}" type="slidenum">
              <a:rPr lang="pt-BR" altLang="pt-BR" smtClean="0"/>
              <a:pPr eaLnBrk="1" hangingPunct="1">
                <a:spcBef>
                  <a:spcPct val="0"/>
                </a:spcBef>
              </a:pPr>
              <a:t>22</a:t>
            </a:fld>
            <a:endParaRPr lang="pt-BR" altLang="pt-BR"/>
          </a:p>
        </p:txBody>
      </p:sp>
      <p:sp>
        <p:nvSpPr>
          <p:cNvPr id="161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DAB743F-2E2D-475C-ACB1-E0A8EBF6F66F}" type="slidenum">
              <a:rPr lang="pt-BR" altLang="pt-BR" smtClean="0"/>
              <a:pPr eaLnBrk="1" hangingPunct="1">
                <a:spcBef>
                  <a:spcPct val="0"/>
                </a:spcBef>
              </a:pPr>
              <a:t>23</a:t>
            </a:fld>
            <a:endParaRPr lang="pt-BR" altLang="pt-BR"/>
          </a:p>
        </p:txBody>
      </p:sp>
      <p:sp>
        <p:nvSpPr>
          <p:cNvPr id="164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0E2DDD-DCBA-4744-B69D-C228EDB26B3D}" type="slidenum">
              <a:rPr lang="pt-BR" altLang="pt-BR" smtClean="0"/>
              <a:pPr eaLnBrk="1" hangingPunct="1">
                <a:spcBef>
                  <a:spcPct val="0"/>
                </a:spcBef>
              </a:pPr>
              <a:t>24</a:t>
            </a:fld>
            <a:endParaRPr lang="pt-BR" altLang="pt-BR"/>
          </a:p>
        </p:txBody>
      </p:sp>
      <p:sp>
        <p:nvSpPr>
          <p:cNvPr id="165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BBEAF27-0303-4A10-9556-7118AC4FF3D1}" type="slidenum">
              <a:rPr lang="pt-BR" altLang="pt-BR" smtClean="0"/>
              <a:pPr eaLnBrk="1" hangingPunct="1">
                <a:spcBef>
                  <a:spcPct val="0"/>
                </a:spcBef>
              </a:pPr>
              <a:t>25</a:t>
            </a:fld>
            <a:endParaRPr lang="pt-BR" altLang="pt-BR"/>
          </a:p>
        </p:txBody>
      </p:sp>
      <p:sp>
        <p:nvSpPr>
          <p:cNvPr id="166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0A5703-DDB4-4816-8948-E076C4D7761D}" type="slidenum">
              <a:rPr lang="pt-BR" altLang="pt-BR" smtClean="0"/>
              <a:pPr eaLnBrk="1" hangingPunct="1">
                <a:spcBef>
                  <a:spcPct val="0"/>
                </a:spcBef>
              </a:pPr>
              <a:t>26</a:t>
            </a:fld>
            <a:endParaRPr lang="pt-BR" altLang="pt-BR"/>
          </a:p>
        </p:txBody>
      </p:sp>
      <p:sp>
        <p:nvSpPr>
          <p:cNvPr id="167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A46161-13EE-486E-A0A5-3189F0B51093}" type="slidenum">
              <a:rPr lang="pt-BR" altLang="pt-BR" smtClean="0"/>
              <a:pPr eaLnBrk="1" hangingPunct="1">
                <a:spcBef>
                  <a:spcPct val="0"/>
                </a:spcBef>
              </a:pPr>
              <a:t>27</a:t>
            </a:fld>
            <a:endParaRPr lang="pt-BR" altLang="pt-BR"/>
          </a:p>
        </p:txBody>
      </p:sp>
      <p:sp>
        <p:nvSpPr>
          <p:cNvPr id="195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5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02A1414-F884-4115-8E11-0A1CE108FE77}" type="slidenum">
              <a:rPr lang="pt-BR" altLang="pt-BR" smtClean="0"/>
              <a:pPr eaLnBrk="1" hangingPunct="1">
                <a:spcBef>
                  <a:spcPct val="0"/>
                </a:spcBef>
              </a:pPr>
              <a:t>28</a:t>
            </a:fld>
            <a:endParaRPr lang="pt-BR" altLang="pt-BR"/>
          </a:p>
        </p:txBody>
      </p:sp>
      <p:sp>
        <p:nvSpPr>
          <p:cNvPr id="196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6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215900" marR="0" lvl="0" indent="-21590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fld id="{99A46161-13EE-486E-A0A5-3189F0B51093}" type="slidenum">
              <a:rPr kumimoji="0" lang="pt-BR" alt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icrosoft YaHei" charset="-122"/>
                <a:cs typeface="Segoe UI" charset="0"/>
              </a:rPr>
              <a:pPr marL="215900" marR="0" lvl="0" indent="-21590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/>
              </a:pPr>
              <a:t>29</a:t>
            </a:fld>
            <a:endParaRPr kumimoji="0" lang="pt-BR" alt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Microsoft YaHei" charset="-122"/>
              <a:cs typeface="Segoe UI" charset="0"/>
            </a:endParaRPr>
          </a:p>
        </p:txBody>
      </p:sp>
      <p:sp>
        <p:nvSpPr>
          <p:cNvPr id="1955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55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31397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FE4C778-9B55-4F29-9877-A43D6F95BA2B}" type="slidenum">
              <a:rPr lang="pt-BR" altLang="pt-BR" smtClean="0"/>
              <a:pPr eaLnBrk="1" hangingPunct="1">
                <a:spcBef>
                  <a:spcPct val="0"/>
                </a:spcBef>
              </a:pPr>
              <a:t>3</a:t>
            </a:fld>
            <a:endParaRPr lang="pt-BR" altLang="pt-BR"/>
          </a:p>
        </p:txBody>
      </p:sp>
      <p:sp>
        <p:nvSpPr>
          <p:cNvPr id="160771" name="Text Box 1"/>
          <p:cNvSpPr txBox="1">
            <a:spLocks noChangeArrowheads="1"/>
          </p:cNvSpPr>
          <p:nvPr/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7A3A6E3-0D9C-4D24-8339-7AAB3B63B728}" type="slidenum">
              <a:rPr lang="pt-BR" altLang="pt-BR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t-BR" altLang="pt-BR"/>
          </a:p>
        </p:txBody>
      </p:sp>
      <p:sp>
        <p:nvSpPr>
          <p:cNvPr id="160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55650"/>
            <a:ext cx="4970463" cy="3727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738688"/>
            <a:ext cx="5013325" cy="4492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215900" marR="0" lvl="0" indent="-215900" algn="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/>
            </a:pPr>
            <a:fld id="{F02A1414-F884-4115-8E11-0A1CE108FE77}" type="slidenum">
              <a:rPr kumimoji="0" lang="pt-BR" alt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Microsoft YaHei" charset="-122"/>
                <a:cs typeface="Segoe UI" charset="0"/>
              </a:rPr>
              <a:pPr marL="215900" marR="0" lvl="0" indent="-215900" algn="r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charset="2"/>
                <a:buNone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/>
              </a:pPr>
              <a:t>30</a:t>
            </a:fld>
            <a:endParaRPr kumimoji="0" lang="pt-BR" altLang="pt-B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Microsoft YaHei" charset="-122"/>
              <a:cs typeface="Segoe UI" charset="0"/>
            </a:endParaRPr>
          </a:p>
        </p:txBody>
      </p:sp>
      <p:sp>
        <p:nvSpPr>
          <p:cNvPr id="1966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66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982324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98CFE8-CD90-43AE-AD0B-44AF0BAA87C5}" type="slidenum">
              <a:rPr lang="pt-BR" altLang="pt-BR" smtClean="0"/>
              <a:pPr eaLnBrk="1" hangingPunct="1">
                <a:spcBef>
                  <a:spcPct val="0"/>
                </a:spcBef>
              </a:pPr>
              <a:t>31</a:t>
            </a:fld>
            <a:endParaRPr lang="pt-BR" altLang="pt-BR"/>
          </a:p>
        </p:txBody>
      </p:sp>
      <p:sp>
        <p:nvSpPr>
          <p:cNvPr id="2129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2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3B0CDD-A0FE-4F3B-8BD4-1B45D473B2FC}" type="slidenum">
              <a:rPr lang="pt-BR" altLang="pt-BR" smtClean="0"/>
              <a:pPr eaLnBrk="1" hangingPunct="1">
                <a:spcBef>
                  <a:spcPct val="0"/>
                </a:spcBef>
              </a:pPr>
              <a:t>32</a:t>
            </a:fld>
            <a:endParaRPr lang="pt-BR" altLang="pt-BR"/>
          </a:p>
        </p:txBody>
      </p:sp>
      <p:sp>
        <p:nvSpPr>
          <p:cNvPr id="214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4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819E41-B10B-4E97-BE46-CCF657E77E25}" type="slidenum">
              <a:rPr lang="pt-BR" altLang="pt-BR" smtClean="0"/>
              <a:pPr eaLnBrk="1" hangingPunct="1">
                <a:spcBef>
                  <a:spcPct val="0"/>
                </a:spcBef>
              </a:pPr>
              <a:t>33</a:t>
            </a:fld>
            <a:endParaRPr lang="pt-BR" altLang="pt-BR"/>
          </a:p>
        </p:txBody>
      </p:sp>
      <p:sp>
        <p:nvSpPr>
          <p:cNvPr id="215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9F80D9-7A3D-4AC6-A4FF-03085FC7DBB9}" type="slidenum">
              <a:rPr lang="pt-BR" altLang="pt-BR" smtClean="0"/>
              <a:pPr eaLnBrk="1" hangingPunct="1">
                <a:spcBef>
                  <a:spcPct val="0"/>
                </a:spcBef>
              </a:pPr>
              <a:t>4</a:t>
            </a:fld>
            <a:endParaRPr lang="pt-BR" altLang="pt-BR"/>
          </a:p>
        </p:txBody>
      </p:sp>
      <p:sp>
        <p:nvSpPr>
          <p:cNvPr id="150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D41ED9-3B36-434E-AE53-DC19A1E4DB68}" type="slidenum">
              <a:rPr lang="pt-BR" altLang="pt-BR" smtClean="0"/>
              <a:pPr eaLnBrk="1" hangingPunct="1">
                <a:spcBef>
                  <a:spcPct val="0"/>
                </a:spcBef>
              </a:pPr>
              <a:t>5</a:t>
            </a:fld>
            <a:endParaRPr lang="pt-BR" altLang="pt-BR"/>
          </a:p>
        </p:txBody>
      </p:sp>
      <p:sp>
        <p:nvSpPr>
          <p:cNvPr id="151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232982-5EC7-4441-B4B8-00E3F1E9FDBB}" type="slidenum">
              <a:rPr lang="pt-BR" altLang="pt-BR" smtClean="0"/>
              <a:pPr eaLnBrk="1" hangingPunct="1">
                <a:spcBef>
                  <a:spcPct val="0"/>
                </a:spcBef>
              </a:pPr>
              <a:t>6</a:t>
            </a:fld>
            <a:endParaRPr lang="pt-BR" altLang="pt-BR"/>
          </a:p>
        </p:txBody>
      </p:sp>
      <p:sp>
        <p:nvSpPr>
          <p:cNvPr id="152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5FCE616-D4C8-4564-A1AA-56415AFCBD02}" type="slidenum">
              <a:rPr lang="pt-BR" altLang="pt-BR" smtClean="0"/>
              <a:pPr eaLnBrk="1" hangingPunct="1">
                <a:spcBef>
                  <a:spcPct val="0"/>
                </a:spcBef>
              </a:pPr>
              <a:t>7</a:t>
            </a:fld>
            <a:endParaRPr lang="pt-BR" altLang="pt-BR"/>
          </a:p>
        </p:txBody>
      </p:sp>
      <p:sp>
        <p:nvSpPr>
          <p:cNvPr id="153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04A5639-0ABC-45D7-9E15-FA81E2440CE4}" type="slidenum">
              <a:rPr lang="pt-BR" altLang="pt-BR" smtClean="0"/>
              <a:pPr eaLnBrk="1" hangingPunct="1">
                <a:spcBef>
                  <a:spcPct val="0"/>
                </a:spcBef>
              </a:pPr>
              <a:t>8</a:t>
            </a:fld>
            <a:endParaRPr lang="pt-BR" altLang="pt-BR"/>
          </a:p>
        </p:txBody>
      </p:sp>
      <p:sp>
        <p:nvSpPr>
          <p:cNvPr id="154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B7C9250-9B51-425A-B1A0-74AD6A4F80E7}" type="slidenum">
              <a:rPr lang="pt-BR" altLang="pt-BR" smtClean="0"/>
              <a:pPr eaLnBrk="1" hangingPunct="1">
                <a:spcBef>
                  <a:spcPct val="0"/>
                </a:spcBef>
              </a:pPr>
              <a:t>9</a:t>
            </a:fld>
            <a:endParaRPr lang="pt-BR" altLang="pt-BR"/>
          </a:p>
        </p:txBody>
      </p:sp>
      <p:sp>
        <p:nvSpPr>
          <p:cNvPr id="155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E1F3-10C1-46BA-A7CA-928A95BD31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873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8B1BF-4C46-4BA8-BE3D-16197B4D669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4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2B97F-D43A-47F4-9299-927A01541EA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508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0A33D-0E50-41A5-A917-A42E1403D7C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9222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E4320-92AE-4BBB-8250-93D1677B1E4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796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96BC-457E-466D-A857-482819D5667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6109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311DF-7F7B-44DF-B208-247475910FE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601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7705A-15A5-4499-82EE-E77DA1AA96C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104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FC16C-BB84-4139-A1A6-10F63B82A64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961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A2173-A9EC-4BDA-8C39-B8F7A50856B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1433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D95EF-ABCA-4AA6-897D-CD68A1409CA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2294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73966-4B09-4E59-8C8B-68FCF4B4CAD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1094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C2B68-FACC-458F-A962-5CC36123474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752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D12C1-1CB6-4092-A76B-B2BA3842C80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3008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2DD7F-A5EE-4F8B-91CC-BF89C53203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913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28174-B844-43BE-8843-D34F12FC56B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400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ACFA9-26B2-4A34-84F0-055F13D901E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9505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D5AB3-E435-4D4B-8C36-34AB57DDD47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03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819E9-D274-4CA1-96CC-6D33FE5684B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247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5695-2034-4DDC-B469-1512D495B1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8696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F1FD0-62C0-4DF4-88F6-BC49AC8544E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0315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0D55A-E6A8-4631-9F1A-1322E3FF99B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992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3C87A-9F77-4FFB-95C6-B9A424832CA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263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378FD-26DB-4024-83F1-4A110DF3F69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1719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11B962-CC8B-4D92-B78D-35C08ABAB5A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487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8FBBA-295B-46D9-A89A-FACFFEED5DD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680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D58A5-C9B3-4389-991C-651DD18EE86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505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BAAF4-0154-429B-9203-27F47F3536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6204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10312-364A-41D0-8E5C-21AFB84BAE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5639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2B534-75A3-4C2E-B706-168514738CE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5382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AD1DE-DE21-4804-A0E9-32606CE20B7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339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CE5ED-B402-4551-972C-AD0CE73FBC6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86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5F139-359A-4744-8A41-586E79E1EEE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763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E42B0-3D07-4198-8E2D-2376EB49310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952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B37ED-BFEA-45E1-9436-6A0BD64FB0D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980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C3732-98E5-4CAF-9958-1D91B8F81C0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083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A65D9-FA6C-4E15-B255-0DD8A34BCF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877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81E8C-63A2-4CE3-B30A-6329F05DF2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151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878B55-6986-4747-AFCE-B3F0E01B510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9303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8FE1F-FC7B-4199-9A5D-E84D6EB9F6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0863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03A77-399A-493F-BFAE-3C5891C8B13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588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5847E-6E76-41C6-B90E-11E139FC2E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81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E6170-5512-4097-B32B-DC1D6047AAA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290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A9FF3-AE83-4972-A5B1-CF4B5693AD0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400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FFC1A-5092-42A2-B879-D55B6E59C49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30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F2029-2B91-4813-9FF6-F6618A4C512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6501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C46FB-F2E6-4DE5-97E8-4AB2D01E3D1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108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D02AA-1320-4446-9439-6D8A4E491B1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9407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09DA7-0702-4914-ABB9-BC71831F6C0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B561E-4BCF-46E3-8E17-22A2FB567E1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4038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4279B-DA29-479E-BF4D-EF32E5F1B5A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6333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8241B-42EF-437F-A52C-A78821C2A9F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5670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E266C-FC82-4DB4-B875-C3A6586F0F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846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44A62-BD88-47BF-8315-AA2A3F558A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8502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18C91-0F9D-48D4-A37F-3EC6C1D53E3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126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842B4-C4F4-4FED-A8D3-127D0EA285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995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24716-42EC-465D-8BBE-C5DC8FE9BA3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029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4B6D2-207F-46AD-A125-EA40ED3B0EC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892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F3C5B-B113-49B8-A10A-78FFE653880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933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DBD36-BAD6-46E0-9139-C999F7F3E19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0929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F89DF-EBDD-4BE9-96BE-E60E52E50D1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105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77B88-6CC9-41B8-9B67-16933E681B9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7845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15758-B0A3-45BF-858B-7590B08D411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76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38B4F-19E4-469D-AA45-D0DD219E63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732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7F3E1-6E29-4BB0-86B1-23702A3922B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96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D909ED-1B7E-4AC7-AB04-23BA61C3EB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846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D6D32-4E71-440D-8521-883DF035C11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705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B4D1A-9F63-4FC1-890D-3F24CC5D894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563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7BB6E-49DD-4C4E-8E5B-CFF73245183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93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0CDA9-0FCC-4664-AEF3-B5EFD6E9FB3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9906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44770-9376-4514-8629-4DC1F5E81BA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8378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CC1B6-FA5E-44ED-A63A-B51DF4DB14F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4479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BD57F-FFE6-49D3-B61D-FE63B79099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890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010D2-862C-4337-94F4-B03E79A1BAD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877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81229-CD64-4447-B2FD-36B21F6723E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6708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4AD35-2FDA-477E-B394-2D6E01FFC5F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5004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4E8BD-7E8A-4138-86A9-0B6F3A9186E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2137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14631-CF06-477D-9866-2A7742DF291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7802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449FE-A7DD-4369-A637-DBEEA3633FB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9014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4F2E7-6CEC-4E68-87FF-2BD88AABE09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930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C3463-7399-42DA-8538-C913C9E100A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0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C5951-5790-4C8C-BFE5-D619AC39B28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166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DCE07-96F2-4C8D-8201-0AC90140275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210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6225E-FE13-488C-8D7F-68E822D6D2E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507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C8527-A398-4CDB-9671-834A11D698C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213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A0AC1-98ED-4BBD-AF06-E04B1BD3267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791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6E807-F316-402E-98A0-6C3095B0DE3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4424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8DFE9-01A6-4B80-9743-781113C5501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6686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CE9FA-CEFF-40D1-BFB4-4E079E4335A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95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5DA0D-1736-4BCE-B938-B5B8DED78A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1710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1F64B-4538-47B9-B478-535915EF521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266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E27CC-3938-4EA8-90B3-FA80E1C614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819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11D04-3DE6-4AC1-9C12-36F965AF3B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419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B8F68-4DA3-49E8-9ED0-9343B40071C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471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5EF57-4F7C-46E0-AD42-A3F466B10C6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049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0B3F9-2EDC-4546-B163-E47DBFEA941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3309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C76DB-C2FC-4037-BCAD-5ACD7E2DFB6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72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980595-92E8-4F67-A1C7-DB4AE864A2F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144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9F9B4-7C87-4888-BC4E-92DE02B727B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222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5DEFB-2C05-47E5-846C-2F56F253717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486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07BC01-B2DD-4331-A62F-D42E7E05A6E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034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1EEC1-350C-4E37-8FEB-E16005B1A37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9907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CF1B5-8E8F-41E4-8DDE-2B74093A0D0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6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6F381-1CFB-4C28-A6E2-B6BA7059DE0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25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8A127-07CC-470C-A7D1-09D72955A82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047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26C7C-7261-4CA4-BD5A-4523DCF3B71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233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9B520-A07C-4D87-BBB1-A54C4B98D4D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2354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8B188-B252-47CA-996F-D4D8699FF99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284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8898D-D0B2-4586-A7DE-2078CFA51FF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96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B05368-CAA3-46A3-9318-D8DAEE4F09C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079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BAE31-EE78-4155-894F-BC69F203DAA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66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006F9-FE24-46DE-A4D6-563F7D55960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933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B078A-E185-4E37-934B-F95FB0F68A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9683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BE806-6B0F-4EBE-B9B7-C62B4681888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411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45FF5-5107-4862-A57E-8F612DB8A08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661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8D085-C1A5-40C6-8E02-2F43CC33B78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0221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2CB7B-0BE6-43A3-931C-17FD8EC8C81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2987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52D57-4AF9-4038-B891-3FE99790F4B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448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9355B-D6D2-454F-BE94-74E5A7E9F35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469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F5B7D-F4E8-428E-878A-C215E8FBC2F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939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7D0F0-63D5-4DF5-85E5-1E29AE01A2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3569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Segoe UI" charset="0"/>
              </a:defRPr>
            </a:lvl1pPr>
          </a:lstStyle>
          <a:p>
            <a:pPr>
              <a:defRPr/>
            </a:pPr>
            <a:fld id="{45353D46-CF67-484F-B471-82E1E1EF408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Segoe UI" charset="0"/>
              </a:defRPr>
            </a:lvl1pPr>
          </a:lstStyle>
          <a:p>
            <a:pPr>
              <a:defRPr/>
            </a:pPr>
            <a:fld id="{9CA82544-1118-48E2-8DFD-549112842CA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6803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35" r:id="rId1"/>
    <p:sldLayoutId id="2147484936" r:id="rId2"/>
    <p:sldLayoutId id="2147484937" r:id="rId3"/>
    <p:sldLayoutId id="2147484938" r:id="rId4"/>
    <p:sldLayoutId id="2147484939" r:id="rId5"/>
    <p:sldLayoutId id="2147484940" r:id="rId6"/>
    <p:sldLayoutId id="2147484941" r:id="rId7"/>
    <p:sldLayoutId id="2147484942" r:id="rId8"/>
    <p:sldLayoutId id="2147484943" r:id="rId9"/>
    <p:sldLayoutId id="2147484944" r:id="rId10"/>
    <p:sldLayoutId id="2147484945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Segoe UI" charset="0"/>
              </a:defRPr>
            </a:lvl1pPr>
          </a:lstStyle>
          <a:p>
            <a:pPr>
              <a:defRPr/>
            </a:pPr>
            <a:fld id="{A8258AE4-8E79-4DD2-865A-F8EA0B63220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9463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7" r:id="rId1"/>
    <p:sldLayoutId id="2147484948" r:id="rId2"/>
    <p:sldLayoutId id="2147484949" r:id="rId3"/>
    <p:sldLayoutId id="2147484950" r:id="rId4"/>
    <p:sldLayoutId id="2147484951" r:id="rId5"/>
    <p:sldLayoutId id="2147484952" r:id="rId6"/>
    <p:sldLayoutId id="2147484953" r:id="rId7"/>
    <p:sldLayoutId id="2147484954" r:id="rId8"/>
    <p:sldLayoutId id="2147484955" r:id="rId9"/>
    <p:sldLayoutId id="2147484956" r:id="rId10"/>
    <p:sldLayoutId id="2147484957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Segoe UI" charset="0"/>
              </a:defRPr>
            </a:lvl1pPr>
          </a:lstStyle>
          <a:p>
            <a:pPr>
              <a:defRPr/>
            </a:pPr>
            <a:fld id="{3F3FEA62-E5D6-4C7A-81A7-800B5792FB0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3" r:id="rId1"/>
    <p:sldLayoutId id="2147484604" r:id="rId2"/>
    <p:sldLayoutId id="2147484605" r:id="rId3"/>
    <p:sldLayoutId id="2147484606" r:id="rId4"/>
    <p:sldLayoutId id="2147484607" r:id="rId5"/>
    <p:sldLayoutId id="2147484608" r:id="rId6"/>
    <p:sldLayoutId id="2147484609" r:id="rId7"/>
    <p:sldLayoutId id="2147484610" r:id="rId8"/>
    <p:sldLayoutId id="2147484611" r:id="rId9"/>
    <p:sldLayoutId id="2147484612" r:id="rId10"/>
    <p:sldLayoutId id="2147484613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Segoe UI" charset="0"/>
              </a:defRPr>
            </a:lvl1pPr>
          </a:lstStyle>
          <a:p>
            <a:pPr>
              <a:defRPr/>
            </a:pPr>
            <a:fld id="{1E8E4DEE-BBBB-4586-93B5-877280FEFA4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4" r:id="rId1"/>
    <p:sldLayoutId id="2147484615" r:id="rId2"/>
    <p:sldLayoutId id="2147484616" r:id="rId3"/>
    <p:sldLayoutId id="2147484617" r:id="rId4"/>
    <p:sldLayoutId id="2147484618" r:id="rId5"/>
    <p:sldLayoutId id="2147484619" r:id="rId6"/>
    <p:sldLayoutId id="2147484620" r:id="rId7"/>
    <p:sldLayoutId id="2147484621" r:id="rId8"/>
    <p:sldLayoutId id="2147484622" r:id="rId9"/>
    <p:sldLayoutId id="2147484623" r:id="rId10"/>
    <p:sldLayoutId id="2147484624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Segoe UI" charset="0"/>
              </a:defRPr>
            </a:lvl1pPr>
          </a:lstStyle>
          <a:p>
            <a:pPr>
              <a:defRPr/>
            </a:pPr>
            <a:fld id="{E41DBAAC-A657-4FA8-AA62-691CE038381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5" r:id="rId1"/>
    <p:sldLayoutId id="2147484626" r:id="rId2"/>
    <p:sldLayoutId id="2147484627" r:id="rId3"/>
    <p:sldLayoutId id="2147484628" r:id="rId4"/>
    <p:sldLayoutId id="2147484629" r:id="rId5"/>
    <p:sldLayoutId id="2147484630" r:id="rId6"/>
    <p:sldLayoutId id="2147484631" r:id="rId7"/>
    <p:sldLayoutId id="2147484632" r:id="rId8"/>
    <p:sldLayoutId id="2147484633" r:id="rId9"/>
    <p:sldLayoutId id="2147484634" r:id="rId10"/>
    <p:sldLayoutId id="2147484635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Segoe UI" charset="0"/>
              </a:defRPr>
            </a:lvl1pPr>
          </a:lstStyle>
          <a:p>
            <a:pPr>
              <a:defRPr/>
            </a:pPr>
            <a:fld id="{FB571562-C27D-4021-A6C0-4DC6314B8DF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36" r:id="rId1"/>
    <p:sldLayoutId id="2147484637" r:id="rId2"/>
    <p:sldLayoutId id="2147484638" r:id="rId3"/>
    <p:sldLayoutId id="2147484639" r:id="rId4"/>
    <p:sldLayoutId id="2147484640" r:id="rId5"/>
    <p:sldLayoutId id="2147484641" r:id="rId6"/>
    <p:sldLayoutId id="2147484642" r:id="rId7"/>
    <p:sldLayoutId id="2147484643" r:id="rId8"/>
    <p:sldLayoutId id="2147484644" r:id="rId9"/>
    <p:sldLayoutId id="2147484645" r:id="rId10"/>
    <p:sldLayoutId id="2147484646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Segoe UI" charset="0"/>
              </a:defRPr>
            </a:lvl1pPr>
          </a:lstStyle>
          <a:p>
            <a:pPr>
              <a:defRPr/>
            </a:pPr>
            <a:fld id="{B1725FD0-C3A9-4876-8F12-7A7A981C573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Segoe UI" charset="0"/>
              </a:defRPr>
            </a:lvl1pPr>
          </a:lstStyle>
          <a:p>
            <a:pPr>
              <a:defRPr/>
            </a:pPr>
            <a:fld id="{460E7E37-D310-4585-BCF1-291AC3FCAB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5845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Segoe UI" charset="0"/>
              </a:defRPr>
            </a:lvl1pPr>
          </a:lstStyle>
          <a:p>
            <a:pPr>
              <a:defRPr/>
            </a:pPr>
            <a:fld id="{10BD73CF-C3D2-4982-9430-8D98D655450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11" r:id="rId1"/>
    <p:sldLayoutId id="2147484912" r:id="rId2"/>
    <p:sldLayoutId id="2147484913" r:id="rId3"/>
    <p:sldLayoutId id="2147484914" r:id="rId4"/>
    <p:sldLayoutId id="2147484915" r:id="rId5"/>
    <p:sldLayoutId id="2147484916" r:id="rId6"/>
    <p:sldLayoutId id="2147484917" r:id="rId7"/>
    <p:sldLayoutId id="2147484918" r:id="rId8"/>
    <p:sldLayoutId id="2147484919" r:id="rId9"/>
    <p:sldLayoutId id="2147484920" r:id="rId10"/>
    <p:sldLayoutId id="2147484921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Segoe UI" charset="0"/>
              </a:defRPr>
            </a:lvl1pPr>
          </a:lstStyle>
          <a:p>
            <a:pPr>
              <a:defRPr/>
            </a:pPr>
            <a:fld id="{0463CED6-F03F-4269-9741-A988096821B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9269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23" r:id="rId1"/>
    <p:sldLayoutId id="2147484924" r:id="rId2"/>
    <p:sldLayoutId id="2147484925" r:id="rId3"/>
    <p:sldLayoutId id="2147484926" r:id="rId4"/>
    <p:sldLayoutId id="2147484927" r:id="rId5"/>
    <p:sldLayoutId id="2147484928" r:id="rId6"/>
    <p:sldLayoutId id="2147484929" r:id="rId7"/>
    <p:sldLayoutId id="2147484930" r:id="rId8"/>
    <p:sldLayoutId id="2147484931" r:id="rId9"/>
    <p:sldLayoutId id="2147484932" r:id="rId10"/>
    <p:sldLayoutId id="2147484933" r:id="rId11"/>
  </p:sldLayoutIdLst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50000">
              <a:srgbClr val="191966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ChangeArrowheads="1"/>
          </p:cNvSpPr>
          <p:nvPr/>
        </p:nvSpPr>
        <p:spPr bwMode="auto">
          <a:xfrm>
            <a:off x="684213" y="1412875"/>
            <a:ext cx="7920037" cy="41052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rIns="90000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300"/>
              </a:spcBef>
              <a:buClrTx/>
              <a:buFontTx/>
              <a:buNone/>
            </a:pPr>
            <a:endParaRPr lang="pt-BR" altLang="pt-BR" sz="1200" b="1" dirty="0">
              <a:solidFill>
                <a:srgbClr val="800000"/>
              </a:solidFill>
            </a:endParaRPr>
          </a:p>
          <a:p>
            <a:pPr algn="ctr">
              <a:spcBef>
                <a:spcPts val="1100"/>
              </a:spcBef>
              <a:buClrTx/>
              <a:buFontTx/>
              <a:buNone/>
            </a:pPr>
            <a:r>
              <a:rPr lang="pt-BR" altLang="pt-BR" sz="4400" b="1" dirty="0">
                <a:solidFill>
                  <a:srgbClr val="800000"/>
                </a:solidFill>
                <a:latin typeface="Arial" charset="0"/>
              </a:rPr>
              <a:t>CAD 163</a:t>
            </a:r>
          </a:p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800000"/>
                </a:solidFill>
                <a:latin typeface="Arial" charset="0"/>
              </a:rPr>
              <a:t>ADMINISTRAÇÃO DE RECURSOS HUMANOS</a:t>
            </a:r>
          </a:p>
          <a:p>
            <a:pPr algn="ctr">
              <a:spcBef>
                <a:spcPts val="600"/>
              </a:spcBef>
              <a:buClrTx/>
              <a:buFontTx/>
              <a:buNone/>
            </a:pPr>
            <a:endParaRPr lang="pt-BR" altLang="pt-BR" sz="2400" b="1" dirty="0">
              <a:solidFill>
                <a:srgbClr val="800000"/>
              </a:solidFill>
              <a:latin typeface="Arial" charset="0"/>
            </a:endParaRPr>
          </a:p>
          <a:p>
            <a:pPr algn="ctr">
              <a:spcBef>
                <a:spcPts val="625"/>
              </a:spcBef>
              <a:buClrTx/>
              <a:buFontTx/>
              <a:buNone/>
            </a:pPr>
            <a:r>
              <a:rPr lang="pt-BR" altLang="pt-BR" sz="2500" b="1" dirty="0">
                <a:solidFill>
                  <a:srgbClr val="800000"/>
                </a:solidFill>
                <a:latin typeface="Arial" charset="0"/>
              </a:rPr>
              <a:t>Prof. Victor Natanael Schwetter Silveira</a:t>
            </a:r>
          </a:p>
          <a:p>
            <a:pPr algn="ctr">
              <a:spcBef>
                <a:spcPts val="625"/>
              </a:spcBef>
              <a:buClrTx/>
              <a:buFontTx/>
              <a:buNone/>
            </a:pPr>
            <a:r>
              <a:rPr lang="pt-BR" altLang="pt-BR" sz="2500" b="1" dirty="0">
                <a:solidFill>
                  <a:srgbClr val="800000"/>
                </a:solidFill>
                <a:latin typeface="Arial" charset="0"/>
              </a:rPr>
              <a:t>victornss@face.ufmg.br</a:t>
            </a:r>
          </a:p>
          <a:p>
            <a:pPr algn="ctr">
              <a:spcBef>
                <a:spcPts val="625"/>
              </a:spcBef>
              <a:buClrTx/>
              <a:buFontTx/>
              <a:buNone/>
            </a:pPr>
            <a:endParaRPr lang="pt-BR" altLang="pt-BR" sz="2500" b="1" dirty="0">
              <a:solidFill>
                <a:srgbClr val="800000"/>
              </a:solidFill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300"/>
            </a:gs>
            <a:gs pos="100000">
              <a:srgbClr val="156B1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131763" y="908956"/>
            <a:ext cx="5808662" cy="5040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457200"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182563" indent="-182563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"/>
              <a:defRPr/>
            </a:pPr>
            <a:r>
              <a:rPr lang="pt-BR" alt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Sexto, </a:t>
            </a:r>
            <a:r>
              <a:rPr lang="pt-BR" altLang="pt-BR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 organizações precisam controlar os seus custos e investimentos em pessoas, pois esses representam um valor financeiro elevado: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Custos com folhas de pagamento (salários, benefícios, etc.);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Investimentos em treinamentos e cursos para o pessoal;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Custos com recrutamento e seleção de pessoal;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Custos com demissões e pagamentos de processos e indenizações trabalhistas na justiça;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Custos com despesas diversas de pessoal;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Custos não-financeiros e não quantificáveis.</a:t>
            </a:r>
          </a:p>
        </p:txBody>
      </p:sp>
      <p:pic>
        <p:nvPicPr>
          <p:cNvPr id="860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420938"/>
            <a:ext cx="3192463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6165D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107950" y="548687"/>
            <a:ext cx="5543550" cy="5760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627063" indent="-361950"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182563" indent="-182563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"/>
              <a:defRPr/>
            </a:pPr>
            <a:r>
              <a:rPr lang="pt-BR" alt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Sétimo, </a:t>
            </a:r>
            <a:r>
              <a:rPr lang="pt-BR" altLang="pt-BR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porque em todas as organizações estão presentes diversos fatores que podem influenciar no desempenho e na eficácia das pessoas:</a:t>
            </a:r>
          </a:p>
          <a:p>
            <a:pPr marL="538163" lvl="1" indent="-273050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configuração da estrutura organizacional;</a:t>
            </a:r>
          </a:p>
          <a:p>
            <a:pPr marL="538163" lvl="1" indent="-273050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os valores e a cultura da empresa;</a:t>
            </a:r>
          </a:p>
          <a:p>
            <a:pPr marL="538163" lvl="1" indent="-273050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hierarquia de comando e os níveis de autonomia decisória;</a:t>
            </a:r>
          </a:p>
          <a:p>
            <a:pPr marL="538163" lvl="1" indent="-273050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 distribuição de recursos e informações entre os departamentos e áreas;</a:t>
            </a:r>
          </a:p>
          <a:p>
            <a:pPr marL="538163" lvl="1" indent="-273050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os tipos de tarefas e atividades da empresa;</a:t>
            </a:r>
          </a:p>
          <a:p>
            <a:pPr marL="538163" lvl="1" indent="-273050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 padrão de comunicação interna;</a:t>
            </a:r>
          </a:p>
          <a:p>
            <a:pPr marL="538163" lvl="1" indent="-273050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 condições de qualificação e experiência das pessoas;</a:t>
            </a:r>
          </a:p>
          <a:p>
            <a:pPr marL="538163" lvl="1" indent="-273050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 grau de estímulo e satisfação gerado pelo ambiente de trabalho.</a:t>
            </a: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950" y="2060575"/>
            <a:ext cx="3317875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8F004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1"/>
          <p:cNvSpPr txBox="1">
            <a:spLocks noChangeArrowheads="1"/>
          </p:cNvSpPr>
          <p:nvPr/>
        </p:nvSpPr>
        <p:spPr bwMode="auto">
          <a:xfrm>
            <a:off x="395288" y="2060575"/>
            <a:ext cx="8382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>
                <a:solidFill>
                  <a:srgbClr val="FFFF00"/>
                </a:solidFill>
                <a:latin typeface="Arial" charset="0"/>
              </a:rPr>
              <a:t>Concepções Gerais de RH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1"/>
          <p:cNvSpPr txBox="1">
            <a:spLocks noChangeArrowheads="1"/>
          </p:cNvSpPr>
          <p:nvPr/>
        </p:nvSpPr>
        <p:spPr bwMode="auto">
          <a:xfrm>
            <a:off x="287338" y="908509"/>
            <a:ext cx="8569325" cy="5040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360363" indent="-266700" eaLnBrk="0" hangingPunct="0">
              <a:spcBef>
                <a:spcPts val="7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Quando se aborda a Administração de Recursos Humanos deve-se considerar algumas </a:t>
            </a:r>
            <a:r>
              <a:rPr lang="pt-BR" altLang="pt-BR" sz="1800" b="1" dirty="0">
                <a:solidFill>
                  <a:srgbClr val="FFC000"/>
                </a:solidFill>
                <a:latin typeface="Arial" charset="0"/>
                <a:cs typeface="Arial" charset="0"/>
              </a:rPr>
              <a:t>concepções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 diferentes: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Times New Roman" pitchFamily="16" charset="0"/>
              <a:buAutoNum type="arabicPeriod"/>
            </a:pPr>
            <a:r>
              <a:rPr lang="pt-BR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RH como departamento ou função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: refere-se à unidade operacional como órgão de </a:t>
            </a:r>
            <a:r>
              <a:rPr lang="pt-BR" altLang="pt-BR" sz="1800" b="1" i="1" dirty="0">
                <a:solidFill>
                  <a:srgbClr val="FFFFFF"/>
                </a:solidFill>
                <a:latin typeface="Arial" charset="0"/>
                <a:cs typeface="Arial" charset="0"/>
              </a:rPr>
              <a:t>staff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, isto é, como decisor e prestador de serviços nas áreas de recrutamento, seleção, treinamento, remuneração, benefícios, valorização, comunicação, higiene e segurança do trabalho, etc.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Times New Roman" pitchFamily="16" charset="0"/>
              <a:buAutoNum type="arabicPeriod"/>
            </a:pPr>
            <a:r>
              <a:rPr lang="pt-BR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RH como um conjunto de práticas de recursos humanos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: aqui o RH se refere ao modo geral como a organização gerencia e opera suas atividades de recrutamento, seleção, treinamento, remuneração, benefícios, comunicação, higiene e segurança do trabalho.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Times New Roman" pitchFamily="16" charset="0"/>
              <a:buAutoNum type="arabicPeriod"/>
            </a:pPr>
            <a:r>
              <a:rPr lang="pt-BR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RH como profissão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: refere-se aos profissionais que trabalham em papéis diretamente relacionados com atividades de recursos humanos: recrutadores, selecionadores, treinadores, consultores, analistas de RH, administradores de salários e benefícios, técnicos e engenheiros de segurança no trabalho, médicos do trabalho, prestadores de serviços em RH, etc.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20612"/>
            </a:gs>
            <a:gs pos="50000">
              <a:srgbClr val="081D58"/>
            </a:gs>
            <a:gs pos="100000">
              <a:srgbClr val="02061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1"/>
          <p:cNvSpPr txBox="1">
            <a:spLocks noChangeArrowheads="1"/>
          </p:cNvSpPr>
          <p:nvPr/>
        </p:nvSpPr>
        <p:spPr bwMode="auto">
          <a:xfrm>
            <a:off x="395288" y="2852738"/>
            <a:ext cx="8382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t-BR" altLang="pt-BR" sz="44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Microsoft YaHei" charset="-122"/>
                <a:cs typeface="+mn-cs"/>
              </a:rPr>
              <a:t>Conceitos</a:t>
            </a:r>
          </a:p>
        </p:txBody>
      </p:sp>
    </p:spTree>
    <p:extLst>
      <p:ext uri="{BB962C8B-B14F-4D97-AF65-F5344CB8AC3E}">
        <p14:creationId xmlns:p14="http://schemas.microsoft.com/office/powerpoint/2010/main" val="34180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50000">
              <a:srgbClr val="8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1"/>
          <p:cNvSpPr txBox="1">
            <a:spLocks noChangeArrowheads="1"/>
          </p:cNvSpPr>
          <p:nvPr/>
        </p:nvSpPr>
        <p:spPr bwMode="auto">
          <a:xfrm>
            <a:off x="323850" y="476523"/>
            <a:ext cx="8496300" cy="5904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pt-PT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Na literatura da área de ARH, ou Gestão de Pessoas (GP), há diversos conceitos formais:</a:t>
            </a:r>
          </a:p>
          <a:p>
            <a:pPr marL="185738" marR="0" lvl="0" indent="-185738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SzPct val="100000"/>
              <a:buFont typeface="Wingdings" charset="2"/>
              <a:buChar char=""/>
              <a:tabLst>
                <a:tab pos="8799513" algn="l"/>
                <a:tab pos="9713913" algn="l"/>
              </a:tabLst>
              <a:defRPr/>
            </a:pPr>
            <a:r>
              <a:rPr kumimoji="0" lang="pt-PT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FF66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ARH é o conjunto de políticas e práticas necessárias para gerenciar os aspectos do espaço funcional das pessoas, incluindo recrutamento, seleção, treinamento, recompensas e avaliação de desempenho.</a:t>
            </a:r>
          </a:p>
          <a:p>
            <a:pPr marL="185738" marR="0" lvl="0" indent="-185738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SzPct val="100000"/>
              <a:buFont typeface="Wingdings" charset="2"/>
              <a:buChar char=""/>
              <a:tabLst>
                <a:tab pos="8799513" algn="l"/>
                <a:tab pos="9713913" algn="l"/>
              </a:tabLst>
              <a:defRPr/>
            </a:pPr>
            <a:r>
              <a:rPr kumimoji="0" lang="pt-PT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ARH é o conjunto de decisões integradas sobre as relações de emprego que influenciam a eficácia dos funcionários e das organizações.</a:t>
            </a:r>
          </a:p>
          <a:p>
            <a:pPr marL="185738" marR="0" lvl="0" indent="-185738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SzPct val="100000"/>
              <a:buFont typeface="Wingdings" charset="2"/>
              <a:buChar char=""/>
              <a:tabLst>
                <a:tab pos="8799513" algn="l"/>
                <a:tab pos="9713913" algn="l"/>
              </a:tabLst>
              <a:defRPr/>
            </a:pPr>
            <a:r>
              <a:rPr kumimoji="0" lang="pt-PT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ARH é a função na organização que está relacionada com provisão, treinamento, desenvolvimento, motivação e manutenção dos empregados.</a:t>
            </a:r>
          </a:p>
          <a:p>
            <a:pPr marL="185738" marR="0" lvl="0" indent="-185738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SzPct val="100000"/>
              <a:buFont typeface="Wingdings" charset="2"/>
              <a:buChar char=""/>
              <a:tabLst>
                <a:tab pos="8799513" algn="l"/>
                <a:tab pos="9713913" algn="l"/>
              </a:tabLst>
              <a:defRPr/>
            </a:pPr>
            <a:r>
              <a:rPr kumimoji="0" lang="pt-PT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ARH é a função administrativa dedicada à aquisição, treinamento, avaliação e remuneração dos funcionários.</a:t>
            </a:r>
          </a:p>
          <a:p>
            <a:pPr marL="185738" marR="0" lvl="0" indent="-185738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SzPct val="100000"/>
              <a:buFont typeface="Wingdings" charset="2"/>
              <a:buChar char=""/>
              <a:tabLst>
                <a:tab pos="8799513" algn="l"/>
                <a:tab pos="9713913" algn="l"/>
              </a:tabLst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GP envolve um conjunto integrado de atividades de especialistas e gestores — como agregar, aplicar, recompensar, desenvolver, manter e monitorar pessoas — no sentido de proporcionar competências e competitividade à organização.</a:t>
            </a:r>
          </a:p>
          <a:p>
            <a:pPr marL="185738" marR="0" lvl="0" indent="-185738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SzPct val="100000"/>
              <a:buFont typeface="Wingdings" charset="2"/>
              <a:buChar char=""/>
              <a:tabLst>
                <a:tab pos="8799513" algn="l"/>
                <a:tab pos="9713913" algn="l"/>
              </a:tabLst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99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GP é a área que constrói talentos por um conjunto integrado de processos e cuidados com o capital humano e intelectual das organizações.</a:t>
            </a:r>
          </a:p>
        </p:txBody>
      </p:sp>
    </p:spTree>
    <p:extLst>
      <p:ext uri="{BB962C8B-B14F-4D97-AF65-F5344CB8AC3E}">
        <p14:creationId xmlns:p14="http://schemas.microsoft.com/office/powerpoint/2010/main" val="334702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50000">
              <a:srgbClr val="8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62" name="Group 1"/>
          <p:cNvGrpSpPr>
            <a:grpSpLocks/>
          </p:cNvGrpSpPr>
          <p:nvPr/>
        </p:nvGrpSpPr>
        <p:grpSpPr bwMode="auto">
          <a:xfrm>
            <a:off x="160338" y="2416175"/>
            <a:ext cx="8802687" cy="3819525"/>
            <a:chOff x="101" y="1522"/>
            <a:chExt cx="5545" cy="2406"/>
          </a:xfrm>
        </p:grpSpPr>
        <p:sp>
          <p:nvSpPr>
            <p:cNvPr id="117764" name="AutoShape 2"/>
            <p:cNvSpPr>
              <a:spLocks noChangeArrowheads="1"/>
            </p:cNvSpPr>
            <p:nvPr/>
          </p:nvSpPr>
          <p:spPr bwMode="auto">
            <a:xfrm>
              <a:off x="1836" y="2242"/>
              <a:ext cx="407" cy="769"/>
            </a:xfrm>
            <a:prstGeom prst="rightArrow">
              <a:avLst>
                <a:gd name="adj1" fmla="val 50000"/>
                <a:gd name="adj2" fmla="val 50185"/>
              </a:avLst>
            </a:prstGeom>
            <a:solidFill>
              <a:srgbClr val="FF9900"/>
            </a:solidFill>
            <a:ln w="9360" cap="sq">
              <a:solidFill>
                <a:srgbClr val="6600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49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pt-BR" altLang="pt-BR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6" charset="0"/>
                <a:ea typeface="Microsoft YaHei" charset="-122"/>
                <a:cs typeface="+mn-cs"/>
              </a:endParaRPr>
            </a:p>
          </p:txBody>
        </p:sp>
        <p:grpSp>
          <p:nvGrpSpPr>
            <p:cNvPr id="117765" name="Group 3"/>
            <p:cNvGrpSpPr>
              <a:grpSpLocks/>
            </p:cNvGrpSpPr>
            <p:nvPr/>
          </p:nvGrpSpPr>
          <p:grpSpPr bwMode="auto">
            <a:xfrm>
              <a:off x="101" y="1792"/>
              <a:ext cx="1631" cy="1631"/>
              <a:chOff x="101" y="1792"/>
              <a:chExt cx="1631" cy="1631"/>
            </a:xfrm>
          </p:grpSpPr>
          <p:sp>
            <p:nvSpPr>
              <p:cNvPr id="117774" name="Oval 4"/>
              <p:cNvSpPr>
                <a:spLocks noChangeArrowheads="1"/>
              </p:cNvSpPr>
              <p:nvPr/>
            </p:nvSpPr>
            <p:spPr bwMode="auto">
              <a:xfrm>
                <a:off x="101" y="1792"/>
                <a:ext cx="1631" cy="1631"/>
              </a:xfrm>
              <a:prstGeom prst="ellipse">
                <a:avLst/>
              </a:prstGeom>
              <a:solidFill>
                <a:srgbClr val="3333CC"/>
              </a:solidFill>
              <a:ln w="9360" cap="sq">
                <a:solidFill>
                  <a:srgbClr val="00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pt-BR" altLang="pt-B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6" charset="0"/>
                  <a:ea typeface="Microsoft YaHei" charset="-122"/>
                  <a:cs typeface="+mn-cs"/>
                </a:endParaRPr>
              </a:p>
            </p:txBody>
          </p:sp>
          <p:sp>
            <p:nvSpPr>
              <p:cNvPr id="106501" name="Text Box 5"/>
              <p:cNvSpPr txBox="1">
                <a:spLocks noChangeArrowheads="1"/>
              </p:cNvSpPr>
              <p:nvPr/>
            </p:nvSpPr>
            <p:spPr bwMode="auto">
              <a:xfrm>
                <a:off x="158" y="2465"/>
                <a:ext cx="149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9pPr>
              </a:lstStyle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ts val="1750"/>
                  </a:spcBef>
                  <a:spcAft>
                    <a:spcPct val="0"/>
                  </a:spcAft>
                  <a:buClrTx/>
                  <a:buSzPct val="100000"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pt-BR" altLang="pt-BR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Microsoft YaHei" charset="-122"/>
                    <a:cs typeface="+mn-cs"/>
                  </a:rPr>
                  <a:t>ARH</a:t>
                </a:r>
              </a:p>
            </p:txBody>
          </p:sp>
        </p:grpSp>
        <p:grpSp>
          <p:nvGrpSpPr>
            <p:cNvPr id="117766" name="Group 6"/>
            <p:cNvGrpSpPr>
              <a:grpSpLocks/>
            </p:cNvGrpSpPr>
            <p:nvPr/>
          </p:nvGrpSpPr>
          <p:grpSpPr bwMode="auto">
            <a:xfrm>
              <a:off x="4491" y="1879"/>
              <a:ext cx="1155" cy="1739"/>
              <a:chOff x="4491" y="1879"/>
              <a:chExt cx="1155" cy="1739"/>
            </a:xfrm>
          </p:grpSpPr>
          <p:sp>
            <p:nvSpPr>
              <p:cNvPr id="117772" name="Rectangle 7"/>
              <p:cNvSpPr>
                <a:spLocks noChangeArrowheads="1"/>
              </p:cNvSpPr>
              <p:nvPr/>
            </p:nvSpPr>
            <p:spPr bwMode="auto">
              <a:xfrm>
                <a:off x="4491" y="1882"/>
                <a:ext cx="1155" cy="1631"/>
              </a:xfrm>
              <a:prstGeom prst="rect">
                <a:avLst/>
              </a:prstGeom>
              <a:solidFill>
                <a:srgbClr val="FF0000"/>
              </a:solidFill>
              <a:ln w="9360" cap="sq">
                <a:solidFill>
                  <a:srgbClr val="CC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pt-BR" altLang="pt-B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6" charset="0"/>
                  <a:ea typeface="Microsoft YaHei" charset="-122"/>
                  <a:cs typeface="+mn-cs"/>
                </a:endParaRPr>
              </a:p>
            </p:txBody>
          </p:sp>
          <p:sp>
            <p:nvSpPr>
              <p:cNvPr id="106504" name="Text Box 8"/>
              <p:cNvSpPr txBox="1">
                <a:spLocks noChangeArrowheads="1"/>
              </p:cNvSpPr>
              <p:nvPr/>
            </p:nvSpPr>
            <p:spPr bwMode="auto">
              <a:xfrm>
                <a:off x="4522" y="1879"/>
                <a:ext cx="1110" cy="17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9pPr>
              </a:lstStyle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ts val="1500"/>
                  </a:spcBef>
                  <a:spcAft>
                    <a:spcPct val="0"/>
                  </a:spcAft>
                  <a:buClrTx/>
                  <a:buSzPct val="100000"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pt-BR" altLang="pt-BR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</a:rPr>
                  <a:t>Objetivos da Empresa</a:t>
                </a:r>
              </a:p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ts val="1500"/>
                  </a:spcBef>
                  <a:spcAft>
                    <a:spcPct val="0"/>
                  </a:spcAft>
                  <a:buClrTx/>
                  <a:buSzPct val="100000"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BR" altLang="pt-BR" sz="22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+ </a:t>
                </a:r>
              </a:p>
              <a:p>
                <a:pPr marL="0" marR="0" lvl="0" indent="0" algn="ctr" defTabSz="449263" rtl="0" eaLnBrk="1" fontAlgn="base" latinLnBrk="0" hangingPunct="1">
                  <a:lnSpc>
                    <a:spcPct val="100000"/>
                  </a:lnSpc>
                  <a:spcBef>
                    <a:spcPts val="1500"/>
                  </a:spcBef>
                  <a:spcAft>
                    <a:spcPct val="0"/>
                  </a:spcAft>
                  <a:buClrTx/>
                  <a:buSzPct val="100000"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lang="pt-BR" altLang="pt-BR" sz="22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charset="0"/>
                  </a:rPr>
                  <a:t>Objetivos Individuais</a:t>
                </a:r>
                <a:endParaRPr kumimoji="0" lang="pt-BR" altLang="pt-BR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charset="0"/>
                </a:endParaRPr>
              </a:p>
            </p:txBody>
          </p:sp>
        </p:grpSp>
        <p:grpSp>
          <p:nvGrpSpPr>
            <p:cNvPr id="117767" name="Group 9"/>
            <p:cNvGrpSpPr>
              <a:grpSpLocks/>
            </p:cNvGrpSpPr>
            <p:nvPr/>
          </p:nvGrpSpPr>
          <p:grpSpPr bwMode="auto">
            <a:xfrm>
              <a:off x="2332" y="1522"/>
              <a:ext cx="2044" cy="2406"/>
              <a:chOff x="2332" y="1522"/>
              <a:chExt cx="2044" cy="2406"/>
            </a:xfrm>
          </p:grpSpPr>
          <p:sp>
            <p:nvSpPr>
              <p:cNvPr id="117770" name="AutoShape 10"/>
              <p:cNvSpPr>
                <a:spLocks noChangeArrowheads="1"/>
              </p:cNvSpPr>
              <p:nvPr/>
            </p:nvSpPr>
            <p:spPr bwMode="auto">
              <a:xfrm>
                <a:off x="2332" y="1522"/>
                <a:ext cx="2044" cy="2406"/>
              </a:xfrm>
              <a:prstGeom prst="rightArrowCallout">
                <a:avLst>
                  <a:gd name="adj1" fmla="val 30964"/>
                  <a:gd name="adj2" fmla="val 27101"/>
                  <a:gd name="adj3" fmla="val 24898"/>
                  <a:gd name="adj4" fmla="val 70139"/>
                </a:avLst>
              </a:prstGeom>
              <a:solidFill>
                <a:srgbClr val="800080"/>
              </a:solidFill>
              <a:ln w="9360" cap="sq">
                <a:solidFill>
                  <a:srgbClr val="6600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  <a:defRPr/>
                </a:pPr>
                <a:endParaRPr kumimoji="0" lang="pt-BR" altLang="pt-BR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6" charset="0"/>
                  <a:ea typeface="Microsoft YaHei" charset="-122"/>
                  <a:cs typeface="+mn-cs"/>
                </a:endParaRPr>
              </a:p>
            </p:txBody>
          </p:sp>
          <p:sp>
            <p:nvSpPr>
              <p:cNvPr id="106507" name="Text Box 11"/>
              <p:cNvSpPr txBox="1">
                <a:spLocks noChangeArrowheads="1"/>
              </p:cNvSpPr>
              <p:nvPr/>
            </p:nvSpPr>
            <p:spPr bwMode="auto">
              <a:xfrm>
                <a:off x="2379" y="1627"/>
                <a:ext cx="1439" cy="2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1pPr>
                <a:lvl2pPr marL="265113" indent="-169863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5pPr>
                <a:lvl6pPr marL="25146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6pPr>
                <a:lvl7pPr marL="29718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7pPr>
                <a:lvl8pPr marL="34290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8pPr>
                <a:lvl9pPr marL="3886200" indent="-228600" defTabSz="449263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9pPr>
              </a:lstStyle>
              <a:p>
                <a:pPr marL="0" marR="0" lvl="0" indent="0" algn="l" defTabSz="449263" rtl="0" eaLnBrk="1" fontAlgn="base" latinLnBrk="0" hangingPunct="1">
                  <a:lnSpc>
                    <a:spcPct val="85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Pct val="100000"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pt-BR" altLang="pt-BR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Microsoft YaHei" charset="-122"/>
                    <a:cs typeface="+mn-cs"/>
                  </a:rPr>
                  <a:t>Pessoas</a:t>
                </a:r>
                <a:r>
                  <a:rPr kumimoji="0" lang="pt-BR" altLang="pt-BR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Microsoft YaHei" charset="-122"/>
                    <a:cs typeface="+mn-cs"/>
                  </a:rPr>
                  <a:t> para produzir, aplicar e controlar:</a:t>
                </a:r>
              </a:p>
              <a:p>
                <a:pPr marL="265113" marR="0" lvl="1" indent="-169863" algn="l" defTabSz="449263" rtl="0" eaLnBrk="1" fontAlgn="base" latinLnBrk="0" hangingPunct="1">
                  <a:lnSpc>
                    <a:spcPct val="85000"/>
                  </a:lnSpc>
                  <a:spcBef>
                    <a:spcPts val="450"/>
                  </a:spcBef>
                  <a:spcAft>
                    <a:spcPts val="450"/>
                  </a:spcAft>
                  <a:buClr>
                    <a:srgbClr val="FF0000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pt-BR" altLang="pt-BR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Microsoft YaHei" charset="-122"/>
                    <a:cs typeface="+mn-cs"/>
                  </a:rPr>
                  <a:t>Tempo</a:t>
                </a:r>
              </a:p>
              <a:p>
                <a:pPr marL="265113" marR="0" lvl="1" indent="-169863" algn="l" defTabSz="449263" rtl="0" eaLnBrk="1" fontAlgn="base" latinLnBrk="0" hangingPunct="1">
                  <a:lnSpc>
                    <a:spcPct val="85000"/>
                  </a:lnSpc>
                  <a:spcBef>
                    <a:spcPts val="450"/>
                  </a:spcBef>
                  <a:spcAft>
                    <a:spcPts val="450"/>
                  </a:spcAft>
                  <a:buClr>
                    <a:srgbClr val="FF0000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pt-BR" altLang="pt-BR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Microsoft YaHei" charset="-122"/>
                    <a:cs typeface="+mn-cs"/>
                  </a:rPr>
                  <a:t>Dinheiro</a:t>
                </a:r>
              </a:p>
              <a:p>
                <a:pPr marL="265113" marR="0" lvl="1" indent="-169863" algn="l" defTabSz="449263" rtl="0" eaLnBrk="1" fontAlgn="base" latinLnBrk="0" hangingPunct="1">
                  <a:lnSpc>
                    <a:spcPct val="85000"/>
                  </a:lnSpc>
                  <a:spcBef>
                    <a:spcPts val="450"/>
                  </a:spcBef>
                  <a:spcAft>
                    <a:spcPts val="450"/>
                  </a:spcAft>
                  <a:buClr>
                    <a:srgbClr val="FF0000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pt-BR" altLang="pt-BR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Microsoft YaHei" charset="-122"/>
                    <a:cs typeface="+mn-cs"/>
                  </a:rPr>
                  <a:t>Instalações</a:t>
                </a:r>
              </a:p>
              <a:p>
                <a:pPr marL="265113" marR="0" lvl="1" indent="-169863" algn="l" defTabSz="449263" rtl="0" eaLnBrk="1" fontAlgn="base" latinLnBrk="0" hangingPunct="1">
                  <a:lnSpc>
                    <a:spcPct val="85000"/>
                  </a:lnSpc>
                  <a:spcBef>
                    <a:spcPts val="450"/>
                  </a:spcBef>
                  <a:spcAft>
                    <a:spcPts val="450"/>
                  </a:spcAft>
                  <a:buClr>
                    <a:srgbClr val="FF0000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pt-BR" altLang="pt-BR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Microsoft YaHei" charset="-122"/>
                    <a:cs typeface="+mn-cs"/>
                  </a:rPr>
                  <a:t>Informações</a:t>
                </a:r>
              </a:p>
              <a:p>
                <a:pPr marL="265113" marR="0" lvl="1" indent="-169863" algn="l" defTabSz="449263" rtl="0" eaLnBrk="1" fontAlgn="base" latinLnBrk="0" hangingPunct="1">
                  <a:lnSpc>
                    <a:spcPct val="85000"/>
                  </a:lnSpc>
                  <a:spcBef>
                    <a:spcPts val="450"/>
                  </a:spcBef>
                  <a:spcAft>
                    <a:spcPts val="450"/>
                  </a:spcAft>
                  <a:buClr>
                    <a:srgbClr val="FF0000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pt-BR" altLang="pt-BR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Microsoft YaHei" charset="-122"/>
                    <a:cs typeface="+mn-cs"/>
                  </a:rPr>
                  <a:t>Conhecimentos</a:t>
                </a:r>
              </a:p>
              <a:p>
                <a:pPr marL="265113" marR="0" lvl="1" indent="-169863" algn="l" defTabSz="449263" rtl="0" eaLnBrk="1" fontAlgn="base" latinLnBrk="0" hangingPunct="1">
                  <a:lnSpc>
                    <a:spcPct val="85000"/>
                  </a:lnSpc>
                  <a:spcBef>
                    <a:spcPts val="450"/>
                  </a:spcBef>
                  <a:spcAft>
                    <a:spcPts val="450"/>
                  </a:spcAft>
                  <a:buClr>
                    <a:srgbClr val="FF0000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pt-BR" altLang="pt-BR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Microsoft YaHei" charset="-122"/>
                    <a:cs typeface="+mn-cs"/>
                  </a:rPr>
                  <a:t>Idéias</a:t>
                </a:r>
              </a:p>
              <a:p>
                <a:pPr marL="265113" marR="0" lvl="1" indent="-169863" algn="l" defTabSz="449263" rtl="0" eaLnBrk="1" fontAlgn="base" latinLnBrk="0" hangingPunct="1">
                  <a:lnSpc>
                    <a:spcPct val="85000"/>
                  </a:lnSpc>
                  <a:spcBef>
                    <a:spcPts val="450"/>
                  </a:spcBef>
                  <a:spcAft>
                    <a:spcPts val="450"/>
                  </a:spcAft>
                  <a:buClr>
                    <a:srgbClr val="FF0000"/>
                  </a:buClr>
                  <a:buSzPct val="100000"/>
                  <a:buFont typeface="Arial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/>
                </a:pPr>
                <a:r>
                  <a:rPr kumimoji="0" lang="pt-BR" altLang="pt-BR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uLnTx/>
                    <a:uFillTx/>
                    <a:latin typeface="Arial" charset="0"/>
                    <a:ea typeface="Microsoft YaHei" charset="-122"/>
                    <a:cs typeface="+mn-cs"/>
                  </a:rPr>
                  <a:t>Outras pessoas</a:t>
                </a:r>
              </a:p>
            </p:txBody>
          </p:sp>
        </p:grpSp>
        <p:sp>
          <p:nvSpPr>
            <p:cNvPr id="117768" name="Text Box 12"/>
            <p:cNvSpPr txBox="1">
              <a:spLocks noChangeArrowheads="1"/>
            </p:cNvSpPr>
            <p:nvPr/>
          </p:nvSpPr>
          <p:spPr bwMode="auto">
            <a:xfrm>
              <a:off x="1564" y="1792"/>
              <a:ext cx="8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125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Microsoft YaHei" charset="-122"/>
                  <a:cs typeface="+mn-cs"/>
                </a:rPr>
                <a:t>gerencia</a:t>
              </a:r>
            </a:p>
          </p:txBody>
        </p:sp>
        <p:sp>
          <p:nvSpPr>
            <p:cNvPr id="117769" name="Text Box 13"/>
            <p:cNvSpPr txBox="1">
              <a:spLocks noChangeArrowheads="1"/>
            </p:cNvSpPr>
            <p:nvPr/>
          </p:nvSpPr>
          <p:spPr bwMode="auto">
            <a:xfrm>
              <a:off x="3742" y="1904"/>
              <a:ext cx="8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marL="0" marR="0" lvl="0" indent="0" algn="ctr" defTabSz="449263" rtl="0" eaLnBrk="1" fontAlgn="base" latinLnBrk="0" hangingPunct="1">
                <a:lnSpc>
                  <a:spcPct val="100000"/>
                </a:lnSpc>
                <a:spcBef>
                  <a:spcPts val="125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Microsoft YaHei" charset="-122"/>
                  <a:cs typeface="+mn-cs"/>
                </a:rPr>
                <a:t>alcançar</a:t>
              </a:r>
            </a:p>
          </p:txBody>
        </p:sp>
      </p:grpSp>
      <p:sp>
        <p:nvSpPr>
          <p:cNvPr id="117763" name="Rectangle 14"/>
          <p:cNvSpPr>
            <a:spLocks noChangeArrowheads="1"/>
          </p:cNvSpPr>
          <p:nvPr/>
        </p:nvSpPr>
        <p:spPr bwMode="auto">
          <a:xfrm>
            <a:off x="323850" y="547688"/>
            <a:ext cx="8424863" cy="15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t-PT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De forma geral, a </a:t>
            </a:r>
            <a:r>
              <a:rPr kumimoji="0" lang="pt-PT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ARH 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é a função que 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permite a colaboração eficaz das pessoas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 — empregados, funcionários, recursos humanos, talentos ou qualquer denominação que seja utilizada — 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para alcançar os objetivos organizacionais e individuais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, de forma que elas</a:t>
            </a:r>
            <a:r>
              <a:rPr kumimoji="0" lang="pt-PT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 produzam, apliquem e controlem, com eficiência, os recursos da empresa.</a:t>
            </a:r>
          </a:p>
        </p:txBody>
      </p:sp>
    </p:spTree>
    <p:extLst>
      <p:ext uri="{BB962C8B-B14F-4D97-AF65-F5344CB8AC3E}">
        <p14:creationId xmlns:p14="http://schemas.microsoft.com/office/powerpoint/2010/main" val="329834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181CC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1"/>
          <p:cNvSpPr txBox="1">
            <a:spLocks noChangeArrowheads="1"/>
          </p:cNvSpPr>
          <p:nvPr/>
        </p:nvSpPr>
        <p:spPr bwMode="auto">
          <a:xfrm>
            <a:off x="395288" y="2060575"/>
            <a:ext cx="8382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t-BR" alt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Microsoft YaHei" charset="-122"/>
                <a:cs typeface="+mn-cs"/>
              </a:rPr>
              <a:t>Atividades de RH:</a:t>
            </a:r>
            <a:br>
              <a:rPr kumimoji="0" lang="pt-BR" alt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Microsoft YaHei" charset="-122"/>
                <a:cs typeface="+mn-cs"/>
              </a:rPr>
            </a:br>
            <a:r>
              <a:rPr kumimoji="0" lang="pt-BR" alt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Microsoft YaHei" charset="-122"/>
                <a:cs typeface="+mn-cs"/>
              </a:rPr>
              <a:t>Gerenciais-Administrativas e Comportamentais</a:t>
            </a:r>
          </a:p>
        </p:txBody>
      </p:sp>
    </p:spTree>
    <p:extLst>
      <p:ext uri="{BB962C8B-B14F-4D97-AF65-F5344CB8AC3E}">
        <p14:creationId xmlns:p14="http://schemas.microsoft.com/office/powerpoint/2010/main" val="18850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8F004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"/>
          <p:cNvSpPr txBox="1">
            <a:spLocks noChangeArrowheads="1"/>
          </p:cNvSpPr>
          <p:nvPr/>
        </p:nvSpPr>
        <p:spPr bwMode="auto">
          <a:xfrm>
            <a:off x="611188" y="1557338"/>
            <a:ext cx="7743825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pt-BR" alt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Observa-se que a ARH </a:t>
            </a:r>
            <a:r>
              <a:rPr kumimoji="0" lang="pt-BR" alt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executa tanto atividades gerenciais-administrativas, quanto atividades comportamentais</a:t>
            </a:r>
            <a:r>
              <a:rPr kumimoji="0" lang="pt-BR" alt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.</a:t>
            </a:r>
          </a:p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pt-BR" alt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Ou seja, realiza tarefas diárias de caráter técnico-administrativos, da mesma forma que realiza atividades visando </a:t>
            </a:r>
            <a:r>
              <a:rPr kumimoji="0" lang="pt-BR" alt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influenciar a percepção, a motivação, a atitude, o compromisso, a satisfação e o desejo de crescimento profissional das pessoas</a:t>
            </a:r>
            <a:r>
              <a:rPr kumimoji="0" lang="pt-BR" altLang="pt-B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15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8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1"/>
          <p:cNvSpPr txBox="1">
            <a:spLocks noChangeArrowheads="1"/>
          </p:cNvSpPr>
          <p:nvPr/>
        </p:nvSpPr>
        <p:spPr bwMode="auto">
          <a:xfrm>
            <a:off x="395288" y="1052513"/>
            <a:ext cx="8280400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741363" indent="-284163" eaLnBrk="0" hangingPunct="0">
              <a:spcBef>
                <a:spcPts val="7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pt-BR" alt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Sob o </a:t>
            </a:r>
            <a:r>
              <a:rPr kumimoji="0" lang="pt-BR" alt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enfoque gerencial-administrativo</a:t>
            </a:r>
            <a:r>
              <a:rPr kumimoji="0" lang="pt-BR" alt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, a administração de recursos humanos deve dar atenção aos aspectos técnico-administrativos ligados ao pessoal, como: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100000"/>
              <a:buFont typeface="Wingdings" charset="2"/>
              <a:buChar char="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pt-BR" alt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Recrutamento, contratação e demissão; 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100000"/>
              <a:buFont typeface="Wingdings" charset="2"/>
              <a:buChar char="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pt-BR" alt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Manutenção e retenção de pessoal; 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100000"/>
              <a:buFont typeface="Wingdings" charset="2"/>
              <a:buChar char="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pt-BR" alt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Preparação e treinamento;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100000"/>
              <a:buFont typeface="Wingdings" charset="2"/>
              <a:buChar char="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pt-BR" alt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Desenvolvimento, avaliação e qualificação; 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100000"/>
              <a:buFont typeface="Wingdings" charset="2"/>
              <a:buChar char="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pt-BR" alt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Remuneração e assistência; 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100000"/>
              <a:buFont typeface="Wingdings" charset="2"/>
              <a:buChar char="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pt-BR" alt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Uniformização e tratamento equânime;</a:t>
            </a:r>
          </a:p>
          <a:p>
            <a:pPr marL="741363" marR="0" lvl="1" indent="-284163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100000"/>
              <a:buFont typeface="Wingdings" charset="2"/>
              <a:buChar char="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pt-BR" altLang="pt-BR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Proteção, segurança e manutenção da saúde do pessoal.</a:t>
            </a:r>
          </a:p>
        </p:txBody>
      </p:sp>
    </p:spTree>
    <p:extLst>
      <p:ext uri="{BB962C8B-B14F-4D97-AF65-F5344CB8AC3E}">
        <p14:creationId xmlns:p14="http://schemas.microsoft.com/office/powerpoint/2010/main" val="42190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6">
                <a:lumMod val="75000"/>
              </a:schemeClr>
            </a:gs>
            <a:gs pos="56000">
              <a:srgbClr val="3333FF"/>
            </a:gs>
            <a:gs pos="100000">
              <a:srgbClr val="FFCC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E99F015-EF8E-4DF0-B90C-35270464C3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08" y="1270839"/>
            <a:ext cx="9152817" cy="4316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8F004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1"/>
          <p:cNvSpPr txBox="1">
            <a:spLocks noChangeArrowheads="1"/>
          </p:cNvSpPr>
          <p:nvPr/>
        </p:nvSpPr>
        <p:spPr bwMode="auto">
          <a:xfrm>
            <a:off x="287338" y="557681"/>
            <a:ext cx="8569325" cy="574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531813" indent="-360363" eaLnBrk="0" hangingPunct="0">
              <a:spcBef>
                <a:spcPts val="7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0" marR="0" lvl="0" indent="0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Tx/>
              <a:buNone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Sob o 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cs typeface="Arial" charset="0"/>
              </a:rPr>
              <a:t>enfoque comportamental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, a Administração de Recursos Humanos deve dar atenção às 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cs typeface="Arial" charset="0"/>
              </a:rPr>
              <a:t>características e às necessidades do empregado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:</a:t>
            </a:r>
          </a:p>
          <a:p>
            <a:pPr marL="531813" marR="0" lvl="1" indent="-360363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100000"/>
              <a:buFont typeface="Wingdings" charset="2"/>
              <a:buChar char="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Conhecer os valores pessoais, a história de vida dos indivíduos, suas motivações básicas e suas aspirações no trabalho.</a:t>
            </a:r>
          </a:p>
          <a:p>
            <a:pPr marL="531813" marR="0" lvl="1" indent="-360363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100000"/>
              <a:buFont typeface="Wingdings" charset="2"/>
              <a:buChar char="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Apoiar 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os indivíduos no trabalho, e atuar para atender as suas necessidades na organização.</a:t>
            </a:r>
          </a:p>
          <a:p>
            <a:pPr marL="531813" marR="0" lvl="1" indent="-360363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100000"/>
              <a:buFont typeface="Wingdings" charset="2"/>
              <a:buChar char="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Estimular a 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dedicação, 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o 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compromisso, a satisfação, e o  desempenho das pessoas no trabalho.</a:t>
            </a:r>
          </a:p>
          <a:p>
            <a:pPr marL="531813" marR="0" lvl="1" indent="-360363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100000"/>
              <a:buFont typeface="Wingdings" charset="2"/>
              <a:buChar char="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Atuar para manter uma atitude positiva do indivíduo em relação ao trabalho e à organização.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"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Identificar e desenvolver as aptidões e capacidades de cada pessoa.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"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Reconhecer e valorizar os esforços e a dedicação das pessoas.</a:t>
            </a:r>
          </a:p>
          <a:p>
            <a:pPr marL="531813" marR="0" lvl="1" indent="-360363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100000"/>
              <a:buFont typeface="Wingdings" charset="2"/>
              <a:buChar char="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Buscar 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estimular os vínculos pessoais dos empregados, assim como elevar o seu envolvimento emocional em relação à organização e aos seus membros (comprometimento).</a:t>
            </a:r>
          </a:p>
          <a:p>
            <a:pPr marL="531813" marR="0" lvl="1" indent="-360363" algn="l" defTabSz="449263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SzPct val="100000"/>
              <a:buFont typeface="Wingdings" charset="2"/>
              <a:buChar char="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cs typeface="Arial" charset="0"/>
              </a:rPr>
              <a:t>Compreender os sentidos e o significado do trabalho para as pessoas.</a:t>
            </a:r>
          </a:p>
        </p:txBody>
      </p:sp>
    </p:spTree>
    <p:extLst>
      <p:ext uri="{BB962C8B-B14F-4D97-AF65-F5344CB8AC3E}">
        <p14:creationId xmlns:p14="http://schemas.microsoft.com/office/powerpoint/2010/main" val="420014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181CC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1"/>
          <p:cNvSpPr txBox="1">
            <a:spLocks noChangeArrowheads="1"/>
          </p:cNvSpPr>
          <p:nvPr/>
        </p:nvSpPr>
        <p:spPr bwMode="auto">
          <a:xfrm>
            <a:off x="395288" y="2060575"/>
            <a:ext cx="8382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600" b="1">
                <a:solidFill>
                  <a:srgbClr val="FFFF00"/>
                </a:solidFill>
                <a:latin typeface="Arial" charset="0"/>
              </a:rPr>
              <a:t>Objetivos Gerais da ARH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A128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280987" y="476672"/>
            <a:ext cx="8582025" cy="3111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66700" indent="-265113">
              <a:tabLst>
                <a:tab pos="836613" algn="l"/>
                <a:tab pos="1751013" algn="l"/>
                <a:tab pos="2665413" algn="l"/>
                <a:tab pos="3579813" algn="l"/>
                <a:tab pos="4494213" algn="l"/>
                <a:tab pos="5408613" algn="l"/>
                <a:tab pos="6323013" algn="l"/>
                <a:tab pos="7237413" algn="l"/>
                <a:tab pos="8151813" algn="l"/>
                <a:tab pos="9066213" algn="l"/>
                <a:tab pos="99806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836613" algn="l"/>
                <a:tab pos="1751013" algn="l"/>
                <a:tab pos="2665413" algn="l"/>
                <a:tab pos="3579813" algn="l"/>
                <a:tab pos="4494213" algn="l"/>
                <a:tab pos="5408613" algn="l"/>
                <a:tab pos="6323013" algn="l"/>
                <a:tab pos="7237413" algn="l"/>
                <a:tab pos="8151813" algn="l"/>
                <a:tab pos="9066213" algn="l"/>
                <a:tab pos="99806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836613" algn="l"/>
                <a:tab pos="1751013" algn="l"/>
                <a:tab pos="2665413" algn="l"/>
                <a:tab pos="3579813" algn="l"/>
                <a:tab pos="4494213" algn="l"/>
                <a:tab pos="5408613" algn="l"/>
                <a:tab pos="6323013" algn="l"/>
                <a:tab pos="7237413" algn="l"/>
                <a:tab pos="8151813" algn="l"/>
                <a:tab pos="9066213" algn="l"/>
                <a:tab pos="99806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836613" algn="l"/>
                <a:tab pos="1751013" algn="l"/>
                <a:tab pos="2665413" algn="l"/>
                <a:tab pos="3579813" algn="l"/>
                <a:tab pos="4494213" algn="l"/>
                <a:tab pos="5408613" algn="l"/>
                <a:tab pos="6323013" algn="l"/>
                <a:tab pos="7237413" algn="l"/>
                <a:tab pos="8151813" algn="l"/>
                <a:tab pos="9066213" algn="l"/>
                <a:tab pos="99806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836613" algn="l"/>
                <a:tab pos="1751013" algn="l"/>
                <a:tab pos="2665413" algn="l"/>
                <a:tab pos="3579813" algn="l"/>
                <a:tab pos="4494213" algn="l"/>
                <a:tab pos="5408613" algn="l"/>
                <a:tab pos="6323013" algn="l"/>
                <a:tab pos="7237413" algn="l"/>
                <a:tab pos="8151813" algn="l"/>
                <a:tab pos="9066213" algn="l"/>
                <a:tab pos="99806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6613" algn="l"/>
                <a:tab pos="1751013" algn="l"/>
                <a:tab pos="2665413" algn="l"/>
                <a:tab pos="3579813" algn="l"/>
                <a:tab pos="4494213" algn="l"/>
                <a:tab pos="5408613" algn="l"/>
                <a:tab pos="6323013" algn="l"/>
                <a:tab pos="7237413" algn="l"/>
                <a:tab pos="8151813" algn="l"/>
                <a:tab pos="9066213" algn="l"/>
                <a:tab pos="99806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6613" algn="l"/>
                <a:tab pos="1751013" algn="l"/>
                <a:tab pos="2665413" algn="l"/>
                <a:tab pos="3579813" algn="l"/>
                <a:tab pos="4494213" algn="l"/>
                <a:tab pos="5408613" algn="l"/>
                <a:tab pos="6323013" algn="l"/>
                <a:tab pos="7237413" algn="l"/>
                <a:tab pos="8151813" algn="l"/>
                <a:tab pos="9066213" algn="l"/>
                <a:tab pos="99806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6613" algn="l"/>
                <a:tab pos="1751013" algn="l"/>
                <a:tab pos="2665413" algn="l"/>
                <a:tab pos="3579813" algn="l"/>
                <a:tab pos="4494213" algn="l"/>
                <a:tab pos="5408613" algn="l"/>
                <a:tab pos="6323013" algn="l"/>
                <a:tab pos="7237413" algn="l"/>
                <a:tab pos="8151813" algn="l"/>
                <a:tab pos="9066213" algn="l"/>
                <a:tab pos="99806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6613" algn="l"/>
                <a:tab pos="1751013" algn="l"/>
                <a:tab pos="2665413" algn="l"/>
                <a:tab pos="3579813" algn="l"/>
                <a:tab pos="4494213" algn="l"/>
                <a:tab pos="5408613" algn="l"/>
                <a:tab pos="6323013" algn="l"/>
                <a:tab pos="7237413" algn="l"/>
                <a:tab pos="8151813" algn="l"/>
                <a:tab pos="9066213" algn="l"/>
                <a:tab pos="99806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Tx/>
              <a:buFontTx/>
              <a:buNone/>
              <a:defRPr/>
            </a:pPr>
            <a:r>
              <a:rPr lang="pt-BR" altLang="pt-BR" sz="1800" b="1" dirty="0">
                <a:solidFill>
                  <a:srgbClr val="FFFF00"/>
                </a:solidFill>
                <a:latin typeface="Arial" charset="0"/>
                <a:cs typeface="Times New Roman" pitchFamily="16" charset="0"/>
              </a:rPr>
              <a:t>A ARH busca realizar processos de gestão capazes de:</a:t>
            </a:r>
          </a:p>
          <a:p>
            <a:pPr marL="265113" indent="-263525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Atrair, reter, motivar, e desenvolver as pessoas;</a:t>
            </a:r>
          </a:p>
          <a:p>
            <a:pPr marL="265113" indent="-263525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Identificar e aproveitar o potencial de cada um;</a:t>
            </a:r>
          </a:p>
          <a:p>
            <a:pPr marL="265113" indent="-263525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Gerenciar e otimizar os investimentos com o pessoal;</a:t>
            </a:r>
          </a:p>
          <a:p>
            <a:pPr marL="265113" indent="-263525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Gerenciar e controlar os custos relacionados ao pessoal;</a:t>
            </a:r>
          </a:p>
          <a:p>
            <a:pPr marL="265113" indent="-263525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Obter compromisso e alta produtividade das pessoas;</a:t>
            </a:r>
          </a:p>
          <a:p>
            <a:pPr marL="265113" indent="-263525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"/>
              <a:defRPr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Cumprir as exigências legais envolvidas na relação empregatícia.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150A3F-0092-3E87-0AF4-1B5D0397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6665"/>
            <a:ext cx="9144000" cy="3111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8F004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1"/>
          <p:cNvSpPr txBox="1">
            <a:spLocks noChangeArrowheads="1"/>
          </p:cNvSpPr>
          <p:nvPr/>
        </p:nvSpPr>
        <p:spPr bwMode="auto">
          <a:xfrm>
            <a:off x="395288" y="2060575"/>
            <a:ext cx="8382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>
                <a:solidFill>
                  <a:srgbClr val="FFFF00"/>
                </a:solidFill>
                <a:latin typeface="Arial" charset="0"/>
              </a:rPr>
              <a:t>Condicionantes </a:t>
            </a:r>
            <a:br>
              <a:rPr lang="pt-BR" altLang="pt-BR" sz="4000" b="1">
                <a:solidFill>
                  <a:srgbClr val="FFFF00"/>
                </a:solidFill>
                <a:latin typeface="Arial" charset="0"/>
              </a:rPr>
            </a:br>
            <a:r>
              <a:rPr lang="pt-BR" altLang="pt-BR" sz="4000" b="1">
                <a:solidFill>
                  <a:srgbClr val="FFFF00"/>
                </a:solidFill>
                <a:latin typeface="Arial" charset="0"/>
              </a:rPr>
              <a:t>Externos e Internos da ARH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6165D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1"/>
          <p:cNvSpPr txBox="1">
            <a:spLocks noChangeArrowheads="1"/>
          </p:cNvSpPr>
          <p:nvPr/>
        </p:nvSpPr>
        <p:spPr bwMode="auto">
          <a:xfrm>
            <a:off x="571500" y="260350"/>
            <a:ext cx="7921625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400" b="1">
                <a:solidFill>
                  <a:srgbClr val="FFFFFF"/>
                </a:solidFill>
                <a:latin typeface="Arial" charset="0"/>
                <a:cs typeface="Arial" charset="0"/>
              </a:rPr>
              <a:t>A ARH é uma função administrativa que é </a:t>
            </a:r>
            <a:r>
              <a:rPr lang="pt-BR" altLang="pt-BR" sz="2400" b="1">
                <a:solidFill>
                  <a:srgbClr val="FFFF00"/>
                </a:solidFill>
                <a:latin typeface="Arial" charset="0"/>
                <a:cs typeface="Arial" charset="0"/>
              </a:rPr>
              <a:t>condicionada por fatores externos e internos </a:t>
            </a:r>
            <a:r>
              <a:rPr lang="pt-BR" altLang="pt-BR" sz="2400" b="1">
                <a:solidFill>
                  <a:srgbClr val="FFFFFF"/>
                </a:solidFill>
                <a:latin typeface="Arial" charset="0"/>
                <a:cs typeface="Arial" charset="0"/>
              </a:rPr>
              <a:t>à organização</a:t>
            </a:r>
          </a:p>
        </p:txBody>
      </p:sp>
      <p:sp>
        <p:nvSpPr>
          <p:cNvPr id="95235" name="Text Box 2"/>
          <p:cNvSpPr txBox="1">
            <a:spLocks noChangeArrowheads="1"/>
          </p:cNvSpPr>
          <p:nvPr/>
        </p:nvSpPr>
        <p:spPr bwMode="auto">
          <a:xfrm>
            <a:off x="179512" y="1773238"/>
            <a:ext cx="4156075" cy="4165600"/>
          </a:xfrm>
          <a:prstGeom prst="rect">
            <a:avLst/>
          </a:prstGeom>
          <a:solidFill>
            <a:srgbClr val="FFC000"/>
          </a:solidFill>
          <a:ln w="9360" cap="sq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pt-BR" altLang="pt-BR" sz="2400" b="1" dirty="0">
                <a:latin typeface="Arial" charset="0"/>
                <a:cs typeface="Arial" charset="0"/>
              </a:rPr>
              <a:t>CONDICIONANES EXTERNOS DA ARH</a:t>
            </a:r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pt-BR" altLang="pt-BR" sz="2400" b="1" dirty="0">
              <a:latin typeface="Arial" charset="0"/>
              <a:cs typeface="Arial" charset="0"/>
            </a:endParaRPr>
          </a:p>
          <a:p>
            <a:pPr marL="185738" indent="-185738" eaLnBrk="1" hangingPunct="1">
              <a:spcBef>
                <a:spcPct val="0"/>
              </a:spcBef>
              <a:buFont typeface="Wingdings" charset="2"/>
              <a:buChar char=""/>
              <a:tabLst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 dirty="0">
                <a:latin typeface="Arial" charset="0"/>
                <a:cs typeface="Arial" charset="0"/>
              </a:rPr>
              <a:t>Leis e regulamentos legais</a:t>
            </a:r>
          </a:p>
          <a:p>
            <a:pPr marL="185738" indent="-185738" eaLnBrk="1" hangingPunct="1">
              <a:spcBef>
                <a:spcPct val="0"/>
              </a:spcBef>
              <a:buFont typeface="Wingdings" charset="2"/>
              <a:buChar char=""/>
              <a:tabLst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 dirty="0">
                <a:latin typeface="Arial" charset="0"/>
                <a:cs typeface="Arial" charset="0"/>
              </a:rPr>
              <a:t>Situação do mercado de trabalho</a:t>
            </a:r>
          </a:p>
          <a:p>
            <a:pPr marL="185738" indent="-185738" eaLnBrk="1" hangingPunct="1">
              <a:spcBef>
                <a:spcPct val="0"/>
              </a:spcBef>
              <a:buFont typeface="Wingdings" charset="2"/>
              <a:buChar char=""/>
              <a:tabLst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 dirty="0">
                <a:latin typeface="Arial" charset="0"/>
                <a:cs typeface="Arial" charset="0"/>
              </a:rPr>
              <a:t>Sindicatos e conselhos profissionais</a:t>
            </a:r>
          </a:p>
          <a:p>
            <a:pPr marL="185738" indent="-185738" eaLnBrk="1" hangingPunct="1">
              <a:spcBef>
                <a:spcPct val="0"/>
              </a:spcBef>
              <a:buFont typeface="Wingdings" charset="2"/>
              <a:buChar char=""/>
              <a:tabLst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 dirty="0">
                <a:latin typeface="Arial" charset="0"/>
                <a:cs typeface="Arial" charset="0"/>
              </a:rPr>
              <a:t>Condições econômicas</a:t>
            </a:r>
          </a:p>
          <a:p>
            <a:pPr marL="185738" indent="-185738" eaLnBrk="1" hangingPunct="1">
              <a:spcBef>
                <a:spcPct val="0"/>
              </a:spcBef>
              <a:buFont typeface="Wingdings" charset="2"/>
              <a:buChar char=""/>
              <a:tabLst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 dirty="0">
                <a:latin typeface="Arial" charset="0"/>
                <a:cs typeface="Arial" charset="0"/>
              </a:rPr>
              <a:t>Concorrência</a:t>
            </a:r>
          </a:p>
          <a:p>
            <a:pPr marL="185738" indent="-185738" eaLnBrk="1" hangingPunct="1">
              <a:spcBef>
                <a:spcPct val="0"/>
              </a:spcBef>
              <a:buFont typeface="Wingdings" charset="2"/>
              <a:buChar char=""/>
              <a:tabLst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 dirty="0">
                <a:latin typeface="Arial" charset="0"/>
                <a:cs typeface="Arial" charset="0"/>
              </a:rPr>
              <a:t>Condições demográficas</a:t>
            </a:r>
          </a:p>
          <a:p>
            <a:pPr marL="185738" indent="-185738" eaLnBrk="1" hangingPunct="1">
              <a:spcBef>
                <a:spcPct val="0"/>
              </a:spcBef>
              <a:buFont typeface="Wingdings" charset="2"/>
              <a:buChar char=""/>
              <a:tabLst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 dirty="0">
                <a:latin typeface="Arial" charset="0"/>
                <a:cs typeface="Arial" charset="0"/>
              </a:rPr>
              <a:t>Características sociais</a:t>
            </a:r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4624511" y="1773238"/>
            <a:ext cx="4300983" cy="4164859"/>
          </a:xfrm>
          <a:prstGeom prst="rect">
            <a:avLst/>
          </a:prstGeom>
          <a:solidFill>
            <a:srgbClr val="CCFF66"/>
          </a:solidFill>
          <a:ln w="9360" cap="sq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r>
              <a:rPr lang="pt-BR" altLang="pt-BR" sz="2400" b="1" dirty="0">
                <a:latin typeface="Arial" charset="0"/>
                <a:cs typeface="Arial" charset="0"/>
              </a:rPr>
              <a:t>CONDICIONANES INTERNOS DA ARH</a:t>
            </a:r>
          </a:p>
          <a:p>
            <a:pPr algn="ctr" eaLnBrk="1" hangingPunct="1">
              <a:spcBef>
                <a:spcPts val="1500"/>
              </a:spcBef>
              <a:buClrTx/>
              <a:buFontTx/>
              <a:buNone/>
            </a:pPr>
            <a:endParaRPr lang="pt-BR" altLang="pt-BR" sz="2400" b="1" dirty="0">
              <a:latin typeface="Arial" charset="0"/>
              <a:cs typeface="Arial" charset="0"/>
            </a:endParaRPr>
          </a:p>
          <a:p>
            <a:pPr marL="185738" indent="-185738" eaLnBrk="1" hangingPunct="1">
              <a:spcBef>
                <a:spcPct val="0"/>
              </a:spcBef>
              <a:buFont typeface="Wingdings" charset="2"/>
              <a:buChar char=""/>
              <a:tabLst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 dirty="0">
                <a:latin typeface="Arial" charset="0"/>
                <a:cs typeface="Arial" charset="0"/>
              </a:rPr>
              <a:t>Ramo de negócios</a:t>
            </a:r>
          </a:p>
          <a:p>
            <a:pPr marL="185738" indent="-185738" eaLnBrk="1" hangingPunct="1">
              <a:spcBef>
                <a:spcPct val="0"/>
              </a:spcBef>
              <a:buFont typeface="Wingdings" charset="2"/>
              <a:buChar char=""/>
              <a:tabLst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 dirty="0">
                <a:latin typeface="Arial" charset="0"/>
                <a:cs typeface="Arial" charset="0"/>
              </a:rPr>
              <a:t>Porte da organização</a:t>
            </a:r>
          </a:p>
          <a:p>
            <a:pPr marL="185738" indent="-185738" eaLnBrk="1" hangingPunct="1">
              <a:spcBef>
                <a:spcPct val="0"/>
              </a:spcBef>
              <a:buFont typeface="Wingdings" charset="2"/>
              <a:buChar char=""/>
              <a:tabLst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 dirty="0">
                <a:latin typeface="Arial" charset="0"/>
                <a:cs typeface="Arial" charset="0"/>
              </a:rPr>
              <a:t>Visão, missão, e objetivos</a:t>
            </a:r>
          </a:p>
          <a:p>
            <a:pPr marL="185738" indent="-185738" eaLnBrk="1" hangingPunct="1">
              <a:spcBef>
                <a:spcPct val="0"/>
              </a:spcBef>
              <a:buFont typeface="Wingdings" charset="2"/>
              <a:buChar char=""/>
              <a:tabLst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 dirty="0">
                <a:latin typeface="Arial" charset="0"/>
                <a:cs typeface="Arial" charset="0"/>
              </a:rPr>
              <a:t>Estratégia organizacional</a:t>
            </a:r>
          </a:p>
          <a:p>
            <a:pPr marL="185738" indent="-185738" eaLnBrk="1" hangingPunct="1">
              <a:spcBef>
                <a:spcPct val="0"/>
              </a:spcBef>
              <a:buFont typeface="Wingdings" charset="2"/>
              <a:buChar char=""/>
              <a:tabLst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 dirty="0">
                <a:latin typeface="Arial" charset="0"/>
                <a:cs typeface="Arial" charset="0"/>
              </a:rPr>
              <a:t>Cultura organizacional</a:t>
            </a:r>
          </a:p>
          <a:p>
            <a:pPr marL="185738" indent="-185738" eaLnBrk="1" hangingPunct="1">
              <a:spcBef>
                <a:spcPct val="0"/>
              </a:spcBef>
              <a:buFont typeface="Wingdings" charset="2"/>
              <a:buChar char=""/>
              <a:tabLst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 dirty="0">
                <a:latin typeface="Arial" charset="0"/>
                <a:cs typeface="Arial" charset="0"/>
              </a:rPr>
              <a:t>Natureza das tarefas</a:t>
            </a:r>
          </a:p>
          <a:p>
            <a:pPr marL="185738" indent="-185738" eaLnBrk="1" hangingPunct="1">
              <a:spcBef>
                <a:spcPct val="0"/>
              </a:spcBef>
              <a:buFont typeface="Wingdings" charset="2"/>
              <a:buChar char=""/>
              <a:tabLst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 dirty="0">
                <a:latin typeface="Arial" charset="0"/>
                <a:cs typeface="Arial" charset="0"/>
              </a:rPr>
              <a:t>Estilo de gestão</a:t>
            </a:r>
          </a:p>
          <a:p>
            <a:pPr marL="185738" indent="-185738" eaLnBrk="1" hangingPunct="1">
              <a:spcBef>
                <a:spcPct val="0"/>
              </a:spcBef>
              <a:buFont typeface="Wingdings" charset="2"/>
              <a:buChar char=""/>
              <a:tabLst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 dirty="0">
                <a:latin typeface="Arial" charset="0"/>
                <a:cs typeface="Arial" charset="0"/>
              </a:rPr>
              <a:t>Capacidade financeira</a:t>
            </a:r>
          </a:p>
          <a:p>
            <a:pPr marL="185738" indent="-185738" eaLnBrk="1" hangingPunct="1">
              <a:spcBef>
                <a:spcPct val="0"/>
              </a:spcBef>
              <a:buFont typeface="Wingdings" charset="2"/>
              <a:buChar char=""/>
              <a:tabLst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000" b="1" dirty="0">
                <a:latin typeface="Arial" charset="0"/>
                <a:cs typeface="Arial" charset="0"/>
              </a:rPr>
              <a:t>Nível de centralização decisória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8F004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1"/>
          <p:cNvSpPr txBox="1">
            <a:spLocks noChangeArrowheads="1"/>
          </p:cNvSpPr>
          <p:nvPr/>
        </p:nvSpPr>
        <p:spPr bwMode="auto">
          <a:xfrm>
            <a:off x="395288" y="2060575"/>
            <a:ext cx="8382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>
                <a:solidFill>
                  <a:srgbClr val="FFFF00"/>
                </a:solidFill>
                <a:latin typeface="Arial" charset="0"/>
              </a:rPr>
              <a:t>Focos de Atuação da ARH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4D080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1"/>
          <p:cNvSpPr txBox="1">
            <a:spLocks noChangeArrowheads="1"/>
          </p:cNvSpPr>
          <p:nvPr/>
        </p:nvSpPr>
        <p:spPr bwMode="auto">
          <a:xfrm>
            <a:off x="684213" y="333375"/>
            <a:ext cx="777240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400" b="1">
                <a:solidFill>
                  <a:srgbClr val="FFFF00"/>
                </a:solidFill>
                <a:latin typeface="Arial" charset="0"/>
                <a:cs typeface="Arial" charset="0"/>
              </a:rPr>
              <a:t>FOCOS PRINCIPAIS DE ATUAÇÃO DA ARH</a:t>
            </a:r>
          </a:p>
        </p:txBody>
      </p:sp>
      <p:graphicFrame>
        <p:nvGraphicFramePr>
          <p:cNvPr id="98306" name="Group 2"/>
          <p:cNvGraphicFramePr>
            <a:graphicFrameLocks noGrp="1"/>
          </p:cNvGraphicFramePr>
          <p:nvPr/>
        </p:nvGraphicFramePr>
        <p:xfrm>
          <a:off x="395288" y="1057275"/>
          <a:ext cx="8355012" cy="5429251"/>
        </p:xfrm>
        <a:graphic>
          <a:graphicData uri="http://schemas.openxmlformats.org/drawingml/2006/table">
            <a:tbl>
              <a:tblPr/>
              <a:tblGrid>
                <a:gridCol w="278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661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ARH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(tradicional)</a:t>
                      </a:r>
                    </a:p>
                  </a:txBody>
                  <a:tcPr anchor="ctr" horzOverflow="overflow">
                    <a:lnL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Gestão de Pessoas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Gestão de Talentos</a:t>
                      </a:r>
                    </a:p>
                  </a:txBody>
                  <a:tcPr anchor="ctr" horzOverflow="overflow">
                    <a:lnL>
                      <a:noFill/>
                    </a:lnL>
                    <a:lnR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Pessoas como recursos produtivos</a:t>
                      </a:r>
                    </a:p>
                  </a:txBody>
                  <a:tcPr anchor="ctr" horzOverflow="overflow">
                    <a:lnL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Pessoas como seres humanos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Pessoas como provedoras de competências</a:t>
                      </a:r>
                    </a:p>
                  </a:txBody>
                  <a:tcPr anchor="ctr" horzOverflow="overflow">
                    <a:lnL>
                      <a:noFill/>
                    </a:lnL>
                    <a:lnR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Surgida na Era Industrial </a:t>
                      </a:r>
                    </a:p>
                  </a:txBody>
                  <a:tcPr anchor="ctr" horzOverflow="overflow">
                    <a:lnL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Surgida na Era da Informação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Surgida na Era do Conhecimento</a:t>
                      </a:r>
                    </a:p>
                  </a:txBody>
                  <a:tcPr anchor="ctr" horzOverflow="overflow">
                    <a:lnL>
                      <a:noFill/>
                    </a:lnL>
                    <a:lnR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77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Tratamento padronizado e uniforme</a:t>
                      </a:r>
                    </a:p>
                  </a:txBody>
                  <a:tcPr anchor="ctr" horzOverflow="overflow">
                    <a:lnL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Tratamento individualizado e personalizado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Tratamento super individualizado e personalizado</a:t>
                      </a:r>
                    </a:p>
                  </a:txBody>
                  <a:tcPr anchor="ctr" horzOverflow="overflow">
                    <a:lnL>
                      <a:noFill/>
                    </a:lnL>
                    <a:lnR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8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Ênfase operacional</a:t>
                      </a:r>
                    </a:p>
                  </a:txBody>
                  <a:tcPr anchor="ctr" horzOverflow="overflow">
                    <a:lnL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Ênfase tática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Ênfase estratégica</a:t>
                      </a:r>
                    </a:p>
                  </a:txBody>
                  <a:tcPr anchor="ctr" horzOverflow="overflow">
                    <a:lnL>
                      <a:noFill/>
                    </a:lnL>
                    <a:lnR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3674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Trabalho isolado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(tarefas simples e rotineiras, ou em fluxos pré-definidos)</a:t>
                      </a:r>
                    </a:p>
                  </a:txBody>
                  <a:tcPr anchor="ctr" horzOverflow="overflow">
                    <a:lnL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Colaboração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(tarefas não-rotineiras ou não programadas / solução de problemas emergentes)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Participação ativa e proativa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(tarefas complexas, proposição de inovações, melhorias e alternativas)</a:t>
                      </a:r>
                    </a:p>
                  </a:txBody>
                  <a:tcPr anchor="ctr" horzOverflow="overflow">
                    <a:lnL>
                      <a:noFill/>
                    </a:lnL>
                    <a:lnR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Manutenção do </a:t>
                      </a:r>
                      <a:r>
                        <a:rPr kumimoji="0" lang="pt-BR" altLang="pt-BR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status quo</a:t>
                      </a:r>
                    </a:p>
                  </a:txBody>
                  <a:tcPr anchor="ctr" horzOverflow="overflow">
                    <a:lnL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Criatividade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itchFamily="16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  <a:cs typeface="Arial" charset="0"/>
                        </a:rPr>
                        <a:t>Inovação</a:t>
                      </a:r>
                    </a:p>
                  </a:txBody>
                  <a:tcPr anchor="ctr" horzOverflow="overflow">
                    <a:lnL>
                      <a:noFill/>
                    </a:lnL>
                    <a:lnR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2D2DB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50000">
              <a:srgbClr val="0000FF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827088" y="2420938"/>
            <a:ext cx="75612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pt-BR" altLang="pt-BR" sz="40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Práticas Tradicionais da ARH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50000">
              <a:srgbClr val="8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"/>
          <p:cNvSpPr txBox="1">
            <a:spLocks noChangeArrowheads="1"/>
          </p:cNvSpPr>
          <p:nvPr/>
        </p:nvSpPr>
        <p:spPr bwMode="auto">
          <a:xfrm>
            <a:off x="431292" y="296727"/>
            <a:ext cx="6084924" cy="6264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As </a:t>
            </a:r>
            <a:r>
              <a:rPr lang="pt-PT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principais práticas </a:t>
            </a: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realizadas pela ARH envolvem:</a:t>
            </a:r>
          </a:p>
          <a:p>
            <a:pPr marL="263525" indent="-263525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Análise e descrição de cargos.</a:t>
            </a:r>
          </a:p>
          <a:p>
            <a:pPr marL="263525" indent="-263525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Planejamento de necessidades futuras de RH.</a:t>
            </a:r>
          </a:p>
          <a:p>
            <a:pPr marL="263525" indent="-263525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Recrutamento e seleção de pessoal.</a:t>
            </a:r>
          </a:p>
          <a:p>
            <a:pPr marL="263525" indent="-263525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Transferência e mobilidade interna de pessoal.</a:t>
            </a:r>
          </a:p>
          <a:p>
            <a:pPr marL="263525" indent="-263525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Demissão e preparação para a aposentadoria.</a:t>
            </a:r>
          </a:p>
          <a:p>
            <a:pPr marL="263525" indent="-263525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Orientação e integração de novos empregados.</a:t>
            </a:r>
          </a:p>
          <a:p>
            <a:pPr marL="263525" indent="-263525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Treinamento e desenvolvimento de pessoal.</a:t>
            </a:r>
          </a:p>
          <a:p>
            <a:pPr marL="263525" indent="-263525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Programas de satisfação e motivação.</a:t>
            </a:r>
          </a:p>
          <a:p>
            <a:pPr marL="263525" indent="-263525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Administração de salários e benefícios.</a:t>
            </a:r>
          </a:p>
          <a:p>
            <a:pPr marL="263525" indent="-263525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Avaliação do desempenho do pessoal.</a:t>
            </a:r>
          </a:p>
          <a:p>
            <a:pPr marL="263525" indent="-263525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Gestão de carreiras.</a:t>
            </a:r>
          </a:p>
          <a:p>
            <a:pPr marL="263525" indent="-263525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Comunicação e </a:t>
            </a:r>
            <a:r>
              <a:rPr lang="pt-PT" altLang="pt-BR" sz="1800" b="1" i="1" dirty="0">
                <a:solidFill>
                  <a:srgbClr val="FFFFFF"/>
                </a:solidFill>
                <a:latin typeface="Arial" charset="0"/>
                <a:cs typeface="Arial" charset="0"/>
              </a:rPr>
              <a:t>feedback </a:t>
            </a: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aos empregados.</a:t>
            </a:r>
          </a:p>
          <a:p>
            <a:pPr marL="263525" indent="-263525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Relações interpessoais e gestão de conflitos.</a:t>
            </a:r>
          </a:p>
          <a:p>
            <a:pPr marL="263525" indent="-263525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Valorização e reconhecimento no trabalho.</a:t>
            </a:r>
          </a:p>
          <a:p>
            <a:pPr marL="263525" indent="-263525" algn="just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Saúde, segurança e qualidade de vida no trabalho.</a:t>
            </a:r>
          </a:p>
          <a:p>
            <a:pPr marL="263525" indent="-263525"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Relações com empregados e relações sindicais.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F015B3-68AD-8E24-FDB2-A42C93E33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657475"/>
            <a:ext cx="2555776" cy="154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50000">
              <a:srgbClr val="C0000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827088" y="2420938"/>
            <a:ext cx="75612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0" marR="0" lvl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pt-BR" altLang="pt-BR" sz="4000" b="1" i="0" u="none" strike="noStrike" kern="1200" cap="none" spc="0" normalizeH="0" baseline="0" noProof="0" dirty="0">
                <a:ln>
                  <a:noFill/>
                </a:ln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Microsoft YaHei" charset="-122"/>
                <a:cs typeface="+mn-cs"/>
              </a:rPr>
              <a:t>Práticas Avançadas da ARH</a:t>
            </a:r>
          </a:p>
        </p:txBody>
      </p:sp>
    </p:spTree>
    <p:extLst>
      <p:ext uri="{BB962C8B-B14F-4D97-AF65-F5344CB8AC3E}">
        <p14:creationId xmlns:p14="http://schemas.microsoft.com/office/powerpoint/2010/main" val="33625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100000">
              <a:srgbClr val="66003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ChangeArrowheads="1"/>
          </p:cNvSpPr>
          <p:nvPr/>
        </p:nvSpPr>
        <p:spPr bwMode="auto">
          <a:xfrm>
            <a:off x="143446" y="332656"/>
            <a:ext cx="8857108" cy="414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169863" indent="-169863" eaLnBrk="0" hangingPunct="0">
              <a:spcBef>
                <a:spcPts val="800"/>
              </a:spcBef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69863" algn="l"/>
                <a:tab pos="1084263" algn="l"/>
                <a:tab pos="1998663" algn="l"/>
                <a:tab pos="2913063" algn="l"/>
                <a:tab pos="3827463" algn="l"/>
                <a:tab pos="4741863" algn="l"/>
                <a:tab pos="5656263" algn="l"/>
                <a:tab pos="6570663" algn="l"/>
                <a:tab pos="7485063" algn="l"/>
                <a:tab pos="8399463" algn="l"/>
                <a:tab pos="9313863" algn="l"/>
                <a:tab pos="10228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charset="2"/>
              <a:buChar char=""/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Considera-se a </a:t>
            </a:r>
            <a:r>
              <a:rPr lang="pt-PT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Administração de Recursos Humanos – ARH </a:t>
            </a: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como </a:t>
            </a:r>
            <a:r>
              <a:rPr lang="pt-PT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a função administrativa relacionada com o gerenciamento das pessoas nas organizações</a:t>
            </a: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charset="2"/>
              <a:buChar char=""/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A ARH é responsável pela dimensão humana do trabalho, considerando aspectos emocionais, intelectuais, comportamentais, sociais e organizacionais, relacionados aos profissionais no ambiente de trabalho.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charset="2"/>
              <a:buChar char=""/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Muitas organizações possuem um </a:t>
            </a:r>
            <a:r>
              <a:rPr lang="pt-PT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departamento de RH</a:t>
            </a: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, ou alguns </a:t>
            </a:r>
            <a:r>
              <a:rPr lang="pt-PT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profissionais especializados em RH</a:t>
            </a: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, dedicados a tomar decisões e realizar atividades ligadas ao gerenciamento e ao acompanhamento das pessoas, ao longo de sua vida profissional.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F9900"/>
              </a:buClr>
              <a:buFont typeface="Wingdings" charset="2"/>
              <a:buChar char=""/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Atualmente, </a:t>
            </a:r>
            <a:r>
              <a:rPr lang="pt-PT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é considerado papel de todo gestor ou coordenador</a:t>
            </a: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, independentemente de sua área de trabalho, </a:t>
            </a:r>
            <a:r>
              <a:rPr lang="pt-PT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atuar como um gestor de pessoas e realizar atividades da ARH</a:t>
            </a: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3FB043-A9E9-C32B-D9AC-A1628E1620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416" y="4581129"/>
            <a:ext cx="4821169" cy="22768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50000">
              <a:srgbClr val="7030A0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1"/>
          <p:cNvSpPr txBox="1">
            <a:spLocks noChangeArrowheads="1"/>
          </p:cNvSpPr>
          <p:nvPr/>
        </p:nvSpPr>
        <p:spPr bwMode="auto">
          <a:xfrm>
            <a:off x="188452" y="737848"/>
            <a:ext cx="5535676" cy="5382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0" marR="0" lvl="0" indent="0" algn="l" defTabSz="449263" rtl="0" eaLnBrk="1" fontAlgn="base" latinLnBrk="0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SzPct val="100000"/>
              <a:buFont typeface="Times New Roman" pitchFamily="16" charset="0"/>
              <a:buNone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kumimoji="0" lang="pt-PT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As </a:t>
            </a:r>
            <a:r>
              <a:rPr kumimoji="0" lang="pt-PT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principais práticas avançadas (estratégicas) </a:t>
            </a:r>
            <a:r>
              <a:rPr kumimoji="0" lang="pt-PT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Arial" charset="0"/>
              </a:rPr>
              <a:t>realizadas pela ARH, envolvem:</a:t>
            </a:r>
          </a:p>
          <a:p>
            <a:pPr marL="263525" indent="-263525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Aprendizagem organizacional.</a:t>
            </a:r>
          </a:p>
          <a:p>
            <a:pPr marL="263525" indent="-263525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Gestão do conhecimento.</a:t>
            </a:r>
          </a:p>
          <a:p>
            <a:pPr marL="263525" indent="-263525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Gestão de competências.</a:t>
            </a:r>
          </a:p>
          <a:p>
            <a:pPr marL="263525" lvl="0" indent="-263525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kumimoji="0" lang="pt-PT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Times New Roman" pitchFamily="16" charset="0"/>
              </a:rPr>
              <a:t>Gestão de novas tecnologias aplicadas ao RH (</a:t>
            </a:r>
            <a:r>
              <a:rPr kumimoji="0" lang="pt-PT" altLang="pt-BR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Times New Roman" pitchFamily="16" charset="0"/>
              </a:rPr>
              <a:t>Analytics</a:t>
            </a:r>
            <a:r>
              <a:rPr kumimoji="0" lang="pt-PT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Times New Roman" pitchFamily="16" charset="0"/>
              </a:rPr>
              <a:t>, </a:t>
            </a:r>
            <a:r>
              <a:rPr kumimoji="0" lang="pt-PT" altLang="pt-BR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Times New Roman" pitchFamily="16" charset="0"/>
              </a:rPr>
              <a:t>Machine learning</a:t>
            </a:r>
            <a:r>
              <a:rPr kumimoji="0" lang="pt-PT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Times New Roman" pitchFamily="16" charset="0"/>
              </a:rPr>
              <a:t>, </a:t>
            </a:r>
            <a:r>
              <a:rPr lang="pt-PT" altLang="pt-BR" sz="1800" b="1" i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Deep learning</a:t>
            </a: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, Processamento </a:t>
            </a:r>
            <a:r>
              <a:rPr kumimoji="0" lang="pt-PT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Times New Roman" pitchFamily="16" charset="0"/>
              </a:rPr>
              <a:t>de Linguagem Natural, Visão Computacional, etc.).</a:t>
            </a:r>
          </a:p>
          <a:p>
            <a:pPr marL="263525" marR="0" lvl="0" indent="-263525" algn="just" defTabSz="449263" rtl="0" eaLnBrk="1" fontAlgn="base" latinLnBrk="0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SzPct val="100000"/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Gestão internacional de RH.</a:t>
            </a:r>
          </a:p>
          <a:p>
            <a:pPr marL="263525" marR="0" lvl="0" indent="-263525" algn="just" defTabSz="449263" rtl="0" eaLnBrk="1" fontAlgn="base" latinLnBrk="0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SzPct val="100000"/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Microsoft YaHei" charset="-122"/>
                <a:cs typeface="Times New Roman" pitchFamily="16" charset="0"/>
              </a:rPr>
              <a:t>Mensuração de resultados de RH.</a:t>
            </a:r>
          </a:p>
          <a:p>
            <a:pPr marL="263525" indent="-263525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Gestão da diversidade no trabalho.</a:t>
            </a:r>
          </a:p>
          <a:p>
            <a:pPr marL="263525" indent="-263525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Gestão de recursos humanos verde.</a:t>
            </a:r>
          </a:p>
          <a:p>
            <a:pPr marL="263525" indent="-263525" algn="just"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Gestão sustentável de RH.</a:t>
            </a:r>
          </a:p>
          <a:p>
            <a:pPr marL="263525" marR="0" lvl="0" indent="-263525" algn="just" defTabSz="449263" rtl="0" eaLnBrk="1" fontAlgn="base" latinLnBrk="0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SzPct val="100000"/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  <a:defRPr/>
            </a:pPr>
            <a:endParaRPr lang="pt-BR" altLang="pt-BR" sz="1800" b="1" dirty="0">
              <a:solidFill>
                <a:srgbClr val="FFFFFF"/>
              </a:solidFill>
              <a:latin typeface="Arial" charset="0"/>
              <a:cs typeface="Times New Roman" pitchFamily="16" charset="0"/>
            </a:endParaRPr>
          </a:p>
          <a:p>
            <a:pPr marL="263525" marR="0" lvl="0" indent="-263525" algn="just" defTabSz="449263" rtl="0" eaLnBrk="1" fontAlgn="base" latinLnBrk="0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SzPct val="100000"/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  <a:defRPr/>
            </a:pPr>
            <a:endParaRPr kumimoji="0" lang="pt-PT" altLang="pt-BR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Microsoft YaHei" charset="-122"/>
              <a:cs typeface="Times New Roman" pitchFamily="16" charset="0"/>
            </a:endParaRPr>
          </a:p>
          <a:p>
            <a:pPr marL="263525" marR="0" lvl="0" indent="-263525" algn="just" defTabSz="449263" rtl="0" eaLnBrk="1" fontAlgn="base" latinLnBrk="0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SzPct val="100000"/>
              <a:buFont typeface="Wingdings" charset="2"/>
              <a:buChar char=""/>
              <a:tabLst>
                <a:tab pos="8226425" algn="l"/>
                <a:tab pos="9140825" algn="l"/>
                <a:tab pos="10055225" algn="l"/>
              </a:tabLst>
              <a:defRPr/>
            </a:pPr>
            <a:endParaRPr kumimoji="0" lang="pt-PT" altLang="pt-BR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Microsoft YaHei" charset="-122"/>
              <a:cs typeface="Times New Roman" pitchFamily="16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F5EA176-286D-F840-6CCD-F4D7AC7D97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372" y="2348625"/>
            <a:ext cx="3239544" cy="216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5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8F004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1"/>
          <p:cNvSpPr txBox="1">
            <a:spLocks noChangeArrowheads="1"/>
          </p:cNvSpPr>
          <p:nvPr/>
        </p:nvSpPr>
        <p:spPr bwMode="auto">
          <a:xfrm>
            <a:off x="611188" y="2997200"/>
            <a:ext cx="78867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ts val="8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000"/>
              </a:spcBef>
              <a:buClrTx/>
              <a:buFontTx/>
              <a:buNone/>
            </a:pPr>
            <a:r>
              <a:rPr lang="pt-BR" altLang="pt-BR" sz="4000" b="1">
                <a:solidFill>
                  <a:srgbClr val="FFFF00"/>
                </a:solidFill>
                <a:latin typeface="Arial" charset="0"/>
                <a:cs typeface="Arial" charset="0"/>
              </a:rPr>
              <a:t>Conclusão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A128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1"/>
          <p:cNvSpPr txBox="1">
            <a:spLocks noChangeArrowheads="1"/>
          </p:cNvSpPr>
          <p:nvPr/>
        </p:nvSpPr>
        <p:spPr bwMode="auto">
          <a:xfrm>
            <a:off x="251520" y="1232756"/>
            <a:ext cx="846137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ts val="8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A ARH é a função administrativa que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permite a atuação eficaz e eficiente das pessoas 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nas organizações, contribuindo para o crescimento e a satisfação dos indivíduos e, também, para o bom desempenho organizacional.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A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ARH procura ajudar os gestores das áreas, assim como os próprios profissionais que atuam na gestão de pessoas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, a desempenharem, com eficiência e eficácia, as quatro funções administrativas centrais: planejar, organizar, dirigir e controlar.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Além do mais, a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ARH busca criar condições satisfatórias e enriquecidas para as pessoas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, de forma a tornar o seu ambiente de trabalho mais agradável, satisfatório e estimulante.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Finalmente, a ARH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busca criar oportunidades para a identificação, o desenvolvimento, e a elevação dos talentos e conhecimentos 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dos indivíduos.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1"/>
          <p:cNvSpPr txBox="1">
            <a:spLocks noChangeArrowheads="1"/>
          </p:cNvSpPr>
          <p:nvPr/>
        </p:nvSpPr>
        <p:spPr bwMode="auto">
          <a:xfrm>
            <a:off x="2452688" y="2781300"/>
            <a:ext cx="42481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3375"/>
              </a:spcBef>
              <a:buClrTx/>
              <a:buFontTx/>
              <a:buNone/>
            </a:pPr>
            <a:r>
              <a:rPr lang="en-US" altLang="pt-BR" sz="5400" b="1">
                <a:solidFill>
                  <a:srgbClr val="FFFF00"/>
                </a:solidFill>
                <a:latin typeface="Arial" charset="0"/>
              </a:rPr>
              <a:t>FIM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1185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1"/>
          <p:cNvSpPr txBox="1">
            <a:spLocks noChangeArrowheads="1"/>
          </p:cNvSpPr>
          <p:nvPr/>
        </p:nvSpPr>
        <p:spPr bwMode="auto">
          <a:xfrm>
            <a:off x="381000" y="1916832"/>
            <a:ext cx="8382000" cy="152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3600" b="1" dirty="0">
                <a:solidFill>
                  <a:srgbClr val="FFFF00"/>
                </a:solidFill>
                <a:latin typeface="Arial" charset="0"/>
              </a:rPr>
              <a:t>Por que é importante para as organizações gerenciar as pessoas?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88B787-3CB2-0AD8-22A2-52DAB3444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861048"/>
            <a:ext cx="4464496" cy="29709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39000">
              <a:srgbClr val="000000"/>
            </a:gs>
            <a:gs pos="100000">
              <a:srgbClr val="20B2A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107504" y="1022834"/>
            <a:ext cx="5472112" cy="4812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69863" indent="-169863" eaLnBrk="0" hangingPunct="0">
              <a:spcBef>
                <a:spcPts val="800"/>
              </a:spcBef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chemeClr val="bg1"/>
                </a:solidFill>
                <a:latin typeface="Arial" charset="0"/>
              </a:rPr>
              <a:t>Primeiro, porque, nas organizações,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</a:rPr>
              <a:t>não basta simplesmente colocar as pessoas juntas para que se alcance um bom desempenho, e uma boa cooperação entre os indivíduos.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</a:rPr>
              <a:t>É preciso que as pessoas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</a:rPr>
              <a:t>aprendam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</a:rPr>
              <a:t> como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</a:rPr>
              <a:t>interagir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</a:rPr>
              <a:t> para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</a:rPr>
              <a:t>compartilhar informações, executar tarefas interdependentes 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</a:rPr>
              <a:t>e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</a:rPr>
              <a:t> cooperar umas com as outras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</a:rPr>
              <a:t>, pois, o trabalho das diferentes funções, cargos e departamentos está interligado.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</a:rPr>
              <a:t>Além do mais, existe uma série de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</a:rPr>
              <a:t>regras, normas e procedimentos que os indivíduos devem aprender e seguir 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</a:rPr>
              <a:t>na organização, e, para isso, é necessário ter profissionais dedicados a instruir e acompanhar isso ao longo do tempo.</a:t>
            </a:r>
          </a:p>
        </p:txBody>
      </p:sp>
      <p:pic>
        <p:nvPicPr>
          <p:cNvPr id="808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312988"/>
            <a:ext cx="34925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300"/>
            </a:gs>
            <a:gs pos="100000">
              <a:srgbClr val="0066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107950" y="728489"/>
            <a:ext cx="5543550" cy="5401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ts val="8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182563" indent="-182563"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chemeClr val="bg1"/>
                </a:solidFill>
                <a:latin typeface="Arial" charset="0"/>
                <a:cs typeface="Times New Roman" pitchFamily="16" charset="0"/>
              </a:rPr>
              <a:t>Segundo,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  <a:cs typeface="Times New Roman" pitchFamily="16" charset="0"/>
              </a:rPr>
              <a:t>porque as pessoas são diferentes, e entram e trabalham para as organizações em função de diferentes expectativas, desejos e interesses individuais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, como receber um salário justo, ter estabilidade no emprego, atuar em um ambiente satisfatório, se desenvolver na sua profissão, ter o seu esforço e a sua dedicação reconhecidos e valorizados pela organização, obter </a:t>
            </a:r>
            <a:r>
              <a:rPr lang="pt-BR" altLang="pt-BR" sz="1800" b="1" i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status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, etc.</a:t>
            </a:r>
          </a:p>
          <a:p>
            <a:pPr marL="182563" indent="-182563"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Isso é o chamado “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  <a:cs typeface="Times New Roman" pitchFamily="16" charset="0"/>
              </a:rPr>
              <a:t>Contrato Psicológico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”, e envolve um conjunto de expectativas recíprocas em relação às obrigações  mútuas entre a organização e as pessoas.</a:t>
            </a:r>
          </a:p>
          <a:p>
            <a:pPr marL="182563" indent="-182563"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Se tal contrato não é bem estabelecido ou não é considerado pela organização, isso gera frustração e desmotivação nos indivíduos, reduzindo o seu desempenho e a sua permanência na organização.</a:t>
            </a:r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492375"/>
            <a:ext cx="3363913" cy="189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626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50" y="2133600"/>
            <a:ext cx="335915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179388" y="683785"/>
            <a:ext cx="5616575" cy="5490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ts val="8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182563" indent="-182563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chemeClr val="bg1"/>
                </a:solidFill>
                <a:latin typeface="Arial" charset="0"/>
                <a:cs typeface="Arial" charset="0"/>
              </a:rPr>
              <a:t>Terceiro,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porque, cada vez mais, os ambientes de trabalho nas organizações são constituídos de uma força de trabalho caracterizada pela diversidade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.</a:t>
            </a:r>
          </a:p>
          <a:p>
            <a:pPr marL="182563" indent="-182563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Ou seja, cada vez mais os ambientes de trabalho possuem pessoas com diferenças em termos de idades, gêneros, raças, etnias, religiões, orientações afetivo-sexuais, e origens geográficas.</a:t>
            </a:r>
          </a:p>
          <a:p>
            <a:pPr marL="182563" indent="-182563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Também se incluem os deficientes físicos, os indivíduos da terceira idade, e os refugiados.</a:t>
            </a:r>
          </a:p>
          <a:p>
            <a:pPr marL="182563" indent="-182563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O desafio envolve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tentar acomodar os diferentes grupos de pessoas na organização, atendendo aos seus diferentes estilos de vida, necessidades pessoais, assim como os seus jeitos particulares de ser e de trabalhar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, reduzindo os impactos de diferenças, comparações e preconceitos no trabalho.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82"/>
            </a:gs>
            <a:gs pos="100000">
              <a:srgbClr val="8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1"/>
          <p:cNvSpPr txBox="1">
            <a:spLocks noChangeArrowheads="1"/>
          </p:cNvSpPr>
          <p:nvPr/>
        </p:nvSpPr>
        <p:spPr bwMode="auto">
          <a:xfrm>
            <a:off x="35496" y="1352081"/>
            <a:ext cx="5688012" cy="4153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ts val="8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182563" indent="-182563"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  <a:tabLst>
                <a:tab pos="26638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Quarto, porque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  <a:cs typeface="Times New Roman" pitchFamily="16" charset="0"/>
              </a:rPr>
              <a:t>as organizações dependem do conhecimento e das habilidades e das competências dos indivíduos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 para aprender novas tecnologias, manter o padrão de qualidade e eficiência nos processos de trabalho, gerar inovação, introduzir melhorias contínuas, ampliar negócios, reduzir custos, atender bem os clientes ou usuários, etc.</a:t>
            </a:r>
          </a:p>
          <a:p>
            <a:pPr marL="182563" indent="-182563"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  <a:tabLst>
                <a:tab pos="26638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Boa parte desse conhecimento está armazenado apenas na mente dos indivíduos e, por isso,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  <a:cs typeface="Times New Roman" pitchFamily="16" charset="0"/>
              </a:rPr>
              <a:t>é preciso saber identificar, utilizar e desenvolver esse conhecimento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, para o benefício do crescimento do próprio indivíduo, e para o bom desempenho e crescimento da organização.</a:t>
            </a:r>
          </a:p>
        </p:txBody>
      </p:sp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785938"/>
            <a:ext cx="3000375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1"/>
          <p:cNvSpPr txBox="1">
            <a:spLocks noChangeArrowheads="1"/>
          </p:cNvSpPr>
          <p:nvPr/>
        </p:nvSpPr>
        <p:spPr bwMode="auto">
          <a:xfrm>
            <a:off x="179388" y="709818"/>
            <a:ext cx="4824412" cy="543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69863" indent="-169863" eaLnBrk="0" hangingPunct="0">
              <a:spcBef>
                <a:spcPts val="800"/>
              </a:spcBef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39775" algn="l"/>
                <a:tab pos="1654175" algn="l"/>
                <a:tab pos="2568575" algn="l"/>
                <a:tab pos="3482975" algn="l"/>
                <a:tab pos="4397375" algn="l"/>
                <a:tab pos="5311775" algn="l"/>
                <a:tab pos="6226175" algn="l"/>
                <a:tab pos="7140575" algn="l"/>
                <a:tab pos="8054975" algn="l"/>
                <a:tab pos="8969375" algn="l"/>
                <a:tab pos="988377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rgbClr val="16165D"/>
                </a:solidFill>
                <a:latin typeface="Arial" charset="0"/>
                <a:cs typeface="Arial" charset="0"/>
              </a:rPr>
              <a:t>Quinto, porque </a:t>
            </a:r>
            <a:r>
              <a:rPr lang="pt-BR" altLang="pt-BR" sz="1800" b="1" dirty="0">
                <a:solidFill>
                  <a:srgbClr val="C00000"/>
                </a:solidFill>
                <a:latin typeface="Arial" charset="0"/>
                <a:cs typeface="Arial" charset="0"/>
              </a:rPr>
              <a:t>as organizações devem cumprir as exigências legais envolvidas na relação jurídica-trabalhista dos empregados e profissionais </a:t>
            </a:r>
            <a:r>
              <a:rPr lang="pt-BR" altLang="pt-BR" sz="1800" b="1" dirty="0">
                <a:solidFill>
                  <a:srgbClr val="16165D"/>
                </a:solidFill>
                <a:latin typeface="Arial" charset="0"/>
                <a:cs typeface="Arial" charset="0"/>
              </a:rPr>
              <a:t>que estão vinculados por contrato de trabalho com a empresa.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rgbClr val="16165D"/>
                </a:solidFill>
                <a:latin typeface="Arial" charset="0"/>
                <a:cs typeface="Arial" charset="0"/>
              </a:rPr>
              <a:t>Assim, as organizações </a:t>
            </a:r>
            <a:r>
              <a:rPr lang="pt-BR" altLang="pt-BR" sz="1800" b="1" dirty="0">
                <a:solidFill>
                  <a:srgbClr val="C00000"/>
                </a:solidFill>
                <a:latin typeface="Arial" charset="0"/>
                <a:cs typeface="Arial" charset="0"/>
              </a:rPr>
              <a:t>precisam apresentar uma série de documentos ao Estado e, também, cumprir uma série de exigências legais relacionadas com a manutenção dos vínculos empregatícios </a:t>
            </a:r>
            <a:r>
              <a:rPr lang="pt-BR" altLang="pt-BR" sz="1800" b="1" dirty="0">
                <a:solidFill>
                  <a:srgbClr val="16165D"/>
                </a:solidFill>
                <a:latin typeface="Arial" charset="0"/>
                <a:cs typeface="Arial" charset="0"/>
              </a:rPr>
              <a:t>do empregados, em questões como horário de trabalho, remuneração, licenças, contratação, demissão, etc.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rgbClr val="16165D"/>
                </a:solidFill>
                <a:latin typeface="Arial" charset="0"/>
                <a:cs typeface="Arial" charset="0"/>
              </a:rPr>
              <a:t>Além do mais, </a:t>
            </a:r>
            <a:r>
              <a:rPr lang="pt-BR" altLang="pt-BR" sz="1800" b="1" dirty="0">
                <a:solidFill>
                  <a:srgbClr val="C00000"/>
                </a:solidFill>
                <a:latin typeface="Arial" charset="0"/>
                <a:cs typeface="Arial" charset="0"/>
              </a:rPr>
              <a:t>a organização se relaciona com diversos sindicatos, e deve negociar e cumprir os acordos coletivos de trabalho</a:t>
            </a:r>
            <a:r>
              <a:rPr lang="pt-BR" altLang="pt-BR" sz="1800" b="1" dirty="0">
                <a:solidFill>
                  <a:srgbClr val="16165D"/>
                </a:solidFill>
                <a:latin typeface="Arial" charset="0"/>
                <a:cs typeface="Arial" charset="0"/>
              </a:rPr>
              <a:t>.</a:t>
            </a:r>
          </a:p>
        </p:txBody>
      </p:sp>
      <p:grpSp>
        <p:nvGrpSpPr>
          <p:cNvPr id="84995" name="Group 2"/>
          <p:cNvGrpSpPr>
            <a:grpSpLocks/>
          </p:cNvGrpSpPr>
          <p:nvPr/>
        </p:nvGrpSpPr>
        <p:grpSpPr bwMode="auto">
          <a:xfrm>
            <a:off x="5105400" y="1196975"/>
            <a:ext cx="3786188" cy="4397375"/>
            <a:chOff x="3216" y="754"/>
            <a:chExt cx="2385" cy="2770"/>
          </a:xfrm>
        </p:grpSpPr>
        <p:pic>
          <p:nvPicPr>
            <p:cNvPr id="8499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754"/>
              <a:ext cx="2385" cy="1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4997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1945"/>
              <a:ext cx="2367" cy="1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750" advTm="20000"/>
    </mc:Choice>
    <mc:Fallback xmlns="">
      <p:transition spd="slow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2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9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3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4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4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2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4610</TotalTime>
  <Words>2219</Words>
  <Application>Microsoft Office PowerPoint</Application>
  <PresentationFormat>Apresentação na tela (4:3)</PresentationFormat>
  <Paragraphs>217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33</vt:i4>
      </vt:variant>
    </vt:vector>
  </HeadingPairs>
  <TitlesOfParts>
    <vt:vector size="47" baseType="lpstr">
      <vt:lpstr>Arial</vt:lpstr>
      <vt:lpstr>Times New Roman</vt:lpstr>
      <vt:lpstr>Wingdings</vt:lpstr>
      <vt:lpstr>Tema do Office</vt:lpstr>
      <vt:lpstr>6_Tema do Office</vt:lpstr>
      <vt:lpstr>7_Tema do Office</vt:lpstr>
      <vt:lpstr>8_Tema do Office</vt:lpstr>
      <vt:lpstr>9_Tema do Office</vt:lpstr>
      <vt:lpstr>13_Tema do Office</vt:lpstr>
      <vt:lpstr>14_Tema do Office</vt:lpstr>
      <vt:lpstr>34_Tema do Office</vt:lpstr>
      <vt:lpstr>12_Tema do Office</vt:lpstr>
      <vt:lpstr>1_Tema do Office</vt:lpstr>
      <vt:lpstr>2_Tema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ARH</dc:title>
  <dc:creator>Victor Natanael Schwetter Silveira</dc:creator>
  <cp:lastModifiedBy>Victor Natanael Schwetter Silveira</cp:lastModifiedBy>
  <cp:revision>609</cp:revision>
  <cp:lastPrinted>1601-01-01T00:00:00Z</cp:lastPrinted>
  <dcterms:created xsi:type="dcterms:W3CDTF">2002-06-02T19:24:20Z</dcterms:created>
  <dcterms:modified xsi:type="dcterms:W3CDTF">2023-03-09T13:17:40Z</dcterms:modified>
</cp:coreProperties>
</file>